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notesMasterIdLst>
    <p:notesMasterId r:id="rId16"/>
  </p:notesMasterIdLst>
  <p:handoutMasterIdLst>
    <p:handoutMasterId r:id="rId17"/>
  </p:handoutMasterIdLst>
  <p:sldIdLst>
    <p:sldId id="332" r:id="rId2"/>
    <p:sldId id="645" r:id="rId3"/>
    <p:sldId id="647" r:id="rId4"/>
    <p:sldId id="648" r:id="rId5"/>
    <p:sldId id="682" r:id="rId6"/>
    <p:sldId id="683" r:id="rId7"/>
    <p:sldId id="684" r:id="rId8"/>
    <p:sldId id="685" r:id="rId9"/>
    <p:sldId id="678" r:id="rId10"/>
    <p:sldId id="680" r:id="rId11"/>
    <p:sldId id="656" r:id="rId12"/>
    <p:sldId id="657" r:id="rId13"/>
    <p:sldId id="649" r:id="rId14"/>
    <p:sldId id="66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58"/>
    <a:srgbClr val="336699"/>
    <a:srgbClr val="191965"/>
    <a:srgbClr val="4382C1"/>
    <a:srgbClr val="88B0D8"/>
    <a:srgbClr val="37A5FF"/>
    <a:srgbClr val="0D92FF"/>
    <a:srgbClr val="FF3300"/>
    <a:srgbClr val="FF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99" autoAdjust="0"/>
    <p:restoredTop sz="94667" autoAdjust="0"/>
  </p:normalViewPr>
  <p:slideViewPr>
    <p:cSldViewPr>
      <p:cViewPr varScale="1">
        <p:scale>
          <a:sx n="104" d="100"/>
          <a:sy n="104" d="100"/>
        </p:scale>
        <p:origin x="-11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hPercent val="52"/>
      <c:rotY val="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noFill/>
          <a:prstDash val="solid"/>
        </a:ln>
      </c:spPr>
    </c:sideWall>
    <c:backWall>
      <c:thickness val="0"/>
      <c:spPr>
        <a:noFill/>
        <a:ln w="12700">
          <a:noFill/>
          <a:prstDash val="solid"/>
        </a:ln>
      </c:spPr>
    </c:backWall>
    <c:plotArea>
      <c:layout>
        <c:manualLayout>
          <c:layoutTarget val="inner"/>
          <c:xMode val="edge"/>
          <c:yMode val="edge"/>
          <c:x val="8.6855201780031816E-4"/>
          <c:y val="2.3034257381890056E-3"/>
          <c:w val="0.99235901886591948"/>
          <c:h val="0.749815060472111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смертность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13110">
              <a:solidFill>
                <a:schemeClr val="tx2">
                  <a:lumMod val="10000"/>
                </a:schemeClr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6.0778302050454114E-3"/>
                  <c:y val="-2.06717706950472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389151025227265E-3"/>
                  <c:y val="-1.8604593625542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0778302050454114E-3"/>
                  <c:y val="-1.8604593625542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Sheet1!$B$2:$F$2</c:f>
              <c:numCache>
                <c:formatCode>0.0</c:formatCode>
                <c:ptCount val="5"/>
                <c:pt idx="0">
                  <c:v>14.6</c:v>
                </c:pt>
                <c:pt idx="1">
                  <c:v>14.6</c:v>
                </c:pt>
                <c:pt idx="2">
                  <c:v>13.9</c:v>
                </c:pt>
                <c:pt idx="3">
                  <c:v>14.5</c:v>
                </c:pt>
                <c:pt idx="4">
                  <c:v>14.7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рождаемость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2">
                  <a:lumMod val="25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Sheet1!$B$3:$F$3</c:f>
              <c:numCache>
                <c:formatCode>0.0</c:formatCode>
                <c:ptCount val="5"/>
                <c:pt idx="0">
                  <c:v>14</c:v>
                </c:pt>
                <c:pt idx="1">
                  <c:v>13.4</c:v>
                </c:pt>
                <c:pt idx="2">
                  <c:v>12.6</c:v>
                </c:pt>
                <c:pt idx="3">
                  <c:v>12.3</c:v>
                </c:pt>
                <c:pt idx="4">
                  <c:v>10.69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0"/>
        <c:shape val="box"/>
        <c:axId val="42234240"/>
        <c:axId val="42235776"/>
        <c:axId val="0"/>
      </c:bar3DChart>
      <c:catAx>
        <c:axId val="42234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278">
            <a:solidFill>
              <a:schemeClr val="tx1"/>
            </a:solidFill>
            <a:prstDash val="solid"/>
          </a:ln>
        </c:spPr>
        <c:txPr>
          <a:bodyPr rot="-1800000" vert="horz"/>
          <a:lstStyle/>
          <a:p>
            <a:pPr>
              <a:defRPr sz="123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4223577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42235776"/>
        <c:scaling>
          <c:orientation val="minMax"/>
          <c:max val="22"/>
          <c:min val="0"/>
        </c:scaling>
        <c:delete val="0"/>
        <c:axPos val="l"/>
        <c:numFmt formatCode="0.0" sourceLinked="1"/>
        <c:majorTickMark val="out"/>
        <c:minorTickMark val="none"/>
        <c:tickLblPos val="none"/>
        <c:spPr>
          <a:ln>
            <a:noFill/>
          </a:ln>
        </c:spPr>
        <c:crossAx val="42234240"/>
        <c:crosses val="autoZero"/>
        <c:crossBetween val="between"/>
      </c:valAx>
      <c:spPr>
        <a:noFill/>
        <a:ln w="25405">
          <a:noFill/>
        </a:ln>
      </c:spPr>
    </c:plotArea>
    <c:legend>
      <c:legendPos val="t"/>
      <c:layout>
        <c:manualLayout>
          <c:xMode val="edge"/>
          <c:yMode val="edge"/>
          <c:x val="0.29016901392948685"/>
          <c:y val="1.2403062417028069E-2"/>
          <c:w val="0.38319499091078163"/>
          <c:h val="4.8984283594557233E-2"/>
        </c:manualLayout>
      </c:layout>
      <c:overlay val="0"/>
      <c:txPr>
        <a:bodyPr/>
        <a:lstStyle/>
        <a:p>
          <a:pPr>
            <a:defRPr sz="1600" b="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1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B6B6B6"/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сердечно-сосудистые заболевания</c:v>
                </c:pt>
              </c:strCache>
            </c:strRef>
          </c:tx>
          <c:spPr>
            <a:gradFill>
              <a:gsLst>
                <a:gs pos="52000">
                  <a:srgbClr val="A8CDF4"/>
                </a:gs>
                <a:gs pos="0">
                  <a:srgbClr val="4F81BD">
                    <a:lumMod val="75000"/>
                  </a:srgbClr>
                </a:gs>
                <a:gs pos="39999">
                  <a:srgbClr val="4F81BD">
                    <a:lumMod val="60000"/>
                    <a:lumOff val="40000"/>
                  </a:srgbClr>
                </a:gs>
                <a:gs pos="65000">
                  <a:srgbClr val="4F81BD">
                    <a:lumMod val="82000"/>
                    <a:lumOff val="18000"/>
                  </a:srgbClr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1.232114588597078E-2"/>
                  <c:y val="-1.4034989486650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560982187974938E-2"/>
                  <c:y val="-1.6374154401092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678</c:v>
                </c:pt>
                <c:pt idx="1">
                  <c:v>694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онкологические заболевания</c:v>
                </c:pt>
              </c:strCache>
            </c:strRef>
          </c:tx>
          <c:spPr>
            <a:gradFill>
              <a:gsLst>
                <a:gs pos="52000">
                  <a:srgbClr val="C0504D">
                    <a:lumMod val="50000"/>
                  </a:srgbClr>
                </a:gs>
                <a:gs pos="17520">
                  <a:srgbClr val="C00000"/>
                </a:gs>
                <a:gs pos="0">
                  <a:srgbClr val="C00000"/>
                </a:gs>
                <a:gs pos="39999">
                  <a:srgbClr val="C0504D">
                    <a:lumMod val="50000"/>
                  </a:srgbClr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2.1121964375949941E-2"/>
                  <c:y val="-7.01749474332546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361800677954254E-2"/>
                  <c:y val="-1.16958245722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226</c:v>
                </c:pt>
                <c:pt idx="1">
                  <c:v>245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травмы и отравления</c:v>
                </c:pt>
              </c:strCache>
            </c:strRef>
          </c:tx>
          <c:spPr>
            <a:gradFill>
              <a:gsLst>
                <a:gs pos="52000">
                  <a:srgbClr val="8064A2">
                    <a:lumMod val="75000"/>
                  </a:srgbClr>
                </a:gs>
                <a:gs pos="17520">
                  <a:srgbClr val="8064A2">
                    <a:lumMod val="75000"/>
                  </a:srgbClr>
                </a:gs>
                <a:gs pos="0">
                  <a:srgbClr val="8064A2">
                    <a:lumMod val="60000"/>
                    <a:lumOff val="40000"/>
                  </a:srgbClr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1.232114588597078E-2"/>
                  <c:y val="-1.4034989486650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121964375949976E-2"/>
                  <c:y val="-1.4034989486650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165</c:v>
                </c:pt>
                <c:pt idx="1">
                  <c:v>172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заболевания органов пищеварения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2.2882128073945816E-2"/>
                  <c:y val="-1.871331931553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121964375949976E-2"/>
                  <c:y val="-1.4034989486651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120</c:v>
                </c:pt>
                <c:pt idx="1">
                  <c:v>132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инфекционные заболевания</c:v>
                </c:pt>
              </c:strCache>
            </c:strRef>
          </c:tx>
          <c:spPr>
            <a:gradFill>
              <a:gsLst>
                <a:gs pos="0">
                  <a:srgbClr val="F79646">
                    <a:lumMod val="50000"/>
                  </a:srgbClr>
                </a:gs>
                <a:gs pos="50000">
                  <a:srgbClr val="F79646">
                    <a:lumMod val="75000"/>
                  </a:srgb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2.4642291771941556E-2"/>
                  <c:y val="-7.01749474332538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443110261921018E-2"/>
                  <c:y val="-1.6374154401092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72.400000000000006</c:v>
                </c:pt>
                <c:pt idx="1">
                  <c:v>70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3054592"/>
        <c:axId val="43056128"/>
        <c:axId val="0"/>
      </c:bar3DChart>
      <c:catAx>
        <c:axId val="430545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3056128"/>
        <c:crosses val="autoZero"/>
        <c:auto val="1"/>
        <c:lblAlgn val="ctr"/>
        <c:lblOffset val="100"/>
        <c:noMultiLvlLbl val="0"/>
      </c:catAx>
      <c:valAx>
        <c:axId val="43056128"/>
        <c:scaling>
          <c:orientation val="minMax"/>
          <c:max val="750"/>
          <c:min val="0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>
            <a:noFill/>
          </a:ln>
        </c:spPr>
        <c:crossAx val="43054592"/>
        <c:crosses val="autoZero"/>
        <c:crossBetween val="between"/>
        <c:majorUnit val="0.5"/>
        <c:minorUnit val="0.1"/>
      </c:valAx>
    </c:plotArea>
    <c:legend>
      <c:legendPos val="r"/>
      <c:layout>
        <c:manualLayout>
          <c:xMode val="edge"/>
          <c:yMode val="edge"/>
          <c:x val="0.70603312045978261"/>
          <c:y val="6.6276462033327363E-2"/>
          <c:w val="0.28340589735224836"/>
          <c:h val="0.76218465478346364"/>
        </c:manualLayout>
      </c:layout>
      <c:overlay val="0"/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B6B6B6"/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травмы и отравления</c:v>
                </c:pt>
              </c:strCache>
            </c:strRef>
          </c:tx>
          <c:spPr>
            <a:gradFill>
              <a:gsLst>
                <a:gs pos="52000">
                  <a:srgbClr val="A8CDF4"/>
                </a:gs>
                <a:gs pos="0">
                  <a:srgbClr val="4F81BD">
                    <a:lumMod val="75000"/>
                  </a:srgbClr>
                </a:gs>
                <a:gs pos="39999">
                  <a:srgbClr val="4F81BD">
                    <a:lumMod val="60000"/>
                    <a:lumOff val="40000"/>
                  </a:srgbClr>
                </a:gs>
                <a:gs pos="65000">
                  <a:srgbClr val="4F81BD">
                    <a:lumMod val="82000"/>
                    <a:lumOff val="18000"/>
                  </a:srgbClr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-6.9379508571535227E-3"/>
                  <c:y val="-4.67832982888363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2536885131162685E-3"/>
                  <c:y val="-9.35665965776727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814711124797649E-3"/>
                  <c:y val="-1.63741544010927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1.99</c:v>
                </c:pt>
                <c:pt idx="1">
                  <c:v>1.85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сердечно-сосудистые заболевания</c:v>
                </c:pt>
              </c:strCache>
            </c:strRef>
          </c:tx>
          <c:spPr>
            <a:gradFill>
              <a:gsLst>
                <a:gs pos="52000">
                  <a:srgbClr val="C0504D">
                    <a:lumMod val="50000"/>
                  </a:srgbClr>
                </a:gs>
                <a:gs pos="17520">
                  <a:srgbClr val="C00000"/>
                </a:gs>
                <a:gs pos="0">
                  <a:srgbClr val="C00000"/>
                </a:gs>
                <a:gs pos="39999">
                  <a:srgbClr val="C0504D">
                    <a:lumMod val="50000"/>
                  </a:srgbClr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2.1121964375949941E-2"/>
                  <c:y val="-7.01749474332546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472950903814031E-2"/>
                  <c:y val="-1.16958245722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814711124798194E-2"/>
                  <c:y val="-7.01749474332546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Лист1!$C$2:$C$3</c:f>
              <c:numCache>
                <c:formatCode>0.00</c:formatCode>
                <c:ptCount val="2"/>
                <c:pt idx="0">
                  <c:v>1.9</c:v>
                </c:pt>
                <c:pt idx="1">
                  <c:v>1.76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онкологические заболевания</c:v>
                </c:pt>
              </c:strCache>
            </c:strRef>
          </c:tx>
          <c:spPr>
            <a:gradFill>
              <a:gsLst>
                <a:gs pos="52000">
                  <a:srgbClr val="8064A2">
                    <a:lumMod val="75000"/>
                  </a:srgbClr>
                </a:gs>
                <a:gs pos="17520">
                  <a:srgbClr val="8064A2">
                    <a:lumMod val="75000"/>
                  </a:srgbClr>
                </a:gs>
                <a:gs pos="0">
                  <a:srgbClr val="8064A2">
                    <a:lumMod val="60000"/>
                    <a:lumOff val="40000"/>
                  </a:srgbClr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1.232114588597078E-2"/>
                  <c:y val="-1.4034989486650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121964375949976E-2"/>
                  <c:y val="-1.4034989486650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8888266748789156E-3"/>
                  <c:y val="-1.403498948665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Лист1!$D$2:$D$3</c:f>
              <c:numCache>
                <c:formatCode>0.00</c:formatCode>
                <c:ptCount val="2"/>
                <c:pt idx="0">
                  <c:v>0.8</c:v>
                </c:pt>
                <c:pt idx="1">
                  <c:v>0.73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заболевания органов дыхания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2.2882128073945816E-2"/>
                  <c:y val="-1.871331931553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121964375949976E-2"/>
                  <c:y val="-1.4034989486651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814711124798194E-2"/>
                  <c:y val="-1.8713319315534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Лист1!$E$2:$E$3</c:f>
              <c:numCache>
                <c:formatCode>0.00</c:formatCode>
                <c:ptCount val="2"/>
                <c:pt idx="0">
                  <c:v>0.2</c:v>
                </c:pt>
                <c:pt idx="1">
                  <c:v>0.19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3091072"/>
        <c:axId val="43092608"/>
        <c:axId val="0"/>
      </c:bar3DChart>
      <c:catAx>
        <c:axId val="43091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3092608"/>
        <c:crosses val="autoZero"/>
        <c:auto val="1"/>
        <c:lblAlgn val="ctr"/>
        <c:lblOffset val="100"/>
        <c:noMultiLvlLbl val="0"/>
      </c:catAx>
      <c:valAx>
        <c:axId val="43092608"/>
        <c:scaling>
          <c:orientation val="minMax"/>
          <c:max val="2.4"/>
          <c:min val="0"/>
        </c:scaling>
        <c:delete val="0"/>
        <c:axPos val="l"/>
        <c:numFmt formatCode="0.00" sourceLinked="1"/>
        <c:majorTickMark val="out"/>
        <c:minorTickMark val="none"/>
        <c:tickLblPos val="none"/>
        <c:spPr>
          <a:ln>
            <a:noFill/>
          </a:ln>
        </c:spPr>
        <c:crossAx val="43091072"/>
        <c:crosses val="autoZero"/>
        <c:crossBetween val="between"/>
        <c:majorUnit val="0.5"/>
        <c:minorUnit val="0.1"/>
      </c:valAx>
    </c:plotArea>
    <c:legend>
      <c:legendPos val="r"/>
      <c:layout>
        <c:manualLayout>
          <c:xMode val="edge"/>
          <c:yMode val="edge"/>
          <c:x val="0.70603312045978261"/>
          <c:y val="6.6276462033327363E-2"/>
          <c:w val="0.29396691303414729"/>
          <c:h val="0.67095722312023265"/>
        </c:manualLayout>
      </c:layout>
      <c:overlay val="0"/>
      <c:txPr>
        <a:bodyPr/>
        <a:lstStyle/>
        <a:p>
          <a:pPr>
            <a:defRPr sz="14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70"/>
      <c:rotY val="28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25148279952548"/>
          <c:y val="2.9272572226647992E-2"/>
          <c:w val="0.47154579683931486"/>
          <c:h val="0.86176480965318136"/>
        </c:manualLayout>
      </c:layout>
      <c:pie3DChart>
        <c:varyColors val="1"/>
        <c:ser>
          <c:idx val="1"/>
          <c:order val="0"/>
          <c:explosion val="1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14,3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14,3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21,4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0%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Sheet1!$B$1:$D$1</c:f>
              <c:strCache>
                <c:ptCount val="3"/>
                <c:pt idx="0">
                  <c:v>отравления - 1</c:v>
                </c:pt>
                <c:pt idx="1">
                  <c:v>асфиксия - 1</c:v>
                </c:pt>
                <c:pt idx="2">
                  <c:v>при ДТП - 1</c:v>
                </c:pt>
              </c:strCache>
            </c:strRef>
          </c:cat>
          <c:val>
            <c:numRef>
              <c:f>Sheet1!$B$2:$D$2</c:f>
              <c:numCache>
                <c:formatCode>0.0</c:formatCode>
                <c:ptCount val="3"/>
                <c:pt idx="0">
                  <c:v>33.299999999999997</c:v>
                </c:pt>
                <c:pt idx="1">
                  <c:v>33.299999999999997</c:v>
                </c:pt>
                <c:pt idx="2">
                  <c:v>33.299999999999997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590442624194451"/>
          <c:y val="8.7506986780361645E-2"/>
          <c:w val="0.33538061672350455"/>
          <c:h val="0.72017121918982319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2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noFill/>
          <a:prstDash val="solid"/>
        </a:ln>
      </c:spPr>
    </c:sideWall>
    <c:backWall>
      <c:thickness val="0"/>
      <c:spPr>
        <a:noFill/>
        <a:ln w="12700">
          <a:noFill/>
          <a:prstDash val="solid"/>
        </a:ln>
      </c:spPr>
    </c:backWall>
    <c:plotArea>
      <c:layout>
        <c:manualLayout>
          <c:layoutTarget val="inner"/>
          <c:xMode val="edge"/>
          <c:yMode val="edge"/>
          <c:x val="4.0754507584486024E-2"/>
          <c:y val="0"/>
          <c:w val="0.99235901886591948"/>
          <c:h val="0.749815060472109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000"/>
            </a:solidFill>
            <a:ln w="13107">
              <a:noFill/>
              <a:prstDash val="solid"/>
            </a:ln>
          </c:spPr>
          <c:invertIfNegative val="0"/>
          <c:dLbls>
            <c:dLbl>
              <c:idx val="3"/>
              <c:layout>
                <c:manualLayout>
                  <c:x val="-1.3114710459779031E-2"/>
                  <c:y val="-4.45434142211338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Стоматология</c:v>
                </c:pt>
                <c:pt idx="1">
                  <c:v>ССМП </c:v>
                </c:pt>
                <c:pt idx="2">
                  <c:v>ДГБ Первоуральск</c:v>
                </c:pt>
                <c:pt idx="3">
                  <c:v>ГБ Первоуральск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59675</c:v>
                </c:pt>
                <c:pt idx="1">
                  <c:v>66960</c:v>
                </c:pt>
                <c:pt idx="2">
                  <c:v>54380</c:v>
                </c:pt>
                <c:pt idx="3">
                  <c:v>48423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2F90CB"/>
            </a:solidFill>
          </c:spPr>
          <c:invertIfNegative val="0"/>
          <c:dLbls>
            <c:dLbl>
              <c:idx val="0"/>
              <c:layout>
                <c:manualLayout>
                  <c:x val="-1.4571900510865589E-3"/>
                  <c:y val="-1.3363024266340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143801021731179E-3"/>
                  <c:y val="-1.5590194977396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2859502554327949E-3"/>
                  <c:y val="-2.2271707110566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143801021731188E-3"/>
                  <c:y val="-1.7817365688453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Стоматология</c:v>
                </c:pt>
                <c:pt idx="1">
                  <c:v>ССМП </c:v>
                </c:pt>
                <c:pt idx="2">
                  <c:v>ДГБ Первоуральск</c:v>
                </c:pt>
                <c:pt idx="3">
                  <c:v>ГБ Первоуральск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70872</c:v>
                </c:pt>
                <c:pt idx="1">
                  <c:v>72127</c:v>
                </c:pt>
                <c:pt idx="2">
                  <c:v>65600</c:v>
                </c:pt>
                <c:pt idx="3">
                  <c:v>59632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"дорожная карта"</c:v>
                </c:pt>
              </c:strCache>
            </c:strRef>
          </c:tx>
          <c:spPr>
            <a:solidFill>
              <a:srgbClr val="4382C1">
                <a:alpha val="64000"/>
              </a:srgbClr>
            </a:solidFill>
          </c:spPr>
          <c:invertIfNegative val="0"/>
          <c:dLbls>
            <c:dLbl>
              <c:idx val="0"/>
              <c:layout>
                <c:manualLayout>
                  <c:x val="8.7431403065193272E-3"/>
                  <c:y val="2.22717071105669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8287602043462358E-3"/>
                  <c:y val="2.2271707110566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15055517564757E-2"/>
                  <c:y val="-6.1520575259253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114710459779031E-2"/>
                  <c:y val="-4.45434142211338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Стоматология</c:v>
                </c:pt>
                <c:pt idx="1">
                  <c:v>ССМП </c:v>
                </c:pt>
                <c:pt idx="2">
                  <c:v>ДГБ Первоуральск</c:v>
                </c:pt>
                <c:pt idx="3">
                  <c:v>ГБ Первоуральск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70045</c:v>
                </c:pt>
                <c:pt idx="1">
                  <c:v>71423</c:v>
                </c:pt>
                <c:pt idx="2">
                  <c:v>65600</c:v>
                </c:pt>
                <c:pt idx="3">
                  <c:v>59654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0"/>
        <c:shape val="box"/>
        <c:axId val="125254656"/>
        <c:axId val="125285120"/>
        <c:axId val="0"/>
      </c:bar3DChart>
      <c:catAx>
        <c:axId val="125254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2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52851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5285120"/>
        <c:scaling>
          <c:orientation val="minMax"/>
          <c:max val="95000"/>
          <c:min val="0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>
            <a:noFill/>
          </a:ln>
        </c:spPr>
        <c:crossAx val="125254656"/>
        <c:crosses val="autoZero"/>
        <c:crossBetween val="between"/>
      </c:valAx>
      <c:spPr>
        <a:noFill/>
        <a:ln w="2621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1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2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noFill/>
          <a:prstDash val="solid"/>
        </a:ln>
      </c:spPr>
    </c:sideWall>
    <c:backWall>
      <c:thickness val="0"/>
      <c:spPr>
        <a:noFill/>
        <a:ln w="12700">
          <a:noFill/>
          <a:prstDash val="solid"/>
        </a:ln>
      </c:spPr>
    </c:backWall>
    <c:plotArea>
      <c:layout>
        <c:manualLayout>
          <c:layoutTarget val="inner"/>
          <c:xMode val="edge"/>
          <c:yMode val="edge"/>
          <c:x val="4.0754507584486024E-2"/>
          <c:y val="0"/>
          <c:w val="0.99235901886591948"/>
          <c:h val="0.749815060472109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000"/>
            </a:solidFill>
            <a:ln w="13107">
              <a:noFill/>
              <a:prstDash val="solid"/>
            </a:ln>
          </c:spPr>
          <c:invertIfNegative val="0"/>
          <c:dLbls>
            <c:dLbl>
              <c:idx val="3"/>
              <c:layout>
                <c:manualLayout>
                  <c:x val="-1.3114710459779031E-2"/>
                  <c:y val="-4.4543414221133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Стоматология</c:v>
                </c:pt>
                <c:pt idx="1">
                  <c:v>ССМП </c:v>
                </c:pt>
                <c:pt idx="2">
                  <c:v>ДГБ Первоуральск</c:v>
                </c:pt>
                <c:pt idx="3">
                  <c:v>ГБ Первоуральск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33186</c:v>
                </c:pt>
                <c:pt idx="1">
                  <c:v>43123</c:v>
                </c:pt>
                <c:pt idx="2">
                  <c:v>27699</c:v>
                </c:pt>
                <c:pt idx="3">
                  <c:v>25925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2F90CB"/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-1.3363024266340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143801021731192E-3"/>
                  <c:y val="-1.7817365688453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="1" i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Стоматология</c:v>
                </c:pt>
                <c:pt idx="1">
                  <c:v>ССМП </c:v>
                </c:pt>
                <c:pt idx="2">
                  <c:v>ДГБ Первоуральск</c:v>
                </c:pt>
                <c:pt idx="3">
                  <c:v>ГБ Первоуральск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40656</c:v>
                </c:pt>
                <c:pt idx="1">
                  <c:v>48691</c:v>
                </c:pt>
                <c:pt idx="2">
                  <c:v>33420</c:v>
                </c:pt>
                <c:pt idx="3">
                  <c:v>32935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"дорожная карта"</c:v>
                </c:pt>
              </c:strCache>
            </c:strRef>
          </c:tx>
          <c:spPr>
            <a:solidFill>
              <a:srgbClr val="4382C1">
                <a:alpha val="64000"/>
              </a:srgbClr>
            </a:solidFill>
          </c:spPr>
          <c:invertIfNegative val="0"/>
          <c:dLbls>
            <c:dLbl>
              <c:idx val="0"/>
              <c:layout>
                <c:manualLayout>
                  <c:x val="8.7431403065193272E-3"/>
                  <c:y val="2.2271707110566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114710459779031E-2"/>
                  <c:y val="-1.7817365688453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486280613038713E-2"/>
                  <c:y val="-1.1135853555283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114710459779031E-2"/>
                  <c:y val="-4.4543414221133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Стоматология</c:v>
                </c:pt>
                <c:pt idx="1">
                  <c:v>ССМП </c:v>
                </c:pt>
                <c:pt idx="2">
                  <c:v>ДГБ Первоуральск</c:v>
                </c:pt>
                <c:pt idx="3">
                  <c:v>ГБ Первоуральск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37359</c:v>
                </c:pt>
                <c:pt idx="1">
                  <c:v>48558</c:v>
                </c:pt>
                <c:pt idx="2">
                  <c:v>33420</c:v>
                </c:pt>
                <c:pt idx="3">
                  <c:v>32932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0"/>
        <c:shape val="box"/>
        <c:axId val="125323520"/>
        <c:axId val="125346944"/>
        <c:axId val="0"/>
      </c:bar3DChart>
      <c:catAx>
        <c:axId val="125323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2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5346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5346944"/>
        <c:scaling>
          <c:orientation val="minMax"/>
          <c:max val="65000"/>
          <c:min val="0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>
            <a:noFill/>
          </a:ln>
        </c:spPr>
        <c:crossAx val="125323520"/>
        <c:crosses val="autoZero"/>
        <c:crossBetween val="between"/>
      </c:valAx>
      <c:spPr>
        <a:noFill/>
        <a:ln w="2621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1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93B156-510B-4080-9541-2615FF4CC794}" type="doc">
      <dgm:prSet loTypeId="urn:microsoft.com/office/officeart/2005/8/layout/vProcess5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A317E01D-1407-42F4-A75C-C0140A42694B}">
      <dgm:prSet custT="1"/>
      <dgm:spPr>
        <a:solidFill>
          <a:schemeClr val="tx1"/>
        </a:solidFill>
        <a:ln w="25400">
          <a:solidFill>
            <a:srgbClr val="37A5FF"/>
          </a:solidFill>
        </a:ln>
      </dgm:spPr>
      <dgm:t>
        <a:bodyPr/>
        <a:lstStyle/>
        <a:p>
          <a:pPr algn="ctr" rtl="0"/>
          <a:r>
            <a:rPr lang="ru-RU" sz="1600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В городском округе  Первоуральск осмотрено </a:t>
          </a:r>
          <a:r>
            <a:rPr lang="ru-RU" sz="1600" b="1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28 127 </a:t>
          </a:r>
          <a:r>
            <a:rPr lang="ru-RU" sz="1600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человек:</a:t>
          </a:r>
        </a:p>
        <a:p>
          <a:pPr algn="ctr" rtl="0"/>
          <a:r>
            <a:rPr lang="ru-RU" sz="1600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по схеме 1 раз в 3 года – </a:t>
          </a:r>
          <a:r>
            <a:rPr lang="ru-RU" sz="1600" b="1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21939 ( 86,6%)</a:t>
          </a:r>
        </a:p>
        <a:p>
          <a:pPr algn="ctr" rtl="0"/>
          <a:r>
            <a:rPr lang="ru-RU" sz="1600" b="0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По схеме 1 раз в 2 года – </a:t>
          </a:r>
          <a:r>
            <a:rPr lang="ru-RU" sz="1600" b="1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6488 (77,8%)</a:t>
          </a:r>
          <a:endParaRPr lang="ru-RU" sz="1600" b="0" dirty="0">
            <a:solidFill>
              <a:schemeClr val="tx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37ED4E6-87B2-457E-9459-9242D6895B98}" type="parTrans" cxnId="{5BDBC885-0865-4891-95C5-B755395D4131}">
      <dgm:prSet/>
      <dgm:spPr/>
      <dgm:t>
        <a:bodyPr/>
        <a:lstStyle/>
        <a:p>
          <a:pPr algn="ctr"/>
          <a:endParaRPr lang="ru-RU"/>
        </a:p>
      </dgm:t>
    </dgm:pt>
    <dgm:pt modelId="{96BA4E28-DC05-4D62-998C-E8B23042CAC9}" type="sibTrans" cxnId="{5BDBC885-0865-4891-95C5-B755395D4131}">
      <dgm:prSet/>
      <dgm:spPr>
        <a:solidFill>
          <a:srgbClr val="C00000">
            <a:alpha val="90000"/>
          </a:srgb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algn="ctr"/>
          <a:endParaRPr lang="ru-RU"/>
        </a:p>
      </dgm:t>
    </dgm:pt>
    <dgm:pt modelId="{325359E8-F542-4A5A-B9E1-777B3A9F1A27}">
      <dgm:prSet custT="1"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rgbClr val="37A5FF"/>
          </a:solidFill>
        </a:ln>
      </dgm:spPr>
      <dgm:t>
        <a:bodyPr rIns="0"/>
        <a:lstStyle/>
        <a:p>
          <a:pPr algn="ctr" rtl="0"/>
          <a:r>
            <a:rPr lang="ru-RU" sz="1600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Направлено на </a:t>
          </a:r>
          <a:r>
            <a:rPr lang="en-US" sz="1600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II</a:t>
          </a:r>
          <a:r>
            <a:rPr lang="ru-RU" sz="1600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 этап диспансеризации  </a:t>
          </a:r>
        </a:p>
        <a:p>
          <a:pPr algn="ctr" rtl="0"/>
          <a:r>
            <a:rPr lang="ru-RU" sz="1600" b="1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5 432</a:t>
          </a:r>
          <a:r>
            <a:rPr lang="ru-RU" sz="1600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 человек – </a:t>
          </a:r>
          <a:r>
            <a:rPr lang="ru-RU" sz="1600" b="1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24,8%</a:t>
          </a:r>
          <a:endParaRPr lang="ru-RU" sz="1600" b="1" dirty="0">
            <a:solidFill>
              <a:schemeClr val="tx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0AE955C-5A88-4E2D-95EA-BC641038DE90}" type="parTrans" cxnId="{B2F8585A-80E1-448F-8951-C95A045E068B}">
      <dgm:prSet/>
      <dgm:spPr/>
      <dgm:t>
        <a:bodyPr/>
        <a:lstStyle/>
        <a:p>
          <a:pPr algn="ctr"/>
          <a:endParaRPr lang="ru-RU"/>
        </a:p>
      </dgm:t>
    </dgm:pt>
    <dgm:pt modelId="{B64711E7-F5CE-4B6B-885A-08421D83BD04}" type="sibTrans" cxnId="{B2F8585A-80E1-448F-8951-C95A045E068B}">
      <dgm:prSet/>
      <dgm:spPr>
        <a:solidFill>
          <a:srgbClr val="C00000">
            <a:alpha val="90000"/>
          </a:srgb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algn="ctr"/>
          <a:endParaRPr lang="ru-RU"/>
        </a:p>
      </dgm:t>
    </dgm:pt>
    <dgm:pt modelId="{63128D5C-643D-49ED-B892-6770F9513589}">
      <dgm:prSet custT="1"/>
      <dgm:spPr>
        <a:solidFill>
          <a:schemeClr val="lt1">
            <a:hueOff val="0"/>
            <a:satOff val="0"/>
            <a:lumOff val="0"/>
          </a:schemeClr>
        </a:solidFill>
        <a:ln w="25400">
          <a:solidFill>
            <a:srgbClr val="37A5FF"/>
          </a:solidFill>
        </a:ln>
      </dgm:spPr>
      <dgm:t>
        <a:bodyPr/>
        <a:lstStyle/>
        <a:p>
          <a:pPr algn="ctr" rtl="0"/>
          <a:r>
            <a:rPr lang="ru-RU" sz="1600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Впервые выявлены хронические заболевания  </a:t>
          </a:r>
          <a:r>
            <a:rPr lang="ru-RU" sz="1600" b="1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2361</a:t>
          </a:r>
          <a:r>
            <a:rPr lang="ru-RU" sz="1600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 чел. – </a:t>
          </a:r>
          <a:r>
            <a:rPr lang="ru-RU" sz="1600" b="1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8,4%</a:t>
          </a:r>
          <a:endParaRPr lang="ru-RU" sz="1600" b="0" dirty="0">
            <a:solidFill>
              <a:schemeClr val="tx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8341268-9761-422B-958C-767D265443C5}" type="parTrans" cxnId="{A3580E87-02A3-4959-9EF2-0C8ABE57B37A}">
      <dgm:prSet/>
      <dgm:spPr/>
      <dgm:t>
        <a:bodyPr/>
        <a:lstStyle/>
        <a:p>
          <a:pPr algn="ctr"/>
          <a:endParaRPr lang="ru-RU"/>
        </a:p>
      </dgm:t>
    </dgm:pt>
    <dgm:pt modelId="{6A1A2500-3674-47D3-AC7F-3E3ADFB4F3F7}" type="sibTrans" cxnId="{A3580E87-02A3-4959-9EF2-0C8ABE57B37A}">
      <dgm:prSet/>
      <dgm:spPr>
        <a:solidFill>
          <a:srgbClr val="C00000">
            <a:alpha val="90000"/>
          </a:srgb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algn="ctr"/>
          <a:endParaRPr lang="ru-RU"/>
        </a:p>
      </dgm:t>
    </dgm:pt>
    <dgm:pt modelId="{387DC066-2724-40B7-9E41-E654DCFE545E}" type="pres">
      <dgm:prSet presAssocID="{D993B156-510B-4080-9541-2615FF4CC79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857EEF-9B23-404B-8245-49AB167127A6}" type="pres">
      <dgm:prSet presAssocID="{D993B156-510B-4080-9541-2615FF4CC794}" presName="dummyMaxCanvas" presStyleCnt="0">
        <dgm:presLayoutVars/>
      </dgm:prSet>
      <dgm:spPr/>
    </dgm:pt>
    <dgm:pt modelId="{BB53A665-03FC-45A3-8AE6-453951EF90F3}" type="pres">
      <dgm:prSet presAssocID="{D993B156-510B-4080-9541-2615FF4CC794}" presName="ThreeNodes_1" presStyleLbl="node1" presStyleIdx="0" presStyleCnt="3" custScaleY="124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FB6C9-2634-4C07-B2B7-DDB376418364}" type="pres">
      <dgm:prSet presAssocID="{D993B156-510B-4080-9541-2615FF4CC79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868DA-49E4-4C8C-88D0-1650E32BDFB4}" type="pres">
      <dgm:prSet presAssocID="{D993B156-510B-4080-9541-2615FF4CC79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F7DC3-DFCC-42DB-9C63-5221B853830E}" type="pres">
      <dgm:prSet presAssocID="{D993B156-510B-4080-9541-2615FF4CC79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DC7616-7961-4106-8929-7FD764D42F8F}" type="pres">
      <dgm:prSet presAssocID="{D993B156-510B-4080-9541-2615FF4CC79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49D83-0597-4F8B-AAF0-26A2D330B4BE}" type="pres">
      <dgm:prSet presAssocID="{D993B156-510B-4080-9541-2615FF4CC79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FC0E91-F13A-4FD7-9E47-39FB9958500F}" type="pres">
      <dgm:prSet presAssocID="{D993B156-510B-4080-9541-2615FF4CC79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53C36-D20D-4F85-9327-16FA93B59450}" type="pres">
      <dgm:prSet presAssocID="{D993B156-510B-4080-9541-2615FF4CC79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1E2F77-832B-4933-AFBE-4ADE8EDD2362}" type="presOf" srcId="{D993B156-510B-4080-9541-2615FF4CC794}" destId="{387DC066-2724-40B7-9E41-E654DCFE545E}" srcOrd="0" destOrd="0" presId="urn:microsoft.com/office/officeart/2005/8/layout/vProcess5"/>
    <dgm:cxn modelId="{5BDBC885-0865-4891-95C5-B755395D4131}" srcId="{D993B156-510B-4080-9541-2615FF4CC794}" destId="{A317E01D-1407-42F4-A75C-C0140A42694B}" srcOrd="0" destOrd="0" parTransId="{A37ED4E6-87B2-457E-9459-9242D6895B98}" sibTransId="{96BA4E28-DC05-4D62-998C-E8B23042CAC9}"/>
    <dgm:cxn modelId="{7F05F29F-39B5-41BC-BDF5-61979B80BBF4}" type="presOf" srcId="{B64711E7-F5CE-4B6B-885A-08421D83BD04}" destId="{90DC7616-7961-4106-8929-7FD764D42F8F}" srcOrd="0" destOrd="0" presId="urn:microsoft.com/office/officeart/2005/8/layout/vProcess5"/>
    <dgm:cxn modelId="{A3580E87-02A3-4959-9EF2-0C8ABE57B37A}" srcId="{D993B156-510B-4080-9541-2615FF4CC794}" destId="{63128D5C-643D-49ED-B892-6770F9513589}" srcOrd="2" destOrd="0" parTransId="{98341268-9761-422B-958C-767D265443C5}" sibTransId="{6A1A2500-3674-47D3-AC7F-3E3ADFB4F3F7}"/>
    <dgm:cxn modelId="{9D195C98-D772-419B-ACE3-31305BB1FA6E}" type="presOf" srcId="{A317E01D-1407-42F4-A75C-C0140A42694B}" destId="{BB53A665-03FC-45A3-8AE6-453951EF90F3}" srcOrd="0" destOrd="0" presId="urn:microsoft.com/office/officeart/2005/8/layout/vProcess5"/>
    <dgm:cxn modelId="{19B0BE97-1876-4ACB-BE0C-7CAD433D79E4}" type="presOf" srcId="{63128D5C-643D-49ED-B892-6770F9513589}" destId="{815868DA-49E4-4C8C-88D0-1650E32BDFB4}" srcOrd="0" destOrd="0" presId="urn:microsoft.com/office/officeart/2005/8/layout/vProcess5"/>
    <dgm:cxn modelId="{0542838E-73F7-46B9-AF04-8EA1C48A9E4B}" type="presOf" srcId="{96BA4E28-DC05-4D62-998C-E8B23042CAC9}" destId="{AD1F7DC3-DFCC-42DB-9C63-5221B853830E}" srcOrd="0" destOrd="0" presId="urn:microsoft.com/office/officeart/2005/8/layout/vProcess5"/>
    <dgm:cxn modelId="{16EB7A9C-4C70-4FCC-905B-47093AEA92CD}" type="presOf" srcId="{325359E8-F542-4A5A-B9E1-777B3A9F1A27}" destId="{30FC0E91-F13A-4FD7-9E47-39FB9958500F}" srcOrd="1" destOrd="0" presId="urn:microsoft.com/office/officeart/2005/8/layout/vProcess5"/>
    <dgm:cxn modelId="{2C98CDE4-2584-4C7F-A216-0E57FF313FFC}" type="presOf" srcId="{A317E01D-1407-42F4-A75C-C0140A42694B}" destId="{DF449D83-0597-4F8B-AAF0-26A2D330B4BE}" srcOrd="1" destOrd="0" presId="urn:microsoft.com/office/officeart/2005/8/layout/vProcess5"/>
    <dgm:cxn modelId="{F6B60C0A-6912-457C-AAEA-20FAEECF09AB}" type="presOf" srcId="{63128D5C-643D-49ED-B892-6770F9513589}" destId="{35D53C36-D20D-4F85-9327-16FA93B59450}" srcOrd="1" destOrd="0" presId="urn:microsoft.com/office/officeart/2005/8/layout/vProcess5"/>
    <dgm:cxn modelId="{B2F8585A-80E1-448F-8951-C95A045E068B}" srcId="{D993B156-510B-4080-9541-2615FF4CC794}" destId="{325359E8-F542-4A5A-B9E1-777B3A9F1A27}" srcOrd="1" destOrd="0" parTransId="{70AE955C-5A88-4E2D-95EA-BC641038DE90}" sibTransId="{B64711E7-F5CE-4B6B-885A-08421D83BD04}"/>
    <dgm:cxn modelId="{7473F969-8665-48EF-A3DF-0B783E4661D9}" type="presOf" srcId="{325359E8-F542-4A5A-B9E1-777B3A9F1A27}" destId="{D5AFB6C9-2634-4C07-B2B7-DDB376418364}" srcOrd="0" destOrd="0" presId="urn:microsoft.com/office/officeart/2005/8/layout/vProcess5"/>
    <dgm:cxn modelId="{8A0BE509-3D2F-4BBA-93B6-182BC6D0F2B5}" type="presParOf" srcId="{387DC066-2724-40B7-9E41-E654DCFE545E}" destId="{9A857EEF-9B23-404B-8245-49AB167127A6}" srcOrd="0" destOrd="0" presId="urn:microsoft.com/office/officeart/2005/8/layout/vProcess5"/>
    <dgm:cxn modelId="{C74D819B-EA73-4A87-A75B-03D82CC49A9E}" type="presParOf" srcId="{387DC066-2724-40B7-9E41-E654DCFE545E}" destId="{BB53A665-03FC-45A3-8AE6-453951EF90F3}" srcOrd="1" destOrd="0" presId="urn:microsoft.com/office/officeart/2005/8/layout/vProcess5"/>
    <dgm:cxn modelId="{40C340E2-A36F-45D6-970A-3FB11A0CBFCB}" type="presParOf" srcId="{387DC066-2724-40B7-9E41-E654DCFE545E}" destId="{D5AFB6C9-2634-4C07-B2B7-DDB376418364}" srcOrd="2" destOrd="0" presId="urn:microsoft.com/office/officeart/2005/8/layout/vProcess5"/>
    <dgm:cxn modelId="{CA801AD3-1875-4068-B9D9-CE2C657F2EDB}" type="presParOf" srcId="{387DC066-2724-40B7-9E41-E654DCFE545E}" destId="{815868DA-49E4-4C8C-88D0-1650E32BDFB4}" srcOrd="3" destOrd="0" presId="urn:microsoft.com/office/officeart/2005/8/layout/vProcess5"/>
    <dgm:cxn modelId="{9A25206E-9577-48B2-8660-188198F21CA9}" type="presParOf" srcId="{387DC066-2724-40B7-9E41-E654DCFE545E}" destId="{AD1F7DC3-DFCC-42DB-9C63-5221B853830E}" srcOrd="4" destOrd="0" presId="urn:microsoft.com/office/officeart/2005/8/layout/vProcess5"/>
    <dgm:cxn modelId="{C1975C9B-B3DC-4B9A-BE9D-434BCD7F8E06}" type="presParOf" srcId="{387DC066-2724-40B7-9E41-E654DCFE545E}" destId="{90DC7616-7961-4106-8929-7FD764D42F8F}" srcOrd="5" destOrd="0" presId="urn:microsoft.com/office/officeart/2005/8/layout/vProcess5"/>
    <dgm:cxn modelId="{465AA8B9-BE41-4E08-BB43-A933CD116433}" type="presParOf" srcId="{387DC066-2724-40B7-9E41-E654DCFE545E}" destId="{DF449D83-0597-4F8B-AAF0-26A2D330B4BE}" srcOrd="6" destOrd="0" presId="urn:microsoft.com/office/officeart/2005/8/layout/vProcess5"/>
    <dgm:cxn modelId="{88D4EC50-47A7-4A72-BCA6-AB0286716BF2}" type="presParOf" srcId="{387DC066-2724-40B7-9E41-E654DCFE545E}" destId="{30FC0E91-F13A-4FD7-9E47-39FB9958500F}" srcOrd="7" destOrd="0" presId="urn:microsoft.com/office/officeart/2005/8/layout/vProcess5"/>
    <dgm:cxn modelId="{2CCC585A-E6AF-414E-8133-0199ED2E5708}" type="presParOf" srcId="{387DC066-2724-40B7-9E41-E654DCFE545E}" destId="{35D53C36-D20D-4F85-9327-16FA93B5945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3A665-03FC-45A3-8AE6-453951EF90F3}">
      <dsp:nvSpPr>
        <dsp:cNvPr id="0" name=""/>
        <dsp:cNvSpPr/>
      </dsp:nvSpPr>
      <dsp:spPr>
        <a:xfrm>
          <a:off x="0" y="-53597"/>
          <a:ext cx="4918506" cy="1093078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rgbClr val="37A5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В городском округе  Первоуральск осмотрено </a:t>
          </a:r>
          <a:r>
            <a:rPr lang="ru-RU" sz="1600" b="1" kern="1200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28 127 </a:t>
          </a:r>
          <a:r>
            <a:rPr lang="ru-RU" sz="1600" kern="1200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человек: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по схеме 1 раз в 3 года – </a:t>
          </a:r>
          <a:r>
            <a:rPr lang="ru-RU" sz="1600" b="1" kern="1200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21939 ( 86,6%)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По схеме 1 раз в 2 года – </a:t>
          </a:r>
          <a:r>
            <a:rPr lang="ru-RU" sz="1600" b="1" kern="1200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6488 (77,8%)</a:t>
          </a:r>
          <a:endParaRPr lang="ru-RU" sz="1600" b="0" kern="1200" dirty="0">
            <a:solidFill>
              <a:schemeClr val="tx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015" y="-21582"/>
        <a:ext cx="3957775" cy="1029048"/>
      </dsp:txXfrm>
    </dsp:sp>
    <dsp:sp modelId="{D5AFB6C9-2634-4C07-B2B7-DDB376418364}">
      <dsp:nvSpPr>
        <dsp:cNvPr id="0" name=""/>
        <dsp:cNvSpPr/>
      </dsp:nvSpPr>
      <dsp:spPr>
        <a:xfrm>
          <a:off x="433985" y="1078733"/>
          <a:ext cx="4918506" cy="8786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25400" cap="flat" cmpd="sng" algn="ctr">
          <a:solidFill>
            <a:srgbClr val="37A5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Направлено на </a:t>
          </a:r>
          <a:r>
            <a:rPr lang="en-US" sz="1600" kern="1200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II</a:t>
          </a:r>
          <a:r>
            <a:rPr lang="ru-RU" sz="1600" kern="1200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 этап диспансеризации 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5 432</a:t>
          </a:r>
          <a:r>
            <a:rPr lang="ru-RU" sz="1600" kern="1200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 человек – </a:t>
          </a:r>
          <a:r>
            <a:rPr lang="ru-RU" sz="1600" b="1" kern="1200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24,8%</a:t>
          </a:r>
          <a:endParaRPr lang="ru-RU" sz="1600" b="1" kern="1200" dirty="0">
            <a:solidFill>
              <a:schemeClr val="tx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9721" y="1104469"/>
        <a:ext cx="3861901" cy="827215"/>
      </dsp:txXfrm>
    </dsp:sp>
    <dsp:sp modelId="{815868DA-49E4-4C8C-88D0-1650E32BDFB4}">
      <dsp:nvSpPr>
        <dsp:cNvPr id="0" name=""/>
        <dsp:cNvSpPr/>
      </dsp:nvSpPr>
      <dsp:spPr>
        <a:xfrm>
          <a:off x="867971" y="2103868"/>
          <a:ext cx="4918506" cy="8786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25400" cap="flat" cmpd="sng" algn="ctr">
          <a:solidFill>
            <a:srgbClr val="37A5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Впервые выявлены хронические заболевания  </a:t>
          </a:r>
          <a:r>
            <a:rPr lang="ru-RU" sz="1600" b="1" kern="1200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2361</a:t>
          </a:r>
          <a:r>
            <a:rPr lang="ru-RU" sz="1600" kern="1200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 чел. – </a:t>
          </a:r>
          <a:r>
            <a:rPr lang="ru-RU" sz="1600" b="1" kern="1200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8,4%</a:t>
          </a:r>
          <a:endParaRPr lang="ru-RU" sz="1600" b="0" kern="1200" dirty="0">
            <a:solidFill>
              <a:schemeClr val="tx2">
                <a:lumMod val="2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93707" y="2129604"/>
        <a:ext cx="3861901" cy="827215"/>
      </dsp:txXfrm>
    </dsp:sp>
    <dsp:sp modelId="{AD1F7DC3-DFCC-42DB-9C63-5221B853830E}">
      <dsp:nvSpPr>
        <dsp:cNvPr id="0" name=""/>
        <dsp:cNvSpPr/>
      </dsp:nvSpPr>
      <dsp:spPr>
        <a:xfrm>
          <a:off x="4347359" y="719935"/>
          <a:ext cx="571146" cy="571146"/>
        </a:xfrm>
        <a:prstGeom prst="downArrow">
          <a:avLst>
            <a:gd name="adj1" fmla="val 55000"/>
            <a:gd name="adj2" fmla="val 45000"/>
          </a:avLst>
        </a:prstGeom>
        <a:solidFill>
          <a:srgbClr val="C00000">
            <a:alpha val="90000"/>
          </a:srgbClr>
        </a:solidFill>
        <a:ln w="1905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4475867" y="719935"/>
        <a:ext cx="314130" cy="429787"/>
      </dsp:txXfrm>
    </dsp:sp>
    <dsp:sp modelId="{90DC7616-7961-4106-8929-7FD764D42F8F}">
      <dsp:nvSpPr>
        <dsp:cNvPr id="0" name=""/>
        <dsp:cNvSpPr/>
      </dsp:nvSpPr>
      <dsp:spPr>
        <a:xfrm>
          <a:off x="4781345" y="1739213"/>
          <a:ext cx="571146" cy="571146"/>
        </a:xfrm>
        <a:prstGeom prst="downArrow">
          <a:avLst>
            <a:gd name="adj1" fmla="val 55000"/>
            <a:gd name="adj2" fmla="val 45000"/>
          </a:avLst>
        </a:prstGeom>
        <a:solidFill>
          <a:srgbClr val="C00000">
            <a:alpha val="90000"/>
          </a:srgbClr>
        </a:solidFill>
        <a:ln w="1905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4909853" y="1739213"/>
        <a:ext cx="314130" cy="429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71217-1F90-40B5-8C2B-9306F4F6C424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3E42E-1D36-4EDC-8654-DBF4B98A98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33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BE7D38A3-8A94-4D30-812E-51AACF789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2254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71C24E-77BC-4A1B-9C62-96BB1C97D148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D38A3-8A94-4D30-812E-51AACF789F1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21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D38A3-8A94-4D30-812E-51AACF789F1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798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F39DCC-CEDD-453B-917F-F9F4EB3652A8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D38A3-8A94-4D30-812E-51AACF789F1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407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D38A3-8A94-4D30-812E-51AACF789F1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926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D38A3-8A94-4D30-812E-51AACF789F1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977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D38A3-8A94-4D30-812E-51AACF789F1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143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D38A3-8A94-4D30-812E-51AACF789F1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817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F39DCC-CEDD-453B-917F-F9F4EB3652A8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D38A3-8A94-4D30-812E-51AACF789F1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07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D38A3-8A94-4D30-812E-51AACF789F1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557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D38A3-8A94-4D30-812E-51AACF789F1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39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7D38A3-8A94-4D30-812E-51AACF789F1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903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BBBC7EA-D6E7-4844-998E-9A5C94A2FE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7DF8ED2-7EA1-43CC-A8B2-E66954E7B1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BF15C78-1F50-4762-A86E-53FD04726E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DB4CE-CC59-434D-8C3B-216F55486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E2B0AC4-53DE-4BC5-8C87-55318EFDF8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2A9C2B0-6659-4564-8B11-D3D1F3A81E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9F3DF2-E749-4756-AD0F-2DCE13AE7D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DA91737-F5AB-46BE-BBDE-2B91B97299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4D54971-90F5-497A-A1F4-6763B32F66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7C774CF-CA0B-43DE-B4D4-4C3435AD97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38C1F45-F9B3-4005-AE68-A4604FE4E3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223BB6B6-DD3F-466C-8B26-76F12B4556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024F814-54C3-449E-B1C5-27A2FB4B39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40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336699"/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928802"/>
            <a:ext cx="5619750" cy="3181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785818"/>
          </a:xfrm>
          <a:prstGeom prst="rect">
            <a:avLst/>
          </a:prstGeom>
        </p:spPr>
        <p:txBody>
          <a:bodyPr/>
          <a:lstStyle/>
          <a:p>
            <a:pPr marR="9144" algn="ctr" fontAlgn="auto">
              <a:spcAft>
                <a:spcPts val="0"/>
              </a:spcAft>
              <a:defRPr/>
            </a:pPr>
            <a:r>
              <a:rPr lang="ru-RU" b="1" cap="all" dirty="0" smtClean="0">
                <a:effectLst>
                  <a:reflection blurRad="12700" stA="34000" endA="740" endPos="53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Министерство</a:t>
            </a:r>
            <a:r>
              <a:rPr lang="ru-RU" sz="2000" b="1" cap="all" dirty="0" smtClean="0">
                <a:effectLst>
                  <a:reflection blurRad="12700" stA="34000" endA="740" endPos="53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здравоохранения свердловской области</a:t>
            </a:r>
          </a:p>
          <a:p>
            <a:pPr marR="9144" algn="ctr" fontAlgn="auto">
              <a:spcAft>
                <a:spcPts val="0"/>
              </a:spcAft>
              <a:defRPr/>
            </a:pPr>
            <a:endParaRPr lang="ru-RU" sz="2000" b="1" cap="all" dirty="0" smtClean="0">
              <a:effectLst>
                <a:reflection blurRad="12700" stA="34000" endA="740" endPos="53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9144" algn="ctr" fontAlgn="auto">
              <a:spcAft>
                <a:spcPts val="0"/>
              </a:spcAft>
              <a:defRPr/>
            </a:pPr>
            <a:r>
              <a:rPr lang="ru-RU" b="1" cap="all" dirty="0" smtClean="0">
                <a:effectLst>
                  <a:reflection blurRad="12700" stA="34000" endA="740" endPos="53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Территориальный </a:t>
            </a:r>
            <a:r>
              <a:rPr lang="ru-RU" b="1" cap="all" dirty="0">
                <a:effectLst>
                  <a:reflection blurRad="12700" stA="34000" endA="740" endPos="53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отдел Здравоохранения </a:t>
            </a:r>
          </a:p>
          <a:p>
            <a:pPr marR="9144" algn="ctr" fontAlgn="auto">
              <a:spcAft>
                <a:spcPts val="0"/>
              </a:spcAft>
              <a:defRPr/>
            </a:pPr>
            <a:r>
              <a:rPr lang="ru-RU" b="1" cap="all" dirty="0">
                <a:effectLst>
                  <a:reflection blurRad="12700" stA="34000" endA="740" endPos="53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 западному управленческому округу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000760" y="2564904"/>
            <a:ext cx="2857488" cy="2221418"/>
          </a:xfrm>
          <a:prstGeom prst="rect">
            <a:avLst/>
          </a:prstGeom>
        </p:spPr>
        <p:txBody>
          <a:bodyPr/>
          <a:lstStyle/>
          <a:p>
            <a:pPr marR="9144" algn="ctr" fontAlgn="auto">
              <a:spcAft>
                <a:spcPts val="0"/>
              </a:spcAft>
              <a:defRPr/>
            </a:pPr>
            <a:r>
              <a:rPr lang="ru-RU" sz="2000" b="1" cap="all" dirty="0" smtClean="0">
                <a:effectLst>
                  <a:reflection blurRad="12700" stA="34000" endA="740" endPos="53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Здоровье населения </a:t>
            </a:r>
          </a:p>
          <a:p>
            <a:pPr marR="9144" algn="ctr" fontAlgn="auto">
              <a:spcAft>
                <a:spcPts val="0"/>
              </a:spcAft>
              <a:defRPr/>
            </a:pPr>
            <a:endParaRPr lang="ru-RU" sz="2000" b="1" cap="all" dirty="0">
              <a:effectLst>
                <a:reflection blurRad="12700" stA="34000" endA="740" endPos="53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9144" algn="ctr" fontAlgn="auto">
              <a:spcAft>
                <a:spcPts val="0"/>
              </a:spcAft>
              <a:defRPr/>
            </a:pPr>
            <a:r>
              <a:rPr lang="ru-RU" sz="2000" b="1" cap="all" smtClean="0">
                <a:effectLst>
                  <a:reflection blurRad="12700" stA="34000" endA="740" endPos="53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Вектор бережливости</a:t>
            </a:r>
            <a:endParaRPr lang="ru-RU" sz="2000" b="1" cap="all" dirty="0">
              <a:effectLst>
                <a:reflection blurRad="12700" stA="34000" endA="740" endPos="53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85720" y="6072182"/>
            <a:ext cx="8858280" cy="785818"/>
          </a:xfrm>
          <a:prstGeom prst="rect">
            <a:avLst/>
          </a:prstGeom>
        </p:spPr>
        <p:txBody>
          <a:bodyPr/>
          <a:lstStyle/>
          <a:p>
            <a:pPr marR="9144"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effectLst>
                  <a:reflection blurRad="12700" stA="34000" endA="740" endPos="53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Начальник  </a:t>
            </a:r>
            <a:endParaRPr lang="ru-RU" sz="1600" b="1" cap="all" dirty="0">
              <a:effectLst>
                <a:reflection blurRad="12700" stA="34000" endA="740" endPos="53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9144" algn="ctr" fontAlgn="auto">
              <a:spcAft>
                <a:spcPts val="0"/>
              </a:spcAft>
              <a:defRPr/>
            </a:pPr>
            <a:r>
              <a:rPr lang="ru-RU" sz="1600" b="1" cap="all" dirty="0" err="1" smtClean="0">
                <a:effectLst>
                  <a:reflection blurRad="12700" stA="34000" endA="740" endPos="53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Жолобова</a:t>
            </a:r>
            <a:r>
              <a:rPr lang="ru-RU" sz="1600" b="1" cap="all" dirty="0" smtClean="0">
                <a:effectLst>
                  <a:reflection blurRad="12700" stA="34000" endA="740" endPos="53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Елена  </a:t>
            </a:r>
            <a:r>
              <a:rPr lang="ru-RU" sz="1600" b="1" cap="all" dirty="0" err="1" smtClean="0">
                <a:effectLst>
                  <a:reflection blurRad="12700" stA="34000" endA="740" endPos="53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станиславовна</a:t>
            </a:r>
            <a:endParaRPr lang="ru-RU" sz="1600" b="1" cap="all" dirty="0">
              <a:effectLst>
                <a:reflection blurRad="12700" stA="34000" endA="740" endPos="53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" name="Picture 5" descr="Рисунок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561975" cy="1000125"/>
          </a:xfrm>
          <a:prstGeom prst="rect">
            <a:avLst/>
          </a:prstGeom>
          <a:noFill/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714884"/>
            <a:ext cx="25527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6699"/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cap="all" dirty="0" smtClean="0">
                <a:solidFill>
                  <a:schemeClr val="tx1">
                    <a:lumMod val="9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Скорая медицинская помощь</a:t>
            </a:r>
          </a:p>
        </p:txBody>
      </p:sp>
      <p:pic>
        <p:nvPicPr>
          <p:cNvPr id="3" name="Рисунок 2" descr="IMG_45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625563"/>
            <a:ext cx="2928958" cy="223243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 descr="mashina45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42" y="4643422"/>
            <a:ext cx="2928958" cy="221457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Заголовок 7"/>
          <p:cNvSpPr txBox="1">
            <a:spLocks/>
          </p:cNvSpPr>
          <p:nvPr/>
        </p:nvSpPr>
        <p:spPr>
          <a:xfrm>
            <a:off x="1223628" y="1628800"/>
            <a:ext cx="6696744" cy="2054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algn="ctr"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14 круглосуточных бригад СМП</a:t>
            </a:r>
          </a:p>
          <a:p>
            <a:pPr algn="ctr"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Доля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доезда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бригад до больного при ДТП менее 20 минут – 93,7% (целевой показатель – 89%)</a:t>
            </a:r>
          </a:p>
          <a:p>
            <a:pPr algn="ctr"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Число вызовов на 1 жителя – 0,311</a:t>
            </a:r>
          </a:p>
          <a:p>
            <a:pPr algn="ctr"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Количество вызовов к больным с сердечно-сосудистыми заболеваниями – 15 057 </a:t>
            </a:r>
          </a:p>
          <a:p>
            <a:pPr algn="ctr"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Количество проведенных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тромболизисов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- 73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6699"/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85818"/>
          </a:xfrm>
          <a:prstGeom prst="rect">
            <a:avLst/>
          </a:prstGeom>
        </p:spPr>
        <p:txBody>
          <a:bodyPr/>
          <a:lstStyle/>
          <a:p>
            <a:pPr marR="9144" algn="ctr" fontAlgn="auto">
              <a:spcAft>
                <a:spcPts val="0"/>
              </a:spcAft>
              <a:defRPr/>
            </a:pPr>
            <a:r>
              <a:rPr lang="ru-RU" sz="2400" b="1" cap="all" dirty="0" smtClean="0">
                <a:effectLst>
                  <a:reflection blurRad="12700" stA="34000" endA="740" endPos="53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Диспансеризация взрослого населения</a:t>
            </a:r>
            <a:endParaRPr lang="ru-RU" sz="2400" b="1" cap="all" dirty="0">
              <a:effectLst>
                <a:reflection blurRad="12700" stA="34000" endA="740" endPos="53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571480"/>
            <a:ext cx="3214710" cy="228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graphicFrame>
        <p:nvGraphicFramePr>
          <p:cNvPr id="7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844216"/>
              </p:ext>
            </p:extLst>
          </p:nvPr>
        </p:nvGraphicFramePr>
        <p:xfrm>
          <a:off x="214282" y="642918"/>
          <a:ext cx="5786478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732546"/>
              </p:ext>
            </p:extLst>
          </p:nvPr>
        </p:nvGraphicFramePr>
        <p:xfrm>
          <a:off x="3286116" y="3868589"/>
          <a:ext cx="4643470" cy="27760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86148"/>
                <a:gridCol w="1357322"/>
              </a:tblGrid>
              <a:tr h="257409">
                <a:tc>
                  <a:txBody>
                    <a:bodyPr/>
                    <a:lstStyle/>
                    <a:p>
                      <a:pPr algn="ctr"/>
                      <a:endParaRPr lang="ru-RU" sz="1400" u="none" dirty="0">
                        <a:solidFill>
                          <a:srgbClr val="00325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258"/>
                          </a:solidFill>
                          <a:latin typeface="Arial" pitchFamily="34" charset="0"/>
                          <a:cs typeface="Arial" pitchFamily="34" charset="0"/>
                        </a:rPr>
                        <a:t>Первоуральск</a:t>
                      </a:r>
                      <a:endParaRPr lang="ru-RU" sz="1200" b="1" dirty="0">
                        <a:solidFill>
                          <a:srgbClr val="00325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57409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dirty="0" smtClean="0">
                          <a:solidFill>
                            <a:srgbClr val="00325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Нерациональное питание</a:t>
                      </a:r>
                      <a:endParaRPr lang="ru-RU" sz="1400" u="none" dirty="0">
                        <a:solidFill>
                          <a:srgbClr val="00325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29,6%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5740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325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Избыточная масса тела</a:t>
                      </a:r>
                      <a:endParaRPr lang="ru-RU" sz="1400" dirty="0">
                        <a:solidFill>
                          <a:srgbClr val="00325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23,6%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5740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325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Низкая физическая активность</a:t>
                      </a:r>
                      <a:endParaRPr lang="ru-RU" sz="1400" dirty="0">
                        <a:solidFill>
                          <a:srgbClr val="00325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21,7%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4290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325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Повышенный уровень артериального давления</a:t>
                      </a:r>
                      <a:endParaRPr lang="ru-RU" sz="1400" dirty="0">
                        <a:solidFill>
                          <a:srgbClr val="00325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38,7%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574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325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Курение табака</a:t>
                      </a:r>
                      <a:endParaRPr lang="ru-RU" sz="1400" dirty="0">
                        <a:solidFill>
                          <a:srgbClr val="00325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12,7%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4290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325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Повышенный</a:t>
                      </a:r>
                      <a:r>
                        <a:rPr lang="ru-RU" sz="1400" baseline="0" dirty="0" smtClean="0">
                          <a:solidFill>
                            <a:srgbClr val="00325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уровень холестерина</a:t>
                      </a:r>
                      <a:endParaRPr lang="ru-RU" sz="1400" dirty="0">
                        <a:solidFill>
                          <a:srgbClr val="00325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13,7%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2574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3258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Повышенное содержание сахара в крови</a:t>
                      </a:r>
                      <a:endParaRPr lang="ru-RU" sz="1400" dirty="0">
                        <a:solidFill>
                          <a:srgbClr val="003258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3,9%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9" name="Рисунок 8" descr="depositphotos_12636922-stock-photo-3d-white-overweight-man-o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57290" y="4071942"/>
            <a:ext cx="1857388" cy="2321736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6699"/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/>
          <p:cNvSpPr/>
          <p:nvPr/>
        </p:nvSpPr>
        <p:spPr>
          <a:xfrm>
            <a:off x="0" y="0"/>
            <a:ext cx="50003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9144000" cy="785818"/>
          </a:xfrm>
          <a:prstGeom prst="rect">
            <a:avLst/>
          </a:prstGeom>
        </p:spPr>
        <p:txBody>
          <a:bodyPr/>
          <a:lstStyle/>
          <a:p>
            <a:pPr marR="9144" algn="ctr" fontAlgn="auto">
              <a:spcAft>
                <a:spcPts val="0"/>
              </a:spcAft>
              <a:defRPr/>
            </a:pPr>
            <a:r>
              <a:rPr lang="ru-RU" sz="2400" b="1" cap="all" dirty="0" smtClean="0">
                <a:effectLst>
                  <a:reflection blurRad="12700" stA="34000" endA="740" endPos="53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Лекарственное обеспечение</a:t>
            </a:r>
            <a:endParaRPr lang="ru-RU" sz="2400" b="1" cap="all" dirty="0">
              <a:effectLst>
                <a:reflection blurRad="12700" stA="34000" endA="740" endPos="53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44" y="1142984"/>
            <a:ext cx="8858312" cy="2500330"/>
          </a:xfrm>
          <a:prstGeom prst="roundRect">
            <a:avLst/>
          </a:prstGeom>
          <a:solidFill>
            <a:schemeClr val="tx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Количество лиц,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имеющих право на льготное лекарственное обеспечение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 федеральной программе – 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4588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чел. (% обратившихся – 98%)</a:t>
            </a:r>
          </a:p>
          <a:p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     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обеспеченных рецептов на 1 чел.</a:t>
            </a:r>
          </a:p>
          <a:p>
            <a:endParaRPr lang="ru-RU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областной программе       – 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7615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чел. (% обратившихся – 75%)</a:t>
            </a:r>
          </a:p>
          <a:p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7 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обеспеченных рецептов на 1 чел.</a:t>
            </a:r>
          </a:p>
          <a:p>
            <a:endParaRPr lang="ru-RU" dirty="0" smtClean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44" y="4143380"/>
            <a:ext cx="8858312" cy="1571636"/>
          </a:xfrm>
          <a:prstGeom prst="roundRect">
            <a:avLst/>
          </a:prstGeom>
          <a:solidFill>
            <a:schemeClr val="tx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       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Сумма отпуска на 1 обратившегося</a:t>
            </a: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по  федеральной программе – 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6 624 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(2017г. – 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8 352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руб.)</a:t>
            </a:r>
          </a:p>
          <a:p>
            <a:pPr algn="r"/>
            <a:r>
              <a:rPr lang="ru-RU" sz="14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(85% - препараты отечественного производства, 2017г. – 79%)</a:t>
            </a:r>
          </a:p>
          <a:p>
            <a:pPr algn="r"/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		по областной программе       – 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3 133 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(2017г. – 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3 063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руб.)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Рисунок 7" descr="phar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143380"/>
            <a:ext cx="2714644" cy="1768159"/>
          </a:xfrm>
          <a:prstGeom prst="rect">
            <a:avLst/>
          </a:prstGeom>
        </p:spPr>
      </p:pic>
      <p:pic>
        <p:nvPicPr>
          <p:cNvPr id="11" name="Рисунок 10" descr="0070d608fa983b81ffb74410ea7cdbf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1428736"/>
            <a:ext cx="2286000" cy="185738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6699"/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861567"/>
              </p:ext>
            </p:extLst>
          </p:nvPr>
        </p:nvGraphicFramePr>
        <p:xfrm>
          <a:off x="179513" y="985260"/>
          <a:ext cx="4945642" cy="3235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chemeClr val="tx1">
                    <a:lumMod val="9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Заработная плата</a:t>
            </a:r>
          </a:p>
        </p:txBody>
      </p:sp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2915816" y="836712"/>
            <a:ext cx="1440160" cy="26161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рост на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21,7%</a:t>
            </a:r>
            <a:endParaRPr lang="ru-RU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верх 4"/>
          <p:cNvSpPr/>
          <p:nvPr/>
        </p:nvSpPr>
        <p:spPr>
          <a:xfrm rot="10800000" flipV="1">
            <a:off x="2936129" y="862887"/>
            <a:ext cx="214314" cy="214314"/>
          </a:xfrm>
          <a:prstGeom prst="upArrow">
            <a:avLst/>
          </a:prstGeom>
          <a:solidFill>
            <a:srgbClr val="FE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6" name="TextBox 5"/>
          <p:cNvSpPr txBox="1"/>
          <p:nvPr/>
        </p:nvSpPr>
        <p:spPr>
          <a:xfrm>
            <a:off x="0" y="836712"/>
            <a:ext cx="2699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u="sng" dirty="0" smtClean="0">
                <a:latin typeface="Arial" pitchFamily="34" charset="0"/>
                <a:cs typeface="Arial" pitchFamily="34" charset="0"/>
              </a:rPr>
              <a:t>ВРАЧИ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 по Первоуральску – </a:t>
            </a:r>
            <a:r>
              <a:rPr lang="ru-RU" sz="1000" b="1" u="sng" dirty="0" smtClean="0">
                <a:latin typeface="Arial" pitchFamily="34" charset="0"/>
                <a:cs typeface="Arial" pitchFamily="34" charset="0"/>
              </a:rPr>
              <a:t>61 766 </a:t>
            </a:r>
            <a:r>
              <a:rPr lang="ru-RU" sz="1000" u="sng" dirty="0" err="1" smtClean="0">
                <a:latin typeface="Arial" pitchFamily="34" charset="0"/>
                <a:cs typeface="Arial" pitchFamily="34" charset="0"/>
              </a:rPr>
              <a:t>руб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1000" u="sng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781360"/>
              </p:ext>
            </p:extLst>
          </p:nvPr>
        </p:nvGraphicFramePr>
        <p:xfrm>
          <a:off x="3679482" y="3645024"/>
          <a:ext cx="5445054" cy="3562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7380312" y="3717032"/>
            <a:ext cx="1440160" cy="26161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рост на</a:t>
            </a:r>
            <a:r>
              <a:rPr lang="ru-RU" sz="11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23,8%</a:t>
            </a:r>
            <a:endParaRPr lang="ru-RU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верх 8"/>
          <p:cNvSpPr/>
          <p:nvPr/>
        </p:nvSpPr>
        <p:spPr>
          <a:xfrm rot="10800000" flipV="1">
            <a:off x="7400625" y="3743207"/>
            <a:ext cx="214314" cy="214314"/>
          </a:xfrm>
          <a:prstGeom prst="upArrow">
            <a:avLst/>
          </a:prstGeom>
          <a:solidFill>
            <a:srgbClr val="FE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10" name="TextBox 9"/>
          <p:cNvSpPr txBox="1"/>
          <p:nvPr/>
        </p:nvSpPr>
        <p:spPr>
          <a:xfrm>
            <a:off x="3635896" y="3743207"/>
            <a:ext cx="60486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u="sng" dirty="0" smtClean="0">
                <a:latin typeface="Arial" pitchFamily="34" charset="0"/>
                <a:cs typeface="Arial" pitchFamily="34" charset="0"/>
              </a:rPr>
              <a:t>СРЕДНИЙ МЕДПЕРСОНАЛ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 по Первоуральску – </a:t>
            </a:r>
            <a:r>
              <a:rPr lang="ru-RU" sz="1000" b="1" u="sng" dirty="0" smtClean="0">
                <a:latin typeface="Arial" pitchFamily="34" charset="0"/>
                <a:cs typeface="Arial" pitchFamily="34" charset="0"/>
              </a:rPr>
              <a:t>27 887 </a:t>
            </a:r>
            <a:r>
              <a:rPr lang="ru-RU" sz="1000" u="sng" dirty="0" err="1" smtClean="0">
                <a:latin typeface="Arial" pitchFamily="34" charset="0"/>
                <a:cs typeface="Arial" pitchFamily="34" charset="0"/>
              </a:rPr>
              <a:t>руб</a:t>
            </a:r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1000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6699"/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214414" y="2285992"/>
            <a:ext cx="7215238" cy="1428760"/>
          </a:xfrm>
          <a:prstGeom prst="rect">
            <a:avLst/>
          </a:prstGeom>
        </p:spPr>
        <p:txBody>
          <a:bodyPr/>
          <a:lstStyle/>
          <a:p>
            <a:pPr marR="9144" algn="ctr" fontAlgn="auto">
              <a:spcAft>
                <a:spcPts val="0"/>
              </a:spcAft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+mj-ea"/>
                <a:cs typeface="Times New Roman" pitchFamily="18" charset="0"/>
              </a:rPr>
              <a:t>БЛАГОДАРЮ ЗА ВНИМАНИЕ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6699"/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chemeClr val="tx1">
                    <a:lumMod val="9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Население  городского  ОКРУГА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chemeClr val="tx1">
                    <a:lumMod val="9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155 051 </a:t>
            </a:r>
            <a:r>
              <a:rPr lang="ru-RU" sz="1600" b="1" cap="all" dirty="0" smtClean="0">
                <a:solidFill>
                  <a:schemeClr val="tx1">
                    <a:lumMod val="9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человек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6858016" y="3143248"/>
            <a:ext cx="1928826" cy="857256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noProof="0" dirty="0" smtClean="0">
                <a:ln>
                  <a:noFill/>
                </a:ln>
                <a:solidFill>
                  <a:srgbClr val="92D05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Подростки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noProof="0" dirty="0" smtClean="0">
                <a:ln>
                  <a:noFill/>
                </a:ln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noProof="0" dirty="0" smtClean="0">
                <a:ln>
                  <a:noFill/>
                </a:ln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4646 – 3,0%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858016" y="1428736"/>
            <a:ext cx="1928826" cy="1000132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noProof="0" dirty="0" smtClean="0">
                <a:ln>
                  <a:noFill/>
                </a:ln>
                <a:solidFill>
                  <a:srgbClr val="92D05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Дети до 14лет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all" spc="0" normalizeH="0" noProof="0" dirty="0" smtClean="0">
              <a:ln>
                <a:noFill/>
              </a:ln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effectLst>
                  <a:reflection blurRad="12700" stA="34000" endA="740" endPos="53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29 652 – </a:t>
            </a:r>
            <a:r>
              <a:rPr kumimoji="0" lang="ru-RU" sz="1600" b="1" i="0" u="none" strike="noStrike" kern="1200" cap="all" spc="0" normalizeH="0" noProof="0" dirty="0" smtClean="0">
                <a:ln>
                  <a:noFill/>
                </a:ln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19,1%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858016" y="4857760"/>
            <a:ext cx="1928826" cy="100010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noProof="0" dirty="0" smtClean="0">
                <a:ln>
                  <a:noFill/>
                </a:ln>
                <a:solidFill>
                  <a:srgbClr val="92D05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Женщины фертильного возраста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all" spc="0" normalizeH="0" noProof="0" dirty="0" smtClean="0">
              <a:ln>
                <a:noFill/>
              </a:ln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effectLst>
                  <a:reflection blurRad="12700" stA="34000" endA="740" endPos="53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35 087 – 22,6</a:t>
            </a:r>
            <a:r>
              <a:rPr kumimoji="0" lang="ru-RU" sz="1600" b="1" i="0" u="none" strike="noStrike" kern="1200" cap="all" spc="0" normalizeH="0" noProof="0" dirty="0" smtClean="0">
                <a:ln>
                  <a:noFill/>
                </a:ln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%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857488" y="5286388"/>
            <a:ext cx="3143272" cy="100010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noProof="0" dirty="0" smtClean="0">
                <a:ln>
                  <a:noFill/>
                </a:ln>
                <a:solidFill>
                  <a:srgbClr val="92D05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Сельское население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noProof="0" dirty="0" smtClean="0">
                <a:ln>
                  <a:noFill/>
                </a:ln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effectLst>
                  <a:reflection blurRad="12700" stA="34000" endA="740" endPos="53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23 722 – 15,3</a:t>
            </a:r>
            <a:r>
              <a:rPr kumimoji="0" lang="ru-RU" sz="1600" b="1" i="0" u="none" strike="noStrike" kern="1200" cap="all" spc="0" normalizeH="0" noProof="0" dirty="0" smtClean="0">
                <a:ln>
                  <a:noFill/>
                </a:ln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%</a:t>
            </a:r>
          </a:p>
        </p:txBody>
      </p:sp>
      <p:pic>
        <p:nvPicPr>
          <p:cNvPr id="12" name="Рисунок 11" descr="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1357298"/>
            <a:ext cx="4191029" cy="371477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0" y="1357298"/>
            <a:ext cx="2643174" cy="1214446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noProof="0" dirty="0" smtClean="0">
                <a:ln>
                  <a:noFill/>
                </a:ln>
                <a:solidFill>
                  <a:srgbClr val="92D05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НАСЕЛЕНИЕ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noProof="0" dirty="0" smtClean="0">
                <a:ln>
                  <a:noFill/>
                </a:ln>
                <a:solidFill>
                  <a:srgbClr val="92D05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Трудоспособного возраста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all" spc="0" normalizeH="0" noProof="0" dirty="0" smtClean="0">
              <a:ln>
                <a:noFill/>
              </a:ln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effectLst>
                  <a:reflection blurRad="12700" stA="34000" endA="740" endPos="53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82 015 – 52,9</a:t>
            </a:r>
            <a:r>
              <a:rPr kumimoji="0" lang="ru-RU" sz="1600" b="1" i="0" u="none" strike="noStrike" kern="1200" cap="all" spc="0" normalizeH="0" noProof="0" dirty="0" smtClean="0">
                <a:ln>
                  <a:noFill/>
                </a:ln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%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-214346" y="3714752"/>
            <a:ext cx="2857520" cy="100010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noProof="0" dirty="0" smtClean="0">
                <a:ln>
                  <a:noFill/>
                </a:ln>
                <a:solidFill>
                  <a:srgbClr val="92D050"/>
                </a:solidFill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НАСЕЛЕНИЕ Старше трудоспособного возраста</a:t>
            </a: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all" spc="0" normalizeH="0" noProof="0" dirty="0" smtClean="0">
              <a:ln>
                <a:noFill/>
              </a:ln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effectLst>
                  <a:reflection blurRad="12700" stA="34000" endA="740" endPos="53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41 685 – 26,9</a:t>
            </a:r>
            <a:r>
              <a:rPr kumimoji="0" lang="ru-RU" sz="1600" b="1" i="0" u="none" strike="noStrike" kern="1200" cap="all" spc="0" normalizeH="0" noProof="0" dirty="0" smtClean="0">
                <a:ln>
                  <a:noFill/>
                </a:ln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6699"/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медицина-врач.jpg"/>
          <p:cNvPicPr>
            <a:picLocks noChangeAspect="1"/>
          </p:cNvPicPr>
          <p:nvPr/>
        </p:nvPicPr>
        <p:blipFill>
          <a:blip r:embed="rId3" cstate="print"/>
          <a:srcRect l="16721"/>
          <a:stretch>
            <a:fillRect/>
          </a:stretch>
        </p:blipFill>
        <p:spPr>
          <a:xfrm>
            <a:off x="0" y="1428736"/>
            <a:ext cx="4811576" cy="400052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chemeClr val="tx1">
                    <a:lumMod val="9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кадры</a:t>
            </a:r>
            <a:endParaRPr lang="ru-RU" sz="1600" b="1" cap="all" dirty="0" smtClean="0">
              <a:solidFill>
                <a:schemeClr val="tx1">
                  <a:lumMod val="9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AutoShape 74"/>
          <p:cNvSpPr>
            <a:spLocks noChangeArrowheads="1"/>
          </p:cNvSpPr>
          <p:nvPr/>
        </p:nvSpPr>
        <p:spPr bwMode="gray">
          <a:xfrm flipH="1">
            <a:off x="3786182" y="1643831"/>
            <a:ext cx="4945360" cy="777057"/>
          </a:xfrm>
          <a:prstGeom prst="homePlate">
            <a:avLst>
              <a:gd name="adj" fmla="val 37742"/>
            </a:avLst>
          </a:prstGeom>
          <a:gradFill rotWithShape="1">
            <a:gsLst>
              <a:gs pos="0">
                <a:srgbClr val="9B96DC"/>
              </a:gs>
              <a:gs pos="100000">
                <a:srgbClr val="9B96DC">
                  <a:gamma/>
                  <a:tint val="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B96DC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9" name="Text Box 75"/>
          <p:cNvSpPr txBox="1">
            <a:spLocks noChangeArrowheads="1"/>
          </p:cNvSpPr>
          <p:nvPr/>
        </p:nvSpPr>
        <p:spPr bwMode="auto">
          <a:xfrm>
            <a:off x="4102386" y="1715270"/>
            <a:ext cx="476969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Абсолютное количество:</a:t>
            </a:r>
          </a:p>
          <a:p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врачи</a:t>
            </a:r>
            <a:r>
              <a:rPr lang="ru-RU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399</a:t>
            </a:r>
            <a:r>
              <a:rPr lang="ru-RU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(Первоуральск) </a:t>
            </a:r>
          </a:p>
          <a:p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средний медперсонал </a:t>
            </a:r>
            <a:r>
              <a:rPr lang="ru-RU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1227 </a:t>
            </a:r>
            <a:r>
              <a:rPr lang="ru-RU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(Первоуральск)</a:t>
            </a:r>
            <a:endParaRPr lang="en-US" sz="13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74"/>
          <p:cNvSpPr>
            <a:spLocks noChangeArrowheads="1"/>
          </p:cNvSpPr>
          <p:nvPr/>
        </p:nvSpPr>
        <p:spPr bwMode="gray">
          <a:xfrm flipH="1">
            <a:off x="3786182" y="4581055"/>
            <a:ext cx="4929222" cy="792161"/>
          </a:xfrm>
          <a:prstGeom prst="homePlate">
            <a:avLst>
              <a:gd name="adj" fmla="val 37742"/>
            </a:avLst>
          </a:prstGeom>
          <a:gradFill rotWithShape="1">
            <a:gsLst>
              <a:gs pos="0">
                <a:srgbClr val="FC9FCB"/>
              </a:gs>
              <a:gs pos="13000">
                <a:schemeClr val="accent2">
                  <a:lumMod val="20000"/>
                  <a:lumOff val="80000"/>
                </a:schemeClr>
              </a:gs>
              <a:gs pos="21001">
                <a:schemeClr val="accent2">
                  <a:lumMod val="60000"/>
                  <a:lumOff val="40000"/>
                </a:schemeClr>
              </a:gs>
              <a:gs pos="63000">
                <a:srgbClr val="FEE7F2"/>
              </a:gs>
            </a:gsLst>
            <a:lin ang="0" scaled="0"/>
          </a:gradFill>
          <a:ln w="9525" algn="ctr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B96DC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9" name="AutoShape 74"/>
          <p:cNvSpPr>
            <a:spLocks noChangeArrowheads="1"/>
          </p:cNvSpPr>
          <p:nvPr/>
        </p:nvSpPr>
        <p:spPr bwMode="gray">
          <a:xfrm flipH="1">
            <a:off x="3786182" y="2947156"/>
            <a:ext cx="4929222" cy="1080120"/>
          </a:xfrm>
          <a:prstGeom prst="homePlate">
            <a:avLst>
              <a:gd name="adj" fmla="val 37742"/>
            </a:avLst>
          </a:prstGeom>
          <a:gradFill rotWithShape="1">
            <a:gsLst>
              <a:gs pos="0">
                <a:srgbClr val="9B96DC"/>
              </a:gs>
              <a:gs pos="100000">
                <a:srgbClr val="9B96DC">
                  <a:gamma/>
                  <a:tint val="0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B96DC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0" name="Text Box 61"/>
          <p:cNvSpPr txBox="1">
            <a:spLocks noChangeArrowheads="1"/>
          </p:cNvSpPr>
          <p:nvPr/>
        </p:nvSpPr>
        <p:spPr bwMode="auto">
          <a:xfrm>
            <a:off x="4039724" y="2882696"/>
            <a:ext cx="5286380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Укомплектованность </a:t>
            </a:r>
          </a:p>
          <a:p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врачи – 57,8% </a:t>
            </a:r>
            <a:endParaRPr lang="ru-RU" sz="13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средний медперсонал – 83,7</a:t>
            </a:r>
            <a:r>
              <a:rPr lang="ru-RU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%</a:t>
            </a:r>
          </a:p>
          <a:p>
            <a:r>
              <a:rPr lang="ru-RU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участковые врачи-терапевты – 34,9%</a:t>
            </a:r>
          </a:p>
          <a:p>
            <a:r>
              <a:rPr lang="ru-RU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3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частковые</a:t>
            </a:r>
            <a:r>
              <a:rPr lang="ru-RU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врачи-педиатры – 44,4% </a:t>
            </a:r>
            <a:endParaRPr lang="en-US" sz="13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75"/>
          <p:cNvSpPr txBox="1">
            <a:spLocks noChangeArrowheads="1"/>
          </p:cNvSpPr>
          <p:nvPr/>
        </p:nvSpPr>
        <p:spPr bwMode="auto">
          <a:xfrm>
            <a:off x="4206600" y="4644364"/>
            <a:ext cx="4937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Доля врачей первичного звена – 59,4%</a:t>
            </a:r>
          </a:p>
          <a:p>
            <a:r>
              <a:rPr lang="ru-RU" sz="13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(целевой показатель – 53,9%)</a:t>
            </a:r>
            <a:endParaRPr lang="en-US" sz="13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6699"/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chemeClr val="tx1">
                    <a:lumMod val="9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Мероприятия по привлечению кадров</a:t>
            </a:r>
            <a:endParaRPr lang="ru-RU" sz="1600" b="1" cap="all" dirty="0" smtClean="0">
              <a:solidFill>
                <a:schemeClr val="tx1">
                  <a:lumMod val="9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Рисунок 2" descr="big_img_17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714488"/>
            <a:ext cx="5788739" cy="385765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605192" y="1000108"/>
            <a:ext cx="3143272" cy="107157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algn="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0" h="1270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   поступили на целевое обучение в УГМУ</a:t>
            </a:r>
            <a:endParaRPr lang="ru-RU" sz="1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5301208"/>
            <a:ext cx="4176464" cy="92869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algn="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0" h="1270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фельдшер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получил единовременную компенсационную выплату в сельских населенных пунктах (500 </a:t>
            </a:r>
            <a:r>
              <a:rPr lang="ru-RU" sz="1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12160" y="4551109"/>
            <a:ext cx="2928926" cy="121444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0" h="1270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Принято на работу </a:t>
            </a:r>
          </a:p>
          <a:p>
            <a:pPr algn="ctr"/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1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целевого 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</a:p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врача</a:t>
            </a:r>
            <a:endParaRPr lang="ru-RU" sz="1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1736" y="859512"/>
            <a:ext cx="3429024" cy="1777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0" h="1270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жилье нуждаются: </a:t>
            </a:r>
          </a:p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врачей, </a:t>
            </a:r>
          </a:p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среднего медперсонала</a:t>
            </a:r>
          </a:p>
          <a:p>
            <a:pPr algn="ctr"/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Получили жилье:</a:t>
            </a:r>
          </a:p>
          <a:p>
            <a:pPr algn="ctr"/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служебное жилье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врач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ГБУЗ СО «Городская больница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г.Первоуральск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3178967"/>
            <a:ext cx="2571768" cy="92869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algn="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0" h="1270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специалиста получили пособие на обзаведение хозяйством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69318" y="2612431"/>
            <a:ext cx="2571768" cy="92869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algn="l" rotWithShape="0">
              <a:schemeClr val="tx1">
                <a:alpha val="40000"/>
              </a:schemeClr>
            </a:outerShdw>
          </a:effectLst>
          <a:scene3d>
            <a:camera prst="orthographicFront"/>
            <a:lightRig rig="threePt" dir="t">
              <a:rot lat="0" lon="0" rev="3000000"/>
            </a:lightRig>
          </a:scene3d>
          <a:sp3d>
            <a:bevelT w="127000" h="1270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врачей получают субсидии по договору найма жилых помещений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0" y="0"/>
            <a:ext cx="9144000" cy="785818"/>
          </a:xfrm>
          <a:prstGeom prst="rect">
            <a:avLst/>
          </a:prstGeom>
        </p:spPr>
        <p:txBody>
          <a:bodyPr/>
          <a:lstStyle/>
          <a:p>
            <a:pPr marR="9144" algn="ctr" fontAlgn="auto">
              <a:spcAft>
                <a:spcPts val="0"/>
              </a:spcAft>
              <a:defRPr/>
            </a:pPr>
            <a:r>
              <a:rPr lang="ru-RU" sz="2400" b="1" cap="all" dirty="0" smtClean="0">
                <a:effectLst>
                  <a:reflection blurRad="12700" stA="34000" endA="740" endPos="53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Медико-Демографическая </a:t>
            </a:r>
          </a:p>
          <a:p>
            <a:pPr marR="9144" algn="ctr" fontAlgn="auto">
              <a:spcAft>
                <a:spcPts val="0"/>
              </a:spcAft>
              <a:defRPr/>
            </a:pPr>
            <a:r>
              <a:rPr lang="ru-RU" sz="2400" b="1" cap="all" dirty="0" smtClean="0">
                <a:effectLst>
                  <a:reflection blurRad="12700" stA="34000" endA="740" endPos="53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ситуация</a:t>
            </a:r>
            <a:endParaRPr lang="ru-RU" sz="2400" b="1" cap="all" dirty="0">
              <a:effectLst>
                <a:reflection blurRad="12700" stA="34000" endA="740" endPos="53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706087"/>
              </p:ext>
            </p:extLst>
          </p:nvPr>
        </p:nvGraphicFramePr>
        <p:xfrm>
          <a:off x="785786" y="1344473"/>
          <a:ext cx="7500990" cy="5513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 useBgFill="1">
        <p:nvSpPr>
          <p:cNvPr id="5" name="Прямоугольник 4"/>
          <p:cNvSpPr/>
          <p:nvPr/>
        </p:nvSpPr>
        <p:spPr>
          <a:xfrm>
            <a:off x="0" y="0"/>
            <a:ext cx="50003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25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chemeClr val="tx1">
                    <a:lumMod val="9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Структура  общей  смертности</a:t>
            </a:r>
            <a:endParaRPr lang="ru-RU" sz="1600" b="1" cap="all" dirty="0" smtClean="0">
              <a:solidFill>
                <a:schemeClr val="tx1">
                  <a:lumMod val="9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911347816"/>
              </p:ext>
            </p:extLst>
          </p:nvPr>
        </p:nvGraphicFramePr>
        <p:xfrm>
          <a:off x="357158" y="785794"/>
          <a:ext cx="8572560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411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0" y="0"/>
            <a:ext cx="9144000" cy="1000108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all" dirty="0" smtClean="0">
                <a:solidFill>
                  <a:schemeClr val="tx1">
                    <a:lumMod val="9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Структура  смертности                               трудоспособного населения</a:t>
            </a:r>
            <a:endParaRPr lang="ru-RU" sz="1600" b="1" cap="all" dirty="0" smtClean="0">
              <a:solidFill>
                <a:schemeClr val="tx1">
                  <a:lumMod val="95000"/>
                </a:schemeClr>
              </a:solidFill>
              <a:effectLst>
                <a:reflection blurRad="12700" stA="34000" endA="740" endPos="53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63830871"/>
              </p:ext>
            </p:extLst>
          </p:nvPr>
        </p:nvGraphicFramePr>
        <p:xfrm>
          <a:off x="357158" y="785794"/>
          <a:ext cx="8572560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241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85818"/>
          </a:xfrm>
          <a:prstGeom prst="rect">
            <a:avLst/>
          </a:prstGeom>
        </p:spPr>
        <p:txBody>
          <a:bodyPr/>
          <a:lstStyle/>
          <a:p>
            <a:pPr marR="9144" algn="ctr" fontAlgn="auto">
              <a:spcAft>
                <a:spcPts val="0"/>
              </a:spcAft>
              <a:defRPr/>
            </a:pPr>
            <a:r>
              <a:rPr lang="ru-RU" sz="2400" b="1" cap="all" dirty="0" smtClean="0">
                <a:effectLst>
                  <a:reflection blurRad="12700" stA="34000" endA="740" endPos="53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Смертность детей от 0 до 17 лет</a:t>
            </a:r>
            <a:endParaRPr lang="ru-RU" sz="2400" b="1" cap="all" dirty="0">
              <a:effectLst>
                <a:reflection blurRad="12700" stA="34000" endA="740" endPos="53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560570"/>
              </p:ext>
            </p:extLst>
          </p:nvPr>
        </p:nvGraphicFramePr>
        <p:xfrm>
          <a:off x="558378" y="2204864"/>
          <a:ext cx="7884367" cy="4307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5720" y="785794"/>
            <a:ext cx="8429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ВСЕГО по Первоуральску: 10 детей ( 2017г. – 30 детей),</a:t>
            </a:r>
          </a:p>
          <a:p>
            <a:endParaRPr lang="ru-RU" sz="1600" b="1" i="1" dirty="0"/>
          </a:p>
          <a:p>
            <a:r>
              <a:rPr lang="ru-RU" sz="1600" b="1" i="1" dirty="0" smtClean="0"/>
              <a:t>младенческая смертность – 2,36 (2017г. – 6,9)</a:t>
            </a:r>
          </a:p>
          <a:p>
            <a:endParaRPr lang="ru-RU" sz="1600" b="1" i="1" dirty="0" smtClean="0"/>
          </a:p>
          <a:p>
            <a:r>
              <a:rPr lang="ru-RU" sz="1600" b="1" i="1" dirty="0" smtClean="0"/>
              <a:t>от медицинских причин – 7 – 70%  (2017г. - 16 детей – 53,3%)</a:t>
            </a:r>
          </a:p>
          <a:p>
            <a:r>
              <a:rPr lang="ru-RU" sz="1600" b="1" i="1" dirty="0" smtClean="0"/>
              <a:t>от немедицинских причин – 3 ребенка – 30%  (2017г. - 14 детей – 46,7%)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257097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36699"/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85818"/>
          </a:xfrm>
          <a:prstGeom prst="rect">
            <a:avLst/>
          </a:prstGeom>
        </p:spPr>
        <p:txBody>
          <a:bodyPr/>
          <a:lstStyle/>
          <a:p>
            <a:pPr marR="9144" algn="ctr" fontAlgn="auto">
              <a:spcAft>
                <a:spcPts val="0"/>
              </a:spcAft>
              <a:defRPr/>
            </a:pPr>
            <a:r>
              <a:rPr lang="ru-RU" sz="2400" b="1" cap="all" dirty="0" smtClean="0">
                <a:effectLst>
                  <a:reflection blurRad="12700" stA="34000" endA="740" endPos="53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ОНКОЛОГИЯ</a:t>
            </a:r>
            <a:endParaRPr lang="ru-RU" sz="2400" b="1" cap="all" dirty="0">
              <a:effectLst>
                <a:reflection blurRad="12700" stA="34000" endA="740" endPos="53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Group 4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619746"/>
              </p:ext>
            </p:extLst>
          </p:nvPr>
        </p:nvGraphicFramePr>
        <p:xfrm>
          <a:off x="4860032" y="1142984"/>
          <a:ext cx="4176464" cy="3139440"/>
        </p:xfrm>
        <a:graphic>
          <a:graphicData uri="http://schemas.openxmlformats.org/drawingml/2006/table">
            <a:tbl>
              <a:tblPr/>
              <a:tblGrid>
                <a:gridCol w="1584176"/>
                <a:gridCol w="936104"/>
                <a:gridCol w="1656184"/>
              </a:tblGrid>
              <a:tr h="2589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9000">
                          <a:schemeClr val="bg2">
                            <a:lumMod val="50000"/>
                            <a:alpha val="55000"/>
                          </a:schemeClr>
                        </a:gs>
                        <a:gs pos="65000">
                          <a:schemeClr val="bg1">
                            <a:shade val="90000"/>
                            <a:satMod val="375000"/>
                          </a:schemeClr>
                        </a:gs>
                        <a:gs pos="100000">
                          <a:schemeClr val="bg2">
                            <a:tint val="88000"/>
                            <a:satMod val="40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2017г.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9000">
                          <a:schemeClr val="bg2">
                            <a:lumMod val="50000"/>
                            <a:alpha val="55000"/>
                          </a:schemeClr>
                        </a:gs>
                        <a:gs pos="65000">
                          <a:schemeClr val="bg1">
                            <a:shade val="90000"/>
                            <a:satMod val="375000"/>
                          </a:schemeClr>
                        </a:gs>
                        <a:gs pos="100000">
                          <a:schemeClr val="bg2">
                            <a:tint val="88000"/>
                            <a:satMod val="40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2018г.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9000">
                          <a:schemeClr val="bg2">
                            <a:lumMod val="50000"/>
                            <a:alpha val="55000"/>
                          </a:schemeClr>
                        </a:gs>
                        <a:gs pos="65000">
                          <a:schemeClr val="bg1">
                            <a:shade val="90000"/>
                            <a:satMod val="375000"/>
                          </a:schemeClr>
                        </a:gs>
                        <a:gs pos="100000">
                          <a:schemeClr val="bg2">
                            <a:tint val="88000"/>
                            <a:satMod val="40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273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Первичная заболеваемость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65"/>
                          </a:solidFill>
                          <a:effectLst/>
                          <a:latin typeface="Arial" charset="0"/>
                        </a:rPr>
                        <a:t>433,1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65"/>
                          </a:solidFill>
                          <a:effectLst/>
                          <a:latin typeface="Arial" charset="0"/>
                        </a:rPr>
                        <a:t>435,2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73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Смертность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65"/>
                          </a:solidFill>
                          <a:effectLst/>
                          <a:latin typeface="Arial" charset="0"/>
                        </a:rPr>
                        <a:t>381 чел.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65"/>
                          </a:solidFill>
                          <a:effectLst/>
                          <a:latin typeface="Arial" charset="0"/>
                        </a:rPr>
                        <a:t>387 чел.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73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Одногодичная летальность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65"/>
                          </a:solidFill>
                          <a:effectLst/>
                          <a:latin typeface="Arial" charset="0"/>
                        </a:rPr>
                        <a:t>23,9%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65"/>
                          </a:solidFill>
                          <a:effectLst/>
                          <a:latin typeface="Arial" charset="0"/>
                        </a:rPr>
                        <a:t>18,9%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73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Выявляемость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на ранних стадиях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65"/>
                          </a:solidFill>
                          <a:effectLst/>
                          <a:latin typeface="Arial" charset="0"/>
                        </a:rPr>
                        <a:t>57,3%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65"/>
                          </a:solidFill>
                          <a:effectLst/>
                          <a:latin typeface="Arial" charset="0"/>
                        </a:rPr>
                        <a:t>55,6%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(целевой – 54,5%)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73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Доля больных, выявленных активно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65"/>
                          </a:solidFill>
                          <a:effectLst/>
                          <a:latin typeface="Arial" charset="0"/>
                        </a:rPr>
                        <a:t>23,9%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1965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65"/>
                          </a:solidFill>
                          <a:effectLst/>
                          <a:latin typeface="Arial" charset="0"/>
                        </a:rPr>
                        <a:t>23,5%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(целевой – 22,5%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7" name="AutoShape 24"/>
          <p:cNvSpPr>
            <a:spLocks noChangeArrowheads="1"/>
          </p:cNvSpPr>
          <p:nvPr/>
        </p:nvSpPr>
        <p:spPr bwMode="auto">
          <a:xfrm>
            <a:off x="0" y="3576634"/>
            <a:ext cx="4787900" cy="506413"/>
          </a:xfrm>
          <a:prstGeom prst="cube">
            <a:avLst>
              <a:gd name="adj" fmla="val 100000"/>
            </a:avLst>
          </a:prstGeom>
          <a:gradFill rotWithShape="1">
            <a:gsLst>
              <a:gs pos="0">
                <a:schemeClr val="bg1"/>
              </a:gs>
              <a:gs pos="100000">
                <a:srgbClr val="969696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Куб 8"/>
          <p:cNvSpPr/>
          <p:nvPr/>
        </p:nvSpPr>
        <p:spPr>
          <a:xfrm>
            <a:off x="3143240" y="2571744"/>
            <a:ext cx="1357322" cy="1285884"/>
          </a:xfrm>
          <a:prstGeom prst="cube">
            <a:avLst>
              <a:gd name="adj" fmla="val 14307"/>
            </a:avLst>
          </a:prstGeom>
          <a:gradFill>
            <a:gsLst>
              <a:gs pos="0">
                <a:schemeClr val="tx1"/>
              </a:gs>
              <a:gs pos="17999">
                <a:srgbClr val="88B0D8"/>
              </a:gs>
              <a:gs pos="82001">
                <a:schemeClr val="bg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Рак</a:t>
            </a:r>
          </a:p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молочной железы</a:t>
            </a:r>
          </a:p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59</a:t>
            </a:r>
          </a:p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2017г.- 58</a:t>
            </a:r>
          </a:p>
        </p:txBody>
      </p:sp>
      <p:sp>
        <p:nvSpPr>
          <p:cNvPr id="10" name="Куб 9"/>
          <p:cNvSpPr/>
          <p:nvPr/>
        </p:nvSpPr>
        <p:spPr>
          <a:xfrm>
            <a:off x="1714480" y="1857364"/>
            <a:ext cx="1428760" cy="2000264"/>
          </a:xfrm>
          <a:prstGeom prst="cube">
            <a:avLst>
              <a:gd name="adj" fmla="val 14307"/>
            </a:avLst>
          </a:prstGeom>
          <a:gradFill>
            <a:gsLst>
              <a:gs pos="0">
                <a:schemeClr val="tx1"/>
              </a:gs>
              <a:gs pos="17999">
                <a:srgbClr val="88B0D8"/>
              </a:gs>
              <a:gs pos="82001">
                <a:schemeClr val="bg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Рак</a:t>
            </a:r>
          </a:p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легких</a:t>
            </a:r>
          </a:p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88</a:t>
            </a:r>
          </a:p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2017г.- 80</a:t>
            </a:r>
          </a:p>
        </p:txBody>
      </p:sp>
      <p:sp>
        <p:nvSpPr>
          <p:cNvPr id="12" name="Куб 11"/>
          <p:cNvSpPr/>
          <p:nvPr/>
        </p:nvSpPr>
        <p:spPr>
          <a:xfrm>
            <a:off x="428596" y="785794"/>
            <a:ext cx="1357322" cy="3071834"/>
          </a:xfrm>
          <a:prstGeom prst="cube">
            <a:avLst>
              <a:gd name="adj" fmla="val 14307"/>
            </a:avLst>
          </a:prstGeom>
          <a:gradFill>
            <a:gsLst>
              <a:gs pos="0">
                <a:schemeClr val="tx1"/>
              </a:gs>
              <a:gs pos="17999">
                <a:srgbClr val="88B0D8"/>
              </a:gs>
              <a:gs pos="82001">
                <a:schemeClr val="bg2"/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Рак</a:t>
            </a:r>
          </a:p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кожи</a:t>
            </a:r>
          </a:p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74 </a:t>
            </a:r>
          </a:p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2017г. - 102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857488" y="4786322"/>
            <a:ext cx="3643338" cy="500066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noProof="0" dirty="0" smtClean="0">
                <a:ln>
                  <a:noFill/>
                </a:ln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Онкологический скрининг</a:t>
            </a:r>
          </a:p>
        </p:txBody>
      </p:sp>
      <p:graphicFrame>
        <p:nvGraphicFramePr>
          <p:cNvPr id="15" name="Group 4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863665"/>
              </p:ext>
            </p:extLst>
          </p:nvPr>
        </p:nvGraphicFramePr>
        <p:xfrm>
          <a:off x="1928794" y="5286388"/>
          <a:ext cx="5500725" cy="1249680"/>
        </p:xfrm>
        <a:graphic>
          <a:graphicData uri="http://schemas.openxmlformats.org/drawingml/2006/table">
            <a:tbl>
              <a:tblPr/>
              <a:tblGrid>
                <a:gridCol w="1571636"/>
                <a:gridCol w="1571636"/>
                <a:gridCol w="2357453"/>
              </a:tblGrid>
              <a:tr h="2589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9000">
                          <a:schemeClr val="bg2">
                            <a:lumMod val="50000"/>
                            <a:alpha val="55000"/>
                          </a:schemeClr>
                        </a:gs>
                        <a:gs pos="65000">
                          <a:schemeClr val="bg1">
                            <a:shade val="90000"/>
                            <a:satMod val="375000"/>
                          </a:schemeClr>
                        </a:gs>
                        <a:gs pos="100000">
                          <a:schemeClr val="bg2">
                            <a:tint val="88000"/>
                            <a:satMod val="40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Осмотрено,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9000">
                          <a:schemeClr val="bg2">
                            <a:lumMod val="50000"/>
                            <a:alpha val="55000"/>
                          </a:schemeClr>
                        </a:gs>
                        <a:gs pos="65000">
                          <a:schemeClr val="bg1">
                            <a:shade val="90000"/>
                            <a:satMod val="375000"/>
                          </a:schemeClr>
                        </a:gs>
                        <a:gs pos="100000">
                          <a:schemeClr val="bg2">
                            <a:tint val="88000"/>
                            <a:satMod val="400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Выявлено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онкопатологий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9000">
                          <a:schemeClr val="bg2">
                            <a:lumMod val="50000"/>
                            <a:alpha val="55000"/>
                          </a:schemeClr>
                        </a:gs>
                        <a:gs pos="65000">
                          <a:schemeClr val="bg1">
                            <a:shade val="90000"/>
                            <a:satMod val="375000"/>
                          </a:schemeClr>
                        </a:gs>
                        <a:gs pos="100000">
                          <a:schemeClr val="bg2">
                            <a:tint val="88000"/>
                            <a:satMod val="400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273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Маммография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65"/>
                          </a:solidFill>
                          <a:effectLst/>
                          <a:latin typeface="Arial" charset="0"/>
                        </a:rPr>
                        <a:t>19 497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65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73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Флюорография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65"/>
                          </a:solidFill>
                          <a:effectLst/>
                          <a:latin typeface="Arial" charset="0"/>
                        </a:rPr>
                        <a:t>124 101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65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730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Цитология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65"/>
                          </a:solidFill>
                          <a:effectLst/>
                          <a:latin typeface="Arial" charset="0"/>
                        </a:rPr>
                        <a:t>28 761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65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428596" y="4071942"/>
            <a:ext cx="3643338" cy="500066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noProof="0" dirty="0" smtClean="0">
                <a:ln>
                  <a:noFill/>
                </a:ln>
                <a:effectLst>
                  <a:reflection blurRad="12700" stA="34000" endA="740" endPos="53000" dir="5400000" sy="-100000" algn="bl" rotWithShape="0"/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Впервые </a:t>
            </a:r>
            <a:r>
              <a:rPr lang="ru-RU" sz="1600" b="1" cap="all" dirty="0" smtClean="0">
                <a:effectLst>
                  <a:reflection blurRad="12700" stA="34000" endA="740" endPos="53000" dir="5400000" sy="-10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выявлено</a:t>
            </a:r>
            <a:endParaRPr kumimoji="0" lang="ru-RU" sz="1600" b="1" i="0" u="none" strike="noStrike" kern="1200" cap="all" spc="0" normalizeH="0" noProof="0" dirty="0" smtClean="0">
              <a:ln>
                <a:noFill/>
              </a:ln>
              <a:effectLst>
                <a:reflection blurRad="12700" stA="34000" endA="740" endPos="53000" dir="5400000" sy="-100000" algn="bl" rotWithShape="0"/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15300</TotalTime>
  <Words>614</Words>
  <Application>Microsoft Office PowerPoint</Application>
  <PresentationFormat>Экран (4:3)</PresentationFormat>
  <Paragraphs>217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Метро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TFOMS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user</cp:lastModifiedBy>
  <cp:revision>1258</cp:revision>
  <cp:lastPrinted>2019-02-04T06:43:53Z</cp:lastPrinted>
  <dcterms:created xsi:type="dcterms:W3CDTF">2008-04-01T05:22:57Z</dcterms:created>
  <dcterms:modified xsi:type="dcterms:W3CDTF">2019-02-04T09:55:49Z</dcterms:modified>
</cp:coreProperties>
</file>