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73" r:id="rId3"/>
    <p:sldId id="278" r:id="rId4"/>
    <p:sldId id="280" r:id="rId5"/>
    <p:sldId id="281" r:id="rId6"/>
    <p:sldId id="282" r:id="rId7"/>
    <p:sldId id="283" r:id="rId8"/>
    <p:sldId id="293" r:id="rId9"/>
    <p:sldId id="275" r:id="rId10"/>
    <p:sldId id="291" r:id="rId11"/>
    <p:sldId id="290" r:id="rId12"/>
    <p:sldId id="292" r:id="rId13"/>
    <p:sldId id="288" r:id="rId14"/>
    <p:sldId id="284" r:id="rId15"/>
    <p:sldId id="285" r:id="rId16"/>
    <p:sldId id="289" r:id="rId17"/>
    <p:sldId id="294" r:id="rId18"/>
    <p:sldId id="286"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Раздел по умолчанию" id="{BD3841DA-21C9-4299-966E-624473FDD47B}">
          <p14:sldIdLst>
            <p14:sldId id="257"/>
            <p14:sldId id="258"/>
            <p14:sldId id="270"/>
            <p14:sldId id="263"/>
          </p14:sldIdLst>
        </p14:section>
        <p14:section name="Раздел без заголовка" id="{10542865-EA05-4689-9A0D-D691BA5329E9}">
          <p14:sldIdLst>
            <p14:sldId id="266"/>
            <p14:sldId id="268"/>
            <p14:sldId id="264"/>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99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6831" autoAdjust="0"/>
  </p:normalViewPr>
  <p:slideViewPr>
    <p:cSldViewPr>
      <p:cViewPr>
        <p:scale>
          <a:sx n="60" d="100"/>
          <a:sy n="60" d="100"/>
        </p:scale>
        <p:origin x="-1440" y="-3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DB0469-B8BC-4574-A51C-FB816A513853}" type="datetimeFigureOut">
              <a:rPr lang="ru-RU" smtClean="0"/>
              <a:pPr/>
              <a:t>05.02.2019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49992C-15DD-412B-A946-68F0BCC44D3E}" type="slidenum">
              <a:rPr lang="ru-RU" smtClean="0"/>
              <a:pPr/>
              <a:t>‹#›</a:t>
            </a:fld>
            <a:endParaRPr lang="ru-RU"/>
          </a:p>
        </p:txBody>
      </p:sp>
    </p:spTree>
    <p:extLst>
      <p:ext uri="{BB962C8B-B14F-4D97-AF65-F5344CB8AC3E}">
        <p14:creationId xmlns:p14="http://schemas.microsoft.com/office/powerpoint/2010/main" xmlns="" val="2593790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0592C89-184E-44D5-B649-34B17DE89605}" type="datetime1">
              <a:rPr lang="ru-RU" smtClean="0"/>
              <a:pPr/>
              <a:t>05.02.2019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061C84-B253-4EA1-9032-08C5B0A4ECA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28F05F4-1FD1-4D92-A40C-24021A120B73}" type="datetime1">
              <a:rPr lang="ru-RU" smtClean="0"/>
              <a:pPr/>
              <a:t>05.02.2019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061C84-B253-4EA1-9032-08C5B0A4ECA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2941A3-9199-4B20-B307-7A7F35E59E02}" type="datetime1">
              <a:rPr lang="ru-RU" smtClean="0"/>
              <a:pPr/>
              <a:t>05.02.2019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061C84-B253-4EA1-9032-08C5B0A4ECAA}"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rtlCol="0">
            <a:normAutofit/>
          </a:bodyPr>
          <a:lstStyle/>
          <a:p>
            <a:pPr lvl="0"/>
            <a:endParaRPr lang="ru-RU" noProof="0" smtClean="0"/>
          </a:p>
        </p:txBody>
      </p:sp>
      <p:sp>
        <p:nvSpPr>
          <p:cNvPr id="4" name="Rectangle 4"/>
          <p:cNvSpPr>
            <a:spLocks noGrp="1" noChangeArrowheads="1"/>
          </p:cNvSpPr>
          <p:nvPr>
            <p:ph type="dt" sz="half" idx="10"/>
          </p:nvPr>
        </p:nvSpPr>
        <p:spPr/>
        <p:txBody>
          <a:bodyPr/>
          <a:lstStyle>
            <a:lvl1pPr>
              <a:defRPr/>
            </a:lvl1pPr>
          </a:lstStyle>
          <a:p>
            <a:pPr>
              <a:defRPr/>
            </a:pPr>
            <a:fld id="{4A50A65C-C02A-424A-BDDF-710BC50F115F}" type="datetime1">
              <a:rPr lang="ru-RU" smtClean="0"/>
              <a:pPr>
                <a:defRPr/>
              </a:pPr>
              <a:t>05.02.2019</a:t>
            </a:fld>
            <a:endParaRPr lang="ru-RU"/>
          </a:p>
        </p:txBody>
      </p:sp>
      <p:sp>
        <p:nvSpPr>
          <p:cNvPr id="5" name="Rectangle 5"/>
          <p:cNvSpPr>
            <a:spLocks noGrp="1" noChangeArrowheads="1"/>
          </p:cNvSpPr>
          <p:nvPr>
            <p:ph type="ftr" sz="quarter" idx="11"/>
          </p:nvPr>
        </p:nvSpPr>
        <p:spPr/>
        <p:txBody>
          <a:bodyPr/>
          <a:lstStyle>
            <a:lvl1pPr>
              <a:defRPr/>
            </a:lvl1pPr>
          </a:lstStyle>
          <a:p>
            <a:pPr>
              <a:defRPr/>
            </a:pPr>
            <a:endParaRPr lang="ru-RU"/>
          </a:p>
        </p:txBody>
      </p:sp>
      <p:sp>
        <p:nvSpPr>
          <p:cNvPr id="6" name="Rectangle 6"/>
          <p:cNvSpPr>
            <a:spLocks noGrp="1" noChangeArrowheads="1"/>
          </p:cNvSpPr>
          <p:nvPr>
            <p:ph type="sldNum" sz="quarter" idx="12"/>
          </p:nvPr>
        </p:nvSpPr>
        <p:spPr/>
        <p:txBody>
          <a:bodyPr/>
          <a:lstStyle>
            <a:lvl1pPr>
              <a:defRPr/>
            </a:lvl1pPr>
          </a:lstStyle>
          <a:p>
            <a:pPr>
              <a:defRPr/>
            </a:pPr>
            <a:fld id="{09AF27E9-1615-4005-B2C7-0D3F31E927BB}"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DEA9E75-439B-481E-8912-DF8EC7345184}" type="datetime1">
              <a:rPr lang="ru-RU" smtClean="0"/>
              <a:pPr/>
              <a:t>05.02.2019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061C84-B253-4EA1-9032-08C5B0A4ECA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6B75EA4-8FA7-4FE7-80EF-88947E1E4A44}" type="datetime1">
              <a:rPr lang="ru-RU" smtClean="0"/>
              <a:pPr/>
              <a:t>05.02.2019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061C84-B253-4EA1-9032-08C5B0A4ECAA}"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4324D13-9FD5-4842-8973-59B880F4A4CB}" type="datetime1">
              <a:rPr lang="ru-RU" smtClean="0"/>
              <a:pPr/>
              <a:t>05.02.2019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7061C84-B253-4EA1-9032-08C5B0A4ECA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C8B8189-005E-4C8B-BE74-6D131709FD08}" type="datetime1">
              <a:rPr lang="ru-RU" smtClean="0"/>
              <a:pPr/>
              <a:t>05.02.2019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7061C84-B253-4EA1-9032-08C5B0A4ECA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D12239E-D5CD-4B09-A7E6-719429842266}" type="datetime1">
              <a:rPr lang="ru-RU" smtClean="0"/>
              <a:pPr/>
              <a:t>05.02.2019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7061C84-B253-4EA1-9032-08C5B0A4ECA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F739DF8-1839-4249-9DFD-2246334D4AAA}" type="datetime1">
              <a:rPr lang="ru-RU" smtClean="0"/>
              <a:pPr/>
              <a:t>05.02.2019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7061C84-B253-4EA1-9032-08C5B0A4ECA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73CC185-FF77-4B87-AD5A-6AAE411A45B5}" type="datetime1">
              <a:rPr lang="ru-RU" smtClean="0"/>
              <a:pPr/>
              <a:t>05.02.2019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7061C84-B253-4EA1-9032-08C5B0A4ECA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3A32850-A0E6-4224-A700-196F8B620AFB}" type="datetime1">
              <a:rPr lang="ru-RU" smtClean="0"/>
              <a:pPr/>
              <a:t>05.02.2019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7061C84-B253-4EA1-9032-08C5B0A4ECAA}"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D9F4E4-1855-4093-A83C-74523B96D104}" type="datetime1">
              <a:rPr lang="ru-RU" smtClean="0"/>
              <a:pPr/>
              <a:t>05.02.2019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061C84-B253-4EA1-9032-08C5B0A4ECA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428596" y="928670"/>
            <a:ext cx="8258204" cy="3429024"/>
          </a:xfrm>
        </p:spPr>
        <p:txBody>
          <a:bodyPr>
            <a:normAutofit/>
          </a:bodyPr>
          <a:lstStyle/>
          <a:p>
            <a:r>
              <a:rPr lang="ru-RU" sz="3100" b="1" dirty="0" smtClean="0">
                <a:solidFill>
                  <a:schemeClr val="accent1">
                    <a:lumMod val="75000"/>
                  </a:schemeClr>
                </a:solidFill>
                <a:latin typeface="Arial Unicode MS" pitchFamily="34" charset="-128"/>
                <a:ea typeface="Arial Unicode MS" pitchFamily="34" charset="-128"/>
                <a:cs typeface="Arial Unicode MS" pitchFamily="34" charset="-128"/>
              </a:rPr>
              <a:t/>
            </a:r>
            <a:br>
              <a:rPr lang="ru-RU" sz="3100" b="1" dirty="0" smtClean="0">
                <a:solidFill>
                  <a:schemeClr val="accent1">
                    <a:lumMod val="75000"/>
                  </a:schemeClr>
                </a:solidFill>
                <a:latin typeface="Arial Unicode MS" pitchFamily="34" charset="-128"/>
                <a:ea typeface="Arial Unicode MS" pitchFamily="34" charset="-128"/>
                <a:cs typeface="Arial Unicode MS" pitchFamily="34" charset="-128"/>
              </a:rPr>
            </a:br>
            <a:endParaRPr lang="ru-RU" dirty="0"/>
          </a:p>
        </p:txBody>
      </p:sp>
      <p:sp>
        <p:nvSpPr>
          <p:cNvPr id="7169" name="Rectangle 1"/>
          <p:cNvSpPr>
            <a:spLocks noChangeArrowheads="1"/>
          </p:cNvSpPr>
          <p:nvPr/>
        </p:nvSpPr>
        <p:spPr bwMode="auto">
          <a:xfrm>
            <a:off x="4479634"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5" name="Rectangle 12"/>
          <p:cNvSpPr txBox="1">
            <a:spLocks noChangeArrowheads="1"/>
          </p:cNvSpPr>
          <p:nvPr/>
        </p:nvSpPr>
        <p:spPr>
          <a:xfrm>
            <a:off x="251520" y="1052736"/>
            <a:ext cx="8642350" cy="3312368"/>
          </a:xfrm>
          <a:prstGeom prst="rect">
            <a:avLst/>
          </a:prstGeom>
        </p:spPr>
        <p:txBody>
          <a:bodyPr vert="horz" lIns="91440" tIns="45720" rIns="91440" bIns="45720" rtlCol="0" anchor="ctr">
            <a:noAutofit/>
          </a:bodyPr>
          <a:lstStyle/>
          <a:p>
            <a:pPr algn="ctr"/>
            <a:r>
              <a:rPr lang="ru-RU" sz="4800" b="1" dirty="0" smtClean="0"/>
              <a:t>РАЗВИТИЕ РЫНКА ТРУДА И СОДЕЙСТВИЕ ЗАНЯТОСТИ НАСЕЛЕНИЯ</a:t>
            </a:r>
          </a:p>
          <a:p>
            <a:pPr algn="ctr"/>
            <a:r>
              <a:rPr lang="ru-RU" sz="3200" b="1" dirty="0" smtClean="0"/>
              <a:t>в городском округе Первоуральск в 2018 году</a:t>
            </a:r>
            <a:endParaRPr lang="ru-RU" sz="3200" b="1" dirty="0" smtClean="0">
              <a:solidFill>
                <a:schemeClr val="tx2">
                  <a:lumMod val="50000"/>
                </a:schemeClr>
              </a:solidFill>
              <a:latin typeface="Times New Roman" pitchFamily="18" charset="0"/>
              <a:cs typeface="Times New Roman" pitchFamily="18" charset="0"/>
            </a:endParaRPr>
          </a:p>
        </p:txBody>
      </p:sp>
      <p:sp>
        <p:nvSpPr>
          <p:cNvPr id="7" name="Прямоугольник 6"/>
          <p:cNvSpPr/>
          <p:nvPr/>
        </p:nvSpPr>
        <p:spPr>
          <a:xfrm>
            <a:off x="4092552" y="4437112"/>
            <a:ext cx="4968552" cy="1785104"/>
          </a:xfrm>
          <a:prstGeom prst="rect">
            <a:avLst/>
          </a:prstGeom>
        </p:spPr>
        <p:txBody>
          <a:bodyPr wrap="square">
            <a:spAutoFit/>
          </a:bodyPr>
          <a:lstStyle/>
          <a:p>
            <a:pPr eaLnBrk="0" hangingPunct="0">
              <a:defRPr/>
            </a:pPr>
            <a:r>
              <a:rPr lang="ru-RU" sz="2000" b="1" dirty="0" smtClean="0">
                <a:solidFill>
                  <a:schemeClr val="accent1">
                    <a:lumMod val="50000"/>
                  </a:schemeClr>
                </a:solidFill>
                <a:latin typeface="Times New Roman" pitchFamily="18" charset="0"/>
                <a:ea typeface="Arial Unicode MS" pitchFamily="34" charset="-128"/>
                <a:cs typeface="Times New Roman" pitchFamily="18" charset="0"/>
              </a:rPr>
              <a:t>Директор государственного казенного учреждения службы </a:t>
            </a:r>
            <a:r>
              <a:rPr lang="ru-RU" sz="2000" b="1" dirty="0">
                <a:solidFill>
                  <a:schemeClr val="accent1">
                    <a:lumMod val="50000"/>
                  </a:schemeClr>
                </a:solidFill>
                <a:latin typeface="Times New Roman" pitchFamily="18" charset="0"/>
                <a:ea typeface="Arial Unicode MS" pitchFamily="34" charset="-128"/>
                <a:cs typeface="Times New Roman" pitchFamily="18" charset="0"/>
              </a:rPr>
              <a:t>занятости населения  Свердловской области  </a:t>
            </a:r>
            <a:r>
              <a:rPr lang="ru-RU" sz="2000" b="1" dirty="0" smtClean="0">
                <a:solidFill>
                  <a:schemeClr val="accent1">
                    <a:lumMod val="50000"/>
                  </a:schemeClr>
                </a:solidFill>
                <a:latin typeface="Times New Roman" pitchFamily="18" charset="0"/>
                <a:ea typeface="Arial Unicode MS" pitchFamily="34" charset="-128"/>
                <a:cs typeface="Times New Roman" pitchFamily="18" charset="0"/>
              </a:rPr>
              <a:t>«Первоуральский центр занятости»</a:t>
            </a:r>
            <a:endParaRPr lang="ru-RU" sz="2000" b="1" dirty="0">
              <a:solidFill>
                <a:schemeClr val="accent1">
                  <a:lumMod val="50000"/>
                </a:schemeClr>
              </a:solidFill>
              <a:latin typeface="Times New Roman" pitchFamily="18" charset="0"/>
              <a:ea typeface="Arial Unicode MS" pitchFamily="34" charset="-128"/>
              <a:cs typeface="Times New Roman" pitchFamily="18" charset="0"/>
            </a:endParaRPr>
          </a:p>
          <a:p>
            <a:pPr>
              <a:defRPr/>
            </a:pPr>
            <a:endParaRPr lang="ru-RU" sz="1000" b="1" dirty="0" smtClean="0">
              <a:solidFill>
                <a:schemeClr val="accent1">
                  <a:lumMod val="50000"/>
                </a:schemeClr>
              </a:solidFill>
              <a:latin typeface="Times New Roman" pitchFamily="18" charset="0"/>
              <a:ea typeface="Arial Unicode MS" pitchFamily="34" charset="-128"/>
              <a:cs typeface="Times New Roman" pitchFamily="18" charset="0"/>
            </a:endParaRPr>
          </a:p>
          <a:p>
            <a:pPr>
              <a:defRPr/>
            </a:pPr>
            <a:r>
              <a:rPr lang="ru-RU" sz="2000" b="1" dirty="0" smtClean="0">
                <a:solidFill>
                  <a:schemeClr val="accent1">
                    <a:lumMod val="50000"/>
                  </a:schemeClr>
                </a:solidFill>
                <a:latin typeface="Times New Roman" pitchFamily="18" charset="0"/>
                <a:ea typeface="Arial Unicode MS" pitchFamily="34" charset="-128"/>
                <a:cs typeface="Times New Roman" pitchFamily="18" charset="0"/>
              </a:rPr>
              <a:t>Малеев Сергей Евгеньевич</a:t>
            </a:r>
            <a:endParaRPr lang="ru-RU" sz="2000" dirty="0">
              <a:solidFill>
                <a:schemeClr val="accent1">
                  <a:lumMod val="50000"/>
                </a:schemeClr>
              </a:solidFill>
              <a:latin typeface="Times New Roman" pitchFamily="18" charset="0"/>
              <a:cs typeface="Times New Roman" pitchFamily="18" charset="0"/>
            </a:endParaRPr>
          </a:p>
        </p:txBody>
      </p:sp>
      <p:pic>
        <p:nvPicPr>
          <p:cNvPr id="8" name="Рисунок 7" descr="герб.jpg"/>
          <p:cNvPicPr>
            <a:picLocks noChangeAspect="1"/>
          </p:cNvPicPr>
          <p:nvPr/>
        </p:nvPicPr>
        <p:blipFill>
          <a:blip r:embed="rId2" cstate="print"/>
          <a:stretch>
            <a:fillRect/>
          </a:stretch>
        </p:blipFill>
        <p:spPr>
          <a:xfrm>
            <a:off x="251520" y="188640"/>
            <a:ext cx="936103" cy="72008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74638"/>
            <a:ext cx="7972452" cy="1011222"/>
          </a:xfrm>
        </p:spPr>
        <p:txBody>
          <a:bodyPr>
            <a:normAutofit/>
          </a:bodyPr>
          <a:lstStyle/>
          <a:p>
            <a:r>
              <a:rPr lang="ru-RU" sz="2700" b="1" dirty="0" smtClean="0">
                <a:latin typeface="Times New Roman" pitchFamily="18" charset="0"/>
                <a:cs typeface="Times New Roman" pitchFamily="18" charset="0"/>
              </a:rPr>
              <a:t>Самые востребованные профессии в 2018 году</a:t>
            </a:r>
          </a:p>
        </p:txBody>
      </p:sp>
      <p:pic>
        <p:nvPicPr>
          <p:cNvPr id="4" name="Рисунок 7" descr="соболь.jpg"/>
          <p:cNvPicPr>
            <a:picLocks noChangeAspect="1"/>
          </p:cNvPicPr>
          <p:nvPr/>
        </p:nvPicPr>
        <p:blipFill>
          <a:blip r:embed="rId2" cstate="print"/>
          <a:srcRect/>
          <a:stretch>
            <a:fillRect/>
          </a:stretch>
        </p:blipFill>
        <p:spPr bwMode="auto">
          <a:xfrm>
            <a:off x="142844" y="142852"/>
            <a:ext cx="500063" cy="714380"/>
          </a:xfrm>
          <a:prstGeom prst="rect">
            <a:avLst/>
          </a:prstGeom>
          <a:noFill/>
          <a:ln w="9525">
            <a:noFill/>
            <a:miter lim="800000"/>
            <a:headEnd/>
            <a:tailEnd/>
          </a:ln>
        </p:spPr>
      </p:pic>
      <p:cxnSp>
        <p:nvCxnSpPr>
          <p:cNvPr id="5" name="Прямая соединительная линия 4"/>
          <p:cNvCxnSpPr/>
          <p:nvPr/>
        </p:nvCxnSpPr>
        <p:spPr>
          <a:xfrm>
            <a:off x="928662" y="1214422"/>
            <a:ext cx="778351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Прямоугольник 5"/>
          <p:cNvSpPr/>
          <p:nvPr/>
        </p:nvSpPr>
        <p:spPr>
          <a:xfrm>
            <a:off x="179512" y="1412776"/>
            <a:ext cx="8784976" cy="5184576"/>
          </a:xfrm>
          <a:prstGeom prst="rect">
            <a:avLst/>
          </a:prstGeom>
          <a:ln/>
        </p:spPr>
        <p:style>
          <a:lnRef idx="1">
            <a:schemeClr val="accent4"/>
          </a:lnRef>
          <a:fillRef idx="2">
            <a:schemeClr val="accent4"/>
          </a:fillRef>
          <a:effectRef idx="1">
            <a:schemeClr val="accent4"/>
          </a:effectRef>
          <a:fontRef idx="minor">
            <a:schemeClr val="dk1"/>
          </a:fontRef>
        </p:style>
        <p:txBody>
          <a:bodyPr anchor="ctr"/>
          <a:lstStyle/>
          <a:p>
            <a:pPr algn="just">
              <a:buNone/>
            </a:pPr>
            <a:r>
              <a:rPr lang="ru-RU" sz="2400" dirty="0" smtClean="0">
                <a:solidFill>
                  <a:schemeClr val="tx1"/>
                </a:solidFill>
                <a:latin typeface="Times New Roman" pitchFamily="18" charset="0"/>
                <a:cs typeface="Times New Roman" pitchFamily="18" charset="0"/>
              </a:rPr>
              <a:t>Аппаратчик, водитель автомобиля, воспитатель, врач (различных квалификаций), грузчик, дворник,  инженер (различных квалификаций),  кондуктор, контролер,  массажист, мастер, машинист крана,  менеджер,    монтажник,   оператор машинного доения, охранник, парикмахер, педагог, повар, подсобный рабочий, полицейский, продавец продовольственных товаров,  слесарь (различных квалификаций), специалист,  стропальщик, токарь, тракторист, уборщик производственных и служебных помещений,  учитель, фельдшер, </a:t>
            </a:r>
            <a:r>
              <a:rPr lang="ru-RU" sz="2400" dirty="0" err="1" smtClean="0">
                <a:solidFill>
                  <a:schemeClr val="tx1"/>
                </a:solidFill>
                <a:latin typeface="Times New Roman" pitchFamily="18" charset="0"/>
                <a:cs typeface="Times New Roman" pitchFamily="18" charset="0"/>
              </a:rPr>
              <a:t>электрогазосварщик</a:t>
            </a:r>
            <a:r>
              <a:rPr lang="ru-RU" sz="2400" dirty="0" smtClean="0">
                <a:solidFill>
                  <a:schemeClr val="tx1"/>
                </a:solidFill>
                <a:latin typeface="Times New Roman" pitchFamily="18" charset="0"/>
                <a:cs typeface="Times New Roman" pitchFamily="18" charset="0"/>
              </a:rPr>
              <a:t>, электромонтажник по силовым сетям и электрооборудованию, электромонтер по ремонту и обслуживанию электрооборудования, электромонтер по эксплуатации распределительных сетей, электросварщик на автоматических и полуавтоматических машинах.</a:t>
            </a:r>
          </a:p>
          <a:p>
            <a:pPr algn="just">
              <a:buNone/>
            </a:pPr>
            <a:endParaRPr lang="ru-RU" sz="1100"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74638"/>
            <a:ext cx="7972452" cy="1011222"/>
          </a:xfrm>
        </p:spPr>
        <p:txBody>
          <a:bodyPr>
            <a:normAutofit/>
          </a:bodyPr>
          <a:lstStyle/>
          <a:p>
            <a:r>
              <a:rPr lang="ru-RU" sz="2700" b="1" dirty="0" smtClean="0">
                <a:latin typeface="Times New Roman" pitchFamily="18" charset="0"/>
                <a:cs typeface="Times New Roman" pitchFamily="18" charset="0"/>
              </a:rPr>
              <a:t>Квотирование рабочих мест </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для трудоустройства инвалидов в 2018 году</a:t>
            </a:r>
          </a:p>
        </p:txBody>
      </p:sp>
      <p:pic>
        <p:nvPicPr>
          <p:cNvPr id="4" name="Рисунок 7" descr="соболь.jpg"/>
          <p:cNvPicPr>
            <a:picLocks noChangeAspect="1"/>
          </p:cNvPicPr>
          <p:nvPr/>
        </p:nvPicPr>
        <p:blipFill>
          <a:blip r:embed="rId2" cstate="print"/>
          <a:srcRect/>
          <a:stretch>
            <a:fillRect/>
          </a:stretch>
        </p:blipFill>
        <p:spPr bwMode="auto">
          <a:xfrm>
            <a:off x="142844" y="142852"/>
            <a:ext cx="500063" cy="714380"/>
          </a:xfrm>
          <a:prstGeom prst="rect">
            <a:avLst/>
          </a:prstGeom>
          <a:noFill/>
          <a:ln w="9525">
            <a:noFill/>
            <a:miter lim="800000"/>
            <a:headEnd/>
            <a:tailEnd/>
          </a:ln>
        </p:spPr>
      </p:pic>
      <p:cxnSp>
        <p:nvCxnSpPr>
          <p:cNvPr id="5" name="Прямая соединительная линия 4"/>
          <p:cNvCxnSpPr/>
          <p:nvPr/>
        </p:nvCxnSpPr>
        <p:spPr>
          <a:xfrm>
            <a:off x="928662" y="1214422"/>
            <a:ext cx="778351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Прямоугольник 5"/>
          <p:cNvSpPr/>
          <p:nvPr/>
        </p:nvSpPr>
        <p:spPr>
          <a:xfrm>
            <a:off x="179512" y="1556792"/>
            <a:ext cx="8784976" cy="4824536"/>
          </a:xfrm>
          <a:prstGeom prst="rect">
            <a:avLst/>
          </a:prstGeom>
          <a:ln/>
        </p:spPr>
        <p:style>
          <a:lnRef idx="1">
            <a:schemeClr val="accent1"/>
          </a:lnRef>
          <a:fillRef idx="2">
            <a:schemeClr val="accent1"/>
          </a:fillRef>
          <a:effectRef idx="1">
            <a:schemeClr val="accent1"/>
          </a:effectRef>
          <a:fontRef idx="minor">
            <a:schemeClr val="dk1"/>
          </a:fontRef>
        </p:style>
        <p:txBody>
          <a:bodyPr anchor="ctr"/>
          <a:lstStyle/>
          <a:p>
            <a:pPr algn="just"/>
            <a:r>
              <a:rPr lang="ru-RU" sz="3200" dirty="0" smtClean="0">
                <a:solidFill>
                  <a:schemeClr val="tx1"/>
                </a:solidFill>
                <a:latin typeface="Times New Roman" pitchFamily="18" charset="0"/>
                <a:cs typeface="Times New Roman" pitchFamily="18" charset="0"/>
              </a:rPr>
              <a:t>Подлежат квотированию рабочих мест для трудоустройства инвалидов </a:t>
            </a:r>
            <a:r>
              <a:rPr lang="ru-RU" sz="3200" b="1" dirty="0" smtClean="0">
                <a:solidFill>
                  <a:schemeClr val="tx1"/>
                </a:solidFill>
                <a:latin typeface="Times New Roman" pitchFamily="18" charset="0"/>
                <a:cs typeface="Times New Roman" pitchFamily="18" charset="0"/>
              </a:rPr>
              <a:t>60</a:t>
            </a:r>
            <a:r>
              <a:rPr lang="ru-RU" sz="3200" dirty="0" smtClean="0">
                <a:solidFill>
                  <a:schemeClr val="tx1"/>
                </a:solidFill>
                <a:latin typeface="Times New Roman" pitchFamily="18" charset="0"/>
                <a:cs typeface="Times New Roman" pitchFamily="18" charset="0"/>
              </a:rPr>
              <a:t> организаций. </a:t>
            </a:r>
          </a:p>
          <a:p>
            <a:pPr algn="just"/>
            <a:endParaRPr lang="ru-RU" sz="1400" dirty="0" smtClean="0">
              <a:solidFill>
                <a:schemeClr val="tx1"/>
              </a:solidFill>
              <a:latin typeface="Times New Roman" pitchFamily="18" charset="0"/>
              <a:cs typeface="Times New Roman" pitchFamily="18" charset="0"/>
            </a:endParaRPr>
          </a:p>
          <a:p>
            <a:pPr algn="just"/>
            <a:r>
              <a:rPr lang="ru-RU" sz="3200" dirty="0" smtClean="0">
                <a:solidFill>
                  <a:schemeClr val="tx1"/>
                </a:solidFill>
                <a:latin typeface="Times New Roman" pitchFamily="18" charset="0"/>
                <a:cs typeface="Times New Roman" pitchFamily="18" charset="0"/>
              </a:rPr>
              <a:t>В декабре предоставили отчет 59 организаций, из которых </a:t>
            </a:r>
            <a:r>
              <a:rPr lang="ru-RU" sz="3200" b="1" dirty="0" smtClean="0">
                <a:solidFill>
                  <a:schemeClr val="tx1"/>
                </a:solidFill>
                <a:latin typeface="Times New Roman" pitchFamily="18" charset="0"/>
                <a:cs typeface="Times New Roman" pitchFamily="18" charset="0"/>
              </a:rPr>
              <a:t>38</a:t>
            </a:r>
            <a:r>
              <a:rPr lang="ru-RU" sz="3200" dirty="0" smtClean="0">
                <a:solidFill>
                  <a:schemeClr val="tx1"/>
                </a:solidFill>
                <a:latin typeface="Times New Roman" pitchFamily="18" charset="0"/>
                <a:cs typeface="Times New Roman" pitchFamily="18" charset="0"/>
              </a:rPr>
              <a:t> организаций выполняют и перевыполняют установленную квоту, </a:t>
            </a:r>
            <a:r>
              <a:rPr lang="ru-RU" sz="3200" b="1" dirty="0" smtClean="0">
                <a:solidFill>
                  <a:schemeClr val="tx1"/>
                </a:solidFill>
                <a:latin typeface="Times New Roman" pitchFamily="18" charset="0"/>
                <a:cs typeface="Times New Roman" pitchFamily="18" charset="0"/>
              </a:rPr>
              <a:t>22</a:t>
            </a:r>
            <a:r>
              <a:rPr lang="ru-RU" sz="3200" dirty="0" smtClean="0">
                <a:solidFill>
                  <a:schemeClr val="tx1"/>
                </a:solidFill>
                <a:latin typeface="Times New Roman" pitchFamily="18" charset="0"/>
                <a:cs typeface="Times New Roman" pitchFamily="18" charset="0"/>
              </a:rPr>
              <a:t> организации не выполняют квоту и подают вакансии. </a:t>
            </a:r>
          </a:p>
          <a:p>
            <a:pPr algn="just"/>
            <a:endParaRPr lang="ru-RU" sz="1400" dirty="0" smtClean="0">
              <a:solidFill>
                <a:schemeClr val="tx1"/>
              </a:solidFill>
              <a:latin typeface="Times New Roman" pitchFamily="18" charset="0"/>
              <a:cs typeface="Times New Roman" pitchFamily="18" charset="0"/>
            </a:endParaRPr>
          </a:p>
          <a:p>
            <a:pPr algn="just"/>
            <a:r>
              <a:rPr lang="ru-RU" sz="3200" dirty="0" smtClean="0">
                <a:solidFill>
                  <a:schemeClr val="tx1"/>
                </a:solidFill>
                <a:latin typeface="Times New Roman" pitchFamily="18" charset="0"/>
                <a:cs typeface="Times New Roman" pitchFamily="18" charset="0"/>
              </a:rPr>
              <a:t>На 15 декабря 2018 года подана </a:t>
            </a:r>
            <a:r>
              <a:rPr lang="ru-RU" sz="3200" b="1" dirty="0" smtClean="0">
                <a:solidFill>
                  <a:schemeClr val="tx1"/>
                </a:solidFill>
                <a:latin typeface="Times New Roman" pitchFamily="18" charset="0"/>
                <a:cs typeface="Times New Roman" pitchFamily="18" charset="0"/>
              </a:rPr>
              <a:t>51</a:t>
            </a:r>
            <a:r>
              <a:rPr lang="ru-RU" sz="3200" dirty="0" smtClean="0">
                <a:solidFill>
                  <a:schemeClr val="tx1"/>
                </a:solidFill>
                <a:latin typeface="Times New Roman" pitchFamily="18" charset="0"/>
                <a:cs typeface="Times New Roman" pitchFamily="18" charset="0"/>
              </a:rPr>
              <a:t> вакансия в счет квоты. Работают </a:t>
            </a:r>
            <a:r>
              <a:rPr lang="ru-RU" sz="3200" b="1" dirty="0" smtClean="0">
                <a:solidFill>
                  <a:schemeClr val="tx1"/>
                </a:solidFill>
                <a:latin typeface="Times New Roman" pitchFamily="18" charset="0"/>
                <a:cs typeface="Times New Roman" pitchFamily="18" charset="0"/>
              </a:rPr>
              <a:t>326</a:t>
            </a:r>
            <a:r>
              <a:rPr lang="ru-RU" sz="3200" dirty="0" smtClean="0">
                <a:solidFill>
                  <a:schemeClr val="tx1"/>
                </a:solidFill>
                <a:latin typeface="Times New Roman" pitchFamily="18" charset="0"/>
                <a:cs typeface="Times New Roman" pitchFamily="18" charset="0"/>
              </a:rPr>
              <a:t> инвалидов.</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74638"/>
            <a:ext cx="7972452" cy="1011222"/>
          </a:xfrm>
        </p:spPr>
        <p:txBody>
          <a:bodyPr>
            <a:normAutofit/>
          </a:bodyPr>
          <a:lstStyle/>
          <a:p>
            <a:r>
              <a:rPr lang="ru-RU" sz="2700" b="1" dirty="0" smtClean="0">
                <a:latin typeface="Times New Roman" pitchFamily="18" charset="0"/>
                <a:cs typeface="Times New Roman" pitchFamily="18" charset="0"/>
              </a:rPr>
              <a:t>Сведения о высвобождении, </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введении режима неполной занятости в 2018 году</a:t>
            </a:r>
          </a:p>
        </p:txBody>
      </p:sp>
      <p:pic>
        <p:nvPicPr>
          <p:cNvPr id="4" name="Рисунок 7" descr="соболь.jpg"/>
          <p:cNvPicPr>
            <a:picLocks noChangeAspect="1"/>
          </p:cNvPicPr>
          <p:nvPr/>
        </p:nvPicPr>
        <p:blipFill>
          <a:blip r:embed="rId2" cstate="print"/>
          <a:srcRect/>
          <a:stretch>
            <a:fillRect/>
          </a:stretch>
        </p:blipFill>
        <p:spPr bwMode="auto">
          <a:xfrm>
            <a:off x="142844" y="142852"/>
            <a:ext cx="500063" cy="714380"/>
          </a:xfrm>
          <a:prstGeom prst="rect">
            <a:avLst/>
          </a:prstGeom>
          <a:noFill/>
          <a:ln w="9525">
            <a:noFill/>
            <a:miter lim="800000"/>
            <a:headEnd/>
            <a:tailEnd/>
          </a:ln>
        </p:spPr>
      </p:pic>
      <p:cxnSp>
        <p:nvCxnSpPr>
          <p:cNvPr id="5" name="Прямая соединительная линия 4"/>
          <p:cNvCxnSpPr/>
          <p:nvPr/>
        </p:nvCxnSpPr>
        <p:spPr>
          <a:xfrm>
            <a:off x="928662" y="1214422"/>
            <a:ext cx="778351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Прямоугольник 5"/>
          <p:cNvSpPr/>
          <p:nvPr/>
        </p:nvSpPr>
        <p:spPr>
          <a:xfrm>
            <a:off x="179512" y="1556792"/>
            <a:ext cx="8784976" cy="4824536"/>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buNone/>
            </a:pPr>
            <a:r>
              <a:rPr lang="ru-RU" sz="3200" b="1" dirty="0" smtClean="0">
                <a:solidFill>
                  <a:schemeClr val="tx1"/>
                </a:solidFill>
                <a:latin typeface="Times New Roman" pitchFamily="18" charset="0"/>
                <a:cs typeface="Times New Roman" pitchFamily="18" charset="0"/>
              </a:rPr>
              <a:t>42</a:t>
            </a:r>
            <a:r>
              <a:rPr lang="ru-RU" sz="3200" dirty="0" smtClean="0">
                <a:solidFill>
                  <a:schemeClr val="tx1"/>
                </a:solidFill>
                <a:latin typeface="Times New Roman" pitchFamily="18" charset="0"/>
                <a:cs typeface="Times New Roman" pitchFamily="18" charset="0"/>
              </a:rPr>
              <a:t> </a:t>
            </a:r>
            <a:r>
              <a:rPr lang="ru-RU" sz="3200" b="1" dirty="0" smtClean="0">
                <a:solidFill>
                  <a:schemeClr val="tx1"/>
                </a:solidFill>
                <a:latin typeface="Times New Roman" pitchFamily="18" charset="0"/>
                <a:cs typeface="Times New Roman" pitchFamily="18" charset="0"/>
              </a:rPr>
              <a:t>работодателя</a:t>
            </a:r>
            <a:r>
              <a:rPr lang="ru-RU" sz="3200" dirty="0" smtClean="0">
                <a:solidFill>
                  <a:schemeClr val="tx1"/>
                </a:solidFill>
                <a:latin typeface="Times New Roman" pitchFamily="18" charset="0"/>
                <a:cs typeface="Times New Roman" pitchFamily="18" charset="0"/>
              </a:rPr>
              <a:t> заявили </a:t>
            </a:r>
            <a:r>
              <a:rPr lang="ru-RU" sz="3200" b="1" dirty="0" smtClean="0">
                <a:solidFill>
                  <a:schemeClr val="tx1"/>
                </a:solidFill>
                <a:latin typeface="Times New Roman" pitchFamily="18" charset="0"/>
                <a:cs typeface="Times New Roman" pitchFamily="18" charset="0"/>
              </a:rPr>
              <a:t>о высвобождении 594</a:t>
            </a:r>
            <a:r>
              <a:rPr lang="ru-RU" sz="3200" dirty="0" smtClean="0">
                <a:solidFill>
                  <a:schemeClr val="tx1"/>
                </a:solidFill>
                <a:latin typeface="Times New Roman" pitchFamily="18" charset="0"/>
                <a:cs typeface="Times New Roman" pitchFamily="18" charset="0"/>
              </a:rPr>
              <a:t> </a:t>
            </a:r>
            <a:r>
              <a:rPr lang="ru-RU" sz="3200" b="1" dirty="0" smtClean="0">
                <a:solidFill>
                  <a:schemeClr val="tx1"/>
                </a:solidFill>
                <a:latin typeface="Times New Roman" pitchFamily="18" charset="0"/>
                <a:cs typeface="Times New Roman" pitchFamily="18" charset="0"/>
              </a:rPr>
              <a:t>работников</a:t>
            </a:r>
            <a:r>
              <a:rPr lang="ru-RU" sz="3200" dirty="0" smtClean="0">
                <a:solidFill>
                  <a:schemeClr val="tx1"/>
                </a:solidFill>
                <a:latin typeface="Times New Roman" pitchFamily="18" charset="0"/>
                <a:cs typeface="Times New Roman" pitchFamily="18" charset="0"/>
              </a:rPr>
              <a:t> (в 2017 году 45 работодателей - 1204 работников). </a:t>
            </a:r>
          </a:p>
          <a:p>
            <a:pPr algn="just">
              <a:buNone/>
            </a:pPr>
            <a:endParaRPr lang="ru-RU" sz="1200" dirty="0" smtClean="0">
              <a:solidFill>
                <a:schemeClr val="tx1"/>
              </a:solidFill>
              <a:latin typeface="Times New Roman" pitchFamily="18" charset="0"/>
              <a:cs typeface="Times New Roman" pitchFamily="18" charset="0"/>
            </a:endParaRPr>
          </a:p>
          <a:p>
            <a:pPr algn="just">
              <a:buNone/>
            </a:pPr>
            <a:r>
              <a:rPr lang="ru-RU" sz="3200" b="1" dirty="0" smtClean="0">
                <a:solidFill>
                  <a:schemeClr val="tx1"/>
                </a:solidFill>
                <a:latin typeface="Times New Roman" pitchFamily="18" charset="0"/>
                <a:cs typeface="Times New Roman" pitchFamily="18" charset="0"/>
              </a:rPr>
              <a:t>Массовых увольнений </a:t>
            </a:r>
            <a:r>
              <a:rPr lang="ru-RU" sz="3200" dirty="0" smtClean="0">
                <a:solidFill>
                  <a:schemeClr val="tx1"/>
                </a:solidFill>
                <a:latin typeface="Times New Roman" pitchFamily="18" charset="0"/>
                <a:cs typeface="Times New Roman" pitchFamily="18" charset="0"/>
              </a:rPr>
              <a:t>не зафиксировано (в 2017 году 4 работодателя заявили о массовом увольнении 403 работников).</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74638"/>
            <a:ext cx="7972452" cy="1011222"/>
          </a:xfrm>
        </p:spPr>
        <p:txBody>
          <a:bodyPr>
            <a:normAutofit/>
          </a:bodyPr>
          <a:lstStyle/>
          <a:p>
            <a:r>
              <a:rPr lang="ru-RU" sz="2700" b="1" dirty="0" smtClean="0">
                <a:latin typeface="Times New Roman" pitchFamily="18" charset="0"/>
                <a:cs typeface="Times New Roman" pitchFamily="18" charset="0"/>
              </a:rPr>
              <a:t>Сведения о высвобождении, </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введении режима неполной занятости в 2018 году</a:t>
            </a:r>
          </a:p>
        </p:txBody>
      </p:sp>
      <p:pic>
        <p:nvPicPr>
          <p:cNvPr id="4" name="Рисунок 7" descr="соболь.jpg"/>
          <p:cNvPicPr>
            <a:picLocks noChangeAspect="1"/>
          </p:cNvPicPr>
          <p:nvPr/>
        </p:nvPicPr>
        <p:blipFill>
          <a:blip r:embed="rId2" cstate="print"/>
          <a:srcRect/>
          <a:stretch>
            <a:fillRect/>
          </a:stretch>
        </p:blipFill>
        <p:spPr bwMode="auto">
          <a:xfrm>
            <a:off x="142844" y="142852"/>
            <a:ext cx="500063" cy="714380"/>
          </a:xfrm>
          <a:prstGeom prst="rect">
            <a:avLst/>
          </a:prstGeom>
          <a:noFill/>
          <a:ln w="9525">
            <a:noFill/>
            <a:miter lim="800000"/>
            <a:headEnd/>
            <a:tailEnd/>
          </a:ln>
        </p:spPr>
      </p:pic>
      <p:cxnSp>
        <p:nvCxnSpPr>
          <p:cNvPr id="5" name="Прямая соединительная линия 4"/>
          <p:cNvCxnSpPr/>
          <p:nvPr/>
        </p:nvCxnSpPr>
        <p:spPr>
          <a:xfrm>
            <a:off x="928662" y="1214422"/>
            <a:ext cx="7783512" cy="0"/>
          </a:xfrm>
          <a:prstGeom prst="line">
            <a:avLst/>
          </a:prstGeom>
        </p:spPr>
        <p:style>
          <a:lnRef idx="2">
            <a:schemeClr val="accent1"/>
          </a:lnRef>
          <a:fillRef idx="0">
            <a:schemeClr val="accent1"/>
          </a:fillRef>
          <a:effectRef idx="1">
            <a:schemeClr val="accent1"/>
          </a:effectRef>
          <a:fontRef idx="minor">
            <a:schemeClr val="tx1"/>
          </a:fontRef>
        </p:style>
      </p:cxnSp>
      <p:sp>
        <p:nvSpPr>
          <p:cNvPr id="10" name="Прямоугольник 9"/>
          <p:cNvSpPr/>
          <p:nvPr/>
        </p:nvSpPr>
        <p:spPr>
          <a:xfrm>
            <a:off x="179512" y="1844824"/>
            <a:ext cx="8788014" cy="3384376"/>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ru-RU" sz="3200" b="1" dirty="0" smtClean="0">
                <a:solidFill>
                  <a:schemeClr val="tx1"/>
                </a:solidFill>
                <a:latin typeface="Times New Roman" pitchFamily="18" charset="0"/>
                <a:cs typeface="Times New Roman" pitchFamily="18" charset="0"/>
              </a:rPr>
              <a:t>Режим неполной занятости </a:t>
            </a:r>
            <a:r>
              <a:rPr lang="ru-RU" sz="3200" dirty="0" smtClean="0">
                <a:solidFill>
                  <a:schemeClr val="tx1"/>
                </a:solidFill>
                <a:latin typeface="Times New Roman" pitchFamily="18" charset="0"/>
                <a:cs typeface="Times New Roman" pitchFamily="18" charset="0"/>
              </a:rPr>
              <a:t>вводился на </a:t>
            </a:r>
            <a:r>
              <a:rPr lang="ru-RU" sz="3200" b="1" dirty="0" smtClean="0">
                <a:solidFill>
                  <a:schemeClr val="tx1"/>
                </a:solidFill>
                <a:latin typeface="Times New Roman" pitchFamily="18" charset="0"/>
                <a:cs typeface="Times New Roman" pitchFamily="18" charset="0"/>
              </a:rPr>
              <a:t>10</a:t>
            </a:r>
            <a:r>
              <a:rPr lang="ru-RU" sz="3200" dirty="0" smtClean="0">
                <a:solidFill>
                  <a:schemeClr val="tx1"/>
                </a:solidFill>
                <a:latin typeface="Times New Roman" pitchFamily="18" charset="0"/>
                <a:cs typeface="Times New Roman" pitchFamily="18" charset="0"/>
              </a:rPr>
              <a:t> городских предприятиях в отношении </a:t>
            </a:r>
            <a:r>
              <a:rPr lang="ru-RU" sz="3200" b="1" dirty="0" smtClean="0">
                <a:solidFill>
                  <a:schemeClr val="tx1"/>
                </a:solidFill>
                <a:latin typeface="Times New Roman" pitchFamily="18" charset="0"/>
                <a:cs typeface="Times New Roman" pitchFamily="18" charset="0"/>
              </a:rPr>
              <a:t>250</a:t>
            </a:r>
            <a:r>
              <a:rPr lang="ru-RU" sz="3200" dirty="0" smtClean="0">
                <a:solidFill>
                  <a:schemeClr val="tx1"/>
                </a:solidFill>
                <a:latin typeface="Times New Roman" pitchFamily="18" charset="0"/>
                <a:cs typeface="Times New Roman" pitchFamily="18" charset="0"/>
              </a:rPr>
              <a:t> работников (аналогичный период 2017 года – на 10 городских предприятиях в отношении 347 работников).</a:t>
            </a:r>
            <a:endParaRPr lang="ru-RU" sz="3200" b="1" dirty="0" smtClean="0">
              <a:solidFill>
                <a:schemeClr val="accent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74638"/>
            <a:ext cx="7972452" cy="1011222"/>
          </a:xfrm>
        </p:spPr>
        <p:txBody>
          <a:bodyPr>
            <a:noAutofit/>
          </a:bodyPr>
          <a:lstStyle/>
          <a:p>
            <a:r>
              <a:rPr lang="ru-RU" sz="2500" b="1" dirty="0" smtClean="0">
                <a:latin typeface="Times New Roman" pitchFamily="18" charset="0"/>
                <a:cs typeface="Times New Roman" pitchFamily="18" charset="0"/>
              </a:rPr>
              <a:t>Уведомительная регистрация коллективных договоров и дополнительных соглашений в 2018 году</a:t>
            </a:r>
          </a:p>
        </p:txBody>
      </p:sp>
      <p:pic>
        <p:nvPicPr>
          <p:cNvPr id="4" name="Рисунок 7" descr="соболь.jpg"/>
          <p:cNvPicPr>
            <a:picLocks noChangeAspect="1"/>
          </p:cNvPicPr>
          <p:nvPr/>
        </p:nvPicPr>
        <p:blipFill>
          <a:blip r:embed="rId2" cstate="print"/>
          <a:srcRect/>
          <a:stretch>
            <a:fillRect/>
          </a:stretch>
        </p:blipFill>
        <p:spPr bwMode="auto">
          <a:xfrm>
            <a:off x="142844" y="142852"/>
            <a:ext cx="500063" cy="714380"/>
          </a:xfrm>
          <a:prstGeom prst="rect">
            <a:avLst/>
          </a:prstGeom>
          <a:noFill/>
          <a:ln w="9525">
            <a:noFill/>
            <a:miter lim="800000"/>
            <a:headEnd/>
            <a:tailEnd/>
          </a:ln>
        </p:spPr>
      </p:pic>
      <p:cxnSp>
        <p:nvCxnSpPr>
          <p:cNvPr id="5" name="Прямая соединительная линия 4"/>
          <p:cNvCxnSpPr/>
          <p:nvPr/>
        </p:nvCxnSpPr>
        <p:spPr>
          <a:xfrm>
            <a:off x="928662" y="1214422"/>
            <a:ext cx="778351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Прямоугольник 5"/>
          <p:cNvSpPr/>
          <p:nvPr/>
        </p:nvSpPr>
        <p:spPr>
          <a:xfrm>
            <a:off x="179512" y="1844824"/>
            <a:ext cx="8788014" cy="4392488"/>
          </a:xfrm>
          <a:prstGeom prst="rect">
            <a:avLst/>
          </a:prstGeom>
          <a:solidFill>
            <a:schemeClr val="accent5">
              <a:lumMod val="40000"/>
              <a:lumOff val="60000"/>
            </a:schemeClr>
          </a:solidFill>
          <a:ln>
            <a:noFill/>
          </a:ln>
          <a:effectLst>
            <a:outerShdw blurRad="50800" dist="38100" algn="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buNone/>
            </a:pPr>
            <a:r>
              <a:rPr lang="ru-RU" sz="3200" dirty="0" smtClean="0">
                <a:solidFill>
                  <a:schemeClr val="tx1"/>
                </a:solidFill>
                <a:latin typeface="Times New Roman" pitchFamily="18" charset="0"/>
                <a:cs typeface="Times New Roman" pitchFamily="18" charset="0"/>
              </a:rPr>
              <a:t>Проведена </a:t>
            </a:r>
            <a:r>
              <a:rPr lang="ru-RU" sz="3200" b="1" dirty="0" smtClean="0">
                <a:solidFill>
                  <a:schemeClr val="tx1"/>
                </a:solidFill>
                <a:latin typeface="Times New Roman" pitchFamily="18" charset="0"/>
                <a:cs typeface="Times New Roman" pitchFamily="18" charset="0"/>
              </a:rPr>
              <a:t>уведомительная регистрация</a:t>
            </a:r>
            <a:r>
              <a:rPr lang="ru-RU" sz="3200" dirty="0" smtClean="0">
                <a:solidFill>
                  <a:schemeClr val="tx1"/>
                </a:solidFill>
                <a:latin typeface="Times New Roman" pitchFamily="18" charset="0"/>
                <a:cs typeface="Times New Roman" pitchFamily="18" charset="0"/>
              </a:rPr>
              <a:t> коллективных договоров и дополнительных соглашений к ним </a:t>
            </a:r>
            <a:r>
              <a:rPr lang="ru-RU" sz="3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72</a:t>
            </a:r>
            <a:r>
              <a:rPr lang="ru-RU" sz="32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организации </a:t>
            </a:r>
            <a:r>
              <a:rPr lang="ru-RU" sz="3200" dirty="0" smtClean="0">
                <a:solidFill>
                  <a:schemeClr val="tx1"/>
                </a:solidFill>
                <a:latin typeface="Times New Roman" pitchFamily="18" charset="0"/>
                <a:cs typeface="Times New Roman" pitchFamily="18" charset="0"/>
              </a:rPr>
              <a:t>(в 2017 году - 70).</a:t>
            </a:r>
          </a:p>
          <a:p>
            <a:pPr algn="just">
              <a:buNone/>
            </a:pPr>
            <a:r>
              <a:rPr lang="ru-RU" sz="3200" dirty="0" smtClean="0">
                <a:solidFill>
                  <a:schemeClr val="tx1"/>
                </a:solidFill>
                <a:latin typeface="Times New Roman" pitchFamily="18" charset="0"/>
                <a:cs typeface="Times New Roman" pitchFamily="18" charset="0"/>
              </a:rPr>
              <a:t>Во всех документах предусмотрены обязательства работодателя по проведению мероприятий по обеспечению занятости работников.</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74638"/>
            <a:ext cx="7972452" cy="1011222"/>
          </a:xfrm>
        </p:spPr>
        <p:txBody>
          <a:bodyPr>
            <a:normAutofit fontScale="90000"/>
          </a:bodyPr>
          <a:lstStyle/>
          <a:p>
            <a:r>
              <a:rPr lang="ru-RU" sz="2700" b="1" dirty="0" smtClean="0">
                <a:latin typeface="Times New Roman" pitchFamily="18" charset="0"/>
                <a:cs typeface="Times New Roman" pitchFamily="18" charset="0"/>
              </a:rPr>
              <a:t>Уведомительная регистрация коллективных договоров и дополнительных соглашений в 2018 году</a:t>
            </a:r>
          </a:p>
        </p:txBody>
      </p:sp>
      <p:pic>
        <p:nvPicPr>
          <p:cNvPr id="4" name="Рисунок 7" descr="соболь.jpg"/>
          <p:cNvPicPr>
            <a:picLocks noChangeAspect="1"/>
          </p:cNvPicPr>
          <p:nvPr/>
        </p:nvPicPr>
        <p:blipFill>
          <a:blip r:embed="rId2" cstate="print"/>
          <a:srcRect/>
          <a:stretch>
            <a:fillRect/>
          </a:stretch>
        </p:blipFill>
        <p:spPr bwMode="auto">
          <a:xfrm>
            <a:off x="142844" y="142852"/>
            <a:ext cx="500063" cy="714380"/>
          </a:xfrm>
          <a:prstGeom prst="rect">
            <a:avLst/>
          </a:prstGeom>
          <a:noFill/>
          <a:ln w="9525">
            <a:noFill/>
            <a:miter lim="800000"/>
            <a:headEnd/>
            <a:tailEnd/>
          </a:ln>
        </p:spPr>
      </p:pic>
      <p:cxnSp>
        <p:nvCxnSpPr>
          <p:cNvPr id="5" name="Прямая соединительная линия 4"/>
          <p:cNvCxnSpPr/>
          <p:nvPr/>
        </p:nvCxnSpPr>
        <p:spPr>
          <a:xfrm>
            <a:off x="928662" y="1214422"/>
            <a:ext cx="778351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Прямоугольник 5"/>
          <p:cNvSpPr/>
          <p:nvPr/>
        </p:nvSpPr>
        <p:spPr>
          <a:xfrm>
            <a:off x="179512" y="1556792"/>
            <a:ext cx="8788014" cy="4464496"/>
          </a:xfrm>
          <a:prstGeom prst="rect">
            <a:avLst/>
          </a:prstGeom>
          <a:solidFill>
            <a:srgbClr val="CCECF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ru-RU" sz="3200" dirty="0" smtClean="0">
                <a:solidFill>
                  <a:schemeClr val="tx1"/>
                </a:solidFill>
                <a:latin typeface="Times New Roman" pitchFamily="18" charset="0"/>
                <a:cs typeface="Times New Roman" pitchFamily="18" charset="0"/>
              </a:rPr>
              <a:t>По результатам экспертизы коллективных договоров </a:t>
            </a:r>
            <a:r>
              <a:rPr lang="ru-RU" sz="3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27 работодателям</a:t>
            </a:r>
            <a:r>
              <a:rPr lang="ru-RU" sz="3200" dirty="0" smtClean="0">
                <a:solidFill>
                  <a:schemeClr val="tx1"/>
                </a:solidFill>
                <a:latin typeface="Times New Roman" pitchFamily="18" charset="0"/>
                <a:cs typeface="Times New Roman" pitchFamily="18" charset="0"/>
              </a:rPr>
              <a:t> (в 2017 году - 26) </a:t>
            </a:r>
            <a:r>
              <a:rPr lang="ru-RU" sz="3200" b="1" dirty="0" smtClean="0">
                <a:solidFill>
                  <a:schemeClr val="tx1"/>
                </a:solidFill>
                <a:latin typeface="Times New Roman" pitchFamily="18" charset="0"/>
                <a:cs typeface="Times New Roman" pitchFamily="18" charset="0"/>
              </a:rPr>
              <a:t>выданы уведомления с рекомендациями о включении в коллективный договор </a:t>
            </a:r>
            <a:r>
              <a:rPr lang="ru-RU" sz="3200" dirty="0" smtClean="0">
                <a:solidFill>
                  <a:schemeClr val="tx1"/>
                </a:solidFill>
                <a:latin typeface="Times New Roman" pitchFamily="18" charset="0"/>
                <a:cs typeface="Times New Roman" pitchFamily="18" charset="0"/>
              </a:rPr>
              <a:t>обязательств по созданию условий для совмещения женщинами обязанностей по воспитанию детей с трудовой занятостью, а также проведению мероприятий: </a:t>
            </a:r>
            <a:endParaRPr lang="ru-RU" sz="2800"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74638"/>
            <a:ext cx="7972452" cy="1011222"/>
          </a:xfrm>
        </p:spPr>
        <p:txBody>
          <a:bodyPr>
            <a:normAutofit/>
          </a:bodyPr>
          <a:lstStyle/>
          <a:p>
            <a:r>
              <a:rPr lang="ru-RU" sz="2700" b="1" dirty="0" smtClean="0">
                <a:latin typeface="Times New Roman" pitchFamily="18" charset="0"/>
                <a:cs typeface="Times New Roman" pitchFamily="18" charset="0"/>
              </a:rPr>
              <a:t>Рекомендовано </a:t>
            </a:r>
            <a:r>
              <a:rPr lang="ru-RU" sz="2800" b="1" dirty="0" smtClean="0">
                <a:latin typeface="Times New Roman" pitchFamily="18" charset="0"/>
                <a:cs typeface="Times New Roman" pitchFamily="18" charset="0"/>
              </a:rPr>
              <a:t>включать </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в коллективный договор мероприятия: </a:t>
            </a:r>
            <a:endParaRPr lang="ru-RU" sz="2700" b="1" dirty="0" smtClean="0">
              <a:latin typeface="Times New Roman" pitchFamily="18" charset="0"/>
              <a:cs typeface="Times New Roman" pitchFamily="18" charset="0"/>
            </a:endParaRPr>
          </a:p>
        </p:txBody>
      </p:sp>
      <p:pic>
        <p:nvPicPr>
          <p:cNvPr id="4" name="Рисунок 7" descr="соболь.jpg"/>
          <p:cNvPicPr>
            <a:picLocks noChangeAspect="1"/>
          </p:cNvPicPr>
          <p:nvPr/>
        </p:nvPicPr>
        <p:blipFill>
          <a:blip r:embed="rId2" cstate="print"/>
          <a:srcRect/>
          <a:stretch>
            <a:fillRect/>
          </a:stretch>
        </p:blipFill>
        <p:spPr bwMode="auto">
          <a:xfrm>
            <a:off x="142844" y="142852"/>
            <a:ext cx="500063" cy="714380"/>
          </a:xfrm>
          <a:prstGeom prst="rect">
            <a:avLst/>
          </a:prstGeom>
          <a:noFill/>
          <a:ln w="9525">
            <a:noFill/>
            <a:miter lim="800000"/>
            <a:headEnd/>
            <a:tailEnd/>
          </a:ln>
        </p:spPr>
      </p:pic>
      <p:cxnSp>
        <p:nvCxnSpPr>
          <p:cNvPr id="5" name="Прямая соединительная линия 4"/>
          <p:cNvCxnSpPr/>
          <p:nvPr/>
        </p:nvCxnSpPr>
        <p:spPr>
          <a:xfrm>
            <a:off x="928662" y="1214422"/>
            <a:ext cx="778351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Прямоугольник 5"/>
          <p:cNvSpPr/>
          <p:nvPr/>
        </p:nvSpPr>
        <p:spPr>
          <a:xfrm>
            <a:off x="179512" y="1484784"/>
            <a:ext cx="8788014" cy="4968552"/>
          </a:xfrm>
          <a:prstGeom prst="rect">
            <a:avLst/>
          </a:prstGeom>
          <a:solidFill>
            <a:srgbClr val="CCECF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just">
              <a:spcBef>
                <a:spcPts val="1200"/>
              </a:spcBef>
              <a:spcAft>
                <a:spcPts val="1200"/>
              </a:spcAft>
            </a:pPr>
            <a:endParaRPr lang="ru-RU" sz="2900" dirty="0" smtClean="0">
              <a:solidFill>
                <a:schemeClr val="tx1"/>
              </a:solidFill>
              <a:latin typeface="Times New Roman" pitchFamily="18" charset="0"/>
              <a:cs typeface="Times New Roman" pitchFamily="18" charset="0"/>
            </a:endParaRPr>
          </a:p>
          <a:p>
            <a:pPr lvl="0" algn="just">
              <a:spcBef>
                <a:spcPts val="1200"/>
              </a:spcBef>
              <a:spcAft>
                <a:spcPts val="1200"/>
              </a:spcAft>
            </a:pPr>
            <a:r>
              <a:rPr lang="ru-RU" sz="2900" dirty="0" smtClean="0">
                <a:solidFill>
                  <a:schemeClr val="tx1"/>
                </a:solidFill>
                <a:latin typeface="Times New Roman" pitchFamily="18" charset="0"/>
                <a:cs typeface="Times New Roman" pitchFamily="18" charset="0"/>
              </a:rPr>
              <a:t>-по профессиональному обучению работников </a:t>
            </a:r>
            <a:r>
              <a:rPr lang="ru-RU" sz="2900" dirty="0" err="1" smtClean="0">
                <a:solidFill>
                  <a:schemeClr val="tx1"/>
                </a:solidFill>
                <a:latin typeface="Times New Roman" pitchFamily="18" charset="0"/>
                <a:cs typeface="Times New Roman" pitchFamily="18" charset="0"/>
              </a:rPr>
              <a:t>предпенсионного</a:t>
            </a:r>
            <a:r>
              <a:rPr lang="ru-RU" sz="2900" dirty="0" smtClean="0">
                <a:solidFill>
                  <a:schemeClr val="tx1"/>
                </a:solidFill>
                <a:latin typeface="Times New Roman" pitchFamily="18" charset="0"/>
                <a:cs typeface="Times New Roman" pitchFamily="18" charset="0"/>
              </a:rPr>
              <a:t> и пенсионного возраста;</a:t>
            </a:r>
          </a:p>
          <a:p>
            <a:pPr lvl="0" algn="just">
              <a:spcAft>
                <a:spcPts val="1200"/>
              </a:spcAft>
            </a:pPr>
            <a:r>
              <a:rPr lang="ru-RU" sz="2900" dirty="0" smtClean="0">
                <a:solidFill>
                  <a:schemeClr val="tx1"/>
                </a:solidFill>
                <a:latin typeface="Times New Roman" pitchFamily="18" charset="0"/>
                <a:cs typeface="Times New Roman" pitchFamily="18" charset="0"/>
              </a:rPr>
              <a:t>-по выделению средств на обновление основных фондов и приведение существующего производства в соответствие с требованиями охраны труда;</a:t>
            </a:r>
          </a:p>
          <a:p>
            <a:pPr lvl="0" algn="just">
              <a:spcAft>
                <a:spcPts val="1200"/>
              </a:spcAft>
            </a:pPr>
            <a:r>
              <a:rPr lang="ru-RU" sz="2900" dirty="0" smtClean="0">
                <a:solidFill>
                  <a:schemeClr val="tx1"/>
                </a:solidFill>
                <a:latin typeface="Times New Roman" pitchFamily="18" charset="0"/>
                <a:cs typeface="Times New Roman" pitchFamily="18" charset="0"/>
              </a:rPr>
              <a:t>-по снижению доли работников, занятых в условиях, не отвечающих санитарно-гигиеническим нормам;</a:t>
            </a:r>
          </a:p>
          <a:p>
            <a:pPr lvl="0" algn="just">
              <a:spcAft>
                <a:spcPts val="1200"/>
              </a:spcAft>
            </a:pPr>
            <a:r>
              <a:rPr lang="ru-RU" sz="2900" dirty="0" smtClean="0">
                <a:solidFill>
                  <a:schemeClr val="tx1"/>
                </a:solidFill>
                <a:latin typeface="Times New Roman" pitchFamily="18" charset="0"/>
                <a:cs typeface="Times New Roman" pitchFamily="18" charset="0"/>
              </a:rPr>
              <a:t>-по проведению информационно-разъяснительной работы по профилактике ВИЧ/СПИД.</a:t>
            </a:r>
          </a:p>
          <a:p>
            <a:pPr lvl="0" algn="just"/>
            <a:endParaRPr lang="ru-RU" sz="2800"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4479634"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5" name="Rectangle 12"/>
          <p:cNvSpPr txBox="1">
            <a:spLocks noChangeArrowheads="1"/>
          </p:cNvSpPr>
          <p:nvPr/>
        </p:nvSpPr>
        <p:spPr>
          <a:xfrm>
            <a:off x="250825" y="404664"/>
            <a:ext cx="8642350" cy="1728192"/>
          </a:xfrm>
          <a:prstGeom prst="rect">
            <a:avLst/>
          </a:prstGeom>
        </p:spPr>
        <p:txBody>
          <a:bodyPr vert="horz" lIns="91440" tIns="45720" rIns="91440" bIns="45720" rtlCol="0" anchor="ctr">
            <a:noAutofit/>
          </a:bodyPr>
          <a:lstStyle/>
          <a:p>
            <a:pPr algn="ctr"/>
            <a:r>
              <a:rPr lang="ru-RU" sz="4800" b="1" dirty="0" smtClean="0"/>
              <a:t>РЫНОК ТРУДА </a:t>
            </a:r>
          </a:p>
          <a:p>
            <a:pPr algn="ctr"/>
            <a:r>
              <a:rPr lang="ru-RU" sz="3200" b="1" dirty="0" smtClean="0"/>
              <a:t>в городском округе Первоуральск в 2018 году</a:t>
            </a:r>
            <a:endParaRPr lang="ru-RU" sz="3200" b="1" dirty="0" smtClean="0">
              <a:solidFill>
                <a:schemeClr val="tx2">
                  <a:lumMod val="50000"/>
                </a:schemeClr>
              </a:solidFill>
              <a:latin typeface="Times New Roman" pitchFamily="18" charset="0"/>
              <a:cs typeface="Times New Roman" pitchFamily="18" charset="0"/>
            </a:endParaRPr>
          </a:p>
        </p:txBody>
      </p:sp>
      <p:sp>
        <p:nvSpPr>
          <p:cNvPr id="7" name="Прямоугольник 6"/>
          <p:cNvSpPr/>
          <p:nvPr/>
        </p:nvSpPr>
        <p:spPr>
          <a:xfrm>
            <a:off x="251520" y="2132856"/>
            <a:ext cx="8640960" cy="4355038"/>
          </a:xfrm>
          <a:prstGeom prst="rect">
            <a:avLst/>
          </a:prstGeom>
          <a:gradFill flip="none"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tileRect/>
          </a:gradFill>
        </p:spPr>
        <p:style>
          <a:lnRef idx="1">
            <a:schemeClr val="accent6"/>
          </a:lnRef>
          <a:fillRef idx="2">
            <a:schemeClr val="accent6"/>
          </a:fillRef>
          <a:effectRef idx="1">
            <a:schemeClr val="accent6"/>
          </a:effectRef>
          <a:fontRef idx="minor">
            <a:schemeClr val="dk1"/>
          </a:fontRef>
        </p:style>
        <p:txBody>
          <a:bodyPr wrap="square">
            <a:spAutoFit/>
          </a:bodyPr>
          <a:lstStyle/>
          <a:p>
            <a:pPr algn="just">
              <a:spcAft>
                <a:spcPts val="600"/>
              </a:spcAft>
              <a:buFont typeface="Wingdings" pitchFamily="2" charset="2"/>
              <a:buChar char="ü"/>
            </a:pPr>
            <a:r>
              <a:rPr lang="ru-RU" sz="2800" b="1" dirty="0" smtClean="0">
                <a:solidFill>
                  <a:schemeClr val="tx1"/>
                </a:solidFill>
                <a:latin typeface="Times New Roman" pitchFamily="18" charset="0"/>
                <a:ea typeface="Arial Unicode MS" pitchFamily="34" charset="-128"/>
                <a:cs typeface="Times New Roman" pitchFamily="18" charset="0"/>
              </a:rPr>
              <a:t>стабильность;</a:t>
            </a:r>
          </a:p>
          <a:p>
            <a:pPr algn="just">
              <a:spcAft>
                <a:spcPts val="600"/>
              </a:spcAft>
              <a:buFont typeface="Wingdings" pitchFamily="2" charset="2"/>
              <a:buChar char="ü"/>
            </a:pPr>
            <a:r>
              <a:rPr lang="ru-RU" sz="2800" b="1" dirty="0" smtClean="0">
                <a:solidFill>
                  <a:schemeClr val="tx1"/>
                </a:solidFill>
                <a:latin typeface="Times New Roman" pitchFamily="18" charset="0"/>
                <a:ea typeface="Arial Unicode MS" pitchFamily="34" charset="-128"/>
                <a:cs typeface="Times New Roman" pitchFamily="18" charset="0"/>
              </a:rPr>
              <a:t>невысокий уровень регистрируемой безработицы;</a:t>
            </a:r>
          </a:p>
          <a:p>
            <a:pPr algn="just">
              <a:spcAft>
                <a:spcPts val="600"/>
              </a:spcAft>
              <a:buFont typeface="Wingdings" pitchFamily="2" charset="2"/>
              <a:buChar char="ü"/>
            </a:pPr>
            <a:r>
              <a:rPr lang="ru-RU" sz="2800" b="1" dirty="0" smtClean="0">
                <a:solidFill>
                  <a:schemeClr val="tx1"/>
                </a:solidFill>
                <a:latin typeface="Times New Roman" pitchFamily="18" charset="0"/>
                <a:ea typeface="Arial Unicode MS" pitchFamily="34" charset="-128"/>
                <a:cs typeface="Times New Roman" pitchFamily="18" charset="0"/>
              </a:rPr>
              <a:t>невысокий коэффициент напряженности ;</a:t>
            </a:r>
          </a:p>
          <a:p>
            <a:pPr algn="just">
              <a:spcAft>
                <a:spcPts val="600"/>
              </a:spcAft>
              <a:buFont typeface="Wingdings" pitchFamily="2" charset="2"/>
              <a:buChar char="ü"/>
            </a:pPr>
            <a:r>
              <a:rPr lang="ru-RU" sz="2800" b="1" dirty="0" smtClean="0">
                <a:solidFill>
                  <a:schemeClr val="tx1"/>
                </a:solidFill>
                <a:latin typeface="Times New Roman" pitchFamily="18" charset="0"/>
                <a:ea typeface="Arial Unicode MS" pitchFamily="34" charset="-128"/>
                <a:cs typeface="Times New Roman" pitchFamily="18" charset="0"/>
              </a:rPr>
              <a:t>снижение количества высвобождаемых работников;</a:t>
            </a:r>
          </a:p>
          <a:p>
            <a:pPr algn="just">
              <a:spcAft>
                <a:spcPts val="600"/>
              </a:spcAft>
              <a:buFont typeface="Wingdings" pitchFamily="2" charset="2"/>
              <a:buChar char="ü"/>
            </a:pPr>
            <a:r>
              <a:rPr lang="ru-RU" sz="2800" b="1" dirty="0" smtClean="0">
                <a:solidFill>
                  <a:schemeClr val="tx1"/>
                </a:solidFill>
                <a:latin typeface="Times New Roman" pitchFamily="18" charset="0"/>
                <a:ea typeface="Arial Unicode MS" pitchFamily="34" charset="-128"/>
                <a:cs typeface="Times New Roman" pitchFamily="18" charset="0"/>
              </a:rPr>
              <a:t>снижение количества работников, находящихся в режиме неполной занятости;</a:t>
            </a:r>
          </a:p>
          <a:p>
            <a:pPr algn="just">
              <a:spcAft>
                <a:spcPts val="600"/>
              </a:spcAft>
              <a:buFont typeface="Wingdings" pitchFamily="2" charset="2"/>
              <a:buChar char="ü"/>
            </a:pPr>
            <a:r>
              <a:rPr lang="ru-RU" sz="2800" b="1" dirty="0" smtClean="0">
                <a:solidFill>
                  <a:schemeClr val="tx1"/>
                </a:solidFill>
                <a:latin typeface="Times New Roman" pitchFamily="18" charset="0"/>
                <a:ea typeface="Arial Unicode MS" pitchFamily="34" charset="-128"/>
                <a:cs typeface="Times New Roman" pitchFamily="18" charset="0"/>
              </a:rPr>
              <a:t>отсутствие случаев массового увольнения работников с предприятий города.</a:t>
            </a:r>
          </a:p>
        </p:txBody>
      </p:sp>
      <p:pic>
        <p:nvPicPr>
          <p:cNvPr id="8" name="Рисунок 7" descr="герб.jpg"/>
          <p:cNvPicPr>
            <a:picLocks noChangeAspect="1"/>
          </p:cNvPicPr>
          <p:nvPr/>
        </p:nvPicPr>
        <p:blipFill>
          <a:blip r:embed="rId2" cstate="print"/>
          <a:stretch>
            <a:fillRect/>
          </a:stretch>
        </p:blipFill>
        <p:spPr>
          <a:xfrm>
            <a:off x="251520" y="188640"/>
            <a:ext cx="936103" cy="72008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428596" y="928670"/>
            <a:ext cx="8258204" cy="3429024"/>
          </a:xfrm>
        </p:spPr>
        <p:txBody>
          <a:bodyPr>
            <a:normAutofit/>
          </a:bodyPr>
          <a:lstStyle/>
          <a:p>
            <a:r>
              <a:rPr lang="ru-RU" sz="3100" b="1" dirty="0" smtClean="0">
                <a:solidFill>
                  <a:schemeClr val="accent1">
                    <a:lumMod val="75000"/>
                  </a:schemeClr>
                </a:solidFill>
                <a:latin typeface="Arial Unicode MS" pitchFamily="34" charset="-128"/>
                <a:ea typeface="Arial Unicode MS" pitchFamily="34" charset="-128"/>
                <a:cs typeface="Arial Unicode MS" pitchFamily="34" charset="-128"/>
              </a:rPr>
              <a:t/>
            </a:r>
            <a:br>
              <a:rPr lang="ru-RU" sz="3100" b="1" dirty="0" smtClean="0">
                <a:solidFill>
                  <a:schemeClr val="accent1">
                    <a:lumMod val="75000"/>
                  </a:schemeClr>
                </a:solidFill>
                <a:latin typeface="Arial Unicode MS" pitchFamily="34" charset="-128"/>
                <a:ea typeface="Arial Unicode MS" pitchFamily="34" charset="-128"/>
                <a:cs typeface="Arial Unicode MS" pitchFamily="34" charset="-128"/>
              </a:rPr>
            </a:br>
            <a:endParaRPr lang="ru-RU" dirty="0"/>
          </a:p>
        </p:txBody>
      </p:sp>
      <p:sp>
        <p:nvSpPr>
          <p:cNvPr id="7169" name="Rectangle 1"/>
          <p:cNvSpPr>
            <a:spLocks noChangeArrowheads="1"/>
          </p:cNvSpPr>
          <p:nvPr/>
        </p:nvSpPr>
        <p:spPr bwMode="auto">
          <a:xfrm>
            <a:off x="4479634"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5" name="Rectangle 12"/>
          <p:cNvSpPr txBox="1">
            <a:spLocks noChangeArrowheads="1"/>
          </p:cNvSpPr>
          <p:nvPr/>
        </p:nvSpPr>
        <p:spPr>
          <a:xfrm>
            <a:off x="251520" y="1772816"/>
            <a:ext cx="8642350" cy="2786082"/>
          </a:xfrm>
          <a:prstGeom prst="rect">
            <a:avLst/>
          </a:prstGeom>
        </p:spPr>
        <p:txBody>
          <a:bodyPr vert="horz" lIns="91440" tIns="45720" rIns="91440" bIns="45720" rtlCol="0" anchor="ctr">
            <a:normAutofit/>
          </a:bodyPr>
          <a:lstStyle/>
          <a:p>
            <a:pPr algn="ctr"/>
            <a:r>
              <a:rPr lang="ru-RU" sz="4000" b="1" dirty="0" smtClean="0">
                <a:solidFill>
                  <a:schemeClr val="tx2">
                    <a:lumMod val="50000"/>
                  </a:schemeClr>
                </a:solidFill>
                <a:latin typeface="Times New Roman" pitchFamily="18" charset="0"/>
                <a:cs typeface="Times New Roman" pitchFamily="18" charset="0"/>
              </a:rPr>
              <a:t>Спасибо за внимание!</a:t>
            </a:r>
          </a:p>
        </p:txBody>
      </p:sp>
      <p:pic>
        <p:nvPicPr>
          <p:cNvPr id="8" name="Рисунок 7" descr="герб.jpg"/>
          <p:cNvPicPr>
            <a:picLocks noChangeAspect="1"/>
          </p:cNvPicPr>
          <p:nvPr/>
        </p:nvPicPr>
        <p:blipFill>
          <a:blip r:embed="rId2" cstate="print"/>
          <a:stretch>
            <a:fillRect/>
          </a:stretch>
        </p:blipFill>
        <p:spPr>
          <a:xfrm>
            <a:off x="251520" y="188640"/>
            <a:ext cx="936103" cy="72008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4"/>
          <p:cNvSpPr>
            <a:spLocks noGrp="1"/>
          </p:cNvSpPr>
          <p:nvPr>
            <p:ph type="title"/>
          </p:nvPr>
        </p:nvSpPr>
        <p:spPr>
          <a:xfrm>
            <a:off x="928662" y="214290"/>
            <a:ext cx="7815242" cy="714380"/>
          </a:xfrm>
        </p:spPr>
        <p:txBody>
          <a:bodyPr>
            <a:noAutofit/>
          </a:bodyPr>
          <a:lstStyle/>
          <a:p>
            <a:r>
              <a:rPr lang="ru-RU" sz="3000" b="1" dirty="0" smtClean="0">
                <a:solidFill>
                  <a:schemeClr val="tx2">
                    <a:lumMod val="50000"/>
                  </a:schemeClr>
                </a:solidFill>
                <a:latin typeface="Times New Roman" pitchFamily="18" charset="0"/>
                <a:cs typeface="Times New Roman" pitchFamily="18" charset="0"/>
              </a:rPr>
              <a:t>Ситуация на рынке труда </a:t>
            </a:r>
            <a:br>
              <a:rPr lang="ru-RU" sz="3000" b="1" dirty="0" smtClean="0">
                <a:solidFill>
                  <a:schemeClr val="tx2">
                    <a:lumMod val="50000"/>
                  </a:schemeClr>
                </a:solidFill>
                <a:latin typeface="Times New Roman" pitchFamily="18" charset="0"/>
                <a:cs typeface="Times New Roman" pitchFamily="18" charset="0"/>
              </a:rPr>
            </a:br>
            <a:r>
              <a:rPr lang="ru-RU" sz="3000" b="1" dirty="0" smtClean="0">
                <a:solidFill>
                  <a:schemeClr val="tx2">
                    <a:lumMod val="50000"/>
                  </a:schemeClr>
                </a:solidFill>
                <a:latin typeface="Times New Roman" pitchFamily="18" charset="0"/>
                <a:cs typeface="Times New Roman" pitchFamily="18" charset="0"/>
              </a:rPr>
              <a:t>городского округа Первоуральск в 2018 г.</a:t>
            </a:r>
            <a:endParaRPr lang="ru-RU" sz="3000" dirty="0" smtClean="0">
              <a:solidFill>
                <a:schemeClr val="tx2">
                  <a:lumMod val="50000"/>
                </a:schemeClr>
              </a:solidFill>
              <a:latin typeface="Times New Roman" pitchFamily="18" charset="0"/>
              <a:cs typeface="Times New Roman" pitchFamily="18" charset="0"/>
            </a:endParaRPr>
          </a:p>
        </p:txBody>
      </p:sp>
      <p:graphicFrame>
        <p:nvGraphicFramePr>
          <p:cNvPr id="8" name="Таблица 7"/>
          <p:cNvGraphicFramePr>
            <a:graphicFrameLocks noGrp="1"/>
          </p:cNvGraphicFramePr>
          <p:nvPr>
            <p:ph type="tbl" idx="1"/>
          </p:nvPr>
        </p:nvGraphicFramePr>
        <p:xfrm>
          <a:off x="251519" y="1196752"/>
          <a:ext cx="8640960" cy="5400600"/>
        </p:xfrm>
        <a:graphic>
          <a:graphicData uri="http://schemas.openxmlformats.org/drawingml/2006/table">
            <a:tbl>
              <a:tblPr firstRow="1" bandRow="1">
                <a:tableStyleId>{69C7853C-536D-4A76-A0AE-DD22124D55A5}</a:tableStyleId>
              </a:tblPr>
              <a:tblGrid>
                <a:gridCol w="4680521"/>
                <a:gridCol w="2088232"/>
                <a:gridCol w="1872207"/>
              </a:tblGrid>
              <a:tr h="1036776">
                <a:tc>
                  <a:txBody>
                    <a:bodyPr/>
                    <a:lstStyle/>
                    <a:p>
                      <a:r>
                        <a:rPr lang="ru-RU" sz="1800" dirty="0" smtClean="0">
                          <a:solidFill>
                            <a:schemeClr val="tx1"/>
                          </a:solidFill>
                          <a:latin typeface="Times New Roman" pitchFamily="18" charset="0"/>
                          <a:cs typeface="Times New Roman" pitchFamily="18" charset="0"/>
                        </a:rPr>
                        <a:t>Показатель</a:t>
                      </a:r>
                      <a:endParaRPr lang="ru-RU" sz="1800" dirty="0">
                        <a:solidFill>
                          <a:schemeClr val="tx1"/>
                        </a:solidFill>
                        <a:latin typeface="Times New Roman" pitchFamily="18" charset="0"/>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r>
                        <a:rPr lang="ru-RU" sz="1800" dirty="0" smtClean="0">
                          <a:solidFill>
                            <a:schemeClr val="tx1"/>
                          </a:solidFill>
                          <a:latin typeface="Times New Roman" pitchFamily="18" charset="0"/>
                          <a:cs typeface="Times New Roman" pitchFamily="18" charset="0"/>
                        </a:rPr>
                        <a:t>на начало</a:t>
                      </a:r>
                      <a:r>
                        <a:rPr lang="ru-RU" sz="1800" baseline="0" dirty="0" smtClean="0">
                          <a:solidFill>
                            <a:schemeClr val="tx1"/>
                          </a:solidFill>
                          <a:latin typeface="Times New Roman" pitchFamily="18" charset="0"/>
                          <a:cs typeface="Times New Roman" pitchFamily="18" charset="0"/>
                        </a:rPr>
                        <a:t> года</a:t>
                      </a:r>
                      <a:endParaRPr lang="ru-RU" sz="1800" dirty="0" smtClean="0">
                        <a:solidFill>
                          <a:schemeClr val="tx1"/>
                        </a:solidFill>
                        <a:latin typeface="Times New Roman" pitchFamily="18" charset="0"/>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r>
                        <a:rPr lang="ru-RU" sz="1800" dirty="0" smtClean="0">
                          <a:solidFill>
                            <a:schemeClr val="tx1"/>
                          </a:solidFill>
                          <a:latin typeface="Times New Roman" pitchFamily="18" charset="0"/>
                          <a:cs typeface="Times New Roman" pitchFamily="18" charset="0"/>
                        </a:rPr>
                        <a:t>на конец</a:t>
                      </a:r>
                      <a:r>
                        <a:rPr lang="ru-RU" sz="1800" baseline="0" dirty="0" smtClean="0">
                          <a:solidFill>
                            <a:schemeClr val="tx1"/>
                          </a:solidFill>
                          <a:latin typeface="Times New Roman" pitchFamily="18" charset="0"/>
                          <a:cs typeface="Times New Roman" pitchFamily="18" charset="0"/>
                        </a:rPr>
                        <a:t> года</a:t>
                      </a:r>
                      <a:endParaRPr lang="ru-RU" sz="1800" dirty="0">
                        <a:solidFill>
                          <a:schemeClr val="tx1"/>
                        </a:solidFill>
                        <a:latin typeface="Times New Roman" pitchFamily="18" charset="0"/>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r h="997588">
                <a:tc>
                  <a:txBody>
                    <a:bodyPr/>
                    <a:lstStyle/>
                    <a:p>
                      <a:pPr algn="just"/>
                      <a:r>
                        <a:rPr lang="ru-RU" sz="2200" b="1" dirty="0" smtClean="0">
                          <a:latin typeface="Times New Roman" pitchFamily="18" charset="0"/>
                          <a:cs typeface="Times New Roman" pitchFamily="18" charset="0"/>
                        </a:rPr>
                        <a:t>Уровень регистрируемой</a:t>
                      </a:r>
                      <a:r>
                        <a:rPr lang="ru-RU" sz="2200" b="1" baseline="0" dirty="0" smtClean="0">
                          <a:latin typeface="Times New Roman" pitchFamily="18" charset="0"/>
                          <a:cs typeface="Times New Roman" pitchFamily="18" charset="0"/>
                        </a:rPr>
                        <a:t> безработицы, %</a:t>
                      </a:r>
                      <a:endParaRPr lang="ru-RU" sz="22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1,07</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0,74</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r h="139545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2200" b="1" dirty="0" smtClean="0">
                          <a:latin typeface="Times New Roman" pitchFamily="18" charset="0"/>
                          <a:cs typeface="Times New Roman" pitchFamily="18" charset="0"/>
                        </a:rPr>
                        <a:t>Численность официально зарегистрированных безработных, чел.</a:t>
                      </a:r>
                      <a:endParaRPr lang="ru-RU" sz="22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841</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581</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r h="98943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2200" b="1" dirty="0" smtClean="0">
                          <a:latin typeface="Times New Roman" pitchFamily="18" charset="0"/>
                          <a:cs typeface="Times New Roman" pitchFamily="18" charset="0"/>
                        </a:rPr>
                        <a:t>Количество заявленных работодателями вакансий</a:t>
                      </a:r>
                      <a:endParaRPr lang="ru-RU" sz="22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1320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1189</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r h="981345">
                <a:tc>
                  <a:txBody>
                    <a:bodyPr/>
                    <a:lstStyle/>
                    <a:p>
                      <a:pPr algn="just"/>
                      <a:r>
                        <a:rPr lang="ru-RU" sz="2200" b="1" dirty="0" smtClean="0">
                          <a:latin typeface="Times New Roman" pitchFamily="18" charset="0"/>
                          <a:cs typeface="Times New Roman" pitchFamily="18" charset="0"/>
                        </a:rPr>
                        <a:t>Коэффициент напряженности</a:t>
                      </a:r>
                      <a:endParaRPr lang="ru-RU" sz="2200" b="1" kern="1200" dirty="0">
                        <a:solidFill>
                          <a:schemeClr val="dk1"/>
                        </a:solidFill>
                        <a:latin typeface="Times New Roman" pitchFamily="18" charset="0"/>
                        <a:ea typeface="+mn-ea"/>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0,93</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r>
                        <a:rPr lang="ru-RU" sz="2800" b="1" kern="1200" dirty="0" smtClean="0">
                          <a:solidFill>
                            <a:schemeClr val="tx1"/>
                          </a:solidFill>
                          <a:effectLst>
                            <a:outerShdw blurRad="38100" dist="38100" dir="2700000" algn="tl">
                              <a:srgbClr val="000000">
                                <a:alpha val="43137"/>
                              </a:srgbClr>
                            </a:outerShdw>
                          </a:effectLst>
                          <a:latin typeface="Times New Roman" pitchFamily="18" charset="0"/>
                          <a:ea typeface="+mn-ea"/>
                          <a:cs typeface="Times New Roman" pitchFamily="18" charset="0"/>
                        </a:rPr>
                        <a:t>0,96</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bl>
          </a:graphicData>
        </a:graphic>
      </p:graphicFrame>
      <p:pic>
        <p:nvPicPr>
          <p:cNvPr id="4101" name="Рисунок 7" descr="соболь.jpg"/>
          <p:cNvPicPr>
            <a:picLocks noChangeAspect="1"/>
          </p:cNvPicPr>
          <p:nvPr/>
        </p:nvPicPr>
        <p:blipFill>
          <a:blip r:embed="rId2" cstate="print"/>
          <a:srcRect/>
          <a:stretch>
            <a:fillRect/>
          </a:stretch>
        </p:blipFill>
        <p:spPr bwMode="auto">
          <a:xfrm>
            <a:off x="250825" y="0"/>
            <a:ext cx="500063" cy="836613"/>
          </a:xfrm>
          <a:prstGeom prst="rect">
            <a:avLst/>
          </a:prstGeom>
          <a:noFill/>
          <a:ln w="9525">
            <a:noFill/>
            <a:miter lim="800000"/>
            <a:headEnd/>
            <a:tailEnd/>
          </a:ln>
        </p:spPr>
      </p:pic>
      <p:cxnSp>
        <p:nvCxnSpPr>
          <p:cNvPr id="6" name="Прямая соединительная линия 5"/>
          <p:cNvCxnSpPr/>
          <p:nvPr/>
        </p:nvCxnSpPr>
        <p:spPr>
          <a:xfrm>
            <a:off x="1000100" y="1000108"/>
            <a:ext cx="7783512"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4"/>
          <p:cNvSpPr>
            <a:spLocks noGrp="1"/>
          </p:cNvSpPr>
          <p:nvPr>
            <p:ph type="title"/>
          </p:nvPr>
        </p:nvSpPr>
        <p:spPr>
          <a:xfrm>
            <a:off x="928662" y="214290"/>
            <a:ext cx="7815242" cy="714380"/>
          </a:xfrm>
        </p:spPr>
        <p:txBody>
          <a:bodyPr>
            <a:noAutofit/>
          </a:bodyPr>
          <a:lstStyle/>
          <a:p>
            <a:r>
              <a:rPr lang="ru-RU" sz="3000" b="1" dirty="0" smtClean="0">
                <a:solidFill>
                  <a:schemeClr val="tx2">
                    <a:lumMod val="50000"/>
                  </a:schemeClr>
                </a:solidFill>
                <a:latin typeface="Times New Roman" pitchFamily="18" charset="0"/>
                <a:cs typeface="Times New Roman" pitchFamily="18" charset="0"/>
              </a:rPr>
              <a:t>Ситуация на рынке труда </a:t>
            </a:r>
            <a:br>
              <a:rPr lang="ru-RU" sz="3000" b="1" dirty="0" smtClean="0">
                <a:solidFill>
                  <a:schemeClr val="tx2">
                    <a:lumMod val="50000"/>
                  </a:schemeClr>
                </a:solidFill>
                <a:latin typeface="Times New Roman" pitchFamily="18" charset="0"/>
                <a:cs typeface="Times New Roman" pitchFamily="18" charset="0"/>
              </a:rPr>
            </a:br>
            <a:r>
              <a:rPr lang="ru-RU" sz="3000" b="1" dirty="0" smtClean="0">
                <a:solidFill>
                  <a:schemeClr val="tx2">
                    <a:lumMod val="50000"/>
                  </a:schemeClr>
                </a:solidFill>
                <a:latin typeface="Times New Roman" pitchFamily="18" charset="0"/>
                <a:cs typeface="Times New Roman" pitchFamily="18" charset="0"/>
              </a:rPr>
              <a:t>городского округа Первоуральск в 2018 г.</a:t>
            </a:r>
            <a:endParaRPr lang="ru-RU" sz="3000" dirty="0" smtClean="0">
              <a:solidFill>
                <a:schemeClr val="tx2">
                  <a:lumMod val="50000"/>
                </a:schemeClr>
              </a:solidFill>
              <a:latin typeface="Times New Roman" pitchFamily="18" charset="0"/>
              <a:cs typeface="Times New Roman" pitchFamily="18" charset="0"/>
            </a:endParaRPr>
          </a:p>
        </p:txBody>
      </p:sp>
      <p:graphicFrame>
        <p:nvGraphicFramePr>
          <p:cNvPr id="8" name="Таблица 7"/>
          <p:cNvGraphicFramePr>
            <a:graphicFrameLocks noGrp="1"/>
          </p:cNvGraphicFramePr>
          <p:nvPr>
            <p:ph type="tbl" idx="1"/>
          </p:nvPr>
        </p:nvGraphicFramePr>
        <p:xfrm>
          <a:off x="251520" y="1268761"/>
          <a:ext cx="8640960" cy="5202179"/>
        </p:xfrm>
        <a:graphic>
          <a:graphicData uri="http://schemas.openxmlformats.org/drawingml/2006/table">
            <a:tbl>
              <a:tblPr firstRow="1" bandRow="1">
                <a:tableStyleId>{69C7853C-536D-4A76-A0AE-DD22124D55A5}</a:tableStyleId>
              </a:tblPr>
              <a:tblGrid>
                <a:gridCol w="6493785"/>
                <a:gridCol w="2147175"/>
              </a:tblGrid>
              <a:tr h="504055">
                <a:tc>
                  <a:txBody>
                    <a:bodyPr/>
                    <a:lstStyle/>
                    <a:p>
                      <a:r>
                        <a:rPr lang="ru-RU" sz="1800" dirty="0" smtClean="0">
                          <a:solidFill>
                            <a:schemeClr val="tx1"/>
                          </a:solidFill>
                          <a:latin typeface="Times New Roman" pitchFamily="18" charset="0"/>
                          <a:cs typeface="Times New Roman" pitchFamily="18" charset="0"/>
                        </a:rPr>
                        <a:t>Показатель</a:t>
                      </a:r>
                      <a:endParaRPr lang="ru-RU" sz="1800" dirty="0">
                        <a:solidFill>
                          <a:schemeClr val="tx1"/>
                        </a:solidFill>
                        <a:latin typeface="Times New Roman" pitchFamily="18" charset="0"/>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r>
                        <a:rPr lang="ru-RU" sz="1800" dirty="0" smtClean="0">
                          <a:solidFill>
                            <a:schemeClr val="tx1"/>
                          </a:solidFill>
                          <a:latin typeface="Times New Roman" pitchFamily="18" charset="0"/>
                          <a:cs typeface="Times New Roman" pitchFamily="18" charset="0"/>
                        </a:rPr>
                        <a:t>Количество, чел.</a:t>
                      </a:r>
                      <a:endParaRPr lang="ru-RU" sz="1800" dirty="0">
                        <a:solidFill>
                          <a:schemeClr val="tx1"/>
                        </a:solidFill>
                        <a:latin typeface="Times New Roman" pitchFamily="18" charset="0"/>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r h="984287">
                <a:tc>
                  <a:txBody>
                    <a:bodyPr/>
                    <a:lstStyle/>
                    <a:p>
                      <a:pPr algn="l"/>
                      <a:r>
                        <a:rPr lang="ru-RU" sz="2200" b="1" dirty="0" smtClean="0">
                          <a:latin typeface="Times New Roman" pitchFamily="18" charset="0"/>
                          <a:cs typeface="Times New Roman" pitchFamily="18" charset="0"/>
                        </a:rPr>
                        <a:t>Число обращений</a:t>
                      </a:r>
                      <a:r>
                        <a:rPr lang="ru-RU" sz="2200" b="1" baseline="0" dirty="0" smtClean="0">
                          <a:latin typeface="Times New Roman" pitchFamily="18" charset="0"/>
                          <a:cs typeface="Times New Roman" pitchFamily="18" charset="0"/>
                        </a:rPr>
                        <a:t> в центр занятости, всего. </a:t>
                      </a:r>
                    </a:p>
                    <a:p>
                      <a:pPr algn="l"/>
                      <a:r>
                        <a:rPr lang="ru-RU" sz="2200" b="1" baseline="0" dirty="0" smtClean="0">
                          <a:latin typeface="Times New Roman" pitchFamily="18" charset="0"/>
                          <a:cs typeface="Times New Roman" pitchFamily="18" charset="0"/>
                        </a:rPr>
                        <a:t>В том числе:  </a:t>
                      </a:r>
                      <a:endParaRPr lang="ru-RU" sz="22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15977</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r h="8010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200" b="1" kern="1200" dirty="0" smtClean="0">
                          <a:solidFill>
                            <a:schemeClr val="dk1"/>
                          </a:solidFill>
                          <a:latin typeface="Times New Roman" pitchFamily="18" charset="0"/>
                          <a:ea typeface="+mn-ea"/>
                          <a:cs typeface="Times New Roman" pitchFamily="18" charset="0"/>
                        </a:rPr>
                        <a:t>- за информацией о ситуации на рынке труда (граждане и работодатели)</a:t>
                      </a:r>
                      <a:endParaRPr lang="ru-RU" sz="2200" b="1" kern="1200" dirty="0">
                        <a:solidFill>
                          <a:schemeClr val="dk1"/>
                        </a:solidFill>
                        <a:latin typeface="Times New Roman" pitchFamily="18" charset="0"/>
                        <a:ea typeface="+mn-ea"/>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8849</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r h="9762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200" b="1" kern="1200" dirty="0" smtClean="0">
                          <a:solidFill>
                            <a:schemeClr val="dk1"/>
                          </a:solidFill>
                          <a:latin typeface="Times New Roman" pitchFamily="18" charset="0"/>
                          <a:ea typeface="+mn-ea"/>
                          <a:cs typeface="Times New Roman" pitchFamily="18" charset="0"/>
                        </a:rPr>
                        <a:t>- за содействием в поиске подходящей работы (граждане)</a:t>
                      </a:r>
                      <a:endParaRPr lang="ru-RU" sz="2200" b="1" kern="1200" dirty="0">
                        <a:solidFill>
                          <a:schemeClr val="dk1"/>
                        </a:solidFill>
                        <a:latin typeface="Times New Roman" pitchFamily="18" charset="0"/>
                        <a:ea typeface="+mn-ea"/>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5330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r h="968260">
                <a:tc>
                  <a:txBody>
                    <a:bodyPr/>
                    <a:lstStyle/>
                    <a:p>
                      <a:pPr algn="l"/>
                      <a:r>
                        <a:rPr lang="ru-RU" sz="2200" b="1" kern="1200" dirty="0" smtClean="0">
                          <a:solidFill>
                            <a:schemeClr val="dk1"/>
                          </a:solidFill>
                          <a:latin typeface="Times New Roman" pitchFamily="18" charset="0"/>
                          <a:ea typeface="+mn-ea"/>
                          <a:cs typeface="Times New Roman" pitchFamily="18" charset="0"/>
                        </a:rPr>
                        <a:t>    - за профориентацией</a:t>
                      </a:r>
                      <a:endParaRPr lang="ru-RU" sz="2200" b="1" kern="1200" dirty="0">
                        <a:solidFill>
                          <a:schemeClr val="dk1"/>
                        </a:solidFill>
                        <a:latin typeface="Times New Roman" pitchFamily="18" charset="0"/>
                        <a:ea typeface="+mn-ea"/>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2239</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r h="968260">
                <a:tc>
                  <a:txBody>
                    <a:bodyPr/>
                    <a:lstStyle/>
                    <a:p>
                      <a:pPr algn="l"/>
                      <a:r>
                        <a:rPr lang="ru-RU" sz="2200" b="1" kern="1200" dirty="0" smtClean="0">
                          <a:solidFill>
                            <a:schemeClr val="dk1"/>
                          </a:solidFill>
                          <a:latin typeface="Times New Roman" pitchFamily="18" charset="0"/>
                          <a:ea typeface="+mn-ea"/>
                          <a:cs typeface="Times New Roman" pitchFamily="18" charset="0"/>
                        </a:rPr>
                        <a:t>Признано безработными</a:t>
                      </a:r>
                      <a:endParaRPr lang="ru-RU" sz="2200" b="1" kern="1200" dirty="0">
                        <a:solidFill>
                          <a:schemeClr val="dk1"/>
                        </a:solidFill>
                        <a:latin typeface="Times New Roman" pitchFamily="18" charset="0"/>
                        <a:ea typeface="+mn-ea"/>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1379</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bl>
          </a:graphicData>
        </a:graphic>
      </p:graphicFrame>
      <p:pic>
        <p:nvPicPr>
          <p:cNvPr id="4101" name="Рисунок 7" descr="соболь.jpg"/>
          <p:cNvPicPr>
            <a:picLocks noChangeAspect="1"/>
          </p:cNvPicPr>
          <p:nvPr/>
        </p:nvPicPr>
        <p:blipFill>
          <a:blip r:embed="rId2" cstate="print"/>
          <a:srcRect/>
          <a:stretch>
            <a:fillRect/>
          </a:stretch>
        </p:blipFill>
        <p:spPr bwMode="auto">
          <a:xfrm>
            <a:off x="250825" y="0"/>
            <a:ext cx="500063" cy="836613"/>
          </a:xfrm>
          <a:prstGeom prst="rect">
            <a:avLst/>
          </a:prstGeom>
          <a:noFill/>
          <a:ln w="9525">
            <a:noFill/>
            <a:miter lim="800000"/>
            <a:headEnd/>
            <a:tailEnd/>
          </a:ln>
        </p:spPr>
      </p:pic>
      <p:cxnSp>
        <p:nvCxnSpPr>
          <p:cNvPr id="6" name="Прямая соединительная линия 5"/>
          <p:cNvCxnSpPr/>
          <p:nvPr/>
        </p:nvCxnSpPr>
        <p:spPr>
          <a:xfrm>
            <a:off x="1000100" y="1000108"/>
            <a:ext cx="7783512"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4"/>
          <p:cNvSpPr>
            <a:spLocks noGrp="1"/>
          </p:cNvSpPr>
          <p:nvPr>
            <p:ph type="title"/>
          </p:nvPr>
        </p:nvSpPr>
        <p:spPr>
          <a:xfrm>
            <a:off x="928662" y="214290"/>
            <a:ext cx="7815242" cy="714380"/>
          </a:xfrm>
        </p:spPr>
        <p:txBody>
          <a:bodyPr>
            <a:noAutofit/>
          </a:bodyPr>
          <a:lstStyle/>
          <a:p>
            <a:r>
              <a:rPr lang="ru-RU" sz="3000" b="1" dirty="0" smtClean="0">
                <a:solidFill>
                  <a:schemeClr val="tx2">
                    <a:lumMod val="50000"/>
                  </a:schemeClr>
                </a:solidFill>
                <a:latin typeface="Times New Roman" pitchFamily="18" charset="0"/>
                <a:cs typeface="Times New Roman" pitchFamily="18" charset="0"/>
              </a:rPr>
              <a:t>Ситуация на рынке труда </a:t>
            </a:r>
            <a:br>
              <a:rPr lang="ru-RU" sz="3000" b="1" dirty="0" smtClean="0">
                <a:solidFill>
                  <a:schemeClr val="tx2">
                    <a:lumMod val="50000"/>
                  </a:schemeClr>
                </a:solidFill>
                <a:latin typeface="Times New Roman" pitchFamily="18" charset="0"/>
                <a:cs typeface="Times New Roman" pitchFamily="18" charset="0"/>
              </a:rPr>
            </a:br>
            <a:r>
              <a:rPr lang="ru-RU" sz="3000" b="1" dirty="0" smtClean="0">
                <a:solidFill>
                  <a:schemeClr val="tx2">
                    <a:lumMod val="50000"/>
                  </a:schemeClr>
                </a:solidFill>
                <a:latin typeface="Times New Roman" pitchFamily="18" charset="0"/>
                <a:cs typeface="Times New Roman" pitchFamily="18" charset="0"/>
              </a:rPr>
              <a:t>городского округа Первоуральск в 2018 г.</a:t>
            </a:r>
            <a:endParaRPr lang="ru-RU" sz="3000" dirty="0" smtClean="0">
              <a:solidFill>
                <a:schemeClr val="tx2">
                  <a:lumMod val="50000"/>
                </a:schemeClr>
              </a:solidFill>
              <a:latin typeface="Times New Roman" pitchFamily="18" charset="0"/>
              <a:cs typeface="Times New Roman" pitchFamily="18" charset="0"/>
            </a:endParaRPr>
          </a:p>
        </p:txBody>
      </p:sp>
      <p:graphicFrame>
        <p:nvGraphicFramePr>
          <p:cNvPr id="8" name="Таблица 7"/>
          <p:cNvGraphicFramePr>
            <a:graphicFrameLocks noGrp="1"/>
          </p:cNvGraphicFramePr>
          <p:nvPr>
            <p:ph type="tbl" idx="1"/>
          </p:nvPr>
        </p:nvGraphicFramePr>
        <p:xfrm>
          <a:off x="251521" y="1196752"/>
          <a:ext cx="8640959" cy="5400599"/>
        </p:xfrm>
        <a:graphic>
          <a:graphicData uri="http://schemas.openxmlformats.org/drawingml/2006/table">
            <a:tbl>
              <a:tblPr firstRow="1" bandRow="1">
                <a:tableStyleId>{69C7853C-536D-4A76-A0AE-DD22124D55A5}</a:tableStyleId>
              </a:tblPr>
              <a:tblGrid>
                <a:gridCol w="5472607"/>
                <a:gridCol w="1008112"/>
                <a:gridCol w="1008113"/>
                <a:gridCol w="1152127"/>
              </a:tblGrid>
              <a:tr h="646276">
                <a:tc>
                  <a:txBody>
                    <a:bodyPr/>
                    <a:lstStyle/>
                    <a:p>
                      <a:r>
                        <a:rPr lang="ru-RU" sz="1600" dirty="0" smtClean="0">
                          <a:solidFill>
                            <a:schemeClr val="tx1"/>
                          </a:solidFill>
                          <a:latin typeface="Times New Roman" pitchFamily="18" charset="0"/>
                          <a:cs typeface="Times New Roman" pitchFamily="18" charset="0"/>
                        </a:rPr>
                        <a:t>Показатель</a:t>
                      </a:r>
                      <a:endParaRPr lang="ru-RU" sz="1600" dirty="0">
                        <a:solidFill>
                          <a:schemeClr val="tx1"/>
                        </a:solidFill>
                        <a:latin typeface="Times New Roman" pitchFamily="18" charset="0"/>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r>
                        <a:rPr lang="ru-RU" sz="1600" dirty="0" smtClean="0">
                          <a:solidFill>
                            <a:schemeClr val="tx1"/>
                          </a:solidFill>
                          <a:latin typeface="Times New Roman" pitchFamily="18" charset="0"/>
                          <a:cs typeface="Times New Roman" pitchFamily="18" charset="0"/>
                        </a:rPr>
                        <a:t>План</a:t>
                      </a:r>
                      <a:endParaRPr lang="ru-RU" sz="1600" dirty="0">
                        <a:solidFill>
                          <a:schemeClr val="tx1"/>
                        </a:solidFill>
                        <a:latin typeface="Times New Roman" pitchFamily="18" charset="0"/>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r>
                        <a:rPr lang="ru-RU" sz="16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Факт</a:t>
                      </a:r>
                      <a:endParaRPr lang="ru-RU" sz="16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выпол-нения</a:t>
                      </a:r>
                      <a:endParaRPr lang="ru-RU" sz="1600" dirty="0">
                        <a:solidFill>
                          <a:schemeClr val="tx1"/>
                        </a:solidFill>
                        <a:latin typeface="Times New Roman" pitchFamily="18" charset="0"/>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r h="800170">
                <a:tc>
                  <a:txBody>
                    <a:bodyPr/>
                    <a:lstStyle/>
                    <a:p>
                      <a:pPr algn="l">
                        <a:lnSpc>
                          <a:spcPct val="110000"/>
                        </a:lnSpc>
                      </a:pPr>
                      <a:r>
                        <a:rPr lang="ru-RU" sz="2200" b="1" dirty="0" smtClean="0">
                          <a:latin typeface="Times New Roman" pitchFamily="18" charset="0"/>
                          <a:cs typeface="Times New Roman" pitchFamily="18" charset="0"/>
                        </a:rPr>
                        <a:t>Трудоустройство, чел.</a:t>
                      </a:r>
                      <a:endParaRPr lang="ru-RU" sz="2200" b="1" dirty="0">
                        <a:latin typeface="Times New Roman" pitchFamily="18" charset="0"/>
                        <a:cs typeface="Times New Roman" pitchFamily="18" charset="0"/>
                      </a:endParaRPr>
                    </a:p>
                  </a:txBody>
                  <a:tcPr marL="90000" marR="90000" marT="468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3213</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3612</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112,4</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r h="642866">
                <a:tc>
                  <a:txBody>
                    <a:bodyPr/>
                    <a:lstStyle/>
                    <a:p>
                      <a:pPr algn="just">
                        <a:lnSpc>
                          <a:spcPct val="110000"/>
                        </a:lnSpc>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      - в том числе инвалидов, чел.</a:t>
                      </a:r>
                    </a:p>
                  </a:txBody>
                  <a:tcPr marL="90000" marR="90000" marT="468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70</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70</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100,0</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r h="849762">
                <a:tc>
                  <a:txBody>
                    <a:bodyPr/>
                    <a:lstStyle/>
                    <a:p>
                      <a:pPr algn="just">
                        <a:lnSpc>
                          <a:spcPct val="110000"/>
                        </a:lnSpc>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Участвовали в общественных работах, чел.</a:t>
                      </a:r>
                    </a:p>
                  </a:txBody>
                  <a:tcPr marL="90000" marR="90000" marT="468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281</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281</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100,0</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r h="1226799">
                <a:tc>
                  <a:txBody>
                    <a:bodyPr/>
                    <a:lstStyle/>
                    <a:p>
                      <a:pPr algn="just">
                        <a:lnSpc>
                          <a:spcPct val="110000"/>
                        </a:lnSpc>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Организация временного трудоустройства несовершеннолетних граждан в возрасте от 14 до 18 лет, чел.</a:t>
                      </a:r>
                    </a:p>
                  </a:txBody>
                  <a:tcPr marL="90000" marR="90000" marT="468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478</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494</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marL="0" algn="ctr" defTabSz="914400" rtl="0" eaLnBrk="1" latinLnBrk="0" hangingPunct="1">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103,3</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r h="1234726">
                <a:tc>
                  <a:txBody>
                    <a:bodyPr/>
                    <a:lstStyle/>
                    <a:p>
                      <a:pPr algn="just">
                        <a:lnSpc>
                          <a:spcPct val="110000"/>
                        </a:lnSpc>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Временное трудоустройство безработных граждан, испытывающих трудности в поиске работы, чел.</a:t>
                      </a:r>
                    </a:p>
                  </a:txBody>
                  <a:tcPr marL="90000" marR="90000" marT="468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34</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36</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marL="0" algn="ctr" defTabSz="914400" rtl="0" eaLnBrk="1" latinLnBrk="0" hangingPunct="1">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53,4</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bl>
          </a:graphicData>
        </a:graphic>
      </p:graphicFrame>
      <p:pic>
        <p:nvPicPr>
          <p:cNvPr id="4101" name="Рисунок 7" descr="соболь.jpg"/>
          <p:cNvPicPr>
            <a:picLocks noChangeAspect="1"/>
          </p:cNvPicPr>
          <p:nvPr/>
        </p:nvPicPr>
        <p:blipFill>
          <a:blip r:embed="rId2" cstate="print"/>
          <a:srcRect/>
          <a:stretch>
            <a:fillRect/>
          </a:stretch>
        </p:blipFill>
        <p:spPr bwMode="auto">
          <a:xfrm>
            <a:off x="250825" y="0"/>
            <a:ext cx="500063" cy="836613"/>
          </a:xfrm>
          <a:prstGeom prst="rect">
            <a:avLst/>
          </a:prstGeom>
          <a:noFill/>
          <a:ln w="9525">
            <a:noFill/>
            <a:miter lim="800000"/>
            <a:headEnd/>
            <a:tailEnd/>
          </a:ln>
        </p:spPr>
      </p:pic>
      <p:cxnSp>
        <p:nvCxnSpPr>
          <p:cNvPr id="6" name="Прямая соединительная линия 5"/>
          <p:cNvCxnSpPr/>
          <p:nvPr/>
        </p:nvCxnSpPr>
        <p:spPr>
          <a:xfrm>
            <a:off x="1000100" y="1000108"/>
            <a:ext cx="7783512"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4"/>
          <p:cNvSpPr>
            <a:spLocks noGrp="1"/>
          </p:cNvSpPr>
          <p:nvPr>
            <p:ph type="title"/>
          </p:nvPr>
        </p:nvSpPr>
        <p:spPr>
          <a:xfrm>
            <a:off x="928662" y="214290"/>
            <a:ext cx="7815242" cy="714380"/>
          </a:xfrm>
        </p:spPr>
        <p:txBody>
          <a:bodyPr>
            <a:noAutofit/>
          </a:bodyPr>
          <a:lstStyle/>
          <a:p>
            <a:r>
              <a:rPr lang="ru-RU" sz="3000" b="1" dirty="0" smtClean="0">
                <a:solidFill>
                  <a:schemeClr val="tx2">
                    <a:lumMod val="50000"/>
                  </a:schemeClr>
                </a:solidFill>
                <a:latin typeface="Times New Roman" pitchFamily="18" charset="0"/>
                <a:cs typeface="Times New Roman" pitchFamily="18" charset="0"/>
              </a:rPr>
              <a:t>Ситуация на рынке труда </a:t>
            </a:r>
            <a:br>
              <a:rPr lang="ru-RU" sz="3000" b="1" dirty="0" smtClean="0">
                <a:solidFill>
                  <a:schemeClr val="tx2">
                    <a:lumMod val="50000"/>
                  </a:schemeClr>
                </a:solidFill>
                <a:latin typeface="Times New Roman" pitchFamily="18" charset="0"/>
                <a:cs typeface="Times New Roman" pitchFamily="18" charset="0"/>
              </a:rPr>
            </a:br>
            <a:r>
              <a:rPr lang="ru-RU" sz="3000" b="1" dirty="0" smtClean="0">
                <a:solidFill>
                  <a:schemeClr val="tx2">
                    <a:lumMod val="50000"/>
                  </a:schemeClr>
                </a:solidFill>
                <a:latin typeface="Times New Roman" pitchFamily="18" charset="0"/>
                <a:cs typeface="Times New Roman" pitchFamily="18" charset="0"/>
              </a:rPr>
              <a:t>городского округа Первоуральск в 2018 г.</a:t>
            </a:r>
            <a:endParaRPr lang="ru-RU" sz="3000" dirty="0" smtClean="0">
              <a:solidFill>
                <a:schemeClr val="tx2">
                  <a:lumMod val="50000"/>
                </a:schemeClr>
              </a:solidFill>
              <a:latin typeface="Times New Roman" pitchFamily="18" charset="0"/>
              <a:cs typeface="Times New Roman" pitchFamily="18" charset="0"/>
            </a:endParaRPr>
          </a:p>
        </p:txBody>
      </p:sp>
      <p:graphicFrame>
        <p:nvGraphicFramePr>
          <p:cNvPr id="8" name="Таблица 7"/>
          <p:cNvGraphicFramePr>
            <a:graphicFrameLocks noGrp="1"/>
          </p:cNvGraphicFramePr>
          <p:nvPr>
            <p:ph type="tbl" idx="1"/>
          </p:nvPr>
        </p:nvGraphicFramePr>
        <p:xfrm>
          <a:off x="251521" y="1196752"/>
          <a:ext cx="8640959" cy="5400601"/>
        </p:xfrm>
        <a:graphic>
          <a:graphicData uri="http://schemas.openxmlformats.org/drawingml/2006/table">
            <a:tbl>
              <a:tblPr firstRow="1" bandRow="1">
                <a:tableStyleId>{69C7853C-536D-4A76-A0AE-DD22124D55A5}</a:tableStyleId>
              </a:tblPr>
              <a:tblGrid>
                <a:gridCol w="5472607"/>
                <a:gridCol w="1008112"/>
                <a:gridCol w="1008113"/>
                <a:gridCol w="1152127"/>
              </a:tblGrid>
              <a:tr h="678162">
                <a:tc>
                  <a:txBody>
                    <a:bodyPr/>
                    <a:lstStyle/>
                    <a:p>
                      <a:r>
                        <a:rPr lang="ru-RU" sz="1600" dirty="0" smtClean="0">
                          <a:solidFill>
                            <a:schemeClr val="tx1"/>
                          </a:solidFill>
                          <a:latin typeface="Times New Roman" pitchFamily="18" charset="0"/>
                          <a:cs typeface="Times New Roman" pitchFamily="18" charset="0"/>
                        </a:rPr>
                        <a:t>Показатель</a:t>
                      </a:r>
                      <a:endParaRPr lang="ru-RU" sz="1600" dirty="0">
                        <a:solidFill>
                          <a:schemeClr val="tx1"/>
                        </a:solidFill>
                        <a:latin typeface="Times New Roman" pitchFamily="18" charset="0"/>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r>
                        <a:rPr lang="ru-RU" sz="1600" dirty="0" smtClean="0">
                          <a:solidFill>
                            <a:schemeClr val="tx1"/>
                          </a:solidFill>
                          <a:latin typeface="Times New Roman" pitchFamily="18" charset="0"/>
                          <a:cs typeface="Times New Roman" pitchFamily="18" charset="0"/>
                        </a:rPr>
                        <a:t>План</a:t>
                      </a:r>
                      <a:endParaRPr lang="ru-RU" sz="1600" dirty="0">
                        <a:solidFill>
                          <a:schemeClr val="tx1"/>
                        </a:solidFill>
                        <a:latin typeface="Times New Roman" pitchFamily="18" charset="0"/>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r>
                        <a:rPr lang="ru-RU" sz="16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Факт</a:t>
                      </a:r>
                      <a:endParaRPr lang="ru-RU" sz="16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выпол-нения</a:t>
                      </a:r>
                      <a:endParaRPr lang="ru-RU" sz="1600" dirty="0">
                        <a:solidFill>
                          <a:schemeClr val="tx1"/>
                        </a:solidFill>
                        <a:latin typeface="Times New Roman" pitchFamily="18" charset="0"/>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r h="2078604">
                <a:tc>
                  <a:txBody>
                    <a:bodyPr/>
                    <a:lstStyle/>
                    <a:p>
                      <a:pPr algn="just">
                        <a:lnSpc>
                          <a:spcPct val="110000"/>
                        </a:lnSpc>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Временное трудоустройство безработных граждан в возрасте от 18 до 20 лет, имеющих среднее профессиональное образование и ищущих работу впервые, чел.</a:t>
                      </a:r>
                    </a:p>
                  </a:txBody>
                  <a:tcPr marL="90000" marR="90000" marT="468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marL="101600" algn="ctr">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2</a:t>
                      </a:r>
                    </a:p>
                  </a:txBody>
                  <a:tcPr marL="90000" marR="90000" marT="468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marL="101600" algn="ctr">
                        <a:spcBef>
                          <a:spcPts val="300"/>
                        </a:spcBef>
                        <a:spcAft>
                          <a:spcPts val="0"/>
                        </a:spcAft>
                      </a:pPr>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2</a:t>
                      </a:r>
                    </a:p>
                  </a:txBody>
                  <a:tcPr marL="90000" marR="90000" marT="468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marL="101600" algn="ctr">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100,0</a:t>
                      </a:r>
                    </a:p>
                  </a:txBody>
                  <a:tcPr marL="90000" marR="90000" marT="468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r h="1752148">
                <a:tc>
                  <a:txBody>
                    <a:bodyPr/>
                    <a:lstStyle/>
                    <a:p>
                      <a:pPr marL="0" marR="0" indent="0" algn="just" defTabSz="914400" rtl="0" eaLnBrk="1" fontAlgn="auto" latinLnBrk="0" hangingPunct="1">
                        <a:lnSpc>
                          <a:spcPct val="110000"/>
                        </a:lnSpc>
                        <a:spcBef>
                          <a:spcPts val="300"/>
                        </a:spcBef>
                        <a:spcAft>
                          <a:spcPts val="0"/>
                        </a:spcAft>
                        <a:buClrTx/>
                        <a:buSzTx/>
                        <a:buFontTx/>
                        <a:buNone/>
                        <a:tabLst/>
                        <a:defRPr/>
                      </a:pPr>
                      <a:r>
                        <a:rPr lang="ru-RU" sz="2200" b="1" kern="1200" dirty="0" smtClean="0">
                          <a:solidFill>
                            <a:schemeClr val="dk1"/>
                          </a:solidFill>
                          <a:latin typeface="Times New Roman" pitchFamily="18" charset="0"/>
                          <a:ea typeface="+mn-ea"/>
                          <a:cs typeface="Times New Roman" pitchFamily="18" charset="0"/>
                        </a:rPr>
                        <a:t>Содействие безработным гражданам в переезде в другую местность для трудоустройства по направлению органов службы занятости</a:t>
                      </a:r>
                    </a:p>
                  </a:txBody>
                  <a:tcPr marL="90000" marR="90000" marT="468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marL="101600" algn="ctr">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8</a:t>
                      </a:r>
                    </a:p>
                  </a:txBody>
                  <a:tcPr marL="90000" marR="90000" marT="468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marL="101600" algn="ctr">
                        <a:spcBef>
                          <a:spcPts val="300"/>
                        </a:spcBef>
                        <a:spcAft>
                          <a:spcPts val="0"/>
                        </a:spcAft>
                      </a:pPr>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9</a:t>
                      </a:r>
                    </a:p>
                  </a:txBody>
                  <a:tcPr marL="90000" marR="90000" marT="468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112,5</a:t>
                      </a:r>
                    </a:p>
                  </a:txBody>
                  <a:tcPr marL="90000" marR="90000" marT="468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r h="891687">
                <a:tc>
                  <a:txBody>
                    <a:bodyPr/>
                    <a:lstStyle/>
                    <a:p>
                      <a:pPr algn="just">
                        <a:lnSpc>
                          <a:spcPct val="110000"/>
                        </a:lnSpc>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Содействие </a:t>
                      </a:r>
                      <a:r>
                        <a:rPr lang="ru-RU" sz="2200" b="1" kern="1200" dirty="0" err="1" smtClean="0">
                          <a:solidFill>
                            <a:schemeClr val="dk1"/>
                          </a:solidFill>
                          <a:latin typeface="Times New Roman" pitchFamily="18" charset="0"/>
                          <a:ea typeface="+mn-ea"/>
                          <a:cs typeface="Times New Roman" pitchFamily="18" charset="0"/>
                        </a:rPr>
                        <a:t>самозанятости</a:t>
                      </a:r>
                      <a:r>
                        <a:rPr lang="ru-RU" sz="2200" b="1" kern="1200" dirty="0" smtClean="0">
                          <a:solidFill>
                            <a:schemeClr val="dk1"/>
                          </a:solidFill>
                          <a:latin typeface="Times New Roman" pitchFamily="18" charset="0"/>
                          <a:ea typeface="+mn-ea"/>
                          <a:cs typeface="Times New Roman" pitchFamily="18" charset="0"/>
                        </a:rPr>
                        <a:t> безработных граждан</a:t>
                      </a:r>
                    </a:p>
                  </a:txBody>
                  <a:tcPr marL="90000" marR="90000" marT="468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marL="101600" algn="ctr">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185</a:t>
                      </a:r>
                    </a:p>
                  </a:txBody>
                  <a:tcPr marL="90000" marR="90000" marT="468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marL="101600" algn="ctr">
                        <a:spcBef>
                          <a:spcPts val="300"/>
                        </a:spcBef>
                        <a:spcAft>
                          <a:spcPts val="0"/>
                        </a:spcAft>
                      </a:pPr>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204</a:t>
                      </a:r>
                    </a:p>
                  </a:txBody>
                  <a:tcPr marL="90000" marR="90000" marT="468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110,3</a:t>
                      </a:r>
                    </a:p>
                  </a:txBody>
                  <a:tcPr marL="90000" marR="90000" marT="468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bl>
          </a:graphicData>
        </a:graphic>
      </p:graphicFrame>
      <p:pic>
        <p:nvPicPr>
          <p:cNvPr id="4101" name="Рисунок 7" descr="соболь.jpg"/>
          <p:cNvPicPr>
            <a:picLocks noChangeAspect="1"/>
          </p:cNvPicPr>
          <p:nvPr/>
        </p:nvPicPr>
        <p:blipFill>
          <a:blip r:embed="rId2" cstate="print"/>
          <a:srcRect/>
          <a:stretch>
            <a:fillRect/>
          </a:stretch>
        </p:blipFill>
        <p:spPr bwMode="auto">
          <a:xfrm>
            <a:off x="250825" y="0"/>
            <a:ext cx="500063" cy="836613"/>
          </a:xfrm>
          <a:prstGeom prst="rect">
            <a:avLst/>
          </a:prstGeom>
          <a:noFill/>
          <a:ln w="9525">
            <a:noFill/>
            <a:miter lim="800000"/>
            <a:headEnd/>
            <a:tailEnd/>
          </a:ln>
        </p:spPr>
      </p:pic>
      <p:cxnSp>
        <p:nvCxnSpPr>
          <p:cNvPr id="6" name="Прямая соединительная линия 5"/>
          <p:cNvCxnSpPr/>
          <p:nvPr/>
        </p:nvCxnSpPr>
        <p:spPr>
          <a:xfrm>
            <a:off x="1000100" y="1000108"/>
            <a:ext cx="7783512"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4"/>
          <p:cNvSpPr>
            <a:spLocks noGrp="1"/>
          </p:cNvSpPr>
          <p:nvPr>
            <p:ph type="title"/>
          </p:nvPr>
        </p:nvSpPr>
        <p:spPr>
          <a:xfrm>
            <a:off x="928662" y="214290"/>
            <a:ext cx="7815242" cy="714380"/>
          </a:xfrm>
        </p:spPr>
        <p:txBody>
          <a:bodyPr>
            <a:noAutofit/>
          </a:bodyPr>
          <a:lstStyle/>
          <a:p>
            <a:r>
              <a:rPr lang="ru-RU" sz="3000" b="1" dirty="0" smtClean="0">
                <a:solidFill>
                  <a:schemeClr val="tx2">
                    <a:lumMod val="50000"/>
                  </a:schemeClr>
                </a:solidFill>
                <a:latin typeface="Times New Roman" pitchFamily="18" charset="0"/>
                <a:cs typeface="Times New Roman" pitchFamily="18" charset="0"/>
              </a:rPr>
              <a:t>Ситуация на рынке труда </a:t>
            </a:r>
            <a:br>
              <a:rPr lang="ru-RU" sz="3000" b="1" dirty="0" smtClean="0">
                <a:solidFill>
                  <a:schemeClr val="tx2">
                    <a:lumMod val="50000"/>
                  </a:schemeClr>
                </a:solidFill>
                <a:latin typeface="Times New Roman" pitchFamily="18" charset="0"/>
                <a:cs typeface="Times New Roman" pitchFamily="18" charset="0"/>
              </a:rPr>
            </a:br>
            <a:r>
              <a:rPr lang="ru-RU" sz="3000" b="1" dirty="0" smtClean="0">
                <a:solidFill>
                  <a:schemeClr val="tx2">
                    <a:lumMod val="50000"/>
                  </a:schemeClr>
                </a:solidFill>
                <a:latin typeface="Times New Roman" pitchFamily="18" charset="0"/>
                <a:cs typeface="Times New Roman" pitchFamily="18" charset="0"/>
              </a:rPr>
              <a:t>городского округа Первоуральск в 2018 г.</a:t>
            </a:r>
            <a:endParaRPr lang="ru-RU" sz="3000" dirty="0" smtClean="0">
              <a:solidFill>
                <a:schemeClr val="tx2">
                  <a:lumMod val="50000"/>
                </a:schemeClr>
              </a:solidFill>
              <a:latin typeface="Times New Roman" pitchFamily="18" charset="0"/>
              <a:cs typeface="Times New Roman" pitchFamily="18" charset="0"/>
            </a:endParaRPr>
          </a:p>
        </p:txBody>
      </p:sp>
      <p:graphicFrame>
        <p:nvGraphicFramePr>
          <p:cNvPr id="8" name="Таблица 7"/>
          <p:cNvGraphicFramePr>
            <a:graphicFrameLocks noGrp="1"/>
          </p:cNvGraphicFramePr>
          <p:nvPr>
            <p:ph type="tbl" idx="1"/>
          </p:nvPr>
        </p:nvGraphicFramePr>
        <p:xfrm>
          <a:off x="251521" y="1196752"/>
          <a:ext cx="8640960" cy="5408185"/>
        </p:xfrm>
        <a:graphic>
          <a:graphicData uri="http://schemas.openxmlformats.org/drawingml/2006/table">
            <a:tbl>
              <a:tblPr firstRow="1" bandRow="1">
                <a:tableStyleId>{69C7853C-536D-4A76-A0AE-DD22124D55A5}</a:tableStyleId>
              </a:tblPr>
              <a:tblGrid>
                <a:gridCol w="5472608"/>
                <a:gridCol w="1008112"/>
                <a:gridCol w="1008113"/>
                <a:gridCol w="1152127"/>
              </a:tblGrid>
              <a:tr h="647167">
                <a:tc>
                  <a:txBody>
                    <a:bodyPr/>
                    <a:lstStyle/>
                    <a:p>
                      <a:r>
                        <a:rPr lang="ru-RU" sz="1600" dirty="0" smtClean="0">
                          <a:solidFill>
                            <a:schemeClr val="tx1"/>
                          </a:solidFill>
                          <a:latin typeface="Times New Roman" pitchFamily="18" charset="0"/>
                          <a:cs typeface="Times New Roman" pitchFamily="18" charset="0"/>
                        </a:rPr>
                        <a:t>Показатель</a:t>
                      </a:r>
                      <a:endParaRPr lang="ru-RU" sz="1600" dirty="0">
                        <a:solidFill>
                          <a:schemeClr val="tx1"/>
                        </a:solidFill>
                        <a:latin typeface="Times New Roman" pitchFamily="18" charset="0"/>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r>
                        <a:rPr lang="ru-RU" sz="1600" dirty="0" smtClean="0">
                          <a:solidFill>
                            <a:schemeClr val="tx1"/>
                          </a:solidFill>
                          <a:latin typeface="Times New Roman" pitchFamily="18" charset="0"/>
                          <a:cs typeface="Times New Roman" pitchFamily="18" charset="0"/>
                        </a:rPr>
                        <a:t>План</a:t>
                      </a:r>
                      <a:endParaRPr lang="ru-RU" sz="1600" dirty="0">
                        <a:solidFill>
                          <a:schemeClr val="tx1"/>
                        </a:solidFill>
                        <a:latin typeface="Times New Roman" pitchFamily="18" charset="0"/>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r>
                        <a:rPr lang="ru-RU" sz="16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Факт</a:t>
                      </a:r>
                      <a:endParaRPr lang="ru-RU" sz="16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выпол-нения</a:t>
                      </a:r>
                      <a:endParaRPr lang="ru-RU" sz="1600" dirty="0">
                        <a:solidFill>
                          <a:schemeClr val="tx1"/>
                        </a:solidFill>
                        <a:latin typeface="Times New Roman" pitchFamily="18" charset="0"/>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r h="850934">
                <a:tc>
                  <a:txBody>
                    <a:bodyPr/>
                    <a:lstStyle/>
                    <a:p>
                      <a:pPr algn="just">
                        <a:lnSpc>
                          <a:spcPct val="110000"/>
                        </a:lnSpc>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Приступили к профессиональному обучению:</a:t>
                      </a:r>
                    </a:p>
                  </a:txBody>
                  <a:tcPr marL="90000" marR="90000" marT="468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gridSpan="3">
                  <a:txBody>
                    <a:bodyPr/>
                    <a:lstStyle/>
                    <a:p>
                      <a:pPr marL="101600" algn="ctr">
                        <a:lnSpc>
                          <a:spcPct val="110000"/>
                        </a:lnSpc>
                        <a:spcBef>
                          <a:spcPts val="300"/>
                        </a:spcBef>
                        <a:spcAft>
                          <a:spcPts val="0"/>
                        </a:spcAft>
                      </a:pPr>
                      <a:endParaRPr lang="ru-RU" sz="1200" dirty="0">
                        <a:latin typeface="Times New Roman"/>
                        <a:ea typeface="Times New Roman"/>
                        <a:cs typeface="Times New Roman"/>
                      </a:endParaRPr>
                    </a:p>
                  </a:txBody>
                  <a:tcPr marL="90000" marR="90000" marT="468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hMerge="1">
                  <a:txBody>
                    <a:bodyPr/>
                    <a:lstStyle/>
                    <a:p>
                      <a:pPr marL="101600" algn="ctr">
                        <a:lnSpc>
                          <a:spcPct val="110000"/>
                        </a:lnSpc>
                        <a:spcBef>
                          <a:spcPts val="300"/>
                        </a:spcBef>
                        <a:spcAft>
                          <a:spcPts val="0"/>
                        </a:spcAft>
                      </a:pPr>
                      <a:endParaRPr lang="ru-RU" sz="950" dirty="0">
                        <a:latin typeface="Calibri"/>
                        <a:ea typeface="Times New Roman"/>
                        <a:cs typeface="Times New Roman"/>
                      </a:endParaRPr>
                    </a:p>
                  </a:txBody>
                  <a:tcPr marL="90000" marR="90000" marT="468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hMerge="1">
                  <a:txBody>
                    <a:bodyPr/>
                    <a:lstStyle/>
                    <a:p>
                      <a:pPr algn="ctr">
                        <a:lnSpc>
                          <a:spcPct val="110000"/>
                        </a:lnSpc>
                        <a:spcBef>
                          <a:spcPts val="300"/>
                        </a:spcBef>
                        <a:spcAft>
                          <a:spcPts val="0"/>
                        </a:spcAft>
                      </a:pPr>
                      <a:endParaRPr lang="ru-RU" sz="1200" dirty="0">
                        <a:latin typeface="Times New Roman"/>
                        <a:ea typeface="Times New Roman"/>
                        <a:cs typeface="Times New Roman"/>
                      </a:endParaRPr>
                    </a:p>
                  </a:txBody>
                  <a:tcPr marL="90000" marR="90000" marT="468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r h="643752">
                <a:tc>
                  <a:txBody>
                    <a:bodyPr/>
                    <a:lstStyle/>
                    <a:p>
                      <a:pPr algn="just">
                        <a:lnSpc>
                          <a:spcPct val="110000"/>
                        </a:lnSpc>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 -безработные граждане, чел.</a:t>
                      </a:r>
                    </a:p>
                  </a:txBody>
                  <a:tcPr marL="360000" marR="90000" marT="468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218</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248</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113,8</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r h="1228491">
                <a:tc>
                  <a:txBody>
                    <a:bodyPr/>
                    <a:lstStyle/>
                    <a:p>
                      <a:pPr algn="just">
                        <a:lnSpc>
                          <a:spcPct val="110000"/>
                        </a:lnSpc>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 -женщины в период отпуска по уходу за ребёнком до достижения им возраста трёх лет, чел.</a:t>
                      </a:r>
                    </a:p>
                  </a:txBody>
                  <a:tcPr marL="360000" marR="90000" marT="468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30</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34</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113,3</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r h="1206625">
                <a:tc>
                  <a:txBody>
                    <a:bodyPr/>
                    <a:lstStyle/>
                    <a:p>
                      <a:pPr algn="just">
                        <a:lnSpc>
                          <a:spcPct val="110000"/>
                        </a:lnSpc>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 -пенсионеры, стремящиеся возобновить трудовую деятельность</a:t>
                      </a:r>
                    </a:p>
                  </a:txBody>
                  <a:tcPr marL="360000" marR="90000" marT="468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4</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6</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150,0</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r h="823631">
                <a:tc>
                  <a:txBody>
                    <a:bodyPr/>
                    <a:lstStyle/>
                    <a:p>
                      <a:pPr algn="just">
                        <a:lnSpc>
                          <a:spcPct val="110000"/>
                        </a:lnSpc>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Получили услугу по профориентации, чел.</a:t>
                      </a:r>
                    </a:p>
                  </a:txBody>
                  <a:tcPr marL="90000" marR="90000" marT="468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2743</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2798</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marL="0" algn="ctr" defTabSz="914400" rtl="0" eaLnBrk="1" latinLnBrk="0" hangingPunct="1">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102,0</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bl>
          </a:graphicData>
        </a:graphic>
      </p:graphicFrame>
      <p:pic>
        <p:nvPicPr>
          <p:cNvPr id="4101" name="Рисунок 7" descr="соболь.jpg"/>
          <p:cNvPicPr>
            <a:picLocks noChangeAspect="1"/>
          </p:cNvPicPr>
          <p:nvPr/>
        </p:nvPicPr>
        <p:blipFill>
          <a:blip r:embed="rId2" cstate="print"/>
          <a:srcRect/>
          <a:stretch>
            <a:fillRect/>
          </a:stretch>
        </p:blipFill>
        <p:spPr bwMode="auto">
          <a:xfrm>
            <a:off x="250825" y="0"/>
            <a:ext cx="500063" cy="836613"/>
          </a:xfrm>
          <a:prstGeom prst="rect">
            <a:avLst/>
          </a:prstGeom>
          <a:noFill/>
          <a:ln w="9525">
            <a:noFill/>
            <a:miter lim="800000"/>
            <a:headEnd/>
            <a:tailEnd/>
          </a:ln>
        </p:spPr>
      </p:pic>
      <p:cxnSp>
        <p:nvCxnSpPr>
          <p:cNvPr id="6" name="Прямая соединительная линия 5"/>
          <p:cNvCxnSpPr/>
          <p:nvPr/>
        </p:nvCxnSpPr>
        <p:spPr>
          <a:xfrm>
            <a:off x="1000100" y="1000108"/>
            <a:ext cx="7783512"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4"/>
          <p:cNvSpPr>
            <a:spLocks noGrp="1"/>
          </p:cNvSpPr>
          <p:nvPr>
            <p:ph type="title"/>
          </p:nvPr>
        </p:nvSpPr>
        <p:spPr>
          <a:xfrm>
            <a:off x="928662" y="214290"/>
            <a:ext cx="7815242" cy="714380"/>
          </a:xfrm>
        </p:spPr>
        <p:txBody>
          <a:bodyPr>
            <a:noAutofit/>
          </a:bodyPr>
          <a:lstStyle/>
          <a:p>
            <a:r>
              <a:rPr lang="ru-RU" sz="3000" b="1" dirty="0" smtClean="0">
                <a:solidFill>
                  <a:schemeClr val="tx2">
                    <a:lumMod val="50000"/>
                  </a:schemeClr>
                </a:solidFill>
                <a:latin typeface="Times New Roman" pitchFamily="18" charset="0"/>
                <a:cs typeface="Times New Roman" pitchFamily="18" charset="0"/>
              </a:rPr>
              <a:t>Ситуация на рынке труда </a:t>
            </a:r>
            <a:br>
              <a:rPr lang="ru-RU" sz="3000" b="1" dirty="0" smtClean="0">
                <a:solidFill>
                  <a:schemeClr val="tx2">
                    <a:lumMod val="50000"/>
                  </a:schemeClr>
                </a:solidFill>
                <a:latin typeface="Times New Roman" pitchFamily="18" charset="0"/>
                <a:cs typeface="Times New Roman" pitchFamily="18" charset="0"/>
              </a:rPr>
            </a:br>
            <a:r>
              <a:rPr lang="ru-RU" sz="3000" b="1" dirty="0" smtClean="0">
                <a:solidFill>
                  <a:schemeClr val="tx2">
                    <a:lumMod val="50000"/>
                  </a:schemeClr>
                </a:solidFill>
                <a:latin typeface="Times New Roman" pitchFamily="18" charset="0"/>
                <a:cs typeface="Times New Roman" pitchFamily="18" charset="0"/>
              </a:rPr>
              <a:t>городского округа Первоуральск в 2018 г.</a:t>
            </a:r>
            <a:endParaRPr lang="ru-RU" sz="3000" dirty="0" smtClean="0">
              <a:solidFill>
                <a:schemeClr val="tx2">
                  <a:lumMod val="50000"/>
                </a:schemeClr>
              </a:solidFill>
              <a:latin typeface="Times New Roman" pitchFamily="18" charset="0"/>
              <a:cs typeface="Times New Roman" pitchFamily="18" charset="0"/>
            </a:endParaRPr>
          </a:p>
        </p:txBody>
      </p:sp>
      <p:graphicFrame>
        <p:nvGraphicFramePr>
          <p:cNvPr id="8" name="Таблица 7"/>
          <p:cNvGraphicFramePr>
            <a:graphicFrameLocks noGrp="1"/>
          </p:cNvGraphicFramePr>
          <p:nvPr>
            <p:ph type="tbl" idx="1"/>
          </p:nvPr>
        </p:nvGraphicFramePr>
        <p:xfrm>
          <a:off x="251521" y="1196753"/>
          <a:ext cx="8640960" cy="5403648"/>
        </p:xfrm>
        <a:graphic>
          <a:graphicData uri="http://schemas.openxmlformats.org/drawingml/2006/table">
            <a:tbl>
              <a:tblPr firstRow="1" bandRow="1">
                <a:tableStyleId>{69C7853C-536D-4A76-A0AE-DD22124D55A5}</a:tableStyleId>
              </a:tblPr>
              <a:tblGrid>
                <a:gridCol w="5328591"/>
                <a:gridCol w="936104"/>
                <a:gridCol w="1224138"/>
                <a:gridCol w="1152127"/>
              </a:tblGrid>
              <a:tr h="576071">
                <a:tc>
                  <a:txBody>
                    <a:bodyPr/>
                    <a:lstStyle/>
                    <a:p>
                      <a:r>
                        <a:rPr lang="ru-RU" sz="1600" dirty="0" smtClean="0">
                          <a:solidFill>
                            <a:schemeClr val="tx1"/>
                          </a:solidFill>
                          <a:latin typeface="Times New Roman" pitchFamily="18" charset="0"/>
                          <a:cs typeface="Times New Roman" pitchFamily="18" charset="0"/>
                        </a:rPr>
                        <a:t>Показатель</a:t>
                      </a:r>
                      <a:endParaRPr lang="ru-RU" sz="1600" dirty="0">
                        <a:solidFill>
                          <a:schemeClr val="tx1"/>
                        </a:solidFill>
                        <a:latin typeface="Times New Roman" pitchFamily="18" charset="0"/>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r>
                        <a:rPr lang="ru-RU" sz="1600" dirty="0" smtClean="0">
                          <a:solidFill>
                            <a:schemeClr val="tx1"/>
                          </a:solidFill>
                          <a:latin typeface="Times New Roman" pitchFamily="18" charset="0"/>
                          <a:cs typeface="Times New Roman" pitchFamily="18" charset="0"/>
                        </a:rPr>
                        <a:t>План</a:t>
                      </a:r>
                      <a:endParaRPr lang="ru-RU" sz="1600" dirty="0">
                        <a:solidFill>
                          <a:schemeClr val="tx1"/>
                        </a:solidFill>
                        <a:latin typeface="Times New Roman" pitchFamily="18" charset="0"/>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r>
                        <a:rPr lang="ru-RU" sz="16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Факт</a:t>
                      </a:r>
                      <a:endParaRPr lang="ru-RU" sz="16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выпол-нения</a:t>
                      </a:r>
                      <a:endParaRPr lang="ru-RU" sz="1600" dirty="0">
                        <a:solidFill>
                          <a:schemeClr val="tx1"/>
                        </a:solidFill>
                        <a:latin typeface="Times New Roman" pitchFamily="18" charset="0"/>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r h="1018507">
                <a:tc>
                  <a:txBody>
                    <a:bodyPr/>
                    <a:lstStyle/>
                    <a:p>
                      <a:pPr algn="just">
                        <a:lnSpc>
                          <a:spcPct val="110000"/>
                        </a:lnSpc>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Получили услугу по психологической поддержке, чел.</a:t>
                      </a:r>
                    </a:p>
                  </a:txBody>
                  <a:tcPr marL="90000" marR="90000" marT="468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181</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207</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114,4</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r h="1021398">
                <a:tc>
                  <a:txBody>
                    <a:bodyPr/>
                    <a:lstStyle/>
                    <a:p>
                      <a:pPr algn="just">
                        <a:lnSpc>
                          <a:spcPct val="110000"/>
                        </a:lnSpc>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Получили услугу по социальной адаптации безработных граждан, чел.</a:t>
                      </a:r>
                    </a:p>
                  </a:txBody>
                  <a:tcPr marL="90000" marR="90000" marT="468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181</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220</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121,5</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r h="1089491">
                <a:tc>
                  <a:txBody>
                    <a:bodyPr/>
                    <a:lstStyle/>
                    <a:p>
                      <a:pPr algn="just">
                        <a:lnSpc>
                          <a:spcPct val="110000"/>
                        </a:lnSpc>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Проведено ярмарок вакансий и учебных рабочих мест, ед.</a:t>
                      </a:r>
                    </a:p>
                  </a:txBody>
                  <a:tcPr marL="90000" marR="90000" marT="468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16</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19</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118,8</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r h="1695132">
                <a:tc>
                  <a:txBody>
                    <a:bodyPr/>
                    <a:lstStyle/>
                    <a:p>
                      <a:pPr algn="just">
                        <a:lnSpc>
                          <a:spcPct val="110000"/>
                        </a:lnSpc>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Численность граждан и работодателей, обратившихся за информацией о положении на рынке труда</a:t>
                      </a:r>
                    </a:p>
                  </a:txBody>
                  <a:tcPr marL="90000" marR="90000" marT="468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5450</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8849</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spcBef>
                          <a:spcPts val="300"/>
                        </a:spcBef>
                        <a:spcAft>
                          <a:spcPts val="0"/>
                        </a:spcAft>
                      </a:pPr>
                      <a:r>
                        <a:rPr lang="ru-RU" sz="2200" b="1" kern="1200" dirty="0" smtClean="0">
                          <a:solidFill>
                            <a:schemeClr val="dk1"/>
                          </a:solidFill>
                          <a:latin typeface="Times New Roman" pitchFamily="18" charset="0"/>
                          <a:ea typeface="+mn-ea"/>
                          <a:cs typeface="Times New Roman" pitchFamily="18" charset="0"/>
                        </a:rPr>
                        <a:t>162,4</a:t>
                      </a: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bl>
          </a:graphicData>
        </a:graphic>
      </p:graphicFrame>
      <p:pic>
        <p:nvPicPr>
          <p:cNvPr id="4101" name="Рисунок 7" descr="соболь.jpg"/>
          <p:cNvPicPr>
            <a:picLocks noChangeAspect="1"/>
          </p:cNvPicPr>
          <p:nvPr/>
        </p:nvPicPr>
        <p:blipFill>
          <a:blip r:embed="rId2" cstate="print"/>
          <a:srcRect/>
          <a:stretch>
            <a:fillRect/>
          </a:stretch>
        </p:blipFill>
        <p:spPr bwMode="auto">
          <a:xfrm>
            <a:off x="250825" y="0"/>
            <a:ext cx="500063" cy="836613"/>
          </a:xfrm>
          <a:prstGeom prst="rect">
            <a:avLst/>
          </a:prstGeom>
          <a:noFill/>
          <a:ln w="9525">
            <a:noFill/>
            <a:miter lim="800000"/>
            <a:headEnd/>
            <a:tailEnd/>
          </a:ln>
        </p:spPr>
      </p:pic>
      <p:cxnSp>
        <p:nvCxnSpPr>
          <p:cNvPr id="6" name="Прямая соединительная линия 5"/>
          <p:cNvCxnSpPr/>
          <p:nvPr/>
        </p:nvCxnSpPr>
        <p:spPr>
          <a:xfrm>
            <a:off x="1000100" y="1000108"/>
            <a:ext cx="7783512"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4"/>
          <p:cNvSpPr>
            <a:spLocks noGrp="1"/>
          </p:cNvSpPr>
          <p:nvPr>
            <p:ph type="title"/>
          </p:nvPr>
        </p:nvSpPr>
        <p:spPr>
          <a:xfrm>
            <a:off x="928662" y="214290"/>
            <a:ext cx="7815242" cy="714380"/>
          </a:xfrm>
        </p:spPr>
        <p:txBody>
          <a:bodyPr>
            <a:noAutofit/>
          </a:bodyPr>
          <a:lstStyle/>
          <a:p>
            <a:r>
              <a:rPr lang="ru-RU" sz="3000" b="1" dirty="0" smtClean="0">
                <a:solidFill>
                  <a:schemeClr val="tx2">
                    <a:lumMod val="50000"/>
                  </a:schemeClr>
                </a:solidFill>
                <a:latin typeface="Times New Roman" pitchFamily="18" charset="0"/>
                <a:cs typeface="Times New Roman" pitchFamily="18" charset="0"/>
              </a:rPr>
              <a:t>Ситуация на рынке труда </a:t>
            </a:r>
            <a:br>
              <a:rPr lang="ru-RU" sz="3000" b="1" dirty="0" smtClean="0">
                <a:solidFill>
                  <a:schemeClr val="tx2">
                    <a:lumMod val="50000"/>
                  </a:schemeClr>
                </a:solidFill>
                <a:latin typeface="Times New Roman" pitchFamily="18" charset="0"/>
                <a:cs typeface="Times New Roman" pitchFamily="18" charset="0"/>
              </a:rPr>
            </a:br>
            <a:r>
              <a:rPr lang="ru-RU" sz="3000" b="1" dirty="0" smtClean="0">
                <a:solidFill>
                  <a:schemeClr val="tx2">
                    <a:lumMod val="50000"/>
                  </a:schemeClr>
                </a:solidFill>
                <a:latin typeface="Times New Roman" pitchFamily="18" charset="0"/>
                <a:cs typeface="Times New Roman" pitchFamily="18" charset="0"/>
              </a:rPr>
              <a:t>городского округа Первоуральск в 2018 г.</a:t>
            </a:r>
            <a:endParaRPr lang="ru-RU" sz="3000" dirty="0" smtClean="0">
              <a:solidFill>
                <a:schemeClr val="tx2">
                  <a:lumMod val="50000"/>
                </a:schemeClr>
              </a:solidFill>
              <a:latin typeface="Times New Roman" pitchFamily="18" charset="0"/>
              <a:cs typeface="Times New Roman" pitchFamily="18" charset="0"/>
            </a:endParaRPr>
          </a:p>
        </p:txBody>
      </p:sp>
      <p:graphicFrame>
        <p:nvGraphicFramePr>
          <p:cNvPr id="8" name="Таблица 7"/>
          <p:cNvGraphicFramePr>
            <a:graphicFrameLocks noGrp="1"/>
          </p:cNvGraphicFramePr>
          <p:nvPr>
            <p:ph type="tbl" idx="1"/>
          </p:nvPr>
        </p:nvGraphicFramePr>
        <p:xfrm>
          <a:off x="251519" y="1196752"/>
          <a:ext cx="8640960" cy="5400600"/>
        </p:xfrm>
        <a:graphic>
          <a:graphicData uri="http://schemas.openxmlformats.org/drawingml/2006/table">
            <a:tbl>
              <a:tblPr firstRow="1" bandRow="1">
                <a:tableStyleId>{69C7853C-536D-4A76-A0AE-DD22124D55A5}</a:tableStyleId>
              </a:tblPr>
              <a:tblGrid>
                <a:gridCol w="4680521"/>
                <a:gridCol w="2088232"/>
                <a:gridCol w="1872207"/>
              </a:tblGrid>
              <a:tr h="1036776">
                <a:tc>
                  <a:txBody>
                    <a:bodyPr/>
                    <a:lstStyle/>
                    <a:p>
                      <a:r>
                        <a:rPr lang="ru-RU" sz="1800" dirty="0" smtClean="0">
                          <a:solidFill>
                            <a:schemeClr val="tx1"/>
                          </a:solidFill>
                          <a:latin typeface="Times New Roman" pitchFamily="18" charset="0"/>
                          <a:cs typeface="Times New Roman" pitchFamily="18" charset="0"/>
                        </a:rPr>
                        <a:t>Показатель</a:t>
                      </a:r>
                      <a:endParaRPr lang="ru-RU" sz="1800" dirty="0">
                        <a:solidFill>
                          <a:schemeClr val="tx1"/>
                        </a:solidFill>
                        <a:latin typeface="Times New Roman" pitchFamily="18" charset="0"/>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r>
                        <a:rPr lang="ru-RU" sz="1800" dirty="0" smtClean="0">
                          <a:solidFill>
                            <a:schemeClr val="tx1"/>
                          </a:solidFill>
                          <a:latin typeface="Times New Roman" pitchFamily="18" charset="0"/>
                          <a:cs typeface="Times New Roman" pitchFamily="18" charset="0"/>
                        </a:rPr>
                        <a:t>на начало</a:t>
                      </a:r>
                      <a:r>
                        <a:rPr lang="ru-RU" sz="1800" baseline="0" dirty="0" smtClean="0">
                          <a:solidFill>
                            <a:schemeClr val="tx1"/>
                          </a:solidFill>
                          <a:latin typeface="Times New Roman" pitchFamily="18" charset="0"/>
                          <a:cs typeface="Times New Roman" pitchFamily="18" charset="0"/>
                        </a:rPr>
                        <a:t> года</a:t>
                      </a:r>
                      <a:endParaRPr lang="ru-RU" sz="1800" dirty="0" smtClean="0">
                        <a:solidFill>
                          <a:schemeClr val="tx1"/>
                        </a:solidFill>
                        <a:latin typeface="Times New Roman" pitchFamily="18" charset="0"/>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pPr algn="ctr"/>
                      <a:r>
                        <a:rPr lang="ru-RU" sz="1800" dirty="0" smtClean="0">
                          <a:solidFill>
                            <a:schemeClr val="tx1"/>
                          </a:solidFill>
                          <a:latin typeface="Times New Roman" pitchFamily="18" charset="0"/>
                          <a:cs typeface="Times New Roman" pitchFamily="18" charset="0"/>
                        </a:rPr>
                        <a:t>на конец</a:t>
                      </a:r>
                      <a:r>
                        <a:rPr lang="ru-RU" sz="1800" baseline="0" dirty="0" smtClean="0">
                          <a:solidFill>
                            <a:schemeClr val="tx1"/>
                          </a:solidFill>
                          <a:latin typeface="Times New Roman" pitchFamily="18" charset="0"/>
                          <a:cs typeface="Times New Roman" pitchFamily="18" charset="0"/>
                        </a:rPr>
                        <a:t> года</a:t>
                      </a:r>
                      <a:endParaRPr lang="ru-RU" sz="1800" dirty="0">
                        <a:solidFill>
                          <a:schemeClr val="tx1"/>
                        </a:solidFill>
                        <a:latin typeface="Times New Roman" pitchFamily="18" charset="0"/>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r h="997588">
                <a:tc>
                  <a:txBody>
                    <a:bodyPr/>
                    <a:lstStyle/>
                    <a:p>
                      <a:pPr algn="just"/>
                      <a:r>
                        <a:rPr lang="ru-RU" sz="2200" b="1" dirty="0" smtClean="0">
                          <a:latin typeface="Times New Roman" pitchFamily="18" charset="0"/>
                          <a:cs typeface="Times New Roman" pitchFamily="18" charset="0"/>
                        </a:rPr>
                        <a:t>Уровень регистрируемой</a:t>
                      </a:r>
                      <a:r>
                        <a:rPr lang="ru-RU" sz="2200" b="1" baseline="0" dirty="0" smtClean="0">
                          <a:latin typeface="Times New Roman" pitchFamily="18" charset="0"/>
                          <a:cs typeface="Times New Roman" pitchFamily="18" charset="0"/>
                        </a:rPr>
                        <a:t> безработицы, %</a:t>
                      </a:r>
                      <a:endParaRPr lang="ru-RU" sz="22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1,07</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0,74</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r h="139545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2200" b="1" dirty="0" smtClean="0">
                          <a:latin typeface="Times New Roman" pitchFamily="18" charset="0"/>
                          <a:cs typeface="Times New Roman" pitchFamily="18" charset="0"/>
                        </a:rPr>
                        <a:t>Численность официально зарегистрированных безработных, чел.</a:t>
                      </a:r>
                      <a:endParaRPr lang="ru-RU" sz="22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841</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581</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r h="98943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2200" b="1" dirty="0" smtClean="0">
                          <a:latin typeface="Times New Roman" pitchFamily="18" charset="0"/>
                          <a:cs typeface="Times New Roman" pitchFamily="18" charset="0"/>
                        </a:rPr>
                        <a:t>Количество заявленных работодателями вакансий</a:t>
                      </a:r>
                      <a:endParaRPr lang="ru-RU" sz="22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1320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1189</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r h="981345">
                <a:tc>
                  <a:txBody>
                    <a:bodyPr/>
                    <a:lstStyle/>
                    <a:p>
                      <a:pPr algn="just"/>
                      <a:r>
                        <a:rPr lang="ru-RU" sz="2200" b="1" dirty="0" smtClean="0">
                          <a:latin typeface="Times New Roman" pitchFamily="18" charset="0"/>
                          <a:cs typeface="Times New Roman" pitchFamily="18" charset="0"/>
                        </a:rPr>
                        <a:t>Коэффициент напряженности</a:t>
                      </a:r>
                      <a:endParaRPr lang="ru-RU" sz="2200" b="1" kern="1200" dirty="0">
                        <a:solidFill>
                          <a:schemeClr val="dk1"/>
                        </a:solidFill>
                        <a:latin typeface="Times New Roman" pitchFamily="18" charset="0"/>
                        <a:ea typeface="+mn-ea"/>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r>
                        <a:rPr lang="ru-RU" sz="28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0,93</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c>
                  <a:txBody>
                    <a:bodyPr/>
                    <a:lstStyle/>
                    <a:p>
                      <a:r>
                        <a:rPr lang="ru-RU" sz="2800" b="1" kern="1200" dirty="0" smtClean="0">
                          <a:solidFill>
                            <a:schemeClr val="tx1"/>
                          </a:solidFill>
                          <a:effectLst>
                            <a:outerShdw blurRad="38100" dist="38100" dir="2700000" algn="tl">
                              <a:srgbClr val="000000">
                                <a:alpha val="43137"/>
                              </a:srgbClr>
                            </a:outerShdw>
                          </a:effectLst>
                          <a:latin typeface="Times New Roman" pitchFamily="18" charset="0"/>
                          <a:ea typeface="+mn-ea"/>
                          <a:cs typeface="Times New Roman" pitchFamily="18" charset="0"/>
                        </a:rPr>
                        <a:t>0,96</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EFD1"/>
                        </a:gs>
                        <a:gs pos="64999">
                          <a:srgbClr val="F0EBD5"/>
                        </a:gs>
                        <a:gs pos="100000">
                          <a:srgbClr val="D1C39F"/>
                        </a:gs>
                      </a:gsLst>
                      <a:lin ang="5400000" scaled="0"/>
                    </a:gradFill>
                  </a:tcPr>
                </a:tc>
              </a:tr>
            </a:tbl>
          </a:graphicData>
        </a:graphic>
      </p:graphicFrame>
      <p:pic>
        <p:nvPicPr>
          <p:cNvPr id="4101" name="Рисунок 7" descr="соболь.jpg"/>
          <p:cNvPicPr>
            <a:picLocks noChangeAspect="1"/>
          </p:cNvPicPr>
          <p:nvPr/>
        </p:nvPicPr>
        <p:blipFill>
          <a:blip r:embed="rId2" cstate="print"/>
          <a:srcRect/>
          <a:stretch>
            <a:fillRect/>
          </a:stretch>
        </p:blipFill>
        <p:spPr bwMode="auto">
          <a:xfrm>
            <a:off x="250825" y="0"/>
            <a:ext cx="500063" cy="836613"/>
          </a:xfrm>
          <a:prstGeom prst="rect">
            <a:avLst/>
          </a:prstGeom>
          <a:noFill/>
          <a:ln w="9525">
            <a:noFill/>
            <a:miter lim="800000"/>
            <a:headEnd/>
            <a:tailEnd/>
          </a:ln>
        </p:spPr>
      </p:pic>
      <p:cxnSp>
        <p:nvCxnSpPr>
          <p:cNvPr id="6" name="Прямая соединительная линия 5"/>
          <p:cNvCxnSpPr/>
          <p:nvPr/>
        </p:nvCxnSpPr>
        <p:spPr>
          <a:xfrm>
            <a:off x="1000100" y="1000108"/>
            <a:ext cx="7783512"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74638"/>
            <a:ext cx="7972452" cy="1011222"/>
          </a:xfrm>
        </p:spPr>
        <p:txBody>
          <a:bodyPr>
            <a:normAutofit/>
          </a:bodyPr>
          <a:lstStyle/>
          <a:p>
            <a:r>
              <a:rPr lang="ru-RU" sz="2700" b="1" dirty="0" smtClean="0">
                <a:latin typeface="Times New Roman" pitchFamily="18" charset="0"/>
                <a:cs typeface="Times New Roman" pitchFamily="18" charset="0"/>
              </a:rPr>
              <a:t>Свободные рабочие места 2018 году</a:t>
            </a:r>
          </a:p>
        </p:txBody>
      </p:sp>
      <p:pic>
        <p:nvPicPr>
          <p:cNvPr id="4" name="Рисунок 7" descr="соболь.jpg"/>
          <p:cNvPicPr>
            <a:picLocks noChangeAspect="1"/>
          </p:cNvPicPr>
          <p:nvPr/>
        </p:nvPicPr>
        <p:blipFill>
          <a:blip r:embed="rId2" cstate="print"/>
          <a:srcRect/>
          <a:stretch>
            <a:fillRect/>
          </a:stretch>
        </p:blipFill>
        <p:spPr bwMode="auto">
          <a:xfrm>
            <a:off x="142844" y="142852"/>
            <a:ext cx="500063" cy="714380"/>
          </a:xfrm>
          <a:prstGeom prst="rect">
            <a:avLst/>
          </a:prstGeom>
          <a:noFill/>
          <a:ln w="9525">
            <a:noFill/>
            <a:miter lim="800000"/>
            <a:headEnd/>
            <a:tailEnd/>
          </a:ln>
        </p:spPr>
      </p:pic>
      <p:cxnSp>
        <p:nvCxnSpPr>
          <p:cNvPr id="5" name="Прямая соединительная линия 4"/>
          <p:cNvCxnSpPr/>
          <p:nvPr/>
        </p:nvCxnSpPr>
        <p:spPr>
          <a:xfrm>
            <a:off x="928662" y="1214422"/>
            <a:ext cx="778351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Прямоугольник 5"/>
          <p:cNvSpPr/>
          <p:nvPr/>
        </p:nvSpPr>
        <p:spPr>
          <a:xfrm>
            <a:off x="179512" y="1484784"/>
            <a:ext cx="8784976" cy="4896544"/>
          </a:xfrm>
          <a:prstGeom prst="rect">
            <a:avLst/>
          </a:prstGeom>
          <a:ln/>
        </p:spPr>
        <p:style>
          <a:lnRef idx="1">
            <a:schemeClr val="accent4"/>
          </a:lnRef>
          <a:fillRef idx="2">
            <a:schemeClr val="accent4"/>
          </a:fillRef>
          <a:effectRef idx="1">
            <a:schemeClr val="accent4"/>
          </a:effectRef>
          <a:fontRef idx="minor">
            <a:schemeClr val="dk1"/>
          </a:fontRef>
        </p:style>
        <p:txBody>
          <a:bodyPr anchor="ctr"/>
          <a:lstStyle/>
          <a:p>
            <a:pPr algn="just">
              <a:buNone/>
            </a:pPr>
            <a:r>
              <a:rPr lang="ru-RU" sz="3200" b="1" dirty="0" smtClean="0">
                <a:solidFill>
                  <a:schemeClr val="tx1"/>
                </a:solidFill>
                <a:latin typeface="Times New Roman" pitchFamily="18" charset="0"/>
                <a:cs typeface="Times New Roman" pitchFamily="18" charset="0"/>
              </a:rPr>
              <a:t>301</a:t>
            </a:r>
            <a:r>
              <a:rPr lang="ru-RU" sz="3200" dirty="0" smtClean="0">
                <a:solidFill>
                  <a:schemeClr val="tx1"/>
                </a:solidFill>
                <a:latin typeface="Times New Roman" pitchFamily="18" charset="0"/>
                <a:cs typeface="Times New Roman" pitchFamily="18" charset="0"/>
              </a:rPr>
              <a:t> предприятие заявило о</a:t>
            </a:r>
            <a:r>
              <a:rPr lang="ru-RU" sz="3200" b="1" dirty="0" smtClean="0">
                <a:solidFill>
                  <a:schemeClr val="tx1"/>
                </a:solidFill>
                <a:latin typeface="Times New Roman" pitchFamily="18" charset="0"/>
                <a:cs typeface="Times New Roman" pitchFamily="18" charset="0"/>
              </a:rPr>
              <a:t> 6105</a:t>
            </a:r>
            <a:r>
              <a:rPr lang="ru-RU" sz="3200" dirty="0" smtClean="0">
                <a:solidFill>
                  <a:schemeClr val="tx1"/>
                </a:solidFill>
                <a:latin typeface="Times New Roman" pitchFamily="18" charset="0"/>
                <a:cs typeface="Times New Roman" pitchFamily="18" charset="0"/>
              </a:rPr>
              <a:t> свободных рабочих местах. </a:t>
            </a:r>
          </a:p>
          <a:p>
            <a:pPr algn="just"/>
            <a:r>
              <a:rPr lang="ru-RU" sz="3200" dirty="0" smtClean="0">
                <a:solidFill>
                  <a:schemeClr val="tx1"/>
                </a:solidFill>
                <a:latin typeface="Times New Roman" pitchFamily="18" charset="0"/>
                <a:cs typeface="Times New Roman" pitchFamily="18" charset="0"/>
              </a:rPr>
              <a:t>Работодатели подали </a:t>
            </a:r>
            <a:r>
              <a:rPr lang="ru-RU" sz="3200" b="1" dirty="0" smtClean="0">
                <a:solidFill>
                  <a:schemeClr val="tx1"/>
                </a:solidFill>
                <a:latin typeface="Times New Roman" pitchFamily="18" charset="0"/>
                <a:cs typeface="Times New Roman" pitchFamily="18" charset="0"/>
              </a:rPr>
              <a:t>2055</a:t>
            </a:r>
            <a:r>
              <a:rPr lang="ru-RU" sz="3200" dirty="0" smtClean="0">
                <a:solidFill>
                  <a:schemeClr val="tx1"/>
                </a:solidFill>
                <a:latin typeface="Times New Roman" pitchFamily="18" charset="0"/>
                <a:cs typeface="Times New Roman" pitchFamily="18" charset="0"/>
              </a:rPr>
              <a:t> заявлений на оказание услуги по подбору необходимых работников.</a:t>
            </a:r>
            <a:endParaRPr lang="ru-RU" sz="3200" u="sng" dirty="0" smtClean="0"/>
          </a:p>
          <a:p>
            <a:pPr algn="just"/>
            <a:r>
              <a:rPr lang="ru-RU" sz="3200" dirty="0" smtClean="0">
                <a:solidFill>
                  <a:schemeClr val="tx1"/>
                </a:solidFill>
                <a:latin typeface="Times New Roman" pitchFamily="18" charset="0"/>
                <a:cs typeface="Times New Roman" pitchFamily="18" charset="0"/>
              </a:rPr>
              <a:t>Проведены </a:t>
            </a:r>
            <a:r>
              <a:rPr lang="ru-RU" sz="3200" b="1" dirty="0" smtClean="0">
                <a:solidFill>
                  <a:schemeClr val="tx1"/>
                </a:solidFill>
                <a:latin typeface="Times New Roman" pitchFamily="18" charset="0"/>
                <a:cs typeface="Times New Roman" pitchFamily="18" charset="0"/>
              </a:rPr>
              <a:t>19</a:t>
            </a:r>
            <a:r>
              <a:rPr lang="ru-RU" sz="3200" dirty="0" smtClean="0">
                <a:solidFill>
                  <a:schemeClr val="tx1"/>
                </a:solidFill>
                <a:latin typeface="Times New Roman" pitchFamily="18" charset="0"/>
                <a:cs typeface="Times New Roman" pitchFamily="18" charset="0"/>
              </a:rPr>
              <a:t> ярмарок вакансий и учебных мест.</a:t>
            </a:r>
          </a:p>
          <a:p>
            <a:pPr algn="just"/>
            <a:endParaRPr lang="ru-RU" sz="3200" dirty="0" smtClean="0">
              <a:solidFill>
                <a:schemeClr val="tx1"/>
              </a:solidFill>
              <a:latin typeface="Times New Roman" pitchFamily="18" charset="0"/>
              <a:cs typeface="Times New Roman" pitchFamily="18" charset="0"/>
            </a:endParaRPr>
          </a:p>
          <a:p>
            <a:pPr algn="just"/>
            <a:r>
              <a:rPr lang="ru-RU" sz="3200" dirty="0" smtClean="0">
                <a:solidFill>
                  <a:schemeClr val="tx1"/>
                </a:solidFill>
                <a:latin typeface="Times New Roman" pitchFamily="18" charset="0"/>
                <a:cs typeface="Times New Roman" pitchFamily="18" charset="0"/>
              </a:rPr>
              <a:t>На конец отчетного периода количество свободных рабочих мест в городе составляло 1189 ед., в том числе по рабочим профессиям – </a:t>
            </a:r>
            <a:r>
              <a:rPr lang="ru-RU" sz="3200" b="1" dirty="0" smtClean="0">
                <a:solidFill>
                  <a:schemeClr val="tx1"/>
                </a:solidFill>
                <a:latin typeface="Times New Roman" pitchFamily="18" charset="0"/>
                <a:cs typeface="Times New Roman" pitchFamily="18" charset="0"/>
              </a:rPr>
              <a:t>796</a:t>
            </a:r>
            <a:r>
              <a:rPr lang="ru-RU" sz="3200" dirty="0" smtClean="0">
                <a:solidFill>
                  <a:schemeClr val="tx1"/>
                </a:solidFill>
                <a:latin typeface="Times New Roman" pitchFamily="18" charset="0"/>
                <a:cs typeface="Times New Roman" pitchFamily="18" charset="0"/>
              </a:rPr>
              <a:t> ед.</a:t>
            </a:r>
          </a:p>
          <a:p>
            <a:pPr algn="just"/>
            <a:endParaRPr lang="ru-RU" sz="1100"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2136</TotalTime>
  <Words>917</Words>
  <Application>Microsoft Office PowerPoint</Application>
  <PresentationFormat>Экран (4:3)</PresentationFormat>
  <Paragraphs>178</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 </vt:lpstr>
      <vt:lpstr>Ситуация на рынке труда  городского округа Первоуральск в 2018 г.</vt:lpstr>
      <vt:lpstr>Ситуация на рынке труда  городского округа Первоуральск в 2018 г.</vt:lpstr>
      <vt:lpstr>Ситуация на рынке труда  городского округа Первоуральск в 2018 г.</vt:lpstr>
      <vt:lpstr>Ситуация на рынке труда  городского округа Первоуральск в 2018 г.</vt:lpstr>
      <vt:lpstr>Ситуация на рынке труда  городского округа Первоуральск в 2018 г.</vt:lpstr>
      <vt:lpstr>Ситуация на рынке труда  городского округа Первоуральск в 2018 г.</vt:lpstr>
      <vt:lpstr>Ситуация на рынке труда  городского округа Первоуральск в 2018 г.</vt:lpstr>
      <vt:lpstr>Свободные рабочие места 2018 году</vt:lpstr>
      <vt:lpstr>Самые востребованные профессии в 2018 году</vt:lpstr>
      <vt:lpstr>Квотирование рабочих мест  для трудоустройства инвалидов в 2018 году</vt:lpstr>
      <vt:lpstr>Сведения о высвобождении,  введении режима неполной занятости в 2018 году</vt:lpstr>
      <vt:lpstr>Сведения о высвобождении,  введении режима неполной занятости в 2018 году</vt:lpstr>
      <vt:lpstr>Уведомительная регистрация коллективных договоров и дополнительных соглашений в 2018 году</vt:lpstr>
      <vt:lpstr>Уведомительная регистрация коллективных договоров и дополнительных соглашений в 2018 году</vt:lpstr>
      <vt:lpstr>Рекомендовано включать  в коллективный договор мероприятия: </vt:lpstr>
      <vt:lpstr>Слайд 17</vt:lpstr>
      <vt:lpstr> </vt:lpstr>
    </vt:vector>
  </TitlesOfParts>
  <Company>ДТЗН СО</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Боргулева</dc:creator>
  <cp:lastModifiedBy>ZAMGLAVA</cp:lastModifiedBy>
  <cp:revision>210</cp:revision>
  <cp:lastPrinted>2015-09-28T10:11:01Z</cp:lastPrinted>
  <dcterms:created xsi:type="dcterms:W3CDTF">2014-12-04T05:25:05Z</dcterms:created>
  <dcterms:modified xsi:type="dcterms:W3CDTF">2019-02-05T09:14:51Z</dcterms:modified>
</cp:coreProperties>
</file>