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ru-RU"/>
    </a:defPPr>
    <a:lvl1pPr algn="ctr" defTabSz="68580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algn="ctr" defTabSz="68580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algn="ctr" defTabSz="68580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algn="ctr" defTabSz="68580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algn="ctr" defTabSz="68580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857250" algn="l" defTabSz="342900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6pPr>
    <a:lvl7pPr marL="1028700" algn="l" defTabSz="342900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7pPr>
    <a:lvl8pPr marL="1200150" algn="l" defTabSz="342900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8pPr>
    <a:lvl9pPr marL="1371600" algn="l" defTabSz="342900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8" d="100"/>
          <a:sy n="148" d="100"/>
        </p:scale>
        <p:origin x="-564" y="-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smtClean="0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568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 hangingPunct="0">
      <a:spcBef>
        <a:spcPts val="30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85725" algn="l" defTabSz="685800" rtl="0" fontAlgn="base" hangingPunct="0">
      <a:spcBef>
        <a:spcPts val="30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171450" algn="l" defTabSz="685800" rtl="0" fontAlgn="base" hangingPunct="0">
      <a:spcBef>
        <a:spcPts val="30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257175" algn="l" defTabSz="685800" rtl="0" fontAlgn="base" hangingPunct="0">
      <a:spcBef>
        <a:spcPts val="30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342900" algn="l" defTabSz="685800" rtl="0" fontAlgn="base" hangingPunct="0">
      <a:spcBef>
        <a:spcPts val="300"/>
      </a:spcBef>
      <a:spcAft>
        <a:spcPct val="0"/>
      </a:spcAft>
      <a:defRPr sz="9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8572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4316DF-7248-41B2-8805-48CC061997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0D7A1-BB41-4B92-97BD-CC56A89319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461"/>
            <a:ext cx="2057400" cy="50750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461"/>
            <a:ext cx="6115050" cy="50750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0631E6-B8D2-41B3-A07B-D74D4C596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7DD7E-27D6-4E8B-A086-16594C02E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16DF21-51A9-44C2-9438-F7DC6DB90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943350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943350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B9B289-7068-433F-BB74-77674DACD0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F6663A-DE69-4E31-BAFD-6893DA9E5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A82C5A-A2E9-4E71-940A-ABB56BF918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E21959-5ABA-4632-AB7B-6CBA9503F3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3085CD-6B28-4C50-8315-5BDDB7DAC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C6F8D-228C-43CA-80CA-CC9FB7E08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457200" y="68461"/>
            <a:ext cx="8229600" cy="113109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7468196" y="4812506"/>
            <a:ext cx="188714" cy="18157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12BC2696-BF87-4B2D-92EF-82CC5461ED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2pPr>
      <a:lvl3pPr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3pPr>
      <a:lvl4pPr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4pPr>
      <a:lvl5pPr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5pPr>
      <a:lvl6pPr marL="171450"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6pPr>
      <a:lvl7pPr marL="342900"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7pPr>
      <a:lvl8pPr marL="514350"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8pPr>
      <a:lvl9pPr marL="685800" algn="ctr" defTabSz="685800" rtl="0" fontAlgn="base" hangingPunct="0"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257175" indent="-257175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416124" indent="-24467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–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2pPr>
      <a:lvl3pPr marL="571500" indent="-228600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3pPr>
      <a:lvl4pPr marL="78819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–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4pPr>
      <a:lvl5pPr marL="95964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5pPr>
      <a:lvl6pPr marL="113109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6pPr>
      <a:lvl7pPr marL="130254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7pPr>
      <a:lvl8pPr marL="147399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8pPr>
      <a:lvl9pPr marL="1645444" indent="-273844" algn="l" defTabSz="685800" rtl="0" fontAlgn="base" hangingPunct="0">
        <a:spcBef>
          <a:spcPts val="563"/>
        </a:spcBef>
        <a:spcAft>
          <a:spcPct val="0"/>
        </a:spcAft>
        <a:buSzPct val="100000"/>
        <a:buFont typeface="Arial" pitchFamily="34" charset="0"/>
        <a:buChar char="»"/>
        <a:defRPr sz="2400">
          <a:solidFill>
            <a:srgbClr val="000000"/>
          </a:solidFill>
          <a:latin typeface="+mn-lt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893565" y="4135636"/>
            <a:ext cx="2399109" cy="55399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l"/>
            <a:r>
              <a:rPr lang="ru-RU" sz="1200">
                <a:latin typeface="Arial" pitchFamily="34" charset="0"/>
                <a:cs typeface="Arial" pitchFamily="34" charset="0"/>
                <a:sym typeface="Roboto Light" pitchFamily="2" charset="0"/>
              </a:rPr>
              <a:t>ПЕНСИОННЫЙ ФОНД </a:t>
            </a:r>
          </a:p>
          <a:p>
            <a:pPr algn="l"/>
            <a:r>
              <a:rPr lang="ru-RU" sz="1200">
                <a:latin typeface="Arial" pitchFamily="34" charset="0"/>
                <a:cs typeface="Arial" pitchFamily="34" charset="0"/>
                <a:sym typeface="Roboto Light" pitchFamily="2" charset="0"/>
              </a:rPr>
              <a:t>РОССИЙСКОЙ ФЕДЕРАЦИИ — ОПЕРАТОР СИСТЕМЫ</a:t>
            </a: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454397" y="987574"/>
            <a:ext cx="5341739" cy="172354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>
            <a:spAutoFit/>
          </a:bodyPr>
          <a:lstStyle/>
          <a:p>
            <a:pPr algn="l" defTabSz="171450">
              <a:tabLst>
                <a:tab pos="128588" algn="l"/>
                <a:tab pos="133350" algn="l"/>
                <a:tab pos="266700" algn="l"/>
                <a:tab pos="400050" algn="l"/>
                <a:tab pos="533400" algn="l"/>
                <a:tab pos="666750" algn="l"/>
                <a:tab pos="800100" algn="l"/>
                <a:tab pos="933450" algn="l"/>
                <a:tab pos="1066800" algn="l"/>
                <a:tab pos="1200150" algn="l"/>
                <a:tab pos="1333500" algn="l"/>
                <a:tab pos="1466850" algn="l"/>
                <a:tab pos="1600200" algn="l"/>
              </a:tabLst>
            </a:pPr>
            <a:r>
              <a:rPr lang="ru-RU" sz="5600">
                <a:solidFill>
                  <a:srgbClr val="1E497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 создании </a:t>
            </a:r>
            <a:br>
              <a:rPr lang="ru-RU" sz="5600">
                <a:solidFill>
                  <a:srgbClr val="1E497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5600">
                <a:solidFill>
                  <a:srgbClr val="1E497D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483394" y="901899"/>
            <a:ext cx="4452342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36" y="4135636"/>
            <a:ext cx="264319" cy="26908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H="1" flipV="1">
            <a:off x="483394" y="2891433"/>
            <a:ext cx="4452342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0243" name="Oval 3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8682016" y="4776334"/>
            <a:ext cx="154208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7499DD0A-C1B7-4E39-A25F-5DB1D8A888C8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10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45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0246" name="Picture 6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0247" name="Rectangle 7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Задачи для ФОИВ</a:t>
            </a:r>
          </a:p>
        </p:txBody>
      </p:sp>
      <p:sp>
        <p:nvSpPr>
          <p:cNvPr id="10249" name="Rectangle 9"/>
          <p:cNvSpPr>
            <a:spLocks/>
          </p:cNvSpPr>
          <p:nvPr/>
        </p:nvSpPr>
        <p:spPr bwMode="auto">
          <a:xfrm>
            <a:off x="1974652" y="1251942"/>
            <a:ext cx="6550223" cy="354199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1125"/>
              </a:spcBef>
            </a:pPr>
            <a:r>
              <a:rPr lang="ru-RU" sz="2100" b="1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Принять </a:t>
            </a:r>
            <a:r>
              <a:rPr lang="ru-RU" sz="21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НПА, </a:t>
            </a:r>
            <a:r>
              <a:rPr lang="ru-RU" sz="2100" dirty="0">
                <a:latin typeface="Arial" pitchFamily="34" charset="0"/>
                <a:cs typeface="Arial" pitchFamily="34" charset="0"/>
                <a:sym typeface="Roboto Light" pitchFamily="2" charset="0"/>
              </a:rPr>
              <a:t>обязывающие предоставлять информацию в ЕГИССО и дающие право на получение информации из ЕГИССО</a:t>
            </a:r>
          </a:p>
          <a:p>
            <a:pPr lvl="2" algn="l">
              <a:spcBef>
                <a:spcPts val="1125"/>
              </a:spcBef>
            </a:pPr>
            <a:r>
              <a:rPr lang="ru-RU" sz="21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Обеспечить регистрацию </a:t>
            </a:r>
            <a:r>
              <a:rPr lang="ru-RU" sz="2100" dirty="0">
                <a:latin typeface="Arial" pitchFamily="34" charset="0"/>
                <a:cs typeface="Arial" pitchFamily="34" charset="0"/>
                <a:sym typeface="Roboto Light" pitchFamily="2" charset="0"/>
              </a:rPr>
              <a:t>в </a:t>
            </a:r>
            <a:r>
              <a:rPr lang="ru-RU" sz="2100" dirty="0" err="1" smtClean="0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endParaRPr lang="ru-RU" sz="2100" b="1" dirty="0">
              <a:latin typeface="Arial" pitchFamily="34" charset="0"/>
              <a:cs typeface="Arial" pitchFamily="34" charset="0"/>
              <a:sym typeface="Roboto Light" pitchFamily="2" charset="0"/>
            </a:endParaRPr>
          </a:p>
          <a:p>
            <a:pPr lvl="2" algn="l">
              <a:spcBef>
                <a:spcPts val="1125"/>
              </a:spcBef>
            </a:pPr>
            <a:r>
              <a:rPr lang="ru-RU" sz="21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Утвердить административные регламенты </a:t>
            </a:r>
            <a:r>
              <a:rPr lang="ru-RU" sz="2100" dirty="0">
                <a:latin typeface="Arial" pitchFamily="34" charset="0"/>
                <a:cs typeface="Arial" pitchFamily="34" charset="0"/>
                <a:sym typeface="Roboto Light" pitchFamily="2" charset="0"/>
              </a:rPr>
              <a:t>и заключить соглашение с оператором </a:t>
            </a:r>
            <a:r>
              <a:rPr lang="ru-RU" sz="21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</a:p>
          <a:p>
            <a:pPr lvl="2" algn="l">
              <a:spcBef>
                <a:spcPts val="1125"/>
              </a:spcBef>
            </a:pPr>
            <a:r>
              <a:rPr lang="ru-RU" sz="21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Утвердить классификатор мер </a:t>
            </a:r>
            <a:r>
              <a:rPr lang="ru-RU" sz="2100" dirty="0">
                <a:latin typeface="Arial" pitchFamily="34" charset="0"/>
                <a:cs typeface="Arial" pitchFamily="34" charset="0"/>
                <a:sym typeface="Roboto Light" pitchFamily="2" charset="0"/>
              </a:rPr>
              <a:t>социальной поддержки</a:t>
            </a:r>
          </a:p>
          <a:p>
            <a:pPr lvl="2" algn="l">
              <a:spcBef>
                <a:spcPts val="1125"/>
              </a:spcBef>
            </a:pPr>
            <a:endParaRPr lang="ru-RU" sz="2100" dirty="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 flipV="1">
            <a:off x="1657351" y="2331244"/>
            <a:ext cx="6444258" cy="595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 rot="16200000">
            <a:off x="1678782" y="3649266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1675210" y="2787774"/>
            <a:ext cx="6444258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1626394" y="3556397"/>
            <a:ext cx="6444258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 rot="16200000">
            <a:off x="1678782" y="2923522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55" name="AutoShape 15"/>
          <p:cNvSpPr>
            <a:spLocks/>
          </p:cNvSpPr>
          <p:nvPr/>
        </p:nvSpPr>
        <p:spPr bwMode="auto">
          <a:xfrm rot="16200000">
            <a:off x="1678782" y="2431254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0256" name="AutoShape 16"/>
          <p:cNvSpPr>
            <a:spLocks/>
          </p:cNvSpPr>
          <p:nvPr/>
        </p:nvSpPr>
        <p:spPr bwMode="auto">
          <a:xfrm rot="16200000">
            <a:off x="1678782" y="1375172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0257" name="Picture 17" descr="image11-filter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314" y="1375172"/>
            <a:ext cx="868561" cy="86856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1266" name="Oval 2"/>
          <p:cNvSpPr>
            <a:spLocks/>
          </p:cNvSpPr>
          <p:nvPr/>
        </p:nvSpPr>
        <p:spPr bwMode="auto">
          <a:xfrm>
            <a:off x="3187303" y="1944886"/>
            <a:ext cx="4445199" cy="444400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67" name="Oval 3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8682016" y="4776334"/>
            <a:ext cx="154208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A30F3C9E-9176-48DD-A85F-205D67649A92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11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69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1270" name="Picture 6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1271" name="Rectangle 7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Задачи субъектам РФ</a:t>
            </a: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1974652" y="1471017"/>
            <a:ext cx="6550223" cy="318779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Создание межведомственных рабочих групп</a:t>
            </a:r>
          </a:p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Провести </a:t>
            </a: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анализ </a:t>
            </a:r>
            <a:r>
              <a:rPr lang="ru-RU" b="1" dirty="0" err="1">
                <a:latin typeface="Arial" pitchFamily="34" charset="0"/>
                <a:cs typeface="Arial" pitchFamily="34" charset="0"/>
                <a:sym typeface="Arial" pitchFamily="34" charset="0"/>
              </a:rPr>
              <a:t>НПА</a:t>
            </a: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и внести необходимые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изменения</a:t>
            </a:r>
            <a:b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для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использования информации из </a:t>
            </a:r>
            <a:r>
              <a:rPr lang="ru-RU" dirty="0" err="1"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 при оказании государственных и муниципальных услуг</a:t>
            </a:r>
          </a:p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Оценить готовность информационных систем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к подключению к ЕГИССО</a:t>
            </a:r>
          </a:p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Пpоанализировать</a:t>
            </a:r>
            <a:r>
              <a:rPr lang="ru-RU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состав </a:t>
            </a: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предоставляемой информации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(постановление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Правительства РФ от 14.02.2017 №181)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Назначить ответственных за проведение работ по ЕГИССО</a:t>
            </a:r>
          </a:p>
          <a:p>
            <a:pPr lvl="2" algn="l">
              <a:lnSpc>
                <a:spcPct val="95000"/>
              </a:lnSpc>
              <a:spcBef>
                <a:spcPts val="60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Ежемесячно информировать оператора ЕГИССО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о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проведенных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работах</a:t>
            </a:r>
            <a:endParaRPr lang="ru-RU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1616120" y="1810484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 rot="16200000">
            <a:off x="1678782" y="3813076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626394" y="3185078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626394" y="3746635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 rot="16200000">
            <a:off x="1678782" y="3237011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79" name="AutoShape 15"/>
          <p:cNvSpPr>
            <a:spLocks/>
          </p:cNvSpPr>
          <p:nvPr/>
        </p:nvSpPr>
        <p:spPr bwMode="auto">
          <a:xfrm rot="16200000">
            <a:off x="1678782" y="2660948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1280" name="AutoShape 16"/>
          <p:cNvSpPr>
            <a:spLocks/>
          </p:cNvSpPr>
          <p:nvPr/>
        </p:nvSpPr>
        <p:spPr bwMode="auto">
          <a:xfrm rot="16200000">
            <a:off x="1678782" y="149163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1281" name="Picture 17" descr="map_600px_russia_with_crimea_and_sevastopol-filter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72" y="1375172"/>
            <a:ext cx="1172171" cy="67032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1282" name="Rectangle 18"/>
          <p:cNvSpPr>
            <a:spLocks/>
          </p:cNvSpPr>
          <p:nvPr/>
        </p:nvSpPr>
        <p:spPr bwMode="auto">
          <a:xfrm>
            <a:off x="1610320" y="1018580"/>
            <a:ext cx="7133630" cy="3616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1900" dirty="0">
                <a:latin typeface="Arial" pitchFamily="34" charset="0"/>
                <a:cs typeface="Arial" pitchFamily="34" charset="0"/>
                <a:sym typeface="Arial" pitchFamily="34" charset="0"/>
              </a:rPr>
              <a:t>II КВАРТАЛ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H="1" flipV="1">
            <a:off x="1650320" y="4083918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AutoShape 20"/>
          <p:cNvSpPr>
            <a:spLocks/>
          </p:cNvSpPr>
          <p:nvPr/>
        </p:nvSpPr>
        <p:spPr bwMode="auto">
          <a:xfrm rot="16200000">
            <a:off x="1678782" y="414283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6"/>
          <p:cNvSpPr>
            <a:spLocks/>
          </p:cNvSpPr>
          <p:nvPr/>
        </p:nvSpPr>
        <p:spPr bwMode="auto">
          <a:xfrm rot="16200000">
            <a:off x="1678782" y="186886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1598416" y="2619910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2290" name="Oval 2"/>
          <p:cNvSpPr>
            <a:spLocks/>
          </p:cNvSpPr>
          <p:nvPr/>
        </p:nvSpPr>
        <p:spPr bwMode="auto">
          <a:xfrm>
            <a:off x="3187303" y="1944886"/>
            <a:ext cx="4445199" cy="444400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291" name="Oval 3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8592247" y="4776334"/>
            <a:ext cx="243977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5C6E630D-CA29-4A83-B4C7-CDB02EF259E4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12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293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2294" name="Picture 6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2295" name="Rectangle 7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Задачи субъектам РФ</a:t>
            </a:r>
          </a:p>
        </p:txBody>
      </p:sp>
      <p:sp>
        <p:nvSpPr>
          <p:cNvPr id="12297" name="Rectangle 9"/>
          <p:cNvSpPr>
            <a:spLocks/>
          </p:cNvSpPr>
          <p:nvPr/>
        </p:nvSpPr>
        <p:spPr bwMode="auto">
          <a:xfrm>
            <a:off x="1974652" y="1347614"/>
            <a:ext cx="6359128" cy="14927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Заключить соглашение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с оператором </a:t>
            </a:r>
            <a:r>
              <a:rPr lang="ru-RU" dirty="0" err="1"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 для проведения сверки информации по </a:t>
            </a:r>
            <a:r>
              <a:rPr lang="ru-RU" dirty="0" err="1">
                <a:latin typeface="Arial" pitchFamily="34" charset="0"/>
                <a:cs typeface="Arial" pitchFamily="34" charset="0"/>
                <a:sym typeface="Arial" pitchFamily="34" charset="0"/>
              </a:rPr>
              <a:t>СНИЛС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Провести процедуру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сопоставления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региональных и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муниципальных мер социальной 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защиты с классификатором мер социальной защиты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1626394" y="1947093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AutoShape 11"/>
          <p:cNvSpPr>
            <a:spLocks/>
          </p:cNvSpPr>
          <p:nvPr/>
        </p:nvSpPr>
        <p:spPr bwMode="auto">
          <a:xfrm rot="16200000">
            <a:off x="1678782" y="202508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 rot="16200000">
            <a:off x="1678782" y="1451794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2301" name="Picture 13" descr="map_600px_russia_with_crimea_and_sevastopol-filtered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272" y="1375172"/>
            <a:ext cx="1172171" cy="67032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2302" name="Rectangle 14"/>
          <p:cNvSpPr>
            <a:spLocks/>
          </p:cNvSpPr>
          <p:nvPr/>
        </p:nvSpPr>
        <p:spPr bwMode="auto">
          <a:xfrm>
            <a:off x="1610320" y="1018580"/>
            <a:ext cx="7133630" cy="3616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III КВАРТАЛ</a:t>
            </a:r>
          </a:p>
        </p:txBody>
      </p:sp>
      <p:sp>
        <p:nvSpPr>
          <p:cNvPr id="12303" name="Rectangle 15"/>
          <p:cNvSpPr>
            <a:spLocks/>
          </p:cNvSpPr>
          <p:nvPr/>
        </p:nvSpPr>
        <p:spPr bwMode="auto">
          <a:xfrm>
            <a:off x="1974652" y="3224465"/>
            <a:ext cx="6550223" cy="172354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Провести сверку информации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по </a:t>
            </a:r>
            <a:r>
              <a:rPr lang="ru-RU" dirty="0" err="1">
                <a:latin typeface="Arial" pitchFamily="34" charset="0"/>
                <a:cs typeface="Arial" pitchFamily="34" charset="0"/>
                <a:sym typeface="Arial" pitchFamily="34" charset="0"/>
              </a:rPr>
              <a:t>СНИЛС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Выполнить подключение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к </a:t>
            </a:r>
            <a:r>
              <a:rPr lang="ru-RU" dirty="0" err="1"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Провести первичное наполнение </a:t>
            </a:r>
            <a:r>
              <a:rPr lang="ru-RU" dirty="0" err="1" smtClean="0"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  <a:r>
              <a:rPr lang="ru-RU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данными</a:t>
            </a:r>
          </a:p>
          <a:p>
            <a:pPr lvl="2" algn="l">
              <a:spcBef>
                <a:spcPts val="938"/>
              </a:spcBef>
            </a:pPr>
            <a:r>
              <a:rPr lang="ru-RU" b="1" dirty="0">
                <a:latin typeface="Arial" pitchFamily="34" charset="0"/>
                <a:cs typeface="Arial" pitchFamily="34" charset="0"/>
                <a:sym typeface="Arial" pitchFamily="34" charset="0"/>
              </a:rPr>
              <a:t>Подключиться к видам сведений </a:t>
            </a:r>
            <a:r>
              <a:rPr lang="ru-RU" dirty="0">
                <a:latin typeface="Arial" pitchFamily="34" charset="0"/>
                <a:cs typeface="Arial" pitchFamily="34" charset="0"/>
                <a:sym typeface="Arial" pitchFamily="34" charset="0"/>
              </a:rPr>
              <a:t>для передачи и получения информации</a:t>
            </a:r>
            <a:endParaRPr lang="ru-RU" b="1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 flipV="1">
            <a:off x="1626394" y="3579862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5" name="AutoShape 17"/>
          <p:cNvSpPr>
            <a:spLocks/>
          </p:cNvSpPr>
          <p:nvPr/>
        </p:nvSpPr>
        <p:spPr bwMode="auto">
          <a:xfrm rot="16200000">
            <a:off x="1678782" y="3640589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306" name="AutoShape 18"/>
          <p:cNvSpPr>
            <a:spLocks/>
          </p:cNvSpPr>
          <p:nvPr/>
        </p:nvSpPr>
        <p:spPr bwMode="auto">
          <a:xfrm rot="16200000">
            <a:off x="1678782" y="3280425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307" name="Rectangle 19"/>
          <p:cNvSpPr>
            <a:spLocks/>
          </p:cNvSpPr>
          <p:nvPr/>
        </p:nvSpPr>
        <p:spPr bwMode="auto">
          <a:xfrm>
            <a:off x="1610320" y="2859782"/>
            <a:ext cx="7133630" cy="3616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IV КВАРТАЛ</a:t>
            </a:r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 flipV="1">
            <a:off x="1626394" y="3939902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 flipV="1">
            <a:off x="1626394" y="4371950"/>
            <a:ext cx="6708577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0" name="AutoShape 22"/>
          <p:cNvSpPr>
            <a:spLocks/>
          </p:cNvSpPr>
          <p:nvPr/>
        </p:nvSpPr>
        <p:spPr bwMode="auto">
          <a:xfrm rot="16200000">
            <a:off x="1678782" y="402910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2311" name="AutoShape 23"/>
          <p:cNvSpPr>
            <a:spLocks/>
          </p:cNvSpPr>
          <p:nvPr/>
        </p:nvSpPr>
        <p:spPr bwMode="auto">
          <a:xfrm rot="16200000">
            <a:off x="1678782" y="438914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4098" name="Oval 2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noFill/>
          <a:ln w="495300" cap="flat" cmpd="sng">
            <a:solidFill>
              <a:srgbClr val="DDDDDD">
                <a:alpha val="29999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 flipV="1">
            <a:off x="2472928" y="1160264"/>
            <a:ext cx="3377208" cy="0"/>
          </a:xfrm>
          <a:prstGeom prst="line">
            <a:avLst/>
          </a:prstGeom>
          <a:noFill/>
          <a:ln w="508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Oval 4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4101" name="Picture 5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4102" name="Rectangle 6"/>
          <p:cNvSpPr>
            <a:spLocks/>
          </p:cNvSpPr>
          <p:nvPr/>
        </p:nvSpPr>
        <p:spPr bwMode="auto">
          <a:xfrm>
            <a:off x="2961085" y="1541908"/>
            <a:ext cx="3602236" cy="123880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34290" tIns="34290" rIns="34290" bIns="34290" anchor="ctr">
            <a:spAutoFit/>
          </a:bodyPr>
          <a:lstStyle/>
          <a:p>
            <a:pPr lvl="2" algn="l">
              <a:spcBef>
                <a:spcPts val="338"/>
              </a:spcBef>
            </a:pPr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ПФР — </a:t>
            </a:r>
            <a:r>
              <a:rPr lang="ru-RU" sz="1900" smtClean="0">
                <a:latin typeface="Arial" pitchFamily="34" charset="0"/>
                <a:cs typeface="Arial" pitchFamily="34" charset="0"/>
                <a:sym typeface="Arial" pitchFamily="34" charset="0"/>
              </a:rPr>
              <a:t>разработчик</a:t>
            </a:r>
            <a:br>
              <a:rPr lang="ru-RU" sz="190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1900" smtClean="0">
                <a:latin typeface="Arial" pitchFamily="34" charset="0"/>
                <a:cs typeface="Arial" pitchFamily="34" charset="0"/>
                <a:sym typeface="Arial" pitchFamily="34" charset="0"/>
              </a:rPr>
              <a:t>и </a:t>
            </a:r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оператор федеральной информационной системы ЕГИССО</a:t>
            </a:r>
          </a:p>
        </p:txBody>
      </p:sp>
      <p:pic>
        <p:nvPicPr>
          <p:cNvPr id="4106" name="Picture 10" descr="pfr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61" y="342900"/>
            <a:ext cx="1715095" cy="17466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4107" name="Rectangle 11"/>
          <p:cNvSpPr>
            <a:spLocks/>
          </p:cNvSpPr>
          <p:nvPr/>
        </p:nvSpPr>
        <p:spPr bwMode="auto">
          <a:xfrm>
            <a:off x="2961084" y="3363838"/>
            <a:ext cx="3134916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>
            <a:spAutoFit/>
          </a:bodyPr>
          <a:lstStyle/>
          <a:p>
            <a:pPr lvl="2" algn="l">
              <a:spcBef>
                <a:spcPts val="338"/>
              </a:spcBef>
            </a:pPr>
            <a:r>
              <a:rPr lang="ru-RU" sz="1400" dirty="0">
                <a:latin typeface="Arial" pitchFamily="34" charset="0"/>
                <a:cs typeface="Arial" pitchFamily="34" charset="0"/>
                <a:sym typeface="Arial" pitchFamily="34" charset="0"/>
              </a:rPr>
              <a:t>п</a:t>
            </a:r>
            <a:r>
              <a:rPr lang="ru-RU" sz="1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остановление </a:t>
            </a:r>
            <a:r>
              <a:rPr lang="ru-RU" sz="1400" dirty="0">
                <a:latin typeface="Arial" pitchFamily="34" charset="0"/>
                <a:cs typeface="Arial" pitchFamily="34" charset="0"/>
                <a:sym typeface="Arial" pitchFamily="34" charset="0"/>
              </a:rPr>
              <a:t>Правительства РФ от 14.02.2017 </a:t>
            </a:r>
            <a:r>
              <a:rPr lang="ru-RU" sz="14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№ 181</a:t>
            </a:r>
            <a:endParaRPr lang="ru-RU" sz="14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8592247" y="4776334"/>
            <a:ext cx="243977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5C6E630D-CA29-4A83-B4C7-CDB02EF259E4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2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H="1" flipV="1">
            <a:off x="2472928" y="3147814"/>
            <a:ext cx="3377208" cy="0"/>
          </a:xfrm>
          <a:prstGeom prst="line">
            <a:avLst/>
          </a:prstGeom>
          <a:noFill/>
          <a:ln w="508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6808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5122" name="Rectangle 2"/>
          <p:cNvSpPr>
            <a:spLocks/>
          </p:cNvSpPr>
          <p:nvPr/>
        </p:nvSpPr>
        <p:spPr bwMode="auto">
          <a:xfrm>
            <a:off x="265510" y="2652713"/>
            <a:ext cx="4442817" cy="560189"/>
          </a:xfrm>
          <a:prstGeom prst="rect">
            <a:avLst/>
          </a:prstGeom>
          <a:solidFill>
            <a:srgbClr val="DDDDDD">
              <a:alpha val="48940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265510" y="3521274"/>
            <a:ext cx="4442817" cy="560189"/>
          </a:xfrm>
          <a:prstGeom prst="rect">
            <a:avLst/>
          </a:prstGeom>
          <a:solidFill>
            <a:srgbClr val="DDDDDD">
              <a:alpha val="48940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5124" name="Oval 4"/>
          <p:cNvSpPr>
            <a:spLocks/>
          </p:cNvSpPr>
          <p:nvPr/>
        </p:nvSpPr>
        <p:spPr bwMode="auto">
          <a:xfrm>
            <a:off x="-228005" y="1415058"/>
            <a:ext cx="2071092" cy="207168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5125" name="Oval 5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23528" y="230386"/>
            <a:ext cx="7200800" cy="8448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34290" tIns="34290" rIns="34290" bIns="3429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 — национальный центр учета </a:t>
            </a:r>
            <a:r>
              <a:rPr lang="ru-RU" sz="2800" smtClean="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ru-RU" sz="2800" smtClean="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2800" smtClean="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 </a:t>
            </a:r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анализа социальных расходов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305395" y="1131590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Oval 8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5129" name="Picture 9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5130" name="Rectangle 10"/>
          <p:cNvSpPr>
            <a:spLocks/>
          </p:cNvSpPr>
          <p:nvPr/>
        </p:nvSpPr>
        <p:spPr bwMode="auto">
          <a:xfrm>
            <a:off x="283369" y="1340049"/>
            <a:ext cx="802464" cy="3270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17145" tIns="17145" rIns="17145" bIns="17145">
            <a:spAutoFit/>
          </a:bodyPr>
          <a:lstStyle/>
          <a:p>
            <a:pPr algn="l"/>
            <a:r>
              <a:rPr lang="ru-RU" sz="1900" b="1">
                <a:latin typeface="Arial" pitchFamily="34" charset="0"/>
                <a:cs typeface="Arial" pitchFamily="34" charset="0"/>
                <a:sym typeface="Arial" pitchFamily="34" charset="0"/>
              </a:rPr>
              <a:t>ЦЕЛИ:</a:t>
            </a:r>
          </a:p>
        </p:txBody>
      </p:sp>
      <p:sp>
        <p:nvSpPr>
          <p:cNvPr id="5131" name="Rectangle 11"/>
          <p:cNvSpPr>
            <a:spLocks/>
          </p:cNvSpPr>
          <p:nvPr/>
        </p:nvSpPr>
        <p:spPr bwMode="auto">
          <a:xfrm>
            <a:off x="5198269" y="1340049"/>
            <a:ext cx="1131207" cy="3270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17145" tIns="17145" rIns="17145" bIns="17145">
            <a:spAutoFit/>
          </a:bodyPr>
          <a:lstStyle/>
          <a:p>
            <a:pPr algn="l"/>
            <a:r>
              <a:rPr lang="ru-RU" sz="1900" b="1">
                <a:latin typeface="Arial" pitchFamily="34" charset="0"/>
                <a:cs typeface="Arial" pitchFamily="34" charset="0"/>
                <a:sym typeface="Arial" pitchFamily="34" charset="0"/>
              </a:rPr>
              <a:t>ЗАДАЧИ:</a:t>
            </a:r>
          </a:p>
        </p:txBody>
      </p:sp>
      <p:sp>
        <p:nvSpPr>
          <p:cNvPr id="5132" name="Rectangle 12"/>
          <p:cNvSpPr>
            <a:spLocks/>
          </p:cNvSpPr>
          <p:nvPr/>
        </p:nvSpPr>
        <p:spPr bwMode="auto">
          <a:xfrm>
            <a:off x="265510" y="1783556"/>
            <a:ext cx="4442817" cy="559594"/>
          </a:xfrm>
          <a:prstGeom prst="rect">
            <a:avLst/>
          </a:prstGeom>
          <a:solidFill>
            <a:srgbClr val="DDDDDD">
              <a:alpha val="48940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317302" y="1905000"/>
            <a:ext cx="316706" cy="316706"/>
            <a:chOff x="0" y="0"/>
            <a:chExt cx="844550" cy="844550"/>
          </a:xfrm>
        </p:grpSpPr>
        <p:sp>
          <p:nvSpPr>
            <p:cNvPr id="5134" name="Oval 14"/>
            <p:cNvSpPr>
              <a:spLocks/>
            </p:cNvSpPr>
            <p:nvPr/>
          </p:nvSpPr>
          <p:spPr bwMode="auto">
            <a:xfrm>
              <a:off x="0" y="0"/>
              <a:ext cx="844550" cy="84455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  <p:sp>
          <p:nvSpPr>
            <p:cNvPr id="5135" name="AutoShape 15"/>
            <p:cNvSpPr>
              <a:spLocks/>
            </p:cNvSpPr>
            <p:nvPr/>
          </p:nvSpPr>
          <p:spPr bwMode="auto">
            <a:xfrm rot="16200000">
              <a:off x="157244" y="145388"/>
              <a:ext cx="530062" cy="530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</p:grpSp>
      <p:sp>
        <p:nvSpPr>
          <p:cNvPr id="5136" name="Rectangle 16"/>
          <p:cNvSpPr>
            <a:spLocks/>
          </p:cNvSpPr>
          <p:nvPr/>
        </p:nvSpPr>
        <p:spPr bwMode="auto">
          <a:xfrm>
            <a:off x="704255" y="1858682"/>
            <a:ext cx="3995142" cy="4093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lnSpc>
                <a:spcPct val="130000"/>
              </a:lnSpc>
              <a:spcBef>
                <a:spcPts val="788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Учет и анализ социальных расходов</a:t>
            </a:r>
          </a:p>
        </p:txBody>
      </p:sp>
      <p:sp>
        <p:nvSpPr>
          <p:cNvPr id="5137" name="Rectangle 17"/>
          <p:cNvSpPr>
            <a:spLocks/>
          </p:cNvSpPr>
          <p:nvPr/>
        </p:nvSpPr>
        <p:spPr bwMode="auto">
          <a:xfrm>
            <a:off x="712589" y="3521274"/>
            <a:ext cx="3852267" cy="5578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pPr lvl="2" algn="l">
              <a:spcBef>
                <a:spcPts val="788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Информирование граждан о мерах социальной защиты (поддержки)</a:t>
            </a:r>
          </a:p>
        </p:txBody>
      </p:sp>
      <p:sp>
        <p:nvSpPr>
          <p:cNvPr id="5138" name="Rectangle 18"/>
          <p:cNvSpPr>
            <a:spLocks/>
          </p:cNvSpPr>
          <p:nvPr/>
        </p:nvSpPr>
        <p:spPr bwMode="auto">
          <a:xfrm>
            <a:off x="731639" y="2653885"/>
            <a:ext cx="4226719" cy="5578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pPr lvl="2" algn="l">
              <a:spcBef>
                <a:spcPts val="788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Ведение классификатора мер социальной защиты (поддержки)</a:t>
            </a:r>
          </a:p>
        </p:txBody>
      </p: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17302" y="2774454"/>
            <a:ext cx="316706" cy="316706"/>
            <a:chOff x="0" y="0"/>
            <a:chExt cx="844550" cy="844550"/>
          </a:xfrm>
        </p:grpSpPr>
        <p:sp>
          <p:nvSpPr>
            <p:cNvPr id="5140" name="Oval 20"/>
            <p:cNvSpPr>
              <a:spLocks/>
            </p:cNvSpPr>
            <p:nvPr/>
          </p:nvSpPr>
          <p:spPr bwMode="auto">
            <a:xfrm>
              <a:off x="0" y="0"/>
              <a:ext cx="844550" cy="84455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  <p:sp>
          <p:nvSpPr>
            <p:cNvPr id="5141" name="AutoShape 21"/>
            <p:cNvSpPr>
              <a:spLocks/>
            </p:cNvSpPr>
            <p:nvPr/>
          </p:nvSpPr>
          <p:spPr bwMode="auto">
            <a:xfrm rot="16200000">
              <a:off x="157244" y="145388"/>
              <a:ext cx="530062" cy="530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</p:grp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17302" y="3642718"/>
            <a:ext cx="316706" cy="316706"/>
            <a:chOff x="0" y="0"/>
            <a:chExt cx="844550" cy="844550"/>
          </a:xfrm>
        </p:grpSpPr>
        <p:sp>
          <p:nvSpPr>
            <p:cNvPr id="5143" name="Oval 23"/>
            <p:cNvSpPr>
              <a:spLocks/>
            </p:cNvSpPr>
            <p:nvPr/>
          </p:nvSpPr>
          <p:spPr bwMode="auto">
            <a:xfrm>
              <a:off x="0" y="0"/>
              <a:ext cx="844550" cy="84455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3F679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  <p:sp>
          <p:nvSpPr>
            <p:cNvPr id="5144" name="AutoShape 24"/>
            <p:cNvSpPr>
              <a:spLocks/>
            </p:cNvSpPr>
            <p:nvPr/>
          </p:nvSpPr>
          <p:spPr bwMode="auto">
            <a:xfrm rot="16200000">
              <a:off x="157244" y="145388"/>
              <a:ext cx="530062" cy="5300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3F679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  <a:sym typeface="Roboto Light" pitchFamily="2" charset="0"/>
              </a:endParaRPr>
            </a:p>
          </p:txBody>
        </p:sp>
      </p:grpSp>
      <p:sp>
        <p:nvSpPr>
          <p:cNvPr id="5145" name="Rectangle 25"/>
          <p:cNvSpPr>
            <a:spLocks/>
          </p:cNvSpPr>
          <p:nvPr/>
        </p:nvSpPr>
        <p:spPr bwMode="auto">
          <a:xfrm>
            <a:off x="4885730" y="1743799"/>
            <a:ext cx="3485555" cy="291618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marL="458391" lvl="2" indent="-172641" algn="l">
              <a:spcBef>
                <a:spcPts val="638"/>
              </a:spcBef>
              <a:buSzPct val="100000"/>
              <a:buFontTx/>
              <a:buChar char="•"/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Повышение качества планирования затрат</a:t>
            </a:r>
          </a:p>
          <a:p>
            <a:pPr marL="458391" lvl="2" indent="-172641" algn="l">
              <a:spcBef>
                <a:spcPts val="638"/>
              </a:spcBef>
              <a:buSzPct val="100000"/>
              <a:buFontTx/>
              <a:buChar char="•"/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Разгрузка ОИВ от непрофильной деятельности и избыточных функций</a:t>
            </a:r>
          </a:p>
          <a:p>
            <a:pPr marL="458391" lvl="2" indent="-172641" algn="l">
              <a:spcBef>
                <a:spcPts val="638"/>
              </a:spcBef>
              <a:buSzPct val="100000"/>
              <a:buFontTx/>
              <a:buChar char="•"/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Исключение дублирования данных</a:t>
            </a:r>
          </a:p>
          <a:p>
            <a:pPr marL="458391" lvl="2" indent="-172641" algn="l">
              <a:spcBef>
                <a:spcPts val="638"/>
              </a:spcBef>
              <a:buSzPct val="100000"/>
              <a:buFontTx/>
              <a:buChar char="•"/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Повышение эффективности расходования бюджетных средств</a:t>
            </a:r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 flipV="1">
            <a:off x="5247084" y="2357438"/>
            <a:ext cx="3458766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 flipV="1">
            <a:off x="5247084" y="3219822"/>
            <a:ext cx="3458766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 flipV="1">
            <a:off x="5247084" y="3795886"/>
            <a:ext cx="3458766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8592247" y="4776334"/>
            <a:ext cx="243977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5C6E630D-CA29-4A83-B4C7-CDB02EF259E4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3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6146" name="Oval 2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47" name="Oval 3"/>
          <p:cNvSpPr>
            <a:spLocks/>
          </p:cNvSpPr>
          <p:nvPr/>
        </p:nvSpPr>
        <p:spPr bwMode="auto">
          <a:xfrm>
            <a:off x="2112764" y="1635324"/>
            <a:ext cx="2687241" cy="2687241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3079552" y="1461492"/>
            <a:ext cx="5762625" cy="337784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1125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Порядок обработки информации, подлежащей размещению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endParaRPr lang="ru-RU" sz="1600" dirty="0" smtClean="0">
              <a:latin typeface="Arial" pitchFamily="34" charset="0"/>
              <a:cs typeface="Arial" pitchFamily="34" charset="0"/>
              <a:sym typeface="Roboto Light" pitchFamily="2" charset="0"/>
            </a:endParaRPr>
          </a:p>
          <a:p>
            <a:pPr lvl="2" algn="l">
              <a:spcBef>
                <a:spcPts val="1125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Порядок 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предоставления доступа к сведениям</a:t>
            </a:r>
          </a:p>
          <a:p>
            <a:pPr lvl="2" algn="l">
              <a:spcBef>
                <a:spcPts val="1125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Структура </a:t>
            </a:r>
            <a:r>
              <a:rPr lang="ru-RU" sz="1600" dirty="0" err="1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, порядок ее организации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и 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функционирования</a:t>
            </a:r>
          </a:p>
          <a:p>
            <a:pPr lvl="2" algn="l">
              <a:spcBef>
                <a:spcPts val="1125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Порядок защиты информации</a:t>
            </a:r>
          </a:p>
          <a:p>
            <a:pPr lvl="2" algn="l">
              <a:spcBef>
                <a:spcPts val="1125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Порядок направления и обработки запросов</a:t>
            </a:r>
          </a:p>
          <a:p>
            <a:pPr lvl="2" algn="l">
              <a:spcBef>
                <a:spcPts val="1125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Права и обязанности поставщиков информации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и 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пользователей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endParaRPr lang="ru-RU" sz="1600" dirty="0">
              <a:latin typeface="Arial" pitchFamily="34" charset="0"/>
              <a:cs typeface="Arial" pitchFamily="34" charset="0"/>
              <a:sym typeface="Roboto Light" pitchFamily="2" charset="0"/>
            </a:endParaRPr>
          </a:p>
          <a:p>
            <a:pPr lvl="2" algn="l">
              <a:spcBef>
                <a:spcPts val="1125"/>
              </a:spcBef>
            </a:pP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Функции оператора </a:t>
            </a:r>
            <a:r>
              <a:rPr lang="ru-RU" sz="1600" dirty="0" err="1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endParaRPr lang="ru-RU" sz="1600" dirty="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6151" name="Picture 7" descr="Krasnopresnenskaya_2_01.jpeg"/>
          <p:cNvPicPr>
            <a:picLocks noChangeAspect="1"/>
          </p:cNvPicPr>
          <p:nvPr/>
        </p:nvPicPr>
        <p:blipFill>
          <a:blip r:embed="rId3" cstate="print"/>
          <a:srcRect t="7997" b="7997"/>
          <a:stretch>
            <a:fillRect/>
          </a:stretch>
        </p:blipFill>
        <p:spPr bwMode="auto">
          <a:xfrm>
            <a:off x="-31552" y="1176933"/>
            <a:ext cx="2629496" cy="184070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0" y="3003798"/>
            <a:ext cx="2586633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AutoShape 9"/>
          <p:cNvSpPr>
            <a:spLocks/>
          </p:cNvSpPr>
          <p:nvPr/>
        </p:nvSpPr>
        <p:spPr bwMode="auto">
          <a:xfrm rot="16200000">
            <a:off x="2802732" y="1532930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54" name="AutoShape 10"/>
          <p:cNvSpPr>
            <a:spLocks/>
          </p:cNvSpPr>
          <p:nvPr/>
        </p:nvSpPr>
        <p:spPr bwMode="auto">
          <a:xfrm rot="16200000">
            <a:off x="2802434" y="2161283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55" name="Oval 11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6156" name="Picture 12" descr="pfr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6157" name="Rectangle 13"/>
          <p:cNvSpPr>
            <a:spLocks/>
          </p:cNvSpPr>
          <p:nvPr/>
        </p:nvSpPr>
        <p:spPr bwMode="auto">
          <a:xfrm>
            <a:off x="247278" y="451143"/>
            <a:ext cx="7133034" cy="39241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1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Постановление Правительства РФ от 14.02.2017 №181</a:t>
            </a:r>
          </a:p>
        </p:txBody>
      </p:sp>
      <p:sp>
        <p:nvSpPr>
          <p:cNvPr id="6159" name="Rectangle 15"/>
          <p:cNvSpPr>
            <a:spLocks/>
          </p:cNvSpPr>
          <p:nvPr/>
        </p:nvSpPr>
        <p:spPr bwMode="auto">
          <a:xfrm>
            <a:off x="2772370" y="1109663"/>
            <a:ext cx="7133630" cy="31547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1600">
                <a:latin typeface="Arial" pitchFamily="34" charset="0"/>
                <a:cs typeface="Arial" pitchFamily="34" charset="0"/>
                <a:sym typeface="Arial" pitchFamily="34" charset="0"/>
              </a:rPr>
              <a:t>ОПРЕДЕЛЕНО:</a:t>
            </a:r>
          </a:p>
        </p:txBody>
      </p:sp>
      <p:sp>
        <p:nvSpPr>
          <p:cNvPr id="6162" name="AutoShape 18"/>
          <p:cNvSpPr>
            <a:spLocks/>
          </p:cNvSpPr>
          <p:nvPr/>
        </p:nvSpPr>
        <p:spPr bwMode="auto">
          <a:xfrm rot="16200000">
            <a:off x="2802434" y="2516684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63" name="AutoShape 19"/>
          <p:cNvSpPr>
            <a:spLocks/>
          </p:cNvSpPr>
          <p:nvPr/>
        </p:nvSpPr>
        <p:spPr bwMode="auto">
          <a:xfrm rot="16200000">
            <a:off x="2802434" y="3125689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 flipV="1">
            <a:off x="2788444" y="2067694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 flipV="1">
            <a:off x="2788444" y="2429049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H="1" flipV="1">
            <a:off x="2788444" y="3075806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 flipV="1">
            <a:off x="2788444" y="3435846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2788444" y="3795886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 flipV="1">
            <a:off x="2789777" y="4451622"/>
            <a:ext cx="5888012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167" name="AutoShape 23"/>
          <p:cNvSpPr>
            <a:spLocks/>
          </p:cNvSpPr>
          <p:nvPr/>
        </p:nvSpPr>
        <p:spPr bwMode="auto">
          <a:xfrm rot="16200000">
            <a:off x="2802434" y="3500140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68" name="AutoShape 24"/>
          <p:cNvSpPr>
            <a:spLocks/>
          </p:cNvSpPr>
          <p:nvPr/>
        </p:nvSpPr>
        <p:spPr bwMode="auto">
          <a:xfrm rot="16200000">
            <a:off x="2802434" y="3897214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6169" name="AutoShape 25"/>
          <p:cNvSpPr>
            <a:spLocks/>
          </p:cNvSpPr>
          <p:nvPr/>
        </p:nvSpPr>
        <p:spPr bwMode="auto">
          <a:xfrm rot="16200000">
            <a:off x="2803767" y="4517231"/>
            <a:ext cx="198239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8592247" y="4776334"/>
            <a:ext cx="243977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5C6E630D-CA29-4A83-B4C7-CDB02EF259E4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4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7170" name="Oval 2"/>
          <p:cNvSpPr>
            <a:spLocks/>
          </p:cNvSpPr>
          <p:nvPr/>
        </p:nvSpPr>
        <p:spPr bwMode="auto">
          <a:xfrm>
            <a:off x="2349103" y="349449"/>
            <a:ext cx="4445199" cy="444400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chemeClr val="bg1">
                <a:lumMod val="75000"/>
                <a:alpha val="20868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3201591" y="2662237"/>
            <a:ext cx="2740224" cy="1223963"/>
          </a:xfrm>
          <a:prstGeom prst="rect">
            <a:avLst/>
          </a:prstGeom>
          <a:solidFill>
            <a:srgbClr val="DDDDDD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6000750" y="2662237"/>
            <a:ext cx="2739628" cy="1223963"/>
          </a:xfrm>
          <a:prstGeom prst="rect">
            <a:avLst/>
          </a:prstGeom>
          <a:solidFill>
            <a:srgbClr val="DDDDDD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403027" y="2662237"/>
            <a:ext cx="2740223" cy="1223963"/>
          </a:xfrm>
          <a:prstGeom prst="rect">
            <a:avLst/>
          </a:prstGeom>
          <a:solidFill>
            <a:srgbClr val="DDDDDD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Oval 6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7176" name="Oval 8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7177" name="Picture 9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7178" name="Rectangle 10"/>
          <p:cNvSpPr>
            <a:spLocks/>
          </p:cNvSpPr>
          <p:nvPr/>
        </p:nvSpPr>
        <p:spPr bwMode="auto">
          <a:xfrm>
            <a:off x="3558060" y="1764506"/>
            <a:ext cx="2027286" cy="63863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>
            <a:spAutoFit/>
          </a:bodyPr>
          <a:lstStyle/>
          <a:p>
            <a:pPr defTabSz="171450"/>
            <a:r>
              <a:rPr lang="ru-RU" sz="3700">
                <a:solidFill>
                  <a:srgbClr val="53535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</a:t>
            </a: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475655" y="2816401"/>
            <a:ext cx="2594372" cy="91563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Федеральный сегмент</a:t>
            </a:r>
          </a:p>
          <a:p>
            <a:r>
              <a:rPr lang="ru-RU"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ведется по гражданину на основе СНИЛС</a:t>
            </a:r>
          </a:p>
        </p:txBody>
      </p:sp>
      <p:sp>
        <p:nvSpPr>
          <p:cNvPr id="7180" name="Rectangle 12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Структура ЕГИССО</a:t>
            </a:r>
          </a:p>
        </p:txBody>
      </p:sp>
      <p:sp>
        <p:nvSpPr>
          <p:cNvPr id="7182" name="Rectangle 14"/>
          <p:cNvSpPr>
            <a:spLocks/>
          </p:cNvSpPr>
          <p:nvPr/>
        </p:nvSpPr>
        <p:spPr bwMode="auto">
          <a:xfrm>
            <a:off x="3508177" y="2801012"/>
            <a:ext cx="2127051" cy="9464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9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Региональный</a:t>
            </a:r>
            <a:br>
              <a:rPr lang="ru-RU" sz="1900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ru-RU" sz="19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(ведомственный) сегмент</a:t>
            </a:r>
            <a:endParaRPr lang="ru-RU" sz="1900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7183" name="Rectangle 15"/>
          <p:cNvSpPr>
            <a:spLocks/>
          </p:cNvSpPr>
          <p:nvPr/>
        </p:nvSpPr>
        <p:spPr bwMode="auto">
          <a:xfrm>
            <a:off x="6307336" y="2801012"/>
            <a:ext cx="2126456" cy="9464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Технологический </a:t>
            </a:r>
            <a:r>
              <a:rPr lang="ru-RU"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(обеспечивающий)</a:t>
            </a:r>
            <a:r>
              <a:rPr lang="ru-RU" sz="19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ru-RU" sz="1900">
                <a:latin typeface="Arial" pitchFamily="34" charset="0"/>
                <a:cs typeface="Arial" pitchFamily="34" charset="0"/>
                <a:sym typeface="Arial" pitchFamily="34" charset="0"/>
              </a:rPr>
              <a:t>сегмент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8592247" y="4776334"/>
            <a:ext cx="243977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5C6E630D-CA29-4A83-B4C7-CDB02EF259E4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5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3314" name="Rectangle 2"/>
          <p:cNvSpPr>
            <a:spLocks/>
          </p:cNvSpPr>
          <p:nvPr/>
        </p:nvSpPr>
        <p:spPr bwMode="auto">
          <a:xfrm>
            <a:off x="2886671" y="1284090"/>
            <a:ext cx="1663303" cy="876895"/>
          </a:xfrm>
          <a:prstGeom prst="rect">
            <a:avLst/>
          </a:prstGeom>
          <a:solidFill>
            <a:srgbClr val="DDDDDD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Oval 3"/>
          <p:cNvSpPr>
            <a:spLocks/>
          </p:cNvSpPr>
          <p:nvPr/>
        </p:nvSpPr>
        <p:spPr bwMode="auto">
          <a:xfrm>
            <a:off x="1567458" y="619721"/>
            <a:ext cx="4444603" cy="444400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8608469" y="4776334"/>
            <a:ext cx="227755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62F3FF72-A4E5-42C3-B908-80F824142EF0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6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3317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3318" name="Picture 6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3319" name="Rectangle 7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Компоненты ЕГИССО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301824" y="1198364"/>
            <a:ext cx="2069901" cy="30008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Кабинет поставщика</a:t>
            </a:r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267890" y="2968228"/>
            <a:ext cx="2138363" cy="30008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Кабинет потребителя</a:t>
            </a:r>
          </a:p>
        </p:txBody>
      </p:sp>
      <p:grpSp>
        <p:nvGrpSpPr>
          <p:cNvPr id="13323" name="Group 11"/>
          <p:cNvGrpSpPr>
            <a:grpSpLocks/>
          </p:cNvGrpSpPr>
          <p:nvPr/>
        </p:nvGrpSpPr>
        <p:grpSpPr bwMode="auto">
          <a:xfrm>
            <a:off x="842368" y="1675210"/>
            <a:ext cx="989409" cy="802481"/>
            <a:chOff x="0" y="0"/>
            <a:chExt cx="2637954" cy="2139674"/>
          </a:xfrm>
        </p:grpSpPr>
        <p:pic>
          <p:nvPicPr>
            <p:cNvPr id="13324" name="Picture 12" descr="image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7954" cy="21396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25" name="Picture 13" descr="C:\Users\Пользователь\Downloads\Снимок экрана 8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178" y="156336"/>
              <a:ext cx="2400506" cy="1440303"/>
            </a:xfrm>
            <a:prstGeom prst="rect">
              <a:avLst/>
            </a:prstGeom>
            <a:noFill/>
            <a:ln w="12700" cap="flat" cmpd="sng">
              <a:solidFill>
                <a:srgbClr val="A7A7A7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842368" y="3351610"/>
            <a:ext cx="989409" cy="802481"/>
            <a:chOff x="0" y="0"/>
            <a:chExt cx="2637954" cy="2139674"/>
          </a:xfrm>
        </p:grpSpPr>
        <p:pic>
          <p:nvPicPr>
            <p:cNvPr id="13327" name="Picture 15" descr="image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7954" cy="21396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28" name="Picture 16" descr="C:\Users\Пользователь\Downloads\Снимок экрана 8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178" y="156336"/>
              <a:ext cx="2400505" cy="1440303"/>
            </a:xfrm>
            <a:prstGeom prst="rect">
              <a:avLst/>
            </a:prstGeom>
            <a:noFill/>
            <a:ln w="12700" cap="flat" cmpd="sng">
              <a:solidFill>
                <a:srgbClr val="A7A7A7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13329" name="Rectangle 17"/>
          <p:cNvSpPr>
            <a:spLocks/>
          </p:cNvSpPr>
          <p:nvPr/>
        </p:nvSpPr>
        <p:spPr bwMode="auto">
          <a:xfrm>
            <a:off x="2921794" y="3715345"/>
            <a:ext cx="1593056" cy="9579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База данных</a:t>
            </a:r>
          </a:p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о получателях мер социальной поддержки</a:t>
            </a:r>
          </a:p>
        </p:txBody>
      </p:sp>
      <p:pic>
        <p:nvPicPr>
          <p:cNvPr id="13330" name="Picture 18" descr="10b0e65efd9b395b8e3e3b9f41bdc35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2756" y="2061568"/>
            <a:ext cx="1431131" cy="156031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3331" name="Rectangle 19"/>
          <p:cNvSpPr>
            <a:spLocks/>
          </p:cNvSpPr>
          <p:nvPr/>
        </p:nvSpPr>
        <p:spPr bwMode="auto">
          <a:xfrm>
            <a:off x="2917031" y="1327547"/>
            <a:ext cx="1593056" cy="72712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Классификатор мер социальной поддержки</a:t>
            </a:r>
          </a:p>
        </p:txBody>
      </p:sp>
      <p:pic>
        <p:nvPicPr>
          <p:cNvPr id="13332" name="Picture 20" descr="image7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9192" y="2405658"/>
            <a:ext cx="797719" cy="838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3333" name="Rectangle 21"/>
          <p:cNvSpPr>
            <a:spLocks/>
          </p:cNvSpPr>
          <p:nvPr/>
        </p:nvSpPr>
        <p:spPr bwMode="auto">
          <a:xfrm>
            <a:off x="5308402" y="3205758"/>
            <a:ext cx="2018705" cy="2654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Портал ЕГИССО</a:t>
            </a:r>
          </a:p>
        </p:txBody>
      </p: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7447360" y="1183481"/>
            <a:ext cx="989409" cy="802481"/>
            <a:chOff x="0" y="0"/>
            <a:chExt cx="2637954" cy="2139674"/>
          </a:xfrm>
        </p:grpSpPr>
        <p:pic>
          <p:nvPicPr>
            <p:cNvPr id="13335" name="Picture 23" descr="image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7954" cy="21396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36" name="Picture 24" descr="image12.png"/>
            <p:cNvPicPr>
              <a:picLocks noChangeAspect="1"/>
            </p:cNvPicPr>
            <p:nvPr/>
          </p:nvPicPr>
          <p:blipFill>
            <a:blip r:embed="rId8" cstate="print"/>
            <a:srcRect l="1096" r="818" b="25043"/>
            <a:stretch>
              <a:fillRect/>
            </a:stretch>
          </p:blipFill>
          <p:spPr bwMode="auto">
            <a:xfrm>
              <a:off x="112778" y="185771"/>
              <a:ext cx="2413713" cy="1404247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13337" name="Rectangle 25"/>
          <p:cNvSpPr>
            <a:spLocks/>
          </p:cNvSpPr>
          <p:nvPr/>
        </p:nvSpPr>
        <p:spPr bwMode="auto">
          <a:xfrm>
            <a:off x="6807994" y="2108002"/>
            <a:ext cx="2268141" cy="72712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Аналитическая подсистема </a:t>
            </a:r>
          </a:p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для органов власти</a:t>
            </a:r>
          </a:p>
        </p:txBody>
      </p:sp>
      <p:sp>
        <p:nvSpPr>
          <p:cNvPr id="13338" name="Rectangle 26"/>
          <p:cNvSpPr>
            <a:spLocks/>
          </p:cNvSpPr>
          <p:nvPr/>
        </p:nvSpPr>
        <p:spPr bwMode="auto">
          <a:xfrm>
            <a:off x="7226499" y="4191595"/>
            <a:ext cx="1431131" cy="49629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Мобильное приложение</a:t>
            </a:r>
          </a:p>
        </p:txBody>
      </p: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7692629" y="3097411"/>
            <a:ext cx="499467" cy="1009055"/>
            <a:chOff x="0" y="0"/>
            <a:chExt cx="1332136" cy="2691416"/>
          </a:xfrm>
        </p:grpSpPr>
        <p:sp>
          <p:nvSpPr>
            <p:cNvPr id="13340" name="Rectangle 28"/>
            <p:cNvSpPr>
              <a:spLocks/>
            </p:cNvSpPr>
            <p:nvPr/>
          </p:nvSpPr>
          <p:spPr bwMode="auto">
            <a:xfrm>
              <a:off x="83346" y="294072"/>
              <a:ext cx="1166854" cy="2058506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8100" dir="5400000" algn="ctr" rotWithShape="0">
                <a:srgbClr val="000000">
                  <a:alpha val="34998"/>
                </a:srgbClr>
              </a:outerShdw>
            </a:effectLst>
          </p:spPr>
          <p:txBody>
            <a:bodyPr tIns="91440" bIns="91440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341" name="Picture 29" descr="image12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332136" cy="26914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42" name="Picture 30" descr="C:\Users\user.WS102000ISUP1\Desktop\Картинки ФРИ\IMG_2326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733" y="330064"/>
              <a:ext cx="1109685" cy="11307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13343" name="Rectangle 31"/>
          <p:cNvSpPr>
            <a:spLocks/>
          </p:cNvSpPr>
          <p:nvPr/>
        </p:nvSpPr>
        <p:spPr bwMode="auto">
          <a:xfrm>
            <a:off x="4610100" y="1805583"/>
            <a:ext cx="2137767" cy="53091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Личный кабинет гражданина</a:t>
            </a:r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5184577" y="1019771"/>
            <a:ext cx="989409" cy="802481"/>
            <a:chOff x="0" y="0"/>
            <a:chExt cx="2637954" cy="2139674"/>
          </a:xfrm>
        </p:grpSpPr>
        <p:pic>
          <p:nvPicPr>
            <p:cNvPr id="13345" name="Picture 33" descr="image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7954" cy="21396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46" name="Picture 34" descr="C:\Users\Пользователь\Downloads\Снимок экрана 8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2178" y="156336"/>
              <a:ext cx="2400505" cy="1440303"/>
            </a:xfrm>
            <a:prstGeom prst="rect">
              <a:avLst/>
            </a:prstGeom>
            <a:noFill/>
            <a:ln w="12700" cap="flat" cmpd="sng">
              <a:solidFill>
                <a:srgbClr val="A7A7A7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</p:grpSp>
      <p:sp>
        <p:nvSpPr>
          <p:cNvPr id="13347" name="Rectangle 35"/>
          <p:cNvSpPr>
            <a:spLocks/>
          </p:cNvSpPr>
          <p:nvPr/>
        </p:nvSpPr>
        <p:spPr bwMode="auto">
          <a:xfrm>
            <a:off x="4788099" y="4623792"/>
            <a:ext cx="1782366" cy="26545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17145" tIns="17145" rIns="17145" bIns="17145">
            <a:spAutoFit/>
          </a:bodyPr>
          <a:lstStyle/>
          <a:p>
            <a:r>
              <a:rPr lang="ru-RU" sz="1500">
                <a:latin typeface="Arial" pitchFamily="34" charset="0"/>
                <a:cs typeface="Arial" pitchFamily="34" charset="0"/>
                <a:sym typeface="Arial" pitchFamily="34" charset="0"/>
              </a:rPr>
              <a:t>Открытые данные</a:t>
            </a:r>
          </a:p>
        </p:txBody>
      </p:sp>
      <p:grpSp>
        <p:nvGrpSpPr>
          <p:cNvPr id="13348" name="Group 36"/>
          <p:cNvGrpSpPr>
            <a:grpSpLocks/>
          </p:cNvGrpSpPr>
          <p:nvPr/>
        </p:nvGrpSpPr>
        <p:grpSpPr bwMode="auto">
          <a:xfrm>
            <a:off x="5185172" y="3763566"/>
            <a:ext cx="988219" cy="801886"/>
            <a:chOff x="0" y="0"/>
            <a:chExt cx="2635500" cy="2137684"/>
          </a:xfrm>
        </p:grpSpPr>
        <p:pic>
          <p:nvPicPr>
            <p:cNvPr id="13349" name="Picture 37" descr="image8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5500" cy="213768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pic>
          <p:nvPicPr>
            <p:cNvPr id="13350" name="Picture 38" descr="C:\Users\Пользователь\Downloads\image1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4933" y="146737"/>
              <a:ext cx="2445634" cy="1467381"/>
            </a:xfrm>
            <a:prstGeom prst="rect">
              <a:avLst/>
            </a:prstGeom>
            <a:noFill/>
            <a:ln w="9525" cap="flat" cmpd="sng">
              <a:solidFill>
                <a:srgbClr val="A7A7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40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4338" name="Oval 2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39" name="Rectangle 3"/>
          <p:cNvSpPr>
            <a:spLocks/>
          </p:cNvSpPr>
          <p:nvPr/>
        </p:nvSpPr>
        <p:spPr bwMode="auto">
          <a:xfrm>
            <a:off x="8597056" y="4776334"/>
            <a:ext cx="239168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FAFF80B7-577E-40E7-8B20-222244AED2C1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7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40" name="Oval 4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4341" name="Picture 5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4342" name="Rectangle 6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Преимущества ЕГИССО</a:t>
            </a: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3128368" y="1118592"/>
            <a:ext cx="5717976" cy="391902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Информация каждому гражданину по всем мерам социальной поддержки</a:t>
            </a:r>
          </a:p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Единый классификатор мер социальной поддержки (унификация мер социальной защиты (поддержки))</a:t>
            </a:r>
          </a:p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Аналитическая информация</a:t>
            </a:r>
          </a:p>
          <a:p>
            <a:pPr lvl="2" algn="l">
              <a:spcBef>
                <a:spcPts val="1575"/>
              </a:spcBef>
            </a:pPr>
            <a:endParaRPr lang="ru-RU" sz="1800">
              <a:solidFill>
                <a:srgbClr val="3F679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Прогнозирование расходов бюджетов в части выполнения социальных обязательств</a:t>
            </a:r>
          </a:p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Контроль за объемом и качеством мер соцзащиты</a:t>
            </a:r>
          </a:p>
          <a:p>
            <a:pPr lvl="2" algn="l">
              <a:spcBef>
                <a:spcPts val="1125"/>
              </a:spcBef>
            </a:pPr>
            <a:r>
              <a:rPr lang="ru-RU">
                <a:latin typeface="Arial" pitchFamily="34" charset="0"/>
                <a:cs typeface="Arial" pitchFamily="34" charset="0"/>
                <a:sym typeface="Arial" pitchFamily="34" charset="0"/>
              </a:rPr>
              <a:t>Упорядоченное и эффективное межведомственное взаимодействие 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2780109" y="2381250"/>
            <a:ext cx="604361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6" name="AutoShape 10"/>
          <p:cNvSpPr>
            <a:spLocks/>
          </p:cNvSpPr>
          <p:nvPr/>
        </p:nvSpPr>
        <p:spPr bwMode="auto">
          <a:xfrm rot="16200000">
            <a:off x="2832497" y="1241822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14347" name="Picture 11" descr="konsultacii_biznesa.jpg"/>
          <p:cNvPicPr>
            <a:picLocks noChangeAspect="1"/>
          </p:cNvPicPr>
          <p:nvPr/>
        </p:nvPicPr>
        <p:blipFill>
          <a:blip r:embed="rId4" cstate="print"/>
          <a:srcRect l="2382" r="2382"/>
          <a:stretch>
            <a:fillRect/>
          </a:stretch>
        </p:blipFill>
        <p:spPr bwMode="auto">
          <a:xfrm>
            <a:off x="107504" y="1005172"/>
            <a:ext cx="2648963" cy="18546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2780109" y="3942350"/>
            <a:ext cx="604361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 flipV="1">
            <a:off x="2780109" y="4342400"/>
            <a:ext cx="604361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2780109" y="1741884"/>
            <a:ext cx="604361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4351" name="AutoShape 15"/>
          <p:cNvSpPr>
            <a:spLocks/>
          </p:cNvSpPr>
          <p:nvPr/>
        </p:nvSpPr>
        <p:spPr bwMode="auto">
          <a:xfrm rot="16200000">
            <a:off x="2832497" y="1804393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52" name="AutoShape 16"/>
          <p:cNvSpPr>
            <a:spLocks/>
          </p:cNvSpPr>
          <p:nvPr/>
        </p:nvSpPr>
        <p:spPr bwMode="auto">
          <a:xfrm rot="16200000">
            <a:off x="2832497" y="2455665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53" name="AutoShape 17"/>
          <p:cNvSpPr>
            <a:spLocks/>
          </p:cNvSpPr>
          <p:nvPr/>
        </p:nvSpPr>
        <p:spPr bwMode="auto">
          <a:xfrm rot="16200000">
            <a:off x="2832497" y="3300413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54" name="AutoShape 18"/>
          <p:cNvSpPr>
            <a:spLocks/>
          </p:cNvSpPr>
          <p:nvPr/>
        </p:nvSpPr>
        <p:spPr bwMode="auto">
          <a:xfrm rot="16200000">
            <a:off x="2832497" y="4042958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55" name="AutoShape 19"/>
          <p:cNvSpPr>
            <a:spLocks/>
          </p:cNvSpPr>
          <p:nvPr/>
        </p:nvSpPr>
        <p:spPr bwMode="auto">
          <a:xfrm rot="16200000">
            <a:off x="2832497" y="4386263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14356" name="Rectangle 20"/>
          <p:cNvSpPr>
            <a:spLocks/>
          </p:cNvSpPr>
          <p:nvPr/>
        </p:nvSpPr>
        <p:spPr bwMode="auto">
          <a:xfrm>
            <a:off x="2787253" y="2837259"/>
            <a:ext cx="4973093" cy="38856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17145" tIns="17145" rIns="17145" bIns="17145">
            <a:spAutoFit/>
          </a:bodyPr>
          <a:lstStyle/>
          <a:p>
            <a:pPr lvl="2" algn="l">
              <a:spcBef>
                <a:spcPts val="1575"/>
              </a:spcBef>
            </a:pPr>
            <a:r>
              <a:rPr lang="ru-RU" sz="23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Гражданин — доступ к информации</a:t>
            </a: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689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194" name="Oval 2"/>
          <p:cNvSpPr>
            <a:spLocks/>
          </p:cNvSpPr>
          <p:nvPr/>
        </p:nvSpPr>
        <p:spPr bwMode="auto">
          <a:xfrm>
            <a:off x="-250627" y="-553640"/>
            <a:ext cx="4444604" cy="4442817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8195" name="Oval 3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8682016" y="4776334"/>
            <a:ext cx="154208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1A5FC433-2F7E-482C-9FC4-5DC0B031E34E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8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8197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8198" name="Picture 6" descr="pfr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199" name="Rectangle 7"/>
          <p:cNvSpPr>
            <a:spLocks/>
          </p:cNvSpPr>
          <p:nvPr/>
        </p:nvSpPr>
        <p:spPr bwMode="auto">
          <a:xfrm>
            <a:off x="3239690" y="1544096"/>
            <a:ext cx="4243726" cy="3770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>
            <a:spAutoFit/>
          </a:bodyPr>
          <a:lstStyle/>
          <a:p>
            <a:pPr algn="l" defTabSz="171450"/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Подготовка НПА и проектирование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ЕГИССО: этапы создания</a:t>
            </a:r>
          </a:p>
        </p:txBody>
      </p:sp>
      <p:sp>
        <p:nvSpPr>
          <p:cNvPr id="8202" name="Rectangle 10"/>
          <p:cNvSpPr>
            <a:spLocks/>
          </p:cNvSpPr>
          <p:nvPr/>
        </p:nvSpPr>
        <p:spPr bwMode="auto">
          <a:xfrm>
            <a:off x="1106687" y="1235869"/>
            <a:ext cx="2069901" cy="68480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4000">
                <a:solidFill>
                  <a:srgbClr val="53535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 ЭТАП</a:t>
            </a:r>
            <a:endParaRPr lang="ru-RU" sz="4000" b="1">
              <a:solidFill>
                <a:srgbClr val="3F679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8203" name="Rectangle 11"/>
          <p:cNvSpPr>
            <a:spLocks/>
          </p:cNvSpPr>
          <p:nvPr/>
        </p:nvSpPr>
        <p:spPr bwMode="auto">
          <a:xfrm>
            <a:off x="1714077" y="1777603"/>
            <a:ext cx="1201739" cy="3770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>
            <a:spAutoFit/>
          </a:bodyPr>
          <a:lstStyle/>
          <a:p>
            <a:pPr algn="l"/>
            <a:r>
              <a:rPr lang="ru-RU" sz="20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2016 ГОД</a:t>
            </a:r>
          </a:p>
        </p:txBody>
      </p:sp>
      <p:sp>
        <p:nvSpPr>
          <p:cNvPr id="8204" name="Rectangle 12"/>
          <p:cNvSpPr>
            <a:spLocks/>
          </p:cNvSpPr>
          <p:nvPr/>
        </p:nvSpPr>
        <p:spPr bwMode="auto">
          <a:xfrm>
            <a:off x="3239691" y="2515477"/>
            <a:ext cx="5501878" cy="68480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 defTabSz="171450"/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Разработка, подключение пользователей, проведение опытной эксплуатации</a:t>
            </a:r>
          </a:p>
        </p:txBody>
      </p:sp>
      <p:sp>
        <p:nvSpPr>
          <p:cNvPr id="8205" name="Rectangle 13"/>
          <p:cNvSpPr>
            <a:spLocks/>
          </p:cNvSpPr>
          <p:nvPr/>
        </p:nvSpPr>
        <p:spPr bwMode="auto">
          <a:xfrm>
            <a:off x="1106687" y="2298502"/>
            <a:ext cx="2069901" cy="68480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4000">
                <a:solidFill>
                  <a:srgbClr val="53535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 ЭТАП</a:t>
            </a:r>
            <a:endParaRPr lang="ru-RU" sz="4000" b="1">
              <a:solidFill>
                <a:srgbClr val="3F679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8206" name="Rectangle 14"/>
          <p:cNvSpPr>
            <a:spLocks/>
          </p:cNvSpPr>
          <p:nvPr/>
        </p:nvSpPr>
        <p:spPr bwMode="auto">
          <a:xfrm>
            <a:off x="1714077" y="2839641"/>
            <a:ext cx="1201739" cy="3770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>
            <a:spAutoFit/>
          </a:bodyPr>
          <a:lstStyle/>
          <a:p>
            <a:pPr algn="l"/>
            <a:r>
              <a:rPr lang="ru-RU" sz="20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2017 ГОД</a:t>
            </a:r>
          </a:p>
        </p:txBody>
      </p:sp>
      <p:sp>
        <p:nvSpPr>
          <p:cNvPr id="8207" name="Rectangle 15"/>
          <p:cNvSpPr>
            <a:spLocks/>
          </p:cNvSpPr>
          <p:nvPr/>
        </p:nvSpPr>
        <p:spPr bwMode="auto">
          <a:xfrm>
            <a:off x="3239691" y="3778900"/>
            <a:ext cx="5501878" cy="3770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 defTabSz="171450"/>
            <a:r>
              <a:rPr lang="ru-RU" sz="2000">
                <a:latin typeface="Arial" pitchFamily="34" charset="0"/>
                <a:cs typeface="Arial" pitchFamily="34" charset="0"/>
                <a:sym typeface="Arial" pitchFamily="34" charset="0"/>
              </a:rPr>
              <a:t>Промышленная эксплуатация</a:t>
            </a:r>
          </a:p>
        </p:txBody>
      </p:sp>
      <p:sp>
        <p:nvSpPr>
          <p:cNvPr id="8208" name="Rectangle 16"/>
          <p:cNvSpPr>
            <a:spLocks/>
          </p:cNvSpPr>
          <p:nvPr/>
        </p:nvSpPr>
        <p:spPr bwMode="auto">
          <a:xfrm>
            <a:off x="1106687" y="3451027"/>
            <a:ext cx="2069901" cy="68480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4000">
                <a:solidFill>
                  <a:srgbClr val="535353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 ЭТАП</a:t>
            </a:r>
            <a:endParaRPr lang="ru-RU" sz="4000" b="1">
              <a:solidFill>
                <a:srgbClr val="3F6797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8209" name="Rectangle 17"/>
          <p:cNvSpPr>
            <a:spLocks/>
          </p:cNvSpPr>
          <p:nvPr/>
        </p:nvSpPr>
        <p:spPr bwMode="auto">
          <a:xfrm>
            <a:off x="1413738" y="3992166"/>
            <a:ext cx="1465466" cy="37702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>
            <a:spAutoFit/>
          </a:bodyPr>
          <a:lstStyle/>
          <a:p>
            <a:pPr algn="l"/>
            <a:r>
              <a:rPr lang="ru-RU" sz="20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С 1.01.2018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083124" y="1300162"/>
            <a:ext cx="0" cy="734616"/>
          </a:xfrm>
          <a:prstGeom prst="line">
            <a:avLst/>
          </a:prstGeom>
          <a:noFill/>
          <a:ln w="508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3083124" y="2453878"/>
            <a:ext cx="0" cy="734021"/>
          </a:xfrm>
          <a:prstGeom prst="line">
            <a:avLst/>
          </a:prstGeom>
          <a:noFill/>
          <a:ln w="508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3083124" y="3606999"/>
            <a:ext cx="0" cy="734616"/>
          </a:xfrm>
          <a:prstGeom prst="line">
            <a:avLst/>
          </a:prstGeom>
          <a:noFill/>
          <a:ln w="5080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8400455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689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383" y="0"/>
            <a:ext cx="5143500" cy="5143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9218" name="Oval 2"/>
          <p:cNvSpPr>
            <a:spLocks/>
          </p:cNvSpPr>
          <p:nvPr/>
        </p:nvSpPr>
        <p:spPr bwMode="auto">
          <a:xfrm>
            <a:off x="3187303" y="1944886"/>
            <a:ext cx="4445199" cy="4444008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19" name="Oval 3"/>
          <p:cNvSpPr>
            <a:spLocks/>
          </p:cNvSpPr>
          <p:nvPr/>
        </p:nvSpPr>
        <p:spPr bwMode="auto">
          <a:xfrm>
            <a:off x="7240191" y="-769739"/>
            <a:ext cx="1853803" cy="1852613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8682016" y="4776334"/>
            <a:ext cx="154208" cy="25391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34290" tIns="34290" rIns="34290" bIns="34290" anchor="ctr">
            <a:spAutoFit/>
          </a:bodyPr>
          <a:lstStyle/>
          <a:p>
            <a:pPr algn="r"/>
            <a:fld id="{16492BFA-453A-4CCD-9EE3-7D81A8C6C819}" type="slidenum">
              <a:rPr lang="ru-RU" sz="1200">
                <a:solidFill>
                  <a:srgbClr val="888888"/>
                </a:solidFill>
                <a:latin typeface="Arial" pitchFamily="34" charset="0"/>
                <a:cs typeface="Arial" pitchFamily="34" charset="0"/>
                <a:sym typeface="Roboto Light" pitchFamily="2" charset="0"/>
              </a:rPr>
              <a:pPr algn="r"/>
              <a:t>9</a:t>
            </a:fld>
            <a:endParaRPr lang="ru-RU" sz="1200">
              <a:solidFill>
                <a:srgbClr val="888888"/>
              </a:solidFill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21" name="Oval 5"/>
          <p:cNvSpPr>
            <a:spLocks/>
          </p:cNvSpPr>
          <p:nvPr/>
        </p:nvSpPr>
        <p:spPr bwMode="auto">
          <a:xfrm>
            <a:off x="-247055" y="4313635"/>
            <a:ext cx="1178719" cy="1179909"/>
          </a:xfrm>
          <a:prstGeom prst="ellipse">
            <a:avLst/>
          </a:prstGeom>
          <a:solidFill>
            <a:srgbClr val="FFFFFF">
              <a:alpha val="20868"/>
            </a:srgbClr>
          </a:solidFill>
          <a:ln w="482600" cap="flat" cmpd="sng">
            <a:solidFill>
              <a:srgbClr val="DDDDDD">
                <a:alpha val="20868"/>
              </a:srgb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 sz="150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pic>
        <p:nvPicPr>
          <p:cNvPr id="9222" name="Picture 6" descr="pfr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336" y="4536877"/>
            <a:ext cx="381000" cy="3887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9223" name="Rectangle 7"/>
          <p:cNvSpPr>
            <a:spLocks/>
          </p:cNvSpPr>
          <p:nvPr/>
        </p:nvSpPr>
        <p:spPr bwMode="auto">
          <a:xfrm>
            <a:off x="220861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ЕГИССО: 2016 г.</a:t>
            </a:r>
          </a:p>
        </p:txBody>
      </p:sp>
      <p:sp>
        <p:nvSpPr>
          <p:cNvPr id="9225" name="Rectangle 9"/>
          <p:cNvSpPr>
            <a:spLocks/>
          </p:cNvSpPr>
          <p:nvPr/>
        </p:nvSpPr>
        <p:spPr bwMode="auto">
          <a:xfrm>
            <a:off x="4797624" y="349448"/>
            <a:ext cx="6550223" cy="5001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algn="l"/>
            <a:r>
              <a:rPr lang="ru-RU" sz="2800">
                <a:solidFill>
                  <a:srgbClr val="3F6797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ЕГИССО: 2017 г.</a:t>
            </a:r>
          </a:p>
        </p:txBody>
      </p:sp>
      <p:sp>
        <p:nvSpPr>
          <p:cNvPr id="9227" name="Rectangle 11"/>
          <p:cNvSpPr>
            <a:spLocks/>
          </p:cNvSpPr>
          <p:nvPr/>
        </p:nvSpPr>
        <p:spPr bwMode="auto">
          <a:xfrm>
            <a:off x="593527" y="1035720"/>
            <a:ext cx="3546425" cy="330603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34290" tIns="34290" rIns="34290" bIns="34290">
            <a:spAutoFit/>
          </a:bodyPr>
          <a:lstStyle/>
          <a:p>
            <a:pPr lvl="2" algn="l">
              <a:spcBef>
                <a:spcPts val="1125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Определены 3 </a:t>
            </a:r>
            <a:r>
              <a:rPr lang="ru-RU" sz="1600" b="1" dirty="0" err="1">
                <a:latin typeface="Arial" pitchFamily="34" charset="0"/>
                <a:cs typeface="Arial" pitchFamily="34" charset="0"/>
                <a:sym typeface="Roboto Light" pitchFamily="2" charset="0"/>
              </a:rPr>
              <a:t>пилотных</a:t>
            </a:r>
            <a:r>
              <a:rPr lang="ru-RU" sz="16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 региона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 (Республика Башкортостан, Алтайский край, Калужская область), проведен анализ мер социальной защиты (поддержки), предоставляемых в этих регионах</a:t>
            </a:r>
          </a:p>
          <a:p>
            <a:pPr lvl="2" algn="l">
              <a:spcBef>
                <a:spcPts val="1125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Разработан классификатор мер 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социальной защиты (поддержки), 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а </a:t>
            </a:r>
            <a:r>
              <a:rPr lang="ru-RU" sz="1600" dirty="0">
                <a:latin typeface="Arial" pitchFamily="34" charset="0"/>
                <a:cs typeface="Arial" pitchFamily="34" charset="0"/>
                <a:sym typeface="Roboto Light" pitchFamily="2" charset="0"/>
              </a:rPr>
              <a:t>также перечень категорий получателей таких мер</a:t>
            </a:r>
          </a:p>
          <a:p>
            <a:pPr lvl="2" algn="l">
              <a:spcBef>
                <a:spcPts val="1125"/>
              </a:spcBef>
            </a:pPr>
            <a:r>
              <a:rPr lang="ru-RU" sz="1600" b="1" dirty="0">
                <a:latin typeface="Arial" pitchFamily="34" charset="0"/>
                <a:cs typeface="Arial" pitchFamily="34" charset="0"/>
                <a:sym typeface="Roboto Light" pitchFamily="2" charset="0"/>
              </a:rPr>
              <a:t>Завершена разработка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п</a:t>
            </a:r>
            <a:r>
              <a:rPr lang="ru-RU" sz="1600" dirty="0" smtClean="0">
                <a:latin typeface="Arial" pitchFamily="34" charset="0"/>
                <a:cs typeface="Arial" pitchFamily="34" charset="0"/>
                <a:sym typeface="Roboto Light" pitchFamily="2" charset="0"/>
              </a:rPr>
              <a:t>рототипа </a:t>
            </a:r>
            <a:r>
              <a:rPr lang="ru-RU" sz="1600" dirty="0" err="1">
                <a:latin typeface="Arial" pitchFamily="34" charset="0"/>
                <a:cs typeface="Arial" pitchFamily="34" charset="0"/>
                <a:sym typeface="Roboto Light" pitchFamily="2" charset="0"/>
              </a:rPr>
              <a:t>ЕГИССО</a:t>
            </a:r>
            <a:endParaRPr lang="ru-RU" sz="1600" dirty="0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301824" y="2643163"/>
            <a:ext cx="4016573" cy="595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 rot="16200000">
            <a:off x="316707" y="1094185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301824" y="3723878"/>
            <a:ext cx="4016573" cy="595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 rot="16200000">
            <a:off x="316707" y="2715766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32" name="AutoShape 16"/>
          <p:cNvSpPr>
            <a:spLocks/>
          </p:cNvSpPr>
          <p:nvPr/>
        </p:nvSpPr>
        <p:spPr bwMode="auto">
          <a:xfrm rot="16200000">
            <a:off x="316707" y="3813076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33" name="Rectangle 17"/>
          <p:cNvSpPr>
            <a:spLocks/>
          </p:cNvSpPr>
          <p:nvPr/>
        </p:nvSpPr>
        <p:spPr bwMode="auto">
          <a:xfrm>
            <a:off x="5075039" y="1035720"/>
            <a:ext cx="3169444" cy="2954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>
            <a:spAutoFit/>
          </a:bodyPr>
          <a:lstStyle/>
          <a:p>
            <a:pPr lvl="2" algn="l">
              <a:spcBef>
                <a:spcPts val="1125"/>
              </a:spcBef>
            </a:pP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Апробация протопипа ЕГИССО в пилотных регионах</a:t>
            </a:r>
            <a:b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</a:b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(I квартал 2017 г.)</a:t>
            </a:r>
          </a:p>
          <a:p>
            <a:pPr lvl="2" algn="l">
              <a:spcBef>
                <a:spcPts val="1125"/>
              </a:spcBef>
            </a:pP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Доработка промышленной версии системы</a:t>
            </a:r>
          </a:p>
          <a:p>
            <a:pPr lvl="2" algn="l">
              <a:spcBef>
                <a:spcPts val="1125"/>
              </a:spcBef>
            </a:pP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Проведение опытной эксплуатации</a:t>
            </a:r>
          </a:p>
          <a:p>
            <a:pPr lvl="2" algn="l">
              <a:spcBef>
                <a:spcPts val="1125"/>
              </a:spcBef>
            </a:pP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Запуск системы </a:t>
            </a:r>
            <a:r>
              <a:rPr lang="ru-RU" sz="1600" smtClean="0">
                <a:latin typeface="Arial" pitchFamily="34" charset="0"/>
                <a:cs typeface="Arial" pitchFamily="34" charset="0"/>
                <a:sym typeface="Roboto Light" pitchFamily="2" charset="0"/>
              </a:rPr>
              <a:t/>
            </a:r>
            <a:br>
              <a:rPr lang="ru-RU" sz="1600" smtClean="0">
                <a:latin typeface="Arial" pitchFamily="34" charset="0"/>
                <a:cs typeface="Arial" pitchFamily="34" charset="0"/>
                <a:sym typeface="Roboto Light" pitchFamily="2" charset="0"/>
              </a:rPr>
            </a:br>
            <a:r>
              <a:rPr lang="ru-RU" sz="1600" smtClean="0">
                <a:latin typeface="Arial" pitchFamily="34" charset="0"/>
                <a:cs typeface="Arial" pitchFamily="34" charset="0"/>
                <a:sym typeface="Roboto Light" pitchFamily="2" charset="0"/>
              </a:rPr>
              <a:t>в </a:t>
            </a:r>
            <a:r>
              <a:rPr lang="ru-RU" sz="1600">
                <a:latin typeface="Arial" pitchFamily="34" charset="0"/>
                <a:cs typeface="Arial" pitchFamily="34" charset="0"/>
                <a:sym typeface="Roboto Light" pitchFamily="2" charset="0"/>
              </a:rPr>
              <a:t>промышленную эксплуатацию с 1 января 2018 г.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 flipV="1">
            <a:off x="4783336" y="1866305"/>
            <a:ext cx="4016573" cy="595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35" name="AutoShape 19"/>
          <p:cNvSpPr>
            <a:spLocks/>
          </p:cNvSpPr>
          <p:nvPr/>
        </p:nvSpPr>
        <p:spPr bwMode="auto">
          <a:xfrm rot="16200000">
            <a:off x="4770240" y="1094185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 flipV="1">
            <a:off x="4783336" y="2499742"/>
            <a:ext cx="401657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4778574" y="3147814"/>
            <a:ext cx="4016573" cy="0"/>
          </a:xfrm>
          <a:prstGeom prst="line">
            <a:avLst/>
          </a:prstGeom>
          <a:noFill/>
          <a:ln w="19050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238" name="AutoShape 22"/>
          <p:cNvSpPr>
            <a:spLocks/>
          </p:cNvSpPr>
          <p:nvPr/>
        </p:nvSpPr>
        <p:spPr bwMode="auto">
          <a:xfrm rot="16200000">
            <a:off x="4770240" y="1995686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39" name="AutoShape 23"/>
          <p:cNvSpPr>
            <a:spLocks/>
          </p:cNvSpPr>
          <p:nvPr/>
        </p:nvSpPr>
        <p:spPr bwMode="auto">
          <a:xfrm rot="16200000">
            <a:off x="4770240" y="2588939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9240" name="AutoShape 24"/>
          <p:cNvSpPr>
            <a:spLocks/>
          </p:cNvSpPr>
          <p:nvPr/>
        </p:nvSpPr>
        <p:spPr bwMode="auto">
          <a:xfrm rot="16200000">
            <a:off x="4770240" y="3216474"/>
            <a:ext cx="198834" cy="1988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F6797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  <a:sym typeface="Roboto Light" pitchFamily="2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 flipV="1">
            <a:off x="251520" y="915566"/>
            <a:ext cx="3960440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 flipV="1">
            <a:off x="4788024" y="915566"/>
            <a:ext cx="3960440" cy="0"/>
          </a:xfrm>
          <a:prstGeom prst="line">
            <a:avLst/>
          </a:prstGeom>
          <a:noFill/>
          <a:ln w="28575" cap="rnd" cmpd="sng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4290" tIns="34290" rIns="34290" bIns="34290" anchor="ctr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38100" dir="5400000" algn="ctr" rotWithShape="0">
            <a:srgbClr val="000000">
              <a:alpha val="34998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38100" dir="5400000" algn="ctr" rotWithShape="0">
            <a:srgbClr val="000000">
              <a:alpha val="34998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1828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395</Words>
  <Application>Microsoft Office PowerPoint</Application>
  <PresentationFormat>Экран (16:9)</PresentationFormat>
  <Paragraphs>103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agde</dc:creator>
  <cp:lastModifiedBy>user</cp:lastModifiedBy>
  <cp:revision>22</cp:revision>
  <dcterms:modified xsi:type="dcterms:W3CDTF">2017-06-05T16:22:54Z</dcterms:modified>
</cp:coreProperties>
</file>