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2" r:id="rId5"/>
    <p:sldId id="263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23F"/>
    <a:srgbClr val="CD7371"/>
    <a:srgbClr val="C35855"/>
    <a:srgbClr val="DCDCDC"/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600" dirty="0" smtClean="0">
                <a:effectLst/>
              </a:rPr>
              <a:t>Дошкольные общеобразовательные организации</a:t>
            </a:r>
            <a:endParaRPr lang="ru-RU" sz="1600" dirty="0">
              <a:effectLst/>
            </a:endParaRPr>
          </a:p>
        </c:rich>
      </c:tx>
      <c:layout>
        <c:manualLayout>
          <c:xMode val="edge"/>
          <c:yMode val="edge"/>
          <c:x val="0.1238436482084690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54000">
                  <a:srgbClr val="CD7371"/>
                </a:gs>
                <a:gs pos="1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>
              <a:solidFill>
                <a:srgbClr val="C35855"/>
              </a:solidFill>
            </a:ln>
          </c:spPr>
          <c:invertIfNegative val="0"/>
          <c:dLbls>
            <c:dLbl>
              <c:idx val="0"/>
              <c:layout>
                <c:manualLayout>
                  <c:x val="-1.9911566281042272E-17"/>
                  <c:y val="1.322115134366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8300220750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7155266015200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15526601520088E-3"/>
                  <c:y val="1.324503311258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22388.1</c:v>
                </c:pt>
                <c:pt idx="1">
                  <c:v>28349</c:v>
                </c:pt>
                <c:pt idx="2">
                  <c:v>29069.1</c:v>
                </c:pt>
                <c:pt idx="3">
                  <c:v>30354</c:v>
                </c:pt>
                <c:pt idx="4">
                  <c:v>30835.29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60576"/>
        <c:axId val="31953280"/>
      </c:barChart>
      <c:catAx>
        <c:axId val="787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1953280"/>
        <c:crosses val="autoZero"/>
        <c:auto val="1"/>
        <c:lblAlgn val="ctr"/>
        <c:lblOffset val="100"/>
        <c:noMultiLvlLbl val="0"/>
      </c:catAx>
      <c:valAx>
        <c:axId val="31953280"/>
        <c:scaling>
          <c:orientation val="minMax"/>
        </c:scaling>
        <c:delete val="0"/>
        <c:axPos val="l"/>
        <c:majorGridlines/>
        <c:numFmt formatCode="#,##0.00\ _₽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876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>
                <a:effectLst/>
              </a:rPr>
              <a:t>Общеобразовательные организации</a:t>
            </a:r>
            <a:endParaRPr lang="ru-RU" sz="1600" dirty="0">
              <a:effectLst/>
            </a:endParaRPr>
          </a:p>
        </c:rich>
      </c:tx>
      <c:layout>
        <c:manualLayout>
          <c:xMode val="edge"/>
          <c:yMode val="edge"/>
          <c:x val="0.2189212513484358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54000">
                  <a:schemeClr val="bg1">
                    <a:lumMod val="50000"/>
                  </a:schemeClr>
                </a:gs>
                <a:gs pos="1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574973031283709E-3"/>
                  <c:y val="-2.18579234972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149946062567418E-3"/>
                  <c:y val="9.4792249329489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299892125134836E-3"/>
                  <c:y val="-2.2588815742294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28780.3</c:v>
                </c:pt>
                <c:pt idx="1">
                  <c:v>30426</c:v>
                </c:pt>
                <c:pt idx="2">
                  <c:v>30692.6</c:v>
                </c:pt>
                <c:pt idx="3">
                  <c:v>31569.15</c:v>
                </c:pt>
                <c:pt idx="4">
                  <c:v>31570.03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10624"/>
        <c:axId val="32012160"/>
      </c:barChart>
      <c:catAx>
        <c:axId val="320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012160"/>
        <c:crosses val="autoZero"/>
        <c:auto val="1"/>
        <c:lblAlgn val="ctr"/>
        <c:lblOffset val="100"/>
        <c:noMultiLvlLbl val="0"/>
      </c:catAx>
      <c:valAx>
        <c:axId val="32012160"/>
        <c:scaling>
          <c:orientation val="minMax"/>
        </c:scaling>
        <c:delete val="0"/>
        <c:axPos val="l"/>
        <c:majorGridlines/>
        <c:numFmt formatCode="#,##0.00\ _₽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010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600" b="1" dirty="0" smtClean="0">
                <a:effectLst/>
              </a:rPr>
              <a:t>Организации</a:t>
            </a:r>
            <a:r>
              <a:rPr lang="ru-RU" sz="1600" b="1" baseline="0" dirty="0" smtClean="0">
                <a:effectLst/>
              </a:rPr>
              <a:t> дополнительного образования</a:t>
            </a:r>
            <a:endParaRPr lang="ru-RU" sz="1600" b="1" dirty="0">
              <a:effectLst/>
            </a:endParaRPr>
          </a:p>
        </c:rich>
      </c:tx>
      <c:layout>
        <c:manualLayout>
          <c:xMode val="edge"/>
          <c:yMode val="edge"/>
          <c:x val="0.1580360098299814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gradFill>
              <a:gsLst>
                <a:gs pos="54000">
                  <a:srgbClr val="B3423F"/>
                </a:gs>
                <a:gs pos="1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 w="15875">
              <a:solidFill>
                <a:srgbClr val="B3423F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4388489208633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31422505307855E-3"/>
                  <c:y val="-3.5607730851825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717655515990438E-7"/>
                  <c:y val="-2.273124950290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2584745088682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21348.400000000001</c:v>
                </c:pt>
                <c:pt idx="1">
                  <c:v>26182</c:v>
                </c:pt>
                <c:pt idx="2">
                  <c:v>27067.4</c:v>
                </c:pt>
                <c:pt idx="3">
                  <c:v>27712.09</c:v>
                </c:pt>
                <c:pt idx="4">
                  <c:v>30326.97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81792"/>
        <c:axId val="32083328"/>
      </c:barChart>
      <c:catAx>
        <c:axId val="3208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083328"/>
        <c:crosses val="autoZero"/>
        <c:auto val="1"/>
        <c:lblAlgn val="ctr"/>
        <c:lblOffset val="100"/>
        <c:noMultiLvlLbl val="0"/>
      </c:catAx>
      <c:valAx>
        <c:axId val="32083328"/>
        <c:scaling>
          <c:orientation val="minMax"/>
        </c:scaling>
        <c:delete val="0"/>
        <c:axPos val="l"/>
        <c:majorGridlines/>
        <c:numFmt formatCode="#,##0.00\ _₽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081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4343E-928E-4CF3-9A1C-DD125D8DD8F2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DA9F548-2A12-4210-9C1C-D9B493E6FA0F}">
      <dgm:prSet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000" b="1" dirty="0" smtClean="0"/>
            <a:t>Переобучение, повышение квалификации</a:t>
          </a:r>
          <a:endParaRPr lang="ru-RU" sz="2000" b="1" dirty="0"/>
        </a:p>
      </dgm:t>
    </dgm:pt>
    <dgm:pt modelId="{B1419FD0-851B-427D-AB4D-140C875791A5}" type="parTrans" cxnId="{D1A58811-35F6-43E6-A424-6B8C4EA0CD13}">
      <dgm:prSet/>
      <dgm:spPr/>
      <dgm:t>
        <a:bodyPr/>
        <a:lstStyle/>
        <a:p>
          <a:endParaRPr lang="ru-RU"/>
        </a:p>
      </dgm:t>
    </dgm:pt>
    <dgm:pt modelId="{5900B3C0-C082-4D2B-8E8E-ACD63E777152}" type="sibTrans" cxnId="{D1A58811-35F6-43E6-A424-6B8C4EA0CD13}">
      <dgm:prSet/>
      <dgm:spPr/>
      <dgm:t>
        <a:bodyPr/>
        <a:lstStyle/>
        <a:p>
          <a:endParaRPr lang="ru-RU"/>
        </a:p>
      </dgm:t>
    </dgm:pt>
    <dgm:pt modelId="{01B663BB-0BEE-4D57-953C-95BB2C867BEF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000" b="1" dirty="0" smtClean="0"/>
            <a:t>Конкурсы: Воспитатель года, Учитель года, Педагогический дебют, среди поваров ДОО</a:t>
          </a:r>
          <a:endParaRPr lang="ru-RU" sz="2000" b="1" dirty="0"/>
        </a:p>
      </dgm:t>
    </dgm:pt>
    <dgm:pt modelId="{929DCFDA-B6DA-4E63-9A1B-FCACA37E0643}" type="parTrans" cxnId="{A2B004C8-FCE6-47A1-83E5-EA4DE8AC9E50}">
      <dgm:prSet/>
      <dgm:spPr/>
      <dgm:t>
        <a:bodyPr/>
        <a:lstStyle/>
        <a:p>
          <a:endParaRPr lang="ru-RU"/>
        </a:p>
      </dgm:t>
    </dgm:pt>
    <dgm:pt modelId="{E3805D0E-8246-4393-933A-4F759E76150E}" type="sibTrans" cxnId="{A2B004C8-FCE6-47A1-83E5-EA4DE8AC9E50}">
      <dgm:prSet/>
      <dgm:spPr/>
      <dgm:t>
        <a:bodyPr/>
        <a:lstStyle/>
        <a:p>
          <a:endParaRPr lang="ru-RU"/>
        </a:p>
      </dgm:t>
    </dgm:pt>
    <dgm:pt modelId="{3BD7D399-3403-44EE-A13B-D946AA5E2B63}">
      <dgm:prSet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2000" b="1" dirty="0" smtClean="0"/>
            <a:t>Для молодых педагогов: «Школа радости», повышенный коэффициент к окладу, подъемные</a:t>
          </a:r>
          <a:endParaRPr lang="ru-RU" sz="2000" b="1" dirty="0"/>
        </a:p>
      </dgm:t>
    </dgm:pt>
    <dgm:pt modelId="{7BC70CCF-7983-4D8F-AE7E-9C0685326780}" type="parTrans" cxnId="{E076D7B9-892B-4150-BE46-00B5F21AABBB}">
      <dgm:prSet/>
      <dgm:spPr/>
      <dgm:t>
        <a:bodyPr/>
        <a:lstStyle/>
        <a:p>
          <a:endParaRPr lang="ru-RU"/>
        </a:p>
      </dgm:t>
    </dgm:pt>
    <dgm:pt modelId="{D8378C29-22DC-40F3-BC66-18D6A59B467B}" type="sibTrans" cxnId="{E076D7B9-892B-4150-BE46-00B5F21AABBB}">
      <dgm:prSet/>
      <dgm:spPr/>
      <dgm:t>
        <a:bodyPr/>
        <a:lstStyle/>
        <a:p>
          <a:endParaRPr lang="ru-RU"/>
        </a:p>
      </dgm:t>
    </dgm:pt>
    <dgm:pt modelId="{DD6537AC-FEA6-45FA-85E9-C9DFB1FFD638}" type="pres">
      <dgm:prSet presAssocID="{6AC4343E-928E-4CF3-9A1C-DD125D8DD8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8B511-5965-47A1-B0DC-84714026C4AF}" type="pres">
      <dgm:prSet presAssocID="{2DA9F548-2A12-4210-9C1C-D9B493E6FA0F}" presName="circle1" presStyleLbl="node1" presStyleIdx="0" presStyleCnt="3"/>
      <dgm:spPr/>
      <dgm:t>
        <a:bodyPr/>
        <a:lstStyle/>
        <a:p>
          <a:endParaRPr lang="ru-RU"/>
        </a:p>
      </dgm:t>
    </dgm:pt>
    <dgm:pt modelId="{D75504D8-09A3-4545-8EDF-FD44595E87D6}" type="pres">
      <dgm:prSet presAssocID="{2DA9F548-2A12-4210-9C1C-D9B493E6FA0F}" presName="space" presStyleCnt="0"/>
      <dgm:spPr/>
      <dgm:t>
        <a:bodyPr/>
        <a:lstStyle/>
        <a:p>
          <a:endParaRPr lang="ru-RU"/>
        </a:p>
      </dgm:t>
    </dgm:pt>
    <dgm:pt modelId="{B6084255-9057-44EB-933B-AF4EF7D3EEA2}" type="pres">
      <dgm:prSet presAssocID="{2DA9F548-2A12-4210-9C1C-D9B493E6FA0F}" presName="rect1" presStyleLbl="alignAcc1" presStyleIdx="0" presStyleCnt="3" custLinFactNeighborY="1852"/>
      <dgm:spPr/>
      <dgm:t>
        <a:bodyPr/>
        <a:lstStyle/>
        <a:p>
          <a:endParaRPr lang="ru-RU"/>
        </a:p>
      </dgm:t>
    </dgm:pt>
    <dgm:pt modelId="{1C1FDB4A-D802-40CA-B638-83D1E8CAAA5B}" type="pres">
      <dgm:prSet presAssocID="{01B663BB-0BEE-4D57-953C-95BB2C867BEF}" presName="vertSpace2" presStyleLbl="node1" presStyleIdx="0" presStyleCnt="3"/>
      <dgm:spPr/>
    </dgm:pt>
    <dgm:pt modelId="{A8D110FA-43EC-42EC-B7B5-8E45832A21AC}" type="pres">
      <dgm:prSet presAssocID="{01B663BB-0BEE-4D57-953C-95BB2C867BEF}" presName="circle2" presStyleLbl="node1" presStyleIdx="1" presStyleCnt="3"/>
      <dgm:spPr/>
    </dgm:pt>
    <dgm:pt modelId="{84F6F8D5-183E-4F92-80A6-7E94F7E45C0E}" type="pres">
      <dgm:prSet presAssocID="{01B663BB-0BEE-4D57-953C-95BB2C867BEF}" presName="rect2" presStyleLbl="alignAcc1" presStyleIdx="1" presStyleCnt="3"/>
      <dgm:spPr/>
      <dgm:t>
        <a:bodyPr/>
        <a:lstStyle/>
        <a:p>
          <a:endParaRPr lang="ru-RU"/>
        </a:p>
      </dgm:t>
    </dgm:pt>
    <dgm:pt modelId="{0AFEDBFA-17D4-47B4-ADAC-F07235455D2A}" type="pres">
      <dgm:prSet presAssocID="{3BD7D399-3403-44EE-A13B-D946AA5E2B63}" presName="vertSpace3" presStyleLbl="node1" presStyleIdx="1" presStyleCnt="3"/>
      <dgm:spPr/>
    </dgm:pt>
    <dgm:pt modelId="{68695304-798E-419F-A22F-A667541AFBAD}" type="pres">
      <dgm:prSet presAssocID="{3BD7D399-3403-44EE-A13B-D946AA5E2B63}" presName="circle3" presStyleLbl="node1" presStyleIdx="2" presStyleCnt="3"/>
      <dgm:spPr/>
    </dgm:pt>
    <dgm:pt modelId="{741417BE-490A-4008-B308-E778635E8F62}" type="pres">
      <dgm:prSet presAssocID="{3BD7D399-3403-44EE-A13B-D946AA5E2B63}" presName="rect3" presStyleLbl="alignAcc1" presStyleIdx="2" presStyleCnt="3"/>
      <dgm:spPr/>
      <dgm:t>
        <a:bodyPr/>
        <a:lstStyle/>
        <a:p>
          <a:endParaRPr lang="ru-RU"/>
        </a:p>
      </dgm:t>
    </dgm:pt>
    <dgm:pt modelId="{78DAEF43-C0B0-4E5A-ADC6-216B3308FDF3}" type="pres">
      <dgm:prSet presAssocID="{2DA9F548-2A12-4210-9C1C-D9B493E6FA0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0EB33-BEA2-4FC0-9652-169D06931D06}" type="pres">
      <dgm:prSet presAssocID="{01B663BB-0BEE-4D57-953C-95BB2C867BE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7B33C-A00E-4C83-AFAD-03487A5F4D4B}" type="pres">
      <dgm:prSet presAssocID="{3BD7D399-3403-44EE-A13B-D946AA5E2B6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59DEB-F0C4-446F-86AB-9EFE45795E19}" type="presOf" srcId="{3BD7D399-3403-44EE-A13B-D946AA5E2B63}" destId="{0847B33C-A00E-4C83-AFAD-03487A5F4D4B}" srcOrd="1" destOrd="0" presId="urn:microsoft.com/office/officeart/2005/8/layout/target3"/>
    <dgm:cxn modelId="{44B18ECE-DB4F-4C97-9E9E-7976059417BA}" type="presOf" srcId="{3BD7D399-3403-44EE-A13B-D946AA5E2B63}" destId="{741417BE-490A-4008-B308-E778635E8F62}" srcOrd="0" destOrd="0" presId="urn:microsoft.com/office/officeart/2005/8/layout/target3"/>
    <dgm:cxn modelId="{86AE3BEF-8181-46C0-B53A-0FECAADB6AEB}" type="presOf" srcId="{6AC4343E-928E-4CF3-9A1C-DD125D8DD8F2}" destId="{DD6537AC-FEA6-45FA-85E9-C9DFB1FFD638}" srcOrd="0" destOrd="0" presId="urn:microsoft.com/office/officeart/2005/8/layout/target3"/>
    <dgm:cxn modelId="{34B6BECD-0EE8-416A-8CD2-87CA9740BBBF}" type="presOf" srcId="{01B663BB-0BEE-4D57-953C-95BB2C867BEF}" destId="{7090EB33-BEA2-4FC0-9652-169D06931D06}" srcOrd="1" destOrd="0" presId="urn:microsoft.com/office/officeart/2005/8/layout/target3"/>
    <dgm:cxn modelId="{E10C9C93-B487-43C4-9189-9B522BD0A293}" type="presOf" srcId="{2DA9F548-2A12-4210-9C1C-D9B493E6FA0F}" destId="{B6084255-9057-44EB-933B-AF4EF7D3EEA2}" srcOrd="0" destOrd="0" presId="urn:microsoft.com/office/officeart/2005/8/layout/target3"/>
    <dgm:cxn modelId="{D1A58811-35F6-43E6-A424-6B8C4EA0CD13}" srcId="{6AC4343E-928E-4CF3-9A1C-DD125D8DD8F2}" destId="{2DA9F548-2A12-4210-9C1C-D9B493E6FA0F}" srcOrd="0" destOrd="0" parTransId="{B1419FD0-851B-427D-AB4D-140C875791A5}" sibTransId="{5900B3C0-C082-4D2B-8E8E-ACD63E777152}"/>
    <dgm:cxn modelId="{E585ABA1-0CBD-4EC1-A593-73F88D73DBF9}" type="presOf" srcId="{01B663BB-0BEE-4D57-953C-95BB2C867BEF}" destId="{84F6F8D5-183E-4F92-80A6-7E94F7E45C0E}" srcOrd="0" destOrd="0" presId="urn:microsoft.com/office/officeart/2005/8/layout/target3"/>
    <dgm:cxn modelId="{E076D7B9-892B-4150-BE46-00B5F21AABBB}" srcId="{6AC4343E-928E-4CF3-9A1C-DD125D8DD8F2}" destId="{3BD7D399-3403-44EE-A13B-D946AA5E2B63}" srcOrd="2" destOrd="0" parTransId="{7BC70CCF-7983-4D8F-AE7E-9C0685326780}" sibTransId="{D8378C29-22DC-40F3-BC66-18D6A59B467B}"/>
    <dgm:cxn modelId="{A2B004C8-FCE6-47A1-83E5-EA4DE8AC9E50}" srcId="{6AC4343E-928E-4CF3-9A1C-DD125D8DD8F2}" destId="{01B663BB-0BEE-4D57-953C-95BB2C867BEF}" srcOrd="1" destOrd="0" parTransId="{929DCFDA-B6DA-4E63-9A1B-FCACA37E0643}" sibTransId="{E3805D0E-8246-4393-933A-4F759E76150E}"/>
    <dgm:cxn modelId="{9163BEBD-716A-4C02-AF80-CF2EDB1E0FAB}" type="presOf" srcId="{2DA9F548-2A12-4210-9C1C-D9B493E6FA0F}" destId="{78DAEF43-C0B0-4E5A-ADC6-216B3308FDF3}" srcOrd="1" destOrd="0" presId="urn:microsoft.com/office/officeart/2005/8/layout/target3"/>
    <dgm:cxn modelId="{C3ED588D-73B3-407D-9D36-96A2EEA4490A}" type="presParOf" srcId="{DD6537AC-FEA6-45FA-85E9-C9DFB1FFD638}" destId="{13E8B511-5965-47A1-B0DC-84714026C4AF}" srcOrd="0" destOrd="0" presId="urn:microsoft.com/office/officeart/2005/8/layout/target3"/>
    <dgm:cxn modelId="{57D56EAA-4EF3-46DE-9869-BA921AAE46AB}" type="presParOf" srcId="{DD6537AC-FEA6-45FA-85E9-C9DFB1FFD638}" destId="{D75504D8-09A3-4545-8EDF-FD44595E87D6}" srcOrd="1" destOrd="0" presId="urn:microsoft.com/office/officeart/2005/8/layout/target3"/>
    <dgm:cxn modelId="{370FA836-A8F9-4732-B143-ABB5142F34B2}" type="presParOf" srcId="{DD6537AC-FEA6-45FA-85E9-C9DFB1FFD638}" destId="{B6084255-9057-44EB-933B-AF4EF7D3EEA2}" srcOrd="2" destOrd="0" presId="urn:microsoft.com/office/officeart/2005/8/layout/target3"/>
    <dgm:cxn modelId="{2A531E1A-FEF2-4312-8218-1D6F9A17EE55}" type="presParOf" srcId="{DD6537AC-FEA6-45FA-85E9-C9DFB1FFD638}" destId="{1C1FDB4A-D802-40CA-B638-83D1E8CAAA5B}" srcOrd="3" destOrd="0" presId="urn:microsoft.com/office/officeart/2005/8/layout/target3"/>
    <dgm:cxn modelId="{50A61304-067B-4C13-B4F3-7829CB5C6ADD}" type="presParOf" srcId="{DD6537AC-FEA6-45FA-85E9-C9DFB1FFD638}" destId="{A8D110FA-43EC-42EC-B7B5-8E45832A21AC}" srcOrd="4" destOrd="0" presId="urn:microsoft.com/office/officeart/2005/8/layout/target3"/>
    <dgm:cxn modelId="{595DF2CD-E32A-419C-9B20-106B674E32D4}" type="presParOf" srcId="{DD6537AC-FEA6-45FA-85E9-C9DFB1FFD638}" destId="{84F6F8D5-183E-4F92-80A6-7E94F7E45C0E}" srcOrd="5" destOrd="0" presId="urn:microsoft.com/office/officeart/2005/8/layout/target3"/>
    <dgm:cxn modelId="{631B7A84-A3A3-4D8E-8F20-38DDEEF27697}" type="presParOf" srcId="{DD6537AC-FEA6-45FA-85E9-C9DFB1FFD638}" destId="{0AFEDBFA-17D4-47B4-ADAC-F07235455D2A}" srcOrd="6" destOrd="0" presId="urn:microsoft.com/office/officeart/2005/8/layout/target3"/>
    <dgm:cxn modelId="{28FE697F-6DA1-47B5-847F-5309DD6BB529}" type="presParOf" srcId="{DD6537AC-FEA6-45FA-85E9-C9DFB1FFD638}" destId="{68695304-798E-419F-A22F-A667541AFBAD}" srcOrd="7" destOrd="0" presId="urn:microsoft.com/office/officeart/2005/8/layout/target3"/>
    <dgm:cxn modelId="{90C66667-2EDB-4332-B958-B6F8E895E42E}" type="presParOf" srcId="{DD6537AC-FEA6-45FA-85E9-C9DFB1FFD638}" destId="{741417BE-490A-4008-B308-E778635E8F62}" srcOrd="8" destOrd="0" presId="urn:microsoft.com/office/officeart/2005/8/layout/target3"/>
    <dgm:cxn modelId="{BF5BD51D-028A-41B9-931C-5861DFD3313B}" type="presParOf" srcId="{DD6537AC-FEA6-45FA-85E9-C9DFB1FFD638}" destId="{78DAEF43-C0B0-4E5A-ADC6-216B3308FDF3}" srcOrd="9" destOrd="0" presId="urn:microsoft.com/office/officeart/2005/8/layout/target3"/>
    <dgm:cxn modelId="{FD2B090A-7EF3-497E-83D9-9B8086BFFC5D}" type="presParOf" srcId="{DD6537AC-FEA6-45FA-85E9-C9DFB1FFD638}" destId="{7090EB33-BEA2-4FC0-9652-169D06931D06}" srcOrd="10" destOrd="0" presId="urn:microsoft.com/office/officeart/2005/8/layout/target3"/>
    <dgm:cxn modelId="{6E068C5B-1526-437A-859A-93C0312A99D2}" type="presParOf" srcId="{DD6537AC-FEA6-45FA-85E9-C9DFB1FFD638}" destId="{0847B33C-A00E-4C83-AFAD-03487A5F4D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8B511-5965-47A1-B0DC-84714026C4AF}">
      <dsp:nvSpPr>
        <dsp:cNvPr id="0" name=""/>
        <dsp:cNvSpPr/>
      </dsp:nvSpPr>
      <dsp:spPr>
        <a:xfrm>
          <a:off x="0" y="0"/>
          <a:ext cx="3888432" cy="388843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84255-9057-44EB-933B-AF4EF7D3EEA2}">
      <dsp:nvSpPr>
        <dsp:cNvPr id="0" name=""/>
        <dsp:cNvSpPr/>
      </dsp:nvSpPr>
      <dsp:spPr>
        <a:xfrm>
          <a:off x="1944216" y="0"/>
          <a:ext cx="5904655" cy="388843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Переобучение, повышение квалификации</a:t>
          </a:r>
          <a:endParaRPr lang="ru-RU" sz="2000" b="1" kern="1200" dirty="0"/>
        </a:p>
      </dsp:txBody>
      <dsp:txXfrm>
        <a:off x="1944216" y="0"/>
        <a:ext cx="5904655" cy="1166532"/>
      </dsp:txXfrm>
    </dsp:sp>
    <dsp:sp modelId="{A8D110FA-43EC-42EC-B7B5-8E45832A21AC}">
      <dsp:nvSpPr>
        <dsp:cNvPr id="0" name=""/>
        <dsp:cNvSpPr/>
      </dsp:nvSpPr>
      <dsp:spPr>
        <a:xfrm>
          <a:off x="680476" y="1166532"/>
          <a:ext cx="2527478" cy="252747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6F8D5-183E-4F92-80A6-7E94F7E45C0E}">
      <dsp:nvSpPr>
        <dsp:cNvPr id="0" name=""/>
        <dsp:cNvSpPr/>
      </dsp:nvSpPr>
      <dsp:spPr>
        <a:xfrm>
          <a:off x="1944216" y="1166532"/>
          <a:ext cx="5904655" cy="25274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Конкурсы: Воспитатель года, Учитель года, Педагогический дебют, среди поваров ДОО</a:t>
          </a:r>
          <a:endParaRPr lang="ru-RU" sz="2000" b="1" kern="1200" dirty="0"/>
        </a:p>
      </dsp:txBody>
      <dsp:txXfrm>
        <a:off x="1944216" y="1166532"/>
        <a:ext cx="5904655" cy="1166528"/>
      </dsp:txXfrm>
    </dsp:sp>
    <dsp:sp modelId="{68695304-798E-419F-A22F-A667541AFBAD}">
      <dsp:nvSpPr>
        <dsp:cNvPr id="0" name=""/>
        <dsp:cNvSpPr/>
      </dsp:nvSpPr>
      <dsp:spPr>
        <a:xfrm>
          <a:off x="1360951" y="2333060"/>
          <a:ext cx="1166528" cy="116652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417BE-490A-4008-B308-E778635E8F62}">
      <dsp:nvSpPr>
        <dsp:cNvPr id="0" name=""/>
        <dsp:cNvSpPr/>
      </dsp:nvSpPr>
      <dsp:spPr>
        <a:xfrm>
          <a:off x="1944216" y="2333060"/>
          <a:ext cx="5904655" cy="116652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Для молодых педагогов: «Школа радости», повышенный коэффициент к окладу, подъемные</a:t>
          </a:r>
          <a:endParaRPr lang="ru-RU" sz="2000" b="1" kern="1200" dirty="0"/>
        </a:p>
      </dsp:txBody>
      <dsp:txXfrm>
        <a:off x="1944216" y="2333060"/>
        <a:ext cx="5904655" cy="116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6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2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4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9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4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8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3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4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6489-6050-4CD6-9166-44BC04D1A6A7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329C-2067-4340-B28F-EA73DB99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1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93454"/>
            <a:ext cx="8134672" cy="21876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выполнении трехстороннего Соглашения учреждениями образования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городского округа Первоуральск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332656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 городского округа Первоуральск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3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среднемесячной заработной платы (руб.)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91222454"/>
              </p:ext>
            </p:extLst>
          </p:nvPr>
        </p:nvGraphicFramePr>
        <p:xfrm>
          <a:off x="1403648" y="999892"/>
          <a:ext cx="5848350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0723755"/>
              </p:ext>
            </p:extLst>
          </p:nvPr>
        </p:nvGraphicFramePr>
        <p:xfrm>
          <a:off x="1403648" y="2924944"/>
          <a:ext cx="5886450" cy="17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19802714"/>
              </p:ext>
            </p:extLst>
          </p:nvPr>
        </p:nvGraphicFramePr>
        <p:xfrm>
          <a:off x="1403648" y="4725144"/>
          <a:ext cx="5981700" cy="171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44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ЗАНЯТОСТЬ НАСЕЛЕНИЯ,  ЗАКРЕПЛЕНИЕ КАДРОВ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83704944"/>
              </p:ext>
            </p:extLst>
          </p:nvPr>
        </p:nvGraphicFramePr>
        <p:xfrm>
          <a:off x="539552" y="1412776"/>
          <a:ext cx="78488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388424" y="1412776"/>
            <a:ext cx="0" cy="8640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83768" y="1412776"/>
            <a:ext cx="0" cy="8640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388424" y="5094420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3768" y="5068592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965227" y="12757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ЗАЩИТА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7107" y="650799"/>
            <a:ext cx="8613390" cy="3205984"/>
            <a:chOff x="1279267" y="852584"/>
            <a:chExt cx="6366034" cy="3205984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279267" y="852584"/>
              <a:ext cx="2429928" cy="569899"/>
              <a:chOff x="16274" y="1192244"/>
              <a:chExt cx="1662370" cy="406483"/>
            </a:xfrm>
            <a:solidFill>
              <a:srgbClr val="C35855"/>
            </a:solidFill>
          </p:grpSpPr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16274" y="1192244"/>
                <a:ext cx="1662370" cy="406483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Скругленный прямоугольник 4"/>
              <p:cNvSpPr/>
              <p:nvPr/>
            </p:nvSpPr>
            <p:spPr>
              <a:xfrm>
                <a:off x="34317" y="1200113"/>
                <a:ext cx="1630894" cy="39074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/>
                  <a:t> Ремонты </a:t>
                </a:r>
                <a:endParaRPr lang="ru-RU" sz="2800" b="1" kern="1200" dirty="0"/>
              </a:p>
            </p:txBody>
          </p:sp>
        </p:grpSp>
        <p:sp>
          <p:nvSpPr>
            <p:cNvPr id="28" name="Прямая соединительная линия 5"/>
            <p:cNvSpPr/>
            <p:nvPr/>
          </p:nvSpPr>
          <p:spPr>
            <a:xfrm>
              <a:off x="1387847" y="1530371"/>
              <a:ext cx="166237" cy="4030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007"/>
                  </a:lnTo>
                  <a:lnTo>
                    <a:pt x="166237" y="40300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9" name="Группа 28"/>
            <p:cNvGrpSpPr/>
            <p:nvPr/>
          </p:nvGrpSpPr>
          <p:grpSpPr>
            <a:xfrm>
              <a:off x="1504049" y="1628525"/>
              <a:ext cx="6125402" cy="537343"/>
              <a:chOff x="324576" y="1736065"/>
              <a:chExt cx="1435954" cy="537343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324576" y="1736065"/>
                <a:ext cx="1435954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3" name="Скругленный прямоугольник 7"/>
              <p:cNvSpPr/>
              <p:nvPr/>
            </p:nvSpPr>
            <p:spPr>
              <a:xfrm>
                <a:off x="336305" y="1750972"/>
                <a:ext cx="1404478" cy="4847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/>
                  <a:t>ш</a:t>
                </a:r>
                <a:r>
                  <a:rPr lang="ru-RU" sz="2400" kern="1200" dirty="0" smtClean="0"/>
                  <a:t>кола № 26 </a:t>
                </a:r>
                <a:r>
                  <a:rPr lang="ru-RU" sz="2400" kern="1200" dirty="0" smtClean="0"/>
                  <a:t>– капитальный </a:t>
                </a:r>
                <a:r>
                  <a:rPr lang="ru-RU" sz="2400" kern="1200" dirty="0" smtClean="0"/>
                  <a:t>ремонт спортивного зала </a:t>
                </a:r>
                <a:endParaRPr lang="ru-RU" sz="2400" kern="1200" dirty="0"/>
              </a:p>
            </p:txBody>
          </p:sp>
        </p:grpSp>
        <p:sp>
          <p:nvSpPr>
            <p:cNvPr id="40" name="Прямая соединительная линия 8"/>
            <p:cNvSpPr/>
            <p:nvPr/>
          </p:nvSpPr>
          <p:spPr>
            <a:xfrm>
              <a:off x="1387847" y="1478620"/>
              <a:ext cx="166237" cy="10746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74687"/>
                  </a:lnTo>
                  <a:lnTo>
                    <a:pt x="166237" y="107468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1" name="Группа 40"/>
            <p:cNvGrpSpPr/>
            <p:nvPr/>
          </p:nvGrpSpPr>
          <p:grpSpPr>
            <a:xfrm>
              <a:off x="1499020" y="2284635"/>
              <a:ext cx="6130434" cy="537343"/>
              <a:chOff x="313511" y="2392175"/>
              <a:chExt cx="1435954" cy="537343"/>
            </a:xfrm>
          </p:grpSpPr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13511" y="2392175"/>
                <a:ext cx="1435954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3587"/>
                  <a:satOff val="-402"/>
                  <a:lumOff val="256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1" name="Скругленный прямоугольник 10"/>
              <p:cNvSpPr/>
              <p:nvPr/>
            </p:nvSpPr>
            <p:spPr>
              <a:xfrm>
                <a:off x="318598" y="2423651"/>
                <a:ext cx="1430867" cy="505867"/>
              </a:xfrm>
              <a:prstGeom prst="rect">
                <a:avLst/>
              </a:prstGeom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26 </a:t>
                </a:r>
                <a:r>
                  <a:rPr lang="ru-RU" sz="2400" kern="1200" dirty="0" smtClean="0"/>
                  <a:t>детских </a:t>
                </a:r>
                <a:r>
                  <a:rPr lang="ru-RU" sz="2400" kern="1200" dirty="0" smtClean="0"/>
                  <a:t>садов </a:t>
                </a:r>
                <a:r>
                  <a:rPr lang="ru-RU" sz="2400" dirty="0"/>
                  <a:t>– </a:t>
                </a:r>
                <a:r>
                  <a:rPr lang="ru-RU" sz="2400" dirty="0" smtClean="0"/>
                  <a:t>  </a:t>
                </a:r>
                <a:r>
                  <a:rPr lang="ru-RU" sz="2400" kern="1200" dirty="0" smtClean="0"/>
                  <a:t>замена окон</a:t>
                </a:r>
                <a:endParaRPr lang="ru-RU" sz="2400" kern="1200" dirty="0"/>
              </a:p>
            </p:txBody>
          </p:sp>
        </p:grpSp>
        <p:sp>
          <p:nvSpPr>
            <p:cNvPr id="42" name="Прямая соединительная линия 11"/>
            <p:cNvSpPr/>
            <p:nvPr/>
          </p:nvSpPr>
          <p:spPr>
            <a:xfrm>
              <a:off x="1386612" y="1411451"/>
              <a:ext cx="166237" cy="17463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46367"/>
                  </a:lnTo>
                  <a:lnTo>
                    <a:pt x="166237" y="174636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3" name="Группа 42"/>
            <p:cNvGrpSpPr/>
            <p:nvPr/>
          </p:nvGrpSpPr>
          <p:grpSpPr>
            <a:xfrm>
              <a:off x="1501873" y="2899852"/>
              <a:ext cx="6143428" cy="537343"/>
              <a:chOff x="305591" y="3007392"/>
              <a:chExt cx="1547541" cy="537343"/>
            </a:xfrm>
          </p:grpSpPr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05591" y="3007392"/>
                <a:ext cx="1547541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7174"/>
                  <a:satOff val="-805"/>
                  <a:lumOff val="5136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9" name="Скругленный прямоугольник 13"/>
              <p:cNvSpPr/>
              <p:nvPr/>
            </p:nvSpPr>
            <p:spPr>
              <a:xfrm>
                <a:off x="313079" y="3038868"/>
                <a:ext cx="1536061" cy="5058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школы №№ </a:t>
                </a:r>
                <a:r>
                  <a:rPr lang="ru-RU" sz="2400" kern="1200" dirty="0" smtClean="0"/>
                  <a:t>2, 6, 10, 20, 29 – ремонт фасадов, ремонт </a:t>
                </a:r>
                <a:r>
                  <a:rPr lang="ru-RU" sz="2400" kern="1200" dirty="0" smtClean="0"/>
                  <a:t>туалетов</a:t>
                </a:r>
                <a:endParaRPr lang="ru-RU" sz="2400" kern="1200" dirty="0"/>
              </a:p>
            </p:txBody>
          </p:sp>
        </p:grpSp>
        <p:sp>
          <p:nvSpPr>
            <p:cNvPr id="44" name="Прямая соединительная линия 14"/>
            <p:cNvSpPr/>
            <p:nvPr/>
          </p:nvSpPr>
          <p:spPr>
            <a:xfrm>
              <a:off x="1387847" y="1392645"/>
              <a:ext cx="166237" cy="24180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18047"/>
                  </a:lnTo>
                  <a:lnTo>
                    <a:pt x="166237" y="241804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5" name="Группа 44"/>
            <p:cNvGrpSpPr/>
            <p:nvPr/>
          </p:nvGrpSpPr>
          <p:grpSpPr>
            <a:xfrm>
              <a:off x="1501875" y="3521225"/>
              <a:ext cx="6130434" cy="537343"/>
              <a:chOff x="313870" y="3628765"/>
              <a:chExt cx="1457001" cy="537343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313870" y="3628765"/>
                <a:ext cx="1457001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10762"/>
                  <a:satOff val="-1207"/>
                  <a:lumOff val="770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7" name="Скругленный прямоугольник 16"/>
              <p:cNvSpPr/>
              <p:nvPr/>
            </p:nvSpPr>
            <p:spPr>
              <a:xfrm>
                <a:off x="319529" y="3650682"/>
                <a:ext cx="1437392" cy="505867"/>
              </a:xfrm>
              <a:prstGeom prst="rect">
                <a:avLst/>
              </a:prstGeom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школа № </a:t>
                </a:r>
                <a:r>
                  <a:rPr lang="ru-RU" sz="2400" kern="1200" dirty="0" smtClean="0"/>
                  <a:t>26 </a:t>
                </a:r>
                <a:r>
                  <a:rPr lang="ru-RU" sz="2400" kern="1200" dirty="0" smtClean="0"/>
                  <a:t>– </a:t>
                </a:r>
                <a:r>
                  <a:rPr lang="ru-RU" sz="2400" kern="1200" dirty="0" smtClean="0"/>
                  <a:t>капитальный ремонт кабинета</a:t>
                </a:r>
                <a:endParaRPr lang="ru-RU" sz="2400" kern="1200" dirty="0"/>
              </a:p>
            </p:txBody>
          </p:sp>
        </p:grp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8" y="3948336"/>
            <a:ext cx="2895730" cy="187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00" y="3948336"/>
            <a:ext cx="2895104" cy="187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6060"/>
            <a:ext cx="2328562" cy="150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77" y="5189080"/>
            <a:ext cx="2520242" cy="16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07" y="5196178"/>
            <a:ext cx="2511597" cy="162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\\SERVER0\Public\А.Ватолина\206\ФКиС\Шк 26 - 2017 год ремонт спортзала\ОТЧЕТЫ в МО\12 сентября\МАОУ СОШ 26\Договор на 391,94998 т.р. (399,00284 т.р)\Файлы фотографий\Фото после ремонта\фото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6" y="3936060"/>
            <a:ext cx="2167457" cy="28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58" y="5557242"/>
            <a:ext cx="150161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611560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ЗАЩИТА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27584" y="1052736"/>
            <a:ext cx="7344816" cy="2768406"/>
            <a:chOff x="827584" y="1052736"/>
            <a:chExt cx="7344816" cy="276840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27584" y="1052736"/>
              <a:ext cx="2430000" cy="752400"/>
              <a:chOff x="1933883" y="1232284"/>
              <a:chExt cx="1701402" cy="537343"/>
            </a:xfrm>
            <a:solidFill>
              <a:srgbClr val="C35855"/>
            </a:solidFill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1933883" y="1232284"/>
                <a:ext cx="1701402" cy="537343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-8968"/>
                  <a:satOff val="-1006"/>
                  <a:lumOff val="6420"/>
                  <a:alphaOff val="0"/>
                </a:schemeClr>
              </a:fillRef>
              <a:effectRef idx="0">
                <a:schemeClr val="accent2">
                  <a:shade val="80000"/>
                  <a:hueOff val="-8968"/>
                  <a:satOff val="-1006"/>
                  <a:lumOff val="642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Скругленный прямоугольник 18"/>
              <p:cNvSpPr/>
              <p:nvPr/>
            </p:nvSpPr>
            <p:spPr>
              <a:xfrm>
                <a:off x="1949621" y="1232285"/>
                <a:ext cx="1669926" cy="50586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/>
                  <a:t>Оздоровление</a:t>
                </a:r>
                <a:endParaRPr lang="ru-RU" sz="2800" b="1" kern="1200" dirty="0"/>
              </a:p>
            </p:txBody>
          </p:sp>
        </p:grpSp>
        <p:sp>
          <p:nvSpPr>
            <p:cNvPr id="24" name="Прямая соединительная линия 19"/>
            <p:cNvSpPr/>
            <p:nvPr/>
          </p:nvSpPr>
          <p:spPr>
            <a:xfrm>
              <a:off x="997725" y="1806104"/>
              <a:ext cx="170140" cy="4030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007"/>
                  </a:lnTo>
                  <a:lnTo>
                    <a:pt x="170140" y="40300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5" name="Группа 24"/>
            <p:cNvGrpSpPr/>
            <p:nvPr/>
          </p:nvGrpSpPr>
          <p:grpSpPr>
            <a:xfrm>
              <a:off x="1167864" y="1940440"/>
              <a:ext cx="7004536" cy="537343"/>
              <a:chOff x="2274164" y="1903964"/>
              <a:chExt cx="1431363" cy="537343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2274164" y="1903964"/>
                <a:ext cx="1431363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14349"/>
                  <a:satOff val="-1610"/>
                  <a:lumOff val="102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Скругленный прямоугольник 21"/>
              <p:cNvSpPr/>
              <p:nvPr/>
            </p:nvSpPr>
            <p:spPr>
              <a:xfrm>
                <a:off x="2290951" y="1926204"/>
                <a:ext cx="1399887" cy="50586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1160 человек в загородных лагерях</a:t>
                </a:r>
                <a:endParaRPr lang="ru-RU" sz="2400" kern="1200" dirty="0"/>
              </a:p>
            </p:txBody>
          </p:sp>
        </p:grpSp>
        <p:sp>
          <p:nvSpPr>
            <p:cNvPr id="28" name="Прямая соединительная линия 22"/>
            <p:cNvSpPr/>
            <p:nvPr/>
          </p:nvSpPr>
          <p:spPr>
            <a:xfrm>
              <a:off x="997725" y="1806104"/>
              <a:ext cx="170140" cy="10746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74687"/>
                  </a:lnTo>
                  <a:lnTo>
                    <a:pt x="170140" y="107468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9" name="Группа 28"/>
            <p:cNvGrpSpPr/>
            <p:nvPr/>
          </p:nvGrpSpPr>
          <p:grpSpPr>
            <a:xfrm>
              <a:off x="1167864" y="2612120"/>
              <a:ext cx="7004536" cy="537343"/>
              <a:chOff x="2274164" y="2575644"/>
              <a:chExt cx="1431363" cy="537343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274164" y="2575644"/>
                <a:ext cx="1431363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17936"/>
                  <a:satOff val="-2012"/>
                  <a:lumOff val="1284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Скругленный прямоугольник 24"/>
              <p:cNvSpPr/>
              <p:nvPr/>
            </p:nvSpPr>
            <p:spPr>
              <a:xfrm>
                <a:off x="2286884" y="2601917"/>
                <a:ext cx="1399887" cy="5058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3765 </a:t>
                </a:r>
                <a:r>
                  <a:rPr lang="ru-RU" sz="2400" kern="1200" dirty="0" smtClean="0"/>
                  <a:t>человек в лагерях дневного пребывания</a:t>
                </a:r>
                <a:endParaRPr lang="ru-RU" sz="2400" kern="1200" dirty="0"/>
              </a:p>
            </p:txBody>
          </p:sp>
        </p:grpSp>
        <p:sp>
          <p:nvSpPr>
            <p:cNvPr id="32" name="Прямая соединительная линия 25"/>
            <p:cNvSpPr/>
            <p:nvPr/>
          </p:nvSpPr>
          <p:spPr>
            <a:xfrm>
              <a:off x="997725" y="1806104"/>
              <a:ext cx="170140" cy="17463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46367"/>
                  </a:lnTo>
                  <a:lnTo>
                    <a:pt x="170140" y="174636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3" name="Группа 32"/>
            <p:cNvGrpSpPr/>
            <p:nvPr/>
          </p:nvGrpSpPr>
          <p:grpSpPr>
            <a:xfrm>
              <a:off x="1167864" y="3283799"/>
              <a:ext cx="7004536" cy="537343"/>
              <a:chOff x="2274164" y="3247323"/>
              <a:chExt cx="1758911" cy="537343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2274164" y="3247323"/>
                <a:ext cx="1758911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21523"/>
                  <a:satOff val="-2414"/>
                  <a:lumOff val="1540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Скругленный прямоугольник 27"/>
              <p:cNvSpPr/>
              <p:nvPr/>
            </p:nvSpPr>
            <p:spPr>
              <a:xfrm>
                <a:off x="2288178" y="3264667"/>
                <a:ext cx="1727435" cy="50586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1266 </a:t>
                </a:r>
                <a:r>
                  <a:rPr lang="ru-RU" sz="2400" kern="1200" dirty="0" smtClean="0"/>
                  <a:t>человек в санаторно-курортных учреждениях</a:t>
                </a:r>
                <a:endParaRPr lang="ru-RU" sz="2400" kern="1200" dirty="0"/>
              </a:p>
            </p:txBody>
          </p:sp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848200" y="1052736"/>
              <a:ext cx="23869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lubopyshka.ru/images/stories/lage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45" y="3933056"/>
            <a:ext cx="430678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2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611560" y="22370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ЗАЩИТА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5574" y="890248"/>
            <a:ext cx="7488835" cy="2749927"/>
            <a:chOff x="755574" y="890248"/>
            <a:chExt cx="7488835" cy="2749927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55574" y="890248"/>
              <a:ext cx="7488833" cy="752400"/>
              <a:chOff x="4181581" y="1202359"/>
              <a:chExt cx="5011947" cy="537343"/>
            </a:xfrm>
            <a:solidFill>
              <a:srgbClr val="C35855"/>
            </a:solidFill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181581" y="1202359"/>
                <a:ext cx="5011947" cy="537343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-17936"/>
                  <a:satOff val="-2012"/>
                  <a:lumOff val="12840"/>
                  <a:alphaOff val="0"/>
                </a:schemeClr>
              </a:fillRef>
              <a:effectRef idx="0">
                <a:schemeClr val="accent2">
                  <a:shade val="80000"/>
                  <a:hueOff val="-17936"/>
                  <a:satOff val="-2012"/>
                  <a:lumOff val="1284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Скругленный прямоугольник 29"/>
              <p:cNvSpPr/>
              <p:nvPr/>
            </p:nvSpPr>
            <p:spPr>
              <a:xfrm>
                <a:off x="4197320" y="1218097"/>
                <a:ext cx="4996208" cy="5058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 </a:t>
                </a:r>
                <a:r>
                  <a:rPr lang="ru-RU" sz="2800" b="1" kern="1200" dirty="0" smtClean="0"/>
                  <a:t>Льготы по родительской плате за детский сад</a:t>
                </a:r>
                <a:endParaRPr lang="ru-RU" sz="2800" b="1" kern="1200" dirty="0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1042376" y="1759473"/>
              <a:ext cx="7202032" cy="594478"/>
              <a:chOff x="4468384" y="1855560"/>
              <a:chExt cx="1762745" cy="594478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4468384" y="1855560"/>
                <a:ext cx="1762745" cy="594478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25110"/>
                  <a:satOff val="-2817"/>
                  <a:lumOff val="17976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Скругленный прямоугольник 32"/>
              <p:cNvSpPr/>
              <p:nvPr/>
            </p:nvSpPr>
            <p:spPr>
              <a:xfrm>
                <a:off x="4492136" y="1874038"/>
                <a:ext cx="1731269" cy="57600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50%, если душевой доход ниже величины прожиточного минимума</a:t>
                </a:r>
                <a:endParaRPr lang="ru-RU" sz="2400" kern="1200" dirty="0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1042377" y="2431153"/>
              <a:ext cx="7202032" cy="537343"/>
              <a:chOff x="4468384" y="2527240"/>
              <a:chExt cx="1457001" cy="537343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4468384" y="2527240"/>
                <a:ext cx="1457001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28698"/>
                  <a:satOff val="-3219"/>
                  <a:lumOff val="2054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Скругленный прямоугольник 35"/>
              <p:cNvSpPr/>
              <p:nvPr/>
            </p:nvSpPr>
            <p:spPr>
              <a:xfrm>
                <a:off x="4488015" y="2554948"/>
                <a:ext cx="1425525" cy="50586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30%, если один из родителей инвалид 1 или 2 группы</a:t>
                </a:r>
                <a:endParaRPr lang="ru-RU" sz="2400" kern="1200" dirty="0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1042377" y="3102832"/>
              <a:ext cx="7202032" cy="537343"/>
              <a:chOff x="4468384" y="3198919"/>
              <a:chExt cx="1457001" cy="537343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468384" y="3198919"/>
                <a:ext cx="1457001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32285"/>
                  <a:satOff val="-3622"/>
                  <a:lumOff val="2311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Скругленный прямоугольник 38"/>
              <p:cNvSpPr/>
              <p:nvPr/>
            </p:nvSpPr>
            <p:spPr>
              <a:xfrm>
                <a:off x="4484908" y="3218583"/>
                <a:ext cx="1425525" cy="50586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20%, если в семье три и более детей</a:t>
                </a:r>
                <a:endParaRPr lang="ru-RU" sz="2400" kern="1200" dirty="0"/>
              </a:p>
            </p:txBody>
          </p:sp>
        </p:grpSp>
        <p:sp>
          <p:nvSpPr>
            <p:cNvPr id="54" name="Прямая соединительная линия 19"/>
            <p:cNvSpPr/>
            <p:nvPr/>
          </p:nvSpPr>
          <p:spPr>
            <a:xfrm>
              <a:off x="881863" y="1643616"/>
              <a:ext cx="170140" cy="4030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007"/>
                  </a:lnTo>
                  <a:lnTo>
                    <a:pt x="170140" y="40300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рямая соединительная линия 22"/>
            <p:cNvSpPr/>
            <p:nvPr/>
          </p:nvSpPr>
          <p:spPr>
            <a:xfrm>
              <a:off x="881863" y="1643616"/>
              <a:ext cx="170140" cy="10746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74687"/>
                  </a:lnTo>
                  <a:lnTo>
                    <a:pt x="170140" y="107468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рямая соединительная линия 25"/>
            <p:cNvSpPr/>
            <p:nvPr/>
          </p:nvSpPr>
          <p:spPr>
            <a:xfrm>
              <a:off x="881863" y="1643616"/>
              <a:ext cx="170140" cy="17463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46367"/>
                  </a:lnTo>
                  <a:lnTo>
                    <a:pt x="170140" y="174636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26" name="Picture 2" descr="http://kzndeti.ru/userfiles/picmid/img-20151218104944-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22" y="3861048"/>
            <a:ext cx="583999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611560" y="22370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ЗАЩИТА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09" y="764704"/>
            <a:ext cx="8424939" cy="5256584"/>
            <a:chOff x="179509" y="764704"/>
            <a:chExt cx="8424939" cy="5256584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79509" y="764704"/>
              <a:ext cx="5184576" cy="752400"/>
              <a:chOff x="6447774" y="1202359"/>
              <a:chExt cx="3548555" cy="537343"/>
            </a:xfrm>
            <a:solidFill>
              <a:srgbClr val="C35855"/>
            </a:solidFill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447774" y="1202359"/>
                <a:ext cx="3548554" cy="537343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-26904"/>
                  <a:satOff val="-3018"/>
                  <a:lumOff val="19260"/>
                  <a:alphaOff val="0"/>
                </a:schemeClr>
              </a:fillRef>
              <a:effectRef idx="0">
                <a:schemeClr val="accent2">
                  <a:shade val="80000"/>
                  <a:hueOff val="-26904"/>
                  <a:satOff val="-3018"/>
                  <a:lumOff val="1926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Скругленный прямоугольник 40"/>
              <p:cNvSpPr/>
              <p:nvPr/>
            </p:nvSpPr>
            <p:spPr>
              <a:xfrm>
                <a:off x="6463513" y="1218097"/>
                <a:ext cx="3532816" cy="5058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/>
                  <a:t>Бесплатное горячее </a:t>
                </a:r>
                <a:r>
                  <a:rPr lang="ru-RU" sz="2800" b="1" kern="1200" dirty="0" smtClean="0"/>
                  <a:t>питание</a:t>
                </a:r>
                <a:endParaRPr lang="ru-RU" sz="2800" b="1" kern="1200" dirty="0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470932" y="1636666"/>
              <a:ext cx="8133516" cy="2568120"/>
              <a:chOff x="335315" y="1903964"/>
              <a:chExt cx="1435954" cy="537343"/>
            </a:xfrm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335315" y="1903964"/>
                <a:ext cx="1435954" cy="537343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Скругленный прямоугольник 7"/>
              <p:cNvSpPr/>
              <p:nvPr/>
            </p:nvSpPr>
            <p:spPr>
              <a:xfrm>
                <a:off x="353711" y="1909189"/>
                <a:ext cx="1404363" cy="52657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lvl="0" algn="l" defTabSz="533400" rtl="0">
                  <a:spcBef>
                    <a:spcPct val="0"/>
                  </a:spcBef>
                </a:pPr>
                <a:r>
                  <a:rPr lang="ru-RU" sz="2400" u="sng" kern="1200" dirty="0" smtClean="0"/>
                  <a:t>1 </a:t>
                </a:r>
                <a:r>
                  <a:rPr lang="ru-RU" sz="2400" u="sng" kern="1200" dirty="0" smtClean="0"/>
                  <a:t>раз в день</a:t>
                </a:r>
                <a:r>
                  <a:rPr lang="ru-RU" sz="2400" kern="1200" dirty="0" smtClean="0"/>
                  <a:t>:</a:t>
                </a:r>
              </a:p>
              <a:p>
                <a:pPr lvl="0" algn="l" defTabSz="533400" rtl="0">
                  <a:spcBef>
                    <a:spcPct val="0"/>
                  </a:spcBef>
                </a:pPr>
                <a:r>
                  <a:rPr lang="ru-RU" sz="2400" dirty="0" smtClean="0"/>
                  <a:t>- учащиеся начальных классов;</a:t>
                </a:r>
              </a:p>
              <a:p>
                <a:pPr lvl="0" algn="l" defTabSz="533400" rtl="0">
                  <a:spcBef>
                    <a:spcPct val="0"/>
                  </a:spcBef>
                </a:pPr>
                <a:r>
                  <a:rPr lang="ru-RU" sz="2400" dirty="0" smtClean="0"/>
                  <a:t>- дети-сироты, дети, оставшиеся без попечения родителей;</a:t>
                </a:r>
              </a:p>
              <a:p>
                <a:pPr lvl="0" algn="l" defTabSz="533400" rtl="0">
                  <a:spcBef>
                    <a:spcPct val="0"/>
                  </a:spcBef>
                  <a:buFontTx/>
                  <a:buChar char="-"/>
                </a:pPr>
                <a:r>
                  <a:rPr lang="ru-RU" sz="2400" dirty="0" smtClean="0"/>
                  <a:t> дети из семей, чей душевой доход ниже величины прожиточного минимума;</a:t>
                </a:r>
              </a:p>
              <a:p>
                <a:pPr lvl="0" algn="l" defTabSz="533400" rtl="0">
                  <a:spcBef>
                    <a:spcPct val="0"/>
                  </a:spcBef>
                  <a:buFontTx/>
                  <a:buChar char="-"/>
                </a:pPr>
                <a:r>
                  <a:rPr lang="ru-RU" sz="2400" dirty="0" smtClean="0"/>
                  <a:t> дети из многодетных </a:t>
                </a:r>
                <a:r>
                  <a:rPr lang="ru-RU" sz="2400" dirty="0" smtClean="0"/>
                  <a:t>семей </a:t>
                </a:r>
                <a:endParaRPr lang="ru-RU" sz="2400" kern="120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459767" y="4329285"/>
              <a:ext cx="4256249" cy="1692003"/>
              <a:chOff x="335315" y="2320989"/>
              <a:chExt cx="1435954" cy="1373695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335315" y="2320989"/>
                <a:ext cx="1435954" cy="1373695"/>
              </a:xfrm>
              <a:prstGeom prst="roundRect">
                <a:avLst>
                  <a:gd name="adj" fmla="val 1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80000"/>
                  <a:hueOff val="-3587"/>
                  <a:satOff val="-402"/>
                  <a:lumOff val="256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Скругленный прямоугольник 10"/>
              <p:cNvSpPr/>
              <p:nvPr/>
            </p:nvSpPr>
            <p:spPr>
              <a:xfrm>
                <a:off x="349496" y="2350070"/>
                <a:ext cx="1412270" cy="124303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algn="l" defTabSz="711200" rtl="0">
                  <a:spcBef>
                    <a:spcPct val="0"/>
                  </a:spcBef>
                </a:pPr>
                <a:endParaRPr lang="ru-RU" sz="2400" u="sng" kern="1200" dirty="0" smtClean="0"/>
              </a:p>
              <a:p>
                <a:pPr lvl="0" algn="l" defTabSz="711200" rtl="0">
                  <a:spcBef>
                    <a:spcPct val="0"/>
                  </a:spcBef>
                </a:pPr>
                <a:r>
                  <a:rPr lang="ru-RU" sz="2400" u="sng" kern="1200" dirty="0" smtClean="0"/>
                  <a:t>2</a:t>
                </a:r>
                <a:r>
                  <a:rPr lang="ru-RU" sz="2400" b="1" u="sng" kern="1200" dirty="0" smtClean="0"/>
                  <a:t> </a:t>
                </a:r>
                <a:r>
                  <a:rPr lang="ru-RU" sz="2400" u="sng" kern="1200" dirty="0" smtClean="0"/>
                  <a:t>раза</a:t>
                </a:r>
                <a:r>
                  <a:rPr lang="ru-RU" sz="2400" b="1" u="sng" kern="1200" dirty="0" smtClean="0"/>
                  <a:t> </a:t>
                </a:r>
                <a:r>
                  <a:rPr lang="ru-RU" sz="2400" u="sng" kern="1200" dirty="0" smtClean="0"/>
                  <a:t>в день</a:t>
                </a:r>
                <a:r>
                  <a:rPr lang="ru-RU" sz="2400" kern="1200" dirty="0" smtClean="0"/>
                  <a:t>:</a:t>
                </a:r>
              </a:p>
              <a:p>
                <a:pPr lvl="0" algn="l" defTabSz="711200" rtl="0">
                  <a:spcBef>
                    <a:spcPct val="0"/>
                  </a:spcBef>
                </a:pPr>
                <a:r>
                  <a:rPr lang="ru-RU" sz="2400" dirty="0"/>
                  <a:t>у</a:t>
                </a:r>
                <a:r>
                  <a:rPr lang="ru-RU" sz="2400" dirty="0" smtClean="0"/>
                  <a:t>чащиеся с ограниченными </a:t>
                </a:r>
              </a:p>
              <a:p>
                <a:pPr lvl="0" algn="l" defTabSz="711200" rtl="0">
                  <a:spcBef>
                    <a:spcPct val="0"/>
                  </a:spcBef>
                </a:pPr>
                <a:r>
                  <a:rPr lang="ru-RU" sz="2400" dirty="0"/>
                  <a:t>в</a:t>
                </a:r>
                <a:r>
                  <a:rPr lang="ru-RU" sz="2400" dirty="0" smtClean="0"/>
                  <a:t>озможностями здоровья, </a:t>
                </a:r>
                <a:r>
                  <a:rPr lang="ru-RU" sz="2400" dirty="0" smtClean="0"/>
                  <a:t>в том числе</a:t>
                </a:r>
                <a:r>
                  <a:rPr lang="ru-RU" sz="2400" kern="1200" dirty="0" smtClean="0"/>
                  <a:t> </a:t>
                </a:r>
                <a:r>
                  <a:rPr lang="ru-RU" sz="2400" kern="1200" dirty="0" smtClean="0"/>
                  <a:t>дети-инвалиды</a:t>
                </a:r>
                <a:endParaRPr lang="ru-RU" sz="2400" kern="1200" dirty="0" smtClean="0"/>
              </a:p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kern="1200" dirty="0"/>
              </a:p>
            </p:txBody>
          </p: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319411" y="1520576"/>
              <a:ext cx="0" cy="36547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30224" y="2920729"/>
              <a:ext cx="151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08567" y="5166428"/>
              <a:ext cx="151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34400.net/_nw/21/94803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31662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molnews.ru/img/19f128b5c02acf52732adc7e22186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4" y="2204864"/>
            <a:ext cx="54864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2370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ЗАЩИТА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68532" y="1124744"/>
            <a:ext cx="4635716" cy="537343"/>
            <a:chOff x="7335603" y="3460230"/>
            <a:chExt cx="1084376" cy="537343"/>
          </a:xfrm>
          <a:solidFill>
            <a:schemeClr val="accent2">
              <a:lumMod val="75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345291" y="3460230"/>
              <a:ext cx="1074687" cy="537343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5"/>
            <p:cNvSpPr/>
            <p:nvPr/>
          </p:nvSpPr>
          <p:spPr>
            <a:xfrm>
              <a:off x="7335603" y="3475968"/>
              <a:ext cx="1084376" cy="505867"/>
            </a:xfrm>
            <a:prstGeom prst="rect">
              <a:avLst/>
            </a:prstGeom>
            <a:solidFill>
              <a:srgbClr val="C3585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Медосмотры</a:t>
              </a:r>
              <a:endParaRPr lang="ru-RU" sz="2400" b="1" kern="1200" dirty="0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2168532" y="1124744"/>
            <a:ext cx="4626000" cy="15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144" y="263691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0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252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 выполнении трехстороннего Соглашения учреждениями образования  городского округа Первоуральск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202_1</dc:creator>
  <cp:lastModifiedBy>206_2</cp:lastModifiedBy>
  <cp:revision>65</cp:revision>
  <cp:lastPrinted>2018-01-30T05:08:06Z</cp:lastPrinted>
  <dcterms:created xsi:type="dcterms:W3CDTF">2017-02-03T04:03:00Z</dcterms:created>
  <dcterms:modified xsi:type="dcterms:W3CDTF">2018-01-30T10:47:13Z</dcterms:modified>
</cp:coreProperties>
</file>