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39"/>
  </p:notesMasterIdLst>
  <p:sldIdLst>
    <p:sldId id="396" r:id="rId2"/>
    <p:sldId id="326" r:id="rId3"/>
    <p:sldId id="297" r:id="rId4"/>
    <p:sldId id="300" r:id="rId5"/>
    <p:sldId id="397" r:id="rId6"/>
    <p:sldId id="398" r:id="rId7"/>
    <p:sldId id="327" r:id="rId8"/>
    <p:sldId id="328" r:id="rId9"/>
    <p:sldId id="329" r:id="rId10"/>
    <p:sldId id="314" r:id="rId11"/>
    <p:sldId id="337" r:id="rId12"/>
    <p:sldId id="338" r:id="rId13"/>
    <p:sldId id="391" r:id="rId14"/>
    <p:sldId id="392" r:id="rId15"/>
    <p:sldId id="393" r:id="rId16"/>
    <p:sldId id="334" r:id="rId17"/>
    <p:sldId id="390" r:id="rId18"/>
    <p:sldId id="379" r:id="rId19"/>
    <p:sldId id="372" r:id="rId20"/>
    <p:sldId id="378" r:id="rId21"/>
    <p:sldId id="335" r:id="rId22"/>
    <p:sldId id="336" r:id="rId23"/>
    <p:sldId id="394" r:id="rId24"/>
    <p:sldId id="343" r:id="rId25"/>
    <p:sldId id="313" r:id="rId26"/>
    <p:sldId id="342" r:id="rId27"/>
    <p:sldId id="400" r:id="rId28"/>
    <p:sldId id="401" r:id="rId29"/>
    <p:sldId id="402" r:id="rId30"/>
    <p:sldId id="403" r:id="rId31"/>
    <p:sldId id="399" r:id="rId32"/>
    <p:sldId id="404" r:id="rId33"/>
    <p:sldId id="346" r:id="rId34"/>
    <p:sldId id="351" r:id="rId35"/>
    <p:sldId id="352" r:id="rId36"/>
    <p:sldId id="387" r:id="rId37"/>
    <p:sldId id="367" r:id="rId38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FF3300"/>
    <a:srgbClr val="FF00FF"/>
    <a:srgbClr val="FF99FF"/>
    <a:srgbClr val="6600CC"/>
    <a:srgbClr val="CCCCFF"/>
    <a:srgbClr val="CC0000"/>
    <a:srgbClr val="66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3" autoAdjust="0"/>
    <p:restoredTop sz="96806" autoAdjust="0"/>
  </p:normalViewPr>
  <p:slideViewPr>
    <p:cSldViewPr>
      <p:cViewPr>
        <p:scale>
          <a:sx n="90" d="100"/>
          <a:sy n="90" d="100"/>
        </p:scale>
        <p:origin x="-708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6474905566048241E-2"/>
          <c:y val="0.1158969326896169"/>
          <c:w val="0.97585175721216177"/>
          <c:h val="0.7068562353831301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 2018 год</c:v>
                </c:pt>
              </c:strCache>
            </c:strRef>
          </c:tx>
          <c:spPr>
            <a:solidFill>
              <a:srgbClr val="00B0F0"/>
            </a:solidFill>
            <a:ln>
              <a:solidFill>
                <a:prstClr val="black"/>
              </a:solidFill>
            </a:ln>
          </c:spPr>
          <c:dLbls>
            <c:spPr>
              <a:noFill/>
              <a:ln w="25209">
                <a:noFill/>
              </a:ln>
            </c:spPr>
            <c:txPr>
              <a:bodyPr/>
              <a:lstStyle/>
              <a:p>
                <a:pPr>
                  <a:defRPr sz="1110" baseline="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Оборот производственных организаций
</c:v>
                </c:pt>
                <c:pt idx="1">
                  <c:v>Отгрузка товаров сельскохозяйственных организаций
</c:v>
                </c:pt>
                <c:pt idx="2">
                  <c:v>Оборот розничной 
торговли
</c:v>
                </c:pt>
                <c:pt idx="3">
                  <c:v>Оборот 
общественного 
питания
</c:v>
                </c:pt>
                <c:pt idx="4">
                  <c:v>Инвестиции в 
основной капитал
</c:v>
                </c:pt>
                <c:pt idx="5">
                  <c:v>Среднемесячная начисленная заработная плата 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1.181</c:v>
                </c:pt>
                <c:pt idx="1">
                  <c:v>1.002</c:v>
                </c:pt>
                <c:pt idx="2">
                  <c:v>1.0580000000000001</c:v>
                </c:pt>
                <c:pt idx="3">
                  <c:v>1.0049999999999979</c:v>
                </c:pt>
                <c:pt idx="4">
                  <c:v>1.054</c:v>
                </c:pt>
                <c:pt idx="5">
                  <c:v>1.0369999999999981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на 2019 год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8.7847730600292828E-3"/>
                  <c:y val="2.3809523809524315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5.8565153733528734E-3"/>
                  <c:y val="0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8.7847730600292828E-3"/>
                  <c:y val="-2.3809523809524315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5.8565153733529628E-3"/>
                  <c:y val="0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8.7847730600292828E-3"/>
                  <c:y val="0"/>
                </c:manualLayout>
              </c:layout>
              <c:dLblPos val="outEnd"/>
              <c:showVal val="1"/>
            </c:dLbl>
            <c:spPr>
              <a:noFill/>
              <a:ln w="25209">
                <a:noFill/>
              </a:ln>
            </c:spPr>
            <c:txPr>
              <a:bodyPr/>
              <a:lstStyle/>
              <a:p>
                <a:pPr>
                  <a:defRPr sz="1110" baseline="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Оборот производственных организаций
</c:v>
                </c:pt>
                <c:pt idx="1">
                  <c:v>Отгрузка товаров сельскохозяйственных организаций
</c:v>
                </c:pt>
                <c:pt idx="2">
                  <c:v>Оборот розничной 
торговли
</c:v>
                </c:pt>
                <c:pt idx="3">
                  <c:v>Оборот 
общественного 
питания
</c:v>
                </c:pt>
                <c:pt idx="4">
                  <c:v>Инвестиции в 
основной капитал
</c:v>
                </c:pt>
                <c:pt idx="5">
                  <c:v>Среднемесячная начисленная заработная плата </c:v>
                </c:pt>
              </c:strCache>
            </c:strRef>
          </c:cat>
          <c:val>
            <c:numRef>
              <c:f>Лист1!$C$2:$C$7</c:f>
              <c:numCache>
                <c:formatCode>0.0%</c:formatCode>
                <c:ptCount val="6"/>
                <c:pt idx="0">
                  <c:v>0.995</c:v>
                </c:pt>
                <c:pt idx="1">
                  <c:v>1.042</c:v>
                </c:pt>
                <c:pt idx="2">
                  <c:v>1.069</c:v>
                </c:pt>
                <c:pt idx="3">
                  <c:v>1.01</c:v>
                </c:pt>
                <c:pt idx="4">
                  <c:v>1.0089999999999979</c:v>
                </c:pt>
                <c:pt idx="5">
                  <c:v>1.0409999999999981</c:v>
                </c:pt>
              </c:numCache>
            </c:numRef>
          </c:val>
        </c:ser>
        <c:dLbls>
          <c:showVal val="1"/>
        </c:dLbls>
        <c:overlap val="-25"/>
        <c:axId val="84682240"/>
        <c:axId val="92942336"/>
      </c:barChart>
      <c:catAx>
        <c:axId val="84682240"/>
        <c:scaling>
          <c:orientation val="minMax"/>
        </c:scaling>
        <c:delete val="1"/>
        <c:axPos val="b"/>
        <c:tickLblPos val="none"/>
        <c:crossAx val="92942336"/>
        <c:crosses val="autoZero"/>
        <c:auto val="1"/>
        <c:lblAlgn val="ctr"/>
        <c:lblOffset val="100"/>
      </c:catAx>
      <c:valAx>
        <c:axId val="92942336"/>
        <c:scaling>
          <c:orientation val="minMax"/>
        </c:scaling>
        <c:delete val="1"/>
        <c:axPos val="l"/>
        <c:numFmt formatCode="0.0%" sourceLinked="1"/>
        <c:tickLblPos val="none"/>
        <c:crossAx val="84682240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34846232363070856"/>
          <c:y val="7.6468999928278172E-2"/>
          <c:w val="0.56750864406412005"/>
          <c:h val="6.7060823352416046E-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65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view3D>
      <c:rotY val="240"/>
      <c:perspective val="0"/>
    </c:view3D>
    <c:plotArea>
      <c:layout>
        <c:manualLayout>
          <c:layoutTarget val="inner"/>
          <c:xMode val="edge"/>
          <c:yMode val="edge"/>
          <c:x val="3.4182293561343204E-2"/>
          <c:y val="0.1111397546860239"/>
          <c:w val="0.94770145271215156"/>
          <c:h val="0.87945533834309475"/>
        </c:manualLayout>
      </c:layout>
      <c:pie3DChart>
        <c:varyColors val="1"/>
        <c:ser>
          <c:idx val="0"/>
          <c:order val="0"/>
          <c:explosion val="9"/>
          <c:dPt>
            <c:idx val="6"/>
            <c:explosion val="15"/>
          </c:dPt>
          <c:dLbls>
            <c:dLbl>
              <c:idx val="0"/>
              <c:layout>
                <c:manualLayout>
                  <c:x val="-3.1294843333655412E-2"/>
                  <c:y val="-1.397890331510168E-2"/>
                </c:manualLayout>
              </c:layout>
              <c:showPercent val="1"/>
            </c:dLbl>
            <c:dLbl>
              <c:idx val="1"/>
              <c:layout>
                <c:manualLayout>
                  <c:x val="3.4666585382532203E-3"/>
                  <c:y val="7.1875326722329116E-2"/>
                </c:manualLayout>
              </c:layout>
              <c:showPercent val="1"/>
            </c:dLbl>
            <c:dLbl>
              <c:idx val="2"/>
              <c:layout>
                <c:manualLayout>
                  <c:x val="5.9141269983804794E-3"/>
                  <c:y val="4.7680417721456883E-2"/>
                </c:manualLayout>
              </c:layout>
              <c:showPercent val="1"/>
            </c:dLbl>
            <c:dLbl>
              <c:idx val="3"/>
              <c:layout>
                <c:manualLayout>
                  <c:x val="1.2823435440251869E-3"/>
                  <c:y val="4.8306026109100834E-2"/>
                </c:manualLayout>
              </c:layout>
              <c:showPercent val="1"/>
            </c:dLbl>
            <c:dLbl>
              <c:idx val="4"/>
              <c:layout>
                <c:manualLayout>
                  <c:x val="3.5816410678522863E-3"/>
                  <c:y val="4.5627138910728039E-2"/>
                </c:manualLayout>
              </c:layout>
              <c:showPercent val="1"/>
            </c:dLbl>
            <c:dLbl>
              <c:idx val="5"/>
              <c:layout>
                <c:manualLayout>
                  <c:x val="-6.2317353429345142E-2"/>
                  <c:y val="6.1097688891270978E-2"/>
                </c:manualLayout>
              </c:layout>
              <c:showPercent val="1"/>
            </c:dLbl>
            <c:dLbl>
              <c:idx val="6"/>
              <c:layout>
                <c:manualLayout>
                  <c:x val="-8.9622350061663511E-2"/>
                  <c:y val="5.7993803174353987E-4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основные!$F$8:$F$19</c:f>
              <c:strCache>
                <c:ptCount val="7"/>
                <c:pt idx="0">
                  <c:v>Образование</c:v>
                </c:pt>
                <c:pt idx="1">
                  <c:v>ЖКХ</c:v>
                </c:pt>
                <c:pt idx="2">
                  <c:v>Нац.экономика</c:v>
                </c:pt>
                <c:pt idx="3">
                  <c:v>Культура</c:v>
                </c:pt>
                <c:pt idx="4">
                  <c:v>Соц.политика</c:v>
                </c:pt>
                <c:pt idx="5">
                  <c:v>Физкультура</c:v>
                </c:pt>
                <c:pt idx="6">
                  <c:v>Прочие расходы</c:v>
                </c:pt>
              </c:strCache>
            </c:strRef>
          </c:cat>
          <c:val>
            <c:numRef>
              <c:f>основные!$G$8:$G$19</c:f>
              <c:numCache>
                <c:formatCode>#,##0</c:formatCode>
                <c:ptCount val="7"/>
                <c:pt idx="0">
                  <c:v>2499307.2999999998</c:v>
                </c:pt>
                <c:pt idx="1">
                  <c:v>392084.24</c:v>
                </c:pt>
                <c:pt idx="2">
                  <c:v>306926.7</c:v>
                </c:pt>
                <c:pt idx="3">
                  <c:v>153686.68</c:v>
                </c:pt>
                <c:pt idx="4">
                  <c:v>371244.1</c:v>
                </c:pt>
                <c:pt idx="5">
                  <c:v>235636.07</c:v>
                </c:pt>
                <c:pt idx="6">
                  <c:v>234401.24000000051</c:v>
                </c:pt>
              </c:numCache>
            </c:numRef>
          </c:val>
        </c:ser>
      </c:pie3DChart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1.7171940543793219E-2"/>
          <c:y val="1.7420409968819606E-2"/>
          <c:w val="0.95006071128365188"/>
          <c:h val="0.20311182169117359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shape val="box"/>
        <c:axId val="135818240"/>
        <c:axId val="135824128"/>
        <c:axId val="0"/>
      </c:bar3DChart>
      <c:catAx>
        <c:axId val="135818240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5824128"/>
        <c:crossesAt val="18"/>
        <c:auto val="1"/>
        <c:lblAlgn val="ctr"/>
        <c:lblOffset val="100"/>
      </c:catAx>
      <c:valAx>
        <c:axId val="1358241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5818240"/>
        <c:crosses val="autoZero"/>
        <c:crossBetween val="between"/>
      </c:valAx>
    </c:plotArea>
    <c:legend>
      <c:legendPos val="r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6D9F07-407D-4749-BF8C-4FCC570FA461}" type="datetimeFigureOut">
              <a:rPr lang="ru-RU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7E8D34-B38B-4299-AE79-4956ADEAD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356D79-5AA0-4253-8C1C-D31FAF0FFD0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0CA9FC-5016-4B81-B080-05A119C4120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508BA4-F5BF-43F5-A091-46B858A37C53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CA39C-47F2-43F3-AF37-557BF7F9C1B0}" type="datetimeFigureOut">
              <a:rPr lang="ru-RU" smtClean="0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0DB2D-DF13-4A18-8E0F-5B106D98E2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BC7A3-9485-48B9-B46D-4BDAA70622A9}" type="datetimeFigureOut">
              <a:rPr lang="ru-RU" smtClean="0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491C5-B7B5-496B-9524-C1AD76CFC9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2D30C-93E2-4A12-9410-433300268621}" type="datetimeFigureOut">
              <a:rPr lang="ru-RU" smtClean="0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C5C59-3786-400B-A0FD-4A8BC5D3B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1A058-0B26-455C-BAA6-A2B3AAD94B75}" type="datetimeFigureOut">
              <a:rPr lang="ru-RU" smtClean="0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0AAB3-1947-4BC7-9D05-AFCCAA18D2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89460-5E34-47ED-8C65-DC442DDB8C53}" type="datetimeFigureOut">
              <a:rPr lang="ru-RU" smtClean="0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0942-C85C-4CFE-B312-1E13905850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CE771-3C25-4E5C-AC07-12C13B0A6247}" type="datetimeFigureOut">
              <a:rPr lang="ru-RU" smtClean="0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16608-CDC7-49A4-B33C-C0D2616CF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CD95F-6BE3-4853-A1E8-9E4E5ABFC5E0}" type="datetimeFigureOut">
              <a:rPr lang="ru-RU" smtClean="0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70108-8C8B-4E38-AFD4-03212DB978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4BC23-732B-4919-8179-CF8843AAD293}" type="datetimeFigureOut">
              <a:rPr lang="ru-RU" smtClean="0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4A25-6F6E-45F7-B4DC-F1B155BCC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62E39-4D11-4E2F-9E04-C9101D691D91}" type="datetimeFigureOut">
              <a:rPr lang="ru-RU" smtClean="0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76B93-7F8D-4C62-B9D9-9F50A43CF4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599182-8E65-467A-AB9F-FD0A9F4B3EFE}" type="datetimeFigureOut">
              <a:rPr lang="ru-RU" smtClean="0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EFC36-9EEB-4204-96D7-DC15B65C2F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24E86-248D-48F5-BDF3-5ECD7FAC3B26}" type="datetimeFigureOut">
              <a:rPr lang="ru-RU" smtClean="0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8B0B1-0606-4C35-B91C-5502F2EB28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5FED2E-FF19-4950-8A67-5ED2B4101810}" type="datetimeFigureOut">
              <a:rPr lang="ru-RU" smtClean="0"/>
              <a:pPr>
                <a:defRPr/>
              </a:pPr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56989B-8009-4CDE-90CC-55D6749666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620688"/>
            <a:ext cx="6389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2019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619672" y="188640"/>
            <a:ext cx="5903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Програмно-целевой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метод планирования</a:t>
            </a:r>
          </a:p>
        </p:txBody>
      </p:sp>
      <p:sp>
        <p:nvSpPr>
          <p:cNvPr id="13" name="Прямоугольник 12" descr="89397"/>
          <p:cNvSpPr>
            <a:spLocks noChangeArrowheads="1"/>
          </p:cNvSpPr>
          <p:nvPr/>
        </p:nvSpPr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12700" algn="ctr">
            <a:solidFill>
              <a:srgbClr val="12705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84213" y="836613"/>
            <a:ext cx="7704137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Муниципальные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 соответствуют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социально-экономического  развития городского округа Первоуральск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цели и задачи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определенной сфере;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способы их достижения (мероприятия программы);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объемы используемых финансовых средств в соответствии с решением о бюджете;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показатели эффективности реализации программы, на основании которых дается оценка достижения 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недостижения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заданных целей.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В бюджете городского округа Первоуральск на 2019 год и плановый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 2020 и 2021 годов отражены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направления целей и задач,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муниципальными программами.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96% расходов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городского округа Первоуральск выполняются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рамках мероприятий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программ.</a:t>
            </a: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3" grpId="0" animBg="1"/>
      <p:bldP spid="143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2708920"/>
            <a:ext cx="3960440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ТРАНСФЕРТЫ-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одним бюджетом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системы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другому бюджету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085184"/>
            <a:ext cx="2520280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дар, пожертвование)-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определения конкретной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их использования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5085184"/>
            <a:ext cx="2664296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приходить на помощь )-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редоставляются на финансирование «переданных» местным  бюджетам расходных обязательств РФ </a:t>
            </a:r>
          </a:p>
          <a:p>
            <a:pPr algn="ctr"/>
            <a:endParaRPr lang="ru-RU" dirty="0"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196752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 образованиями по вопросам регулирования бюджетных правоотношений,  организации и осуществления бюджетного процесса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5085184"/>
            <a:ext cx="2592288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)-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условиях долевого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других бюджетов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2731960">
            <a:off x="1966735" y="4371405"/>
            <a:ext cx="323850" cy="704947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8529024">
            <a:off x="6464128" y="4342865"/>
            <a:ext cx="323850" cy="743445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4283968" y="4437112"/>
            <a:ext cx="323850" cy="576064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352928" cy="4536504"/>
          </a:xfrm>
          <a:noFill/>
          <a:extLst>
            <a:ext uri="{91240B29-F687-4F45-9708-019B960494DF}"/>
          </a:extLst>
        </p:spPr>
        <p:txBody>
          <a:bodyPr anchor="t">
            <a:normAutofit fontScale="90000"/>
          </a:bodyPr>
          <a:lstStyle/>
          <a:p>
            <a:pPr algn="l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БЮДЖЕТНЫЙ  ПРОЦЕСС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и исполнение бюджета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Утверждение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Исполнение бюджета в текущем году.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Формирование отчета об исполнении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Утверждение отчета об исполнении 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Составление проекта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Рассмотрение проекта бюджета очередного года. </a:t>
            </a:r>
            <a:r>
              <a:rPr lang="ru-RU" sz="2000" dirty="0">
                <a:latin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16632"/>
            <a:ext cx="5400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dirty="0"/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показатели развития экономики </a:t>
            </a:r>
          </a:p>
          <a:p>
            <a:pPr algn="ctr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городского округа Первоуральск </a:t>
            </a: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7380288" y="5876925"/>
            <a:ext cx="46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600" b="1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18268" name="Group 860"/>
          <p:cNvGraphicFramePr>
            <a:graphicFrameLocks noGrp="1"/>
          </p:cNvGraphicFramePr>
          <p:nvPr/>
        </p:nvGraphicFramePr>
        <p:xfrm>
          <a:off x="179513" y="980731"/>
          <a:ext cx="8784975" cy="5703130"/>
        </p:xfrm>
        <a:graphic>
          <a:graphicData uri="http://schemas.openxmlformats.org/drawingml/2006/table">
            <a:tbl>
              <a:tblPr/>
              <a:tblGrid>
                <a:gridCol w="432047"/>
                <a:gridCol w="2870129"/>
                <a:gridCol w="1155075"/>
                <a:gridCol w="1081931"/>
                <a:gridCol w="1130694"/>
                <a:gridCol w="1036216"/>
                <a:gridCol w="1078883"/>
              </a:tblGrid>
              <a:tr h="5809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Наименование показателя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168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 постоянного населения (на начало года)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147,520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146,511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144,768          оценка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143,655      прогноз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71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всех работников (по полному кругу)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20 280 600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21 497 430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22 873 270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24 451 520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52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 по крупным и средним предприятиям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34  254,9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35 537,0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37 004,1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38 468,3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80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 безработицы (отношение общей численности зарегистрированных безработных к экономически активному населению)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1,07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0,74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1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(среднегодовая) – всего,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64 673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64 114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63 563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63 020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09" name="Group 77"/>
          <p:cNvGraphicFramePr>
            <a:graphicFrameLocks noGrp="1"/>
          </p:cNvGraphicFramePr>
          <p:nvPr/>
        </p:nvGraphicFramePr>
        <p:xfrm>
          <a:off x="251520" y="980727"/>
          <a:ext cx="8568952" cy="5408937"/>
        </p:xfrm>
        <a:graphic>
          <a:graphicData uri="http://schemas.openxmlformats.org/drawingml/2006/table">
            <a:tbl>
              <a:tblPr/>
              <a:tblGrid>
                <a:gridCol w="3384376"/>
                <a:gridCol w="1296144"/>
                <a:gridCol w="1296144"/>
                <a:gridCol w="1368152"/>
                <a:gridCol w="1224136"/>
              </a:tblGrid>
              <a:tr h="72008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Достижение показателей по Указам Президента РФ, руб.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дошкольных образовательных учреждений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31 641,24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32 387,00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34 006,3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36 046,7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72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культуры и искусства 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34 014,7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35 568,00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37 346,4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39 587,2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42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общеобразовательных учреждений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34 517,58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33 932,75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35 629,4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37 767,2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12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  по экономике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33 874,00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35 568,0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37 346,4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39 587,2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6" name="Text Box 94"/>
          <p:cNvSpPr txBox="1">
            <a:spLocks noChangeArrowheads="1"/>
          </p:cNvSpPr>
          <p:nvPr/>
        </p:nvSpPr>
        <p:spPr bwMode="auto">
          <a:xfrm>
            <a:off x="-252413" y="0"/>
            <a:ext cx="9144001" cy="75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муниципальных  учреждений </a:t>
            </a:r>
            <a:endParaRPr lang="ru-RU" sz="2000" b="1" dirty="0">
              <a:solidFill>
                <a:srgbClr val="FF0066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"/>
          <p:cNvGraphicFramePr>
            <a:graphicFrameLocks/>
          </p:cNvGraphicFramePr>
          <p:nvPr/>
        </p:nvGraphicFramePr>
        <p:xfrm>
          <a:off x="323528" y="980728"/>
          <a:ext cx="86409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"/>
            <a:ext cx="853281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развития городского округа Первоуральск 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 и  прогнозных показателей на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2019 год 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805264"/>
            <a:ext cx="144145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Отгружено промышленной продукции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5805264"/>
            <a:ext cx="1152525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Отгружено  сельскохозяйственной  продукции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805264"/>
            <a:ext cx="13684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Оборот общественного питания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5805264"/>
            <a:ext cx="13684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Инвестиции в основной капитал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80312" y="5805264"/>
            <a:ext cx="1512888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Среднемесячная начисленная заработная плата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5877272"/>
            <a:ext cx="1008062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Оборот розничной торговли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6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88350" cy="954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Основные параметры бюджета городского округа  Первоуральска  на 2019 год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>            </a:t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endParaRPr lang="ru-RU" sz="11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447" name="Rectangle 20"/>
          <p:cNvSpPr>
            <a:spLocks noChangeArrowheads="1"/>
          </p:cNvSpPr>
          <p:nvPr/>
        </p:nvSpPr>
        <p:spPr bwMode="auto">
          <a:xfrm>
            <a:off x="5580112" y="2132856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306 926,7тыс.руб.</a:t>
            </a:r>
          </a:p>
        </p:txBody>
      </p:sp>
      <p:sp>
        <p:nvSpPr>
          <p:cNvPr id="18448" name="Rectangle 21"/>
          <p:cNvSpPr>
            <a:spLocks noChangeArrowheads="1"/>
          </p:cNvSpPr>
          <p:nvPr/>
        </p:nvSpPr>
        <p:spPr bwMode="auto">
          <a:xfrm>
            <a:off x="5580112" y="1484784"/>
            <a:ext cx="2393181" cy="57670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правоохранительная деятельность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52 974,0 тыс.руб.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449" name="Rectangle 22"/>
          <p:cNvSpPr>
            <a:spLocks noChangeArrowheads="1"/>
          </p:cNvSpPr>
          <p:nvPr/>
        </p:nvSpPr>
        <p:spPr bwMode="auto">
          <a:xfrm>
            <a:off x="5580112" y="3717032"/>
            <a:ext cx="2393181" cy="503684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2 499 307,3 тыс.руб.</a:t>
            </a:r>
          </a:p>
          <a:p>
            <a:pPr algn="ctr"/>
            <a:endParaRPr lang="ru-RU" sz="1200" dirty="0">
              <a:solidFill>
                <a:schemeClr val="hlink"/>
              </a:solidFill>
            </a:endParaRPr>
          </a:p>
        </p:txBody>
      </p:sp>
      <p:sp>
        <p:nvSpPr>
          <p:cNvPr id="18450" name="Rectangle 23"/>
          <p:cNvSpPr>
            <a:spLocks noChangeArrowheads="1"/>
          </p:cNvSpPr>
          <p:nvPr/>
        </p:nvSpPr>
        <p:spPr bwMode="auto">
          <a:xfrm>
            <a:off x="5580112" y="4293096"/>
            <a:ext cx="2393181" cy="43224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кинематография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153 686,68 тыс.руб.</a:t>
            </a:r>
          </a:p>
        </p:txBody>
      </p:sp>
      <p:sp>
        <p:nvSpPr>
          <p:cNvPr id="18451" name="Rectangle 24"/>
          <p:cNvSpPr>
            <a:spLocks noChangeArrowheads="1"/>
          </p:cNvSpPr>
          <p:nvPr/>
        </p:nvSpPr>
        <p:spPr bwMode="auto">
          <a:xfrm>
            <a:off x="5580112" y="4797152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371 244,1тыс.руб.</a:t>
            </a:r>
          </a:p>
        </p:txBody>
      </p:sp>
      <p:sp>
        <p:nvSpPr>
          <p:cNvPr id="18452" name="Rectangle 25"/>
          <p:cNvSpPr>
            <a:spLocks noChangeArrowheads="1"/>
          </p:cNvSpPr>
          <p:nvPr/>
        </p:nvSpPr>
        <p:spPr bwMode="auto">
          <a:xfrm>
            <a:off x="5580112" y="5301208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235 636,07тыс.руб.</a:t>
            </a:r>
          </a:p>
        </p:txBody>
      </p:sp>
      <p:sp>
        <p:nvSpPr>
          <p:cNvPr id="18453" name="Rectangle 26"/>
          <p:cNvSpPr>
            <a:spLocks noChangeArrowheads="1"/>
          </p:cNvSpPr>
          <p:nvPr/>
        </p:nvSpPr>
        <p:spPr bwMode="auto">
          <a:xfrm>
            <a:off x="5580112" y="980728"/>
            <a:ext cx="2346573" cy="43122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167 103,34тыс. руб.</a:t>
            </a: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</p:txBody>
      </p:sp>
      <p:sp>
        <p:nvSpPr>
          <p:cNvPr id="18454" name="Rectangle 27"/>
          <p:cNvSpPr>
            <a:spLocks noChangeArrowheads="1"/>
          </p:cNvSpPr>
          <p:nvPr/>
        </p:nvSpPr>
        <p:spPr bwMode="auto">
          <a:xfrm>
            <a:off x="5580112" y="2636912"/>
            <a:ext cx="2393181" cy="5032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хозяйство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392 084,24 тыс.руб.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5" name="Rectangle 28"/>
          <p:cNvSpPr>
            <a:spLocks noChangeArrowheads="1"/>
          </p:cNvSpPr>
          <p:nvPr/>
        </p:nvSpPr>
        <p:spPr bwMode="auto">
          <a:xfrm>
            <a:off x="5580112" y="3212976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9 772,85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hlink"/>
              </a:solidFill>
            </a:endParaRPr>
          </a:p>
        </p:txBody>
      </p:sp>
      <p:sp>
        <p:nvSpPr>
          <p:cNvPr id="18456" name="Rectangle 29"/>
          <p:cNvSpPr>
            <a:spLocks noChangeArrowheads="1"/>
          </p:cNvSpPr>
          <p:nvPr/>
        </p:nvSpPr>
        <p:spPr bwMode="auto">
          <a:xfrm>
            <a:off x="5580112" y="5805264"/>
            <a:ext cx="2376264" cy="43157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массовой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информации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4 548,90тыс.руб.</a:t>
            </a:r>
          </a:p>
        </p:txBody>
      </p:sp>
      <p:sp>
        <p:nvSpPr>
          <p:cNvPr id="18457" name="Rectangle 30"/>
          <p:cNvSpPr>
            <a:spLocks noChangeArrowheads="1"/>
          </p:cNvSpPr>
          <p:nvPr/>
        </p:nvSpPr>
        <p:spPr bwMode="auto">
          <a:xfrm>
            <a:off x="5580112" y="6309766"/>
            <a:ext cx="2375744" cy="43160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Обслуживание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долга  2,15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8458" name="Rectangle 31"/>
          <p:cNvSpPr>
            <a:spLocks noChangeArrowheads="1"/>
          </p:cNvSpPr>
          <p:nvPr/>
        </p:nvSpPr>
        <p:spPr bwMode="auto">
          <a:xfrm>
            <a:off x="899592" y="1052736"/>
            <a:ext cx="1497013" cy="7191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 на доходы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974 793 тыс.. руб.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459" name="Rectangle 32"/>
          <p:cNvSpPr>
            <a:spLocks noChangeArrowheads="1"/>
          </p:cNvSpPr>
          <p:nvPr/>
        </p:nvSpPr>
        <p:spPr bwMode="auto">
          <a:xfrm>
            <a:off x="899592" y="1844824"/>
            <a:ext cx="1504950" cy="50323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117 721 тыс.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460" name="Rectangle 33"/>
          <p:cNvSpPr>
            <a:spLocks noChangeArrowheads="1"/>
          </p:cNvSpPr>
          <p:nvPr/>
        </p:nvSpPr>
        <p:spPr bwMode="auto">
          <a:xfrm>
            <a:off x="899592" y="2492896"/>
            <a:ext cx="1497013" cy="79216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Налоги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совокупный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130 846 тыс. руб. </a:t>
            </a: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8461" name="Rectangle 34"/>
          <p:cNvSpPr>
            <a:spLocks noChangeArrowheads="1"/>
          </p:cNvSpPr>
          <p:nvPr/>
        </p:nvSpPr>
        <p:spPr bwMode="auto">
          <a:xfrm>
            <a:off x="899592" y="3429000"/>
            <a:ext cx="1509713" cy="93674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Доходы от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88 101 тыс.руб.</a:t>
            </a:r>
          </a:p>
        </p:txBody>
      </p:sp>
      <p:sp>
        <p:nvSpPr>
          <p:cNvPr id="18462" name="Rectangle 35"/>
          <p:cNvSpPr>
            <a:spLocks noChangeArrowheads="1"/>
          </p:cNvSpPr>
          <p:nvPr/>
        </p:nvSpPr>
        <p:spPr bwMode="auto">
          <a:xfrm>
            <a:off x="899592" y="4509120"/>
            <a:ext cx="1512888" cy="72072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57 342 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hlink"/>
              </a:solidFill>
            </a:endParaRPr>
          </a:p>
        </p:txBody>
      </p:sp>
      <p:sp>
        <p:nvSpPr>
          <p:cNvPr id="18463" name="Rectangle 36"/>
          <p:cNvSpPr>
            <a:spLocks noChangeArrowheads="1"/>
          </p:cNvSpPr>
          <p:nvPr/>
        </p:nvSpPr>
        <p:spPr bwMode="auto">
          <a:xfrm>
            <a:off x="899592" y="5373216"/>
            <a:ext cx="1512888" cy="5032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Прочие доходы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135 299,3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</p:txBody>
      </p:sp>
      <p:sp>
        <p:nvSpPr>
          <p:cNvPr id="18464" name="Rectangle 37"/>
          <p:cNvSpPr>
            <a:spLocks noChangeArrowheads="1"/>
          </p:cNvSpPr>
          <p:nvPr/>
        </p:nvSpPr>
        <p:spPr bwMode="auto">
          <a:xfrm>
            <a:off x="899592" y="6021288"/>
            <a:ext cx="1512887" cy="62071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C3300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2 591 970,8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107504" y="1052736"/>
            <a:ext cx="720080" cy="5616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4 096 073,1тыс.руб.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347864" y="1052736"/>
            <a:ext cx="1296144" cy="5616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расчете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человека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28 293 руб.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расчете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человека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28 965  руб.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 rot="16200000">
            <a:off x="2681884" y="107064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 rot="16200000">
            <a:off x="2681884" y="452702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 rot="16200000">
            <a:off x="2681884" y="524710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 rot="16200000">
            <a:off x="2681884" y="596718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 rot="16200000">
            <a:off x="2681884" y="25108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3" name="AutoShape 12"/>
          <p:cNvSpPr>
            <a:spLocks noChangeArrowheads="1"/>
          </p:cNvSpPr>
          <p:nvPr/>
        </p:nvSpPr>
        <p:spPr bwMode="auto">
          <a:xfrm rot="16200000">
            <a:off x="2681884" y="351891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4" name="AutoShape 12"/>
          <p:cNvSpPr>
            <a:spLocks noChangeArrowheads="1"/>
          </p:cNvSpPr>
          <p:nvPr/>
        </p:nvSpPr>
        <p:spPr bwMode="auto">
          <a:xfrm rot="16200000">
            <a:off x="2681884" y="171871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5" name="AutoShape 12"/>
          <p:cNvSpPr>
            <a:spLocks noChangeArrowheads="1"/>
          </p:cNvSpPr>
          <p:nvPr/>
        </p:nvSpPr>
        <p:spPr bwMode="auto">
          <a:xfrm rot="16200000">
            <a:off x="4986140" y="61112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244408" y="980728"/>
            <a:ext cx="720080" cy="57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4 193 286,33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 rot="16200000">
            <a:off x="4986140" y="467104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8" name="AutoShape 12"/>
          <p:cNvSpPr>
            <a:spLocks noChangeArrowheads="1"/>
          </p:cNvSpPr>
          <p:nvPr/>
        </p:nvSpPr>
        <p:spPr bwMode="auto">
          <a:xfrm rot="16200000">
            <a:off x="4986140" y="5175100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9" name="AutoShape 12"/>
          <p:cNvSpPr>
            <a:spLocks noChangeArrowheads="1"/>
          </p:cNvSpPr>
          <p:nvPr/>
        </p:nvSpPr>
        <p:spPr bwMode="auto">
          <a:xfrm rot="16200000">
            <a:off x="4986140" y="567915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auto">
          <a:xfrm rot="16200000">
            <a:off x="4986140" y="359092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1" name="AutoShape 12"/>
          <p:cNvSpPr>
            <a:spLocks noChangeArrowheads="1"/>
          </p:cNvSpPr>
          <p:nvPr/>
        </p:nvSpPr>
        <p:spPr bwMode="auto">
          <a:xfrm rot="16200000">
            <a:off x="4986140" y="308686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2" name="AutoShape 12"/>
          <p:cNvSpPr>
            <a:spLocks noChangeArrowheads="1"/>
          </p:cNvSpPr>
          <p:nvPr/>
        </p:nvSpPr>
        <p:spPr bwMode="auto">
          <a:xfrm rot="16200000">
            <a:off x="4986141" y="416698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3" name="AutoShape 12"/>
          <p:cNvSpPr>
            <a:spLocks noChangeArrowheads="1"/>
          </p:cNvSpPr>
          <p:nvPr/>
        </p:nvSpPr>
        <p:spPr bwMode="auto">
          <a:xfrm rot="16200000">
            <a:off x="4986140" y="854620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4" name="AutoShape 12"/>
          <p:cNvSpPr>
            <a:spLocks noChangeArrowheads="1"/>
          </p:cNvSpPr>
          <p:nvPr/>
        </p:nvSpPr>
        <p:spPr bwMode="auto">
          <a:xfrm rot="16200000">
            <a:off x="4986140" y="143068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5" name="AutoShape 12"/>
          <p:cNvSpPr>
            <a:spLocks noChangeArrowheads="1"/>
          </p:cNvSpPr>
          <p:nvPr/>
        </p:nvSpPr>
        <p:spPr bwMode="auto">
          <a:xfrm rot="16200000">
            <a:off x="4986140" y="25108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6" name="AutoShape 12"/>
          <p:cNvSpPr>
            <a:spLocks noChangeArrowheads="1"/>
          </p:cNvSpPr>
          <p:nvPr/>
        </p:nvSpPr>
        <p:spPr bwMode="auto">
          <a:xfrm rot="16200000">
            <a:off x="4986140" y="200674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00"/>
                            </p:stCondLst>
                            <p:childTnLst>
                              <p:par>
                                <p:cTn id="5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9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9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4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8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8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4950"/>
                            </p:stCondLst>
                            <p:childTnLst>
                              <p:par>
                                <p:cTn id="9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7150"/>
                            </p:stCondLst>
                            <p:childTnLst>
                              <p:par>
                                <p:cTn id="9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0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1450"/>
                            </p:stCondLst>
                            <p:childTnLst>
                              <p:par>
                                <p:cTn id="1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3600"/>
                            </p:stCondLst>
                            <p:childTnLst>
                              <p:par>
                                <p:cTn id="1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250"/>
                            </p:stCondLst>
                            <p:childTnLst>
                              <p:par>
                                <p:cTn id="14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50"/>
                            </p:stCondLst>
                            <p:childTnLst>
                              <p:par>
                                <p:cTn id="1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18447" grpId="0" animBg="1"/>
      <p:bldP spid="18448" grpId="0" build="allAtOnce" animBg="1"/>
      <p:bldP spid="18449" grpId="0" animBg="1"/>
      <p:bldP spid="18450" grpId="0" animBg="1"/>
      <p:bldP spid="18451" grpId="0" animBg="1"/>
      <p:bldP spid="18452" grpId="0" animBg="1"/>
      <p:bldP spid="18453" grpId="0" animBg="1"/>
      <p:bldP spid="18454" grpId="0" animBg="1"/>
      <p:bldP spid="18455" grpId="0" animBg="1"/>
      <p:bldP spid="18456" grpId="0" animBg="1"/>
      <p:bldP spid="18457" grpId="0" build="allAtOnce" animBg="1"/>
      <p:bldP spid="18458" grpId="0" animBg="1"/>
      <p:bldP spid="18459" grpId="0" animBg="1"/>
      <p:bldP spid="18460" grpId="0" animBg="1"/>
      <p:bldP spid="18461" grpId="0" animBg="1"/>
      <p:bldP spid="18462" grpId="0" animBg="1"/>
      <p:bldP spid="18463" grpId="0" animBg="1"/>
      <p:bldP spid="1846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0" y="1889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Муниципальный   долг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19" y="1268760"/>
          <a:ext cx="8568953" cy="5371203"/>
        </p:xfrm>
        <a:graphic>
          <a:graphicData uri="http://schemas.openxmlformats.org/drawingml/2006/table">
            <a:tbl>
              <a:tblPr/>
              <a:tblGrid>
                <a:gridCol w="580414"/>
                <a:gridCol w="4100107"/>
                <a:gridCol w="1368152"/>
                <a:gridCol w="1355530"/>
                <a:gridCol w="1164750"/>
              </a:tblGrid>
              <a:tr h="963529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внутренних заимствований городского округа Первоуральск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 2019  год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latin typeface="Arial"/>
                        </a:rPr>
                        <a:t>№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внутреннего заимствования городского округа Первоуральск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Остаток основной суммы долга по бюджетным кредитам прошлых лет, (тыс.руб.)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 в 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году,            (тыс. руб.)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долга,  (тыс. руб.)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0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других бюджетов бюджетной системы Российской Федерации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2 076,69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-415,34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кредитных организаций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2 076,69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-415,34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расходов бюджета городского округа Первоуральск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2019 году</a:t>
            </a:r>
          </a:p>
        </p:txBody>
      </p:sp>
      <p:graphicFrame>
        <p:nvGraphicFramePr>
          <p:cNvPr id="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1520" y="1034934"/>
          <a:ext cx="8496943" cy="5298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7" name="Text Box 15"/>
          <p:cNvSpPr txBox="1">
            <a:spLocks noChangeArrowheads="1"/>
          </p:cNvSpPr>
          <p:nvPr/>
        </p:nvSpPr>
        <p:spPr bwMode="auto">
          <a:xfrm>
            <a:off x="8675688" y="6308725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064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Структура налоговых и неналоговых доходов бюджета городского округа Первоуральск в  2019 году</a:t>
            </a:r>
          </a:p>
        </p:txBody>
      </p:sp>
      <p:sp>
        <p:nvSpPr>
          <p:cNvPr id="1028" name="TextBox 7"/>
          <p:cNvSpPr txBox="1">
            <a:spLocks noChangeArrowheads="1"/>
          </p:cNvSpPr>
          <p:nvPr/>
        </p:nvSpPr>
        <p:spPr bwMode="auto">
          <a:xfrm>
            <a:off x="8675688" y="6308725"/>
            <a:ext cx="468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1600" b="1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-612576" y="908720"/>
          <a:ext cx="9929104" cy="6048672"/>
        </p:xfrm>
        <a:graphic>
          <a:graphicData uri="http://schemas.openxmlformats.org/presentationml/2006/ole">
            <p:oleObj spid="_x0000_s1026" name="Worksheet" r:id="rId3" imgW="9334500" imgH="6095910" progId="Excel.Sheet.8">
              <p:embed/>
            </p:oleObj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6913066" cy="69215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 создания открытого бюджета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 useBgFill="1">
        <p:nvSpPr>
          <p:cNvPr id="5" name="Объект 1"/>
          <p:cNvSpPr txBox="1">
            <a:spLocks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 algn="just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ознакомление граждан с задачами и приоритетными направлениями бюджетной политики, основными условиями формирования и исполнения бюджета городского округа Первоуральск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информирование граждан о ходе бюджетного процесса в городском 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широкого вовлечения граждан в процедуры обсуждения и принятия конкретных бюджетных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решений, общественного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контроля их эффективности и результативности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прозрачности  формирования  и  расходования  бюджетных  средств  в городском 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ответственности  органов  местного самоуправления при  принятии решений в сфере бюджетной политики;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 положительного  имиджа  города  Первоуральска. </a:t>
            </a:r>
          </a:p>
          <a:p>
            <a:pPr marL="271463" indent="-271463" eaLnBrk="1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4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03"/>
          <p:cNvSpPr txBox="1">
            <a:spLocks noChangeArrowheads="1"/>
          </p:cNvSpPr>
          <p:nvPr/>
        </p:nvSpPr>
        <p:spPr bwMode="auto">
          <a:xfrm>
            <a:off x="0" y="0"/>
            <a:ext cx="860425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городского округа Первоуральск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федеральных и областных программах в 2019 году</a:t>
            </a:r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563" y="115888"/>
            <a:ext cx="452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3" name="Группа 8"/>
          <p:cNvGrpSpPr>
            <a:grpSpLocks/>
          </p:cNvGrpSpPr>
          <p:nvPr/>
        </p:nvGrpSpPr>
        <p:grpSpPr bwMode="auto">
          <a:xfrm>
            <a:off x="0" y="692150"/>
            <a:ext cx="9144000" cy="163513"/>
            <a:chOff x="0" y="692696"/>
            <a:chExt cx="9144000" cy="21810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60363" y="792220"/>
              <a:ext cx="8783637" cy="118580"/>
            </a:xfrm>
            <a:prstGeom prst="rect">
              <a:avLst/>
            </a:prstGeom>
            <a:solidFill>
              <a:srgbClr val="EDA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692696"/>
              <a:ext cx="9144000" cy="118580"/>
            </a:xfrm>
            <a:prstGeom prst="rect">
              <a:avLst/>
            </a:prstGeom>
            <a:solidFill>
              <a:srgbClr val="E536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aphicFrame>
        <p:nvGraphicFramePr>
          <p:cNvPr id="8" name="Group 860"/>
          <p:cNvGraphicFramePr>
            <a:graphicFrameLocks noGrp="1"/>
          </p:cNvGraphicFramePr>
          <p:nvPr/>
        </p:nvGraphicFramePr>
        <p:xfrm>
          <a:off x="179512" y="1124744"/>
          <a:ext cx="8640960" cy="4562361"/>
        </p:xfrm>
        <a:graphic>
          <a:graphicData uri="http://schemas.openxmlformats.org/drawingml/2006/table">
            <a:tbl>
              <a:tblPr/>
              <a:tblGrid>
                <a:gridCol w="4862355"/>
                <a:gridCol w="898285"/>
                <a:gridCol w="864096"/>
                <a:gridCol w="1008112"/>
                <a:gridCol w="1008112"/>
              </a:tblGrid>
              <a:tr h="648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Наименование государственной, муниципальной  программы,  мероприятий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средств, </a:t>
                      </a: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ФБ, 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ОБ,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МБ,</a:t>
                      </a:r>
                      <a:b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9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системы образования в Свердловской области до 2024 года" (29.12.2016 № 919-ПП)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3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Государственная программа Свердловской области "Развитие физической </a:t>
                      </a:r>
                      <a:r>
                        <a:rPr lang="ru-RU" sz="120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культуры,спорта</a:t>
                      </a:r>
                      <a:r>
                        <a:rPr lang="ru-RU" sz="1200" b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молодежной политики </a:t>
                      </a: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в Свердловской области до 2024 года" (29.10.2013 г. №1332-ПП)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«Развитие агропромышленного комплекса и потребительского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рынка  до 2020 года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 (23.10.2013 №1285-ПП)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70%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464">
                <a:tc>
                  <a:txBody>
                    <a:bodyPr/>
                    <a:lstStyle/>
                    <a:p>
                      <a:pPr marL="0" marR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культуры</a:t>
                      </a:r>
                      <a:r>
                        <a:rPr lang="ru-RU" sz="1200" b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в Свердловской области до 2024 года" (21.10.2013 г. №1268-ПП)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программа Свердловской области «Развитие жилищно-коммунального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хозяйства и повышение энергетической эффективности в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Свердловской области до 2024 года" (29.10.2013 № 1330-ПП)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программа Свердловской области "Реализация основных направлений государственной политики в строительном комплексе Свердловской области до 2020 года" (29.10.2013 № 1296-ПП)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107504" y="1124744"/>
            <a:ext cx="1682750" cy="201543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муниципальной службы и противодействие коррупции»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1907704" y="1124744"/>
            <a:ext cx="1479004" cy="2015430"/>
          </a:xfrm>
          <a:prstGeom prst="downArrowCallout">
            <a:avLst>
              <a:gd name="adj1" fmla="val 25000"/>
              <a:gd name="adj2" fmla="val 22480"/>
              <a:gd name="adj3" fmla="val 25000"/>
              <a:gd name="adj4" fmla="val 6497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информационных технологий»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5436097" y="1125538"/>
            <a:ext cx="1728192" cy="201543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«Формирование современной городской среды»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3491880" y="1124745"/>
            <a:ext cx="1872208" cy="2016224"/>
          </a:xfrm>
          <a:prstGeom prst="downArrowCallout">
            <a:avLst>
              <a:gd name="adj1" fmla="val 23331"/>
              <a:gd name="adj2" fmla="val 26668"/>
              <a:gd name="adj3" fmla="val 21663"/>
              <a:gd name="adj4" fmla="val 691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общественного порядка, пожарной безопасности и защита населения от ЧС»</a:t>
            </a: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107504" y="3861048"/>
            <a:ext cx="1605384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«Охрана окружающей среды»</a:t>
            </a:r>
          </a:p>
        </p:txBody>
      </p:sp>
      <p:sp>
        <p:nvSpPr>
          <p:cNvPr id="18" name="Выноска со стрелкой вниз 17"/>
          <p:cNvSpPr>
            <a:spLocks noChangeArrowheads="1"/>
          </p:cNvSpPr>
          <p:nvPr/>
        </p:nvSpPr>
        <p:spPr bwMode="auto">
          <a:xfrm>
            <a:off x="7236296" y="1124744"/>
            <a:ext cx="1763688" cy="1943422"/>
          </a:xfrm>
          <a:prstGeom prst="downArrowCallout">
            <a:avLst>
              <a:gd name="adj1" fmla="val 28358"/>
              <a:gd name="adj2" fmla="val 32641"/>
              <a:gd name="adj3" fmla="val 2915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МП «Развитие и модернизация ЖКХ, повышение энергетической эффективности ГО»</a:t>
            </a:r>
          </a:p>
        </p:txBody>
      </p:sp>
      <p:sp>
        <p:nvSpPr>
          <p:cNvPr id="28" name="Выноска со стрелкой вниз 27"/>
          <p:cNvSpPr/>
          <p:nvPr/>
        </p:nvSpPr>
        <p:spPr>
          <a:xfrm>
            <a:off x="1835696" y="3861048"/>
            <a:ext cx="1728788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системы образования»</a:t>
            </a:r>
          </a:p>
        </p:txBody>
      </p:sp>
      <p:sp>
        <p:nvSpPr>
          <p:cNvPr id="29" name="Выноска со стрелкой вниз 28"/>
          <p:cNvSpPr/>
          <p:nvPr/>
        </p:nvSpPr>
        <p:spPr>
          <a:xfrm>
            <a:off x="3707904" y="3861048"/>
            <a:ext cx="1576387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культуры»</a:t>
            </a: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5508104" y="3861048"/>
            <a:ext cx="1776413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«Устойчивое развитие сельских территорий и газификация ГО»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7380312" y="3861048"/>
            <a:ext cx="1584176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«Социальная поддержка граждан»</a:t>
            </a: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auto">
          <a:xfrm>
            <a:off x="8207375" y="836613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тыс.руб.</a:t>
            </a:r>
          </a:p>
        </p:txBody>
      </p:sp>
      <p:sp>
        <p:nvSpPr>
          <p:cNvPr id="30744" name="Text Box 27"/>
          <p:cNvSpPr txBox="1">
            <a:spLocks noChangeArrowheads="1"/>
          </p:cNvSpPr>
          <p:nvPr/>
        </p:nvSpPr>
        <p:spPr bwMode="auto">
          <a:xfrm>
            <a:off x="0" y="3284984"/>
            <a:ext cx="17280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16 298,5</a:t>
            </a:r>
          </a:p>
        </p:txBody>
      </p:sp>
      <p:sp>
        <p:nvSpPr>
          <p:cNvPr id="30745" name="Text Box 28"/>
          <p:cNvSpPr txBox="1">
            <a:spLocks noChangeArrowheads="1"/>
          </p:cNvSpPr>
          <p:nvPr/>
        </p:nvSpPr>
        <p:spPr bwMode="auto">
          <a:xfrm>
            <a:off x="1763688" y="3212976"/>
            <a:ext cx="1728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712,05</a:t>
            </a:r>
            <a:endParaRPr lang="ru-RU" sz="1600" b="1" dirty="0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0746" name="Text Box 29"/>
          <p:cNvSpPr txBox="1">
            <a:spLocks noChangeArrowheads="1"/>
          </p:cNvSpPr>
          <p:nvPr/>
        </p:nvSpPr>
        <p:spPr bwMode="auto">
          <a:xfrm>
            <a:off x="3563888" y="3212976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51 354,0</a:t>
            </a:r>
          </a:p>
        </p:txBody>
      </p:sp>
      <p:sp>
        <p:nvSpPr>
          <p:cNvPr id="30747" name="Text Box 30"/>
          <p:cNvSpPr txBox="1">
            <a:spLocks noChangeArrowheads="1"/>
          </p:cNvSpPr>
          <p:nvPr/>
        </p:nvSpPr>
        <p:spPr bwMode="auto">
          <a:xfrm>
            <a:off x="3851920" y="6021288"/>
            <a:ext cx="136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195 829,18</a:t>
            </a:r>
          </a:p>
        </p:txBody>
      </p:sp>
      <p:sp>
        <p:nvSpPr>
          <p:cNvPr id="30748" name="Text Box 31"/>
          <p:cNvSpPr txBox="1">
            <a:spLocks noChangeArrowheads="1"/>
          </p:cNvSpPr>
          <p:nvPr/>
        </p:nvSpPr>
        <p:spPr bwMode="auto">
          <a:xfrm>
            <a:off x="250825" y="522922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49" name="Text Box 32"/>
          <p:cNvSpPr txBox="1">
            <a:spLocks noChangeArrowheads="1"/>
          </p:cNvSpPr>
          <p:nvPr/>
        </p:nvSpPr>
        <p:spPr bwMode="auto">
          <a:xfrm>
            <a:off x="179512" y="6021288"/>
            <a:ext cx="129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20 824,55</a:t>
            </a:r>
          </a:p>
        </p:txBody>
      </p:sp>
      <p:sp>
        <p:nvSpPr>
          <p:cNvPr id="30750" name="Text Box 33"/>
          <p:cNvSpPr txBox="1">
            <a:spLocks noChangeArrowheads="1"/>
          </p:cNvSpPr>
          <p:nvPr/>
        </p:nvSpPr>
        <p:spPr bwMode="auto">
          <a:xfrm>
            <a:off x="5652120" y="6021288"/>
            <a:ext cx="1512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32 261,1</a:t>
            </a:r>
          </a:p>
        </p:txBody>
      </p:sp>
      <p:sp>
        <p:nvSpPr>
          <p:cNvPr id="30751" name="Text Box 34"/>
          <p:cNvSpPr txBox="1">
            <a:spLocks noChangeArrowheads="1"/>
          </p:cNvSpPr>
          <p:nvPr/>
        </p:nvSpPr>
        <p:spPr bwMode="auto">
          <a:xfrm>
            <a:off x="7524328" y="6021288"/>
            <a:ext cx="1439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344 910,2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2123728" y="116632"/>
            <a:ext cx="4523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2019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5508104" y="3140968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44 131,79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7308304" y="3068960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200 454,95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1835696" y="6021288"/>
            <a:ext cx="165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2 438 507,9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179388" y="1052513"/>
            <a:ext cx="1755775" cy="2016447"/>
          </a:xfrm>
          <a:prstGeom prst="downArrowCallout">
            <a:avLst>
              <a:gd name="adj1" fmla="val 25000"/>
              <a:gd name="adj2" fmla="val 25000"/>
              <a:gd name="adj3" fmla="val 2418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физической культуры и спорта»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044700" y="1068388"/>
            <a:ext cx="2284413" cy="20005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«Управление муниципальной собственностью и земельными ресурсами»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7164288" y="1052513"/>
            <a:ext cx="1763812" cy="2016447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«Переселение граждан из аварийного жилищного фонда»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4499992" y="1068389"/>
            <a:ext cx="2519933" cy="2000571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«Совершенствование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Градостроительной  политики на территории ГО»</a:t>
            </a: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179512" y="3645024"/>
            <a:ext cx="1755775" cy="24482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жильем молодых семей на территории ГО»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2195736" y="3645024"/>
            <a:ext cx="2160240" cy="2376264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«Предоставление региональной поддержки молодым семьям на улучшение жилищных условий»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6804248" y="3645024"/>
            <a:ext cx="2087687" cy="2376264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«Поддержка и развитие малого и среднего предпринимательства»</a:t>
            </a:r>
          </a:p>
        </p:txBody>
      </p:sp>
      <p:sp>
        <p:nvSpPr>
          <p:cNvPr id="31761" name="Text Box 20"/>
          <p:cNvSpPr txBox="1">
            <a:spLocks noChangeArrowheads="1"/>
          </p:cNvSpPr>
          <p:nvPr/>
        </p:nvSpPr>
        <p:spPr bwMode="auto">
          <a:xfrm>
            <a:off x="395536" y="3140968"/>
            <a:ext cx="1368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235 636,07</a:t>
            </a:r>
          </a:p>
        </p:txBody>
      </p:sp>
      <p:sp>
        <p:nvSpPr>
          <p:cNvPr id="31762" name="Text Box 21"/>
          <p:cNvSpPr txBox="1">
            <a:spLocks noChangeArrowheads="1"/>
          </p:cNvSpPr>
          <p:nvPr/>
        </p:nvSpPr>
        <p:spPr bwMode="auto">
          <a:xfrm>
            <a:off x="2267744" y="3068960"/>
            <a:ext cx="1872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161,76</a:t>
            </a:r>
          </a:p>
        </p:txBody>
      </p:sp>
      <p:sp>
        <p:nvSpPr>
          <p:cNvPr id="31763" name="Text Box 22"/>
          <p:cNvSpPr txBox="1">
            <a:spLocks noChangeArrowheads="1"/>
          </p:cNvSpPr>
          <p:nvPr/>
        </p:nvSpPr>
        <p:spPr bwMode="auto">
          <a:xfrm>
            <a:off x="4572000" y="3068960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10 624,66</a:t>
            </a:r>
          </a:p>
        </p:txBody>
      </p:sp>
      <p:sp>
        <p:nvSpPr>
          <p:cNvPr id="31764" name="Text Box 23"/>
          <p:cNvSpPr txBox="1">
            <a:spLocks noChangeArrowheads="1"/>
          </p:cNvSpPr>
          <p:nvPr/>
        </p:nvSpPr>
        <p:spPr bwMode="auto">
          <a:xfrm>
            <a:off x="7236296" y="3068960"/>
            <a:ext cx="16566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19 849,0</a:t>
            </a: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4644008" y="3645024"/>
            <a:ext cx="1944216" cy="24482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деятельности ОМС и МА»</a:t>
            </a:r>
          </a:p>
        </p:txBody>
      </p:sp>
      <p:sp>
        <p:nvSpPr>
          <p:cNvPr id="31766" name="Text Box 25"/>
          <p:cNvSpPr txBox="1">
            <a:spLocks noChangeArrowheads="1"/>
          </p:cNvSpPr>
          <p:nvPr/>
        </p:nvSpPr>
        <p:spPr bwMode="auto">
          <a:xfrm>
            <a:off x="323528" y="6093296"/>
            <a:ext cx="1584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000,0</a:t>
            </a:r>
            <a:endParaRPr lang="ru-RU" sz="1600" b="1" dirty="0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1767" name="Text Box 26"/>
          <p:cNvSpPr txBox="1">
            <a:spLocks noChangeArrowheads="1"/>
          </p:cNvSpPr>
          <p:nvPr/>
        </p:nvSpPr>
        <p:spPr bwMode="auto">
          <a:xfrm>
            <a:off x="2555776" y="6093296"/>
            <a:ext cx="1439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600,0</a:t>
            </a:r>
          </a:p>
        </p:txBody>
      </p:sp>
      <p:sp>
        <p:nvSpPr>
          <p:cNvPr id="31769" name="Text Box 29"/>
          <p:cNvSpPr txBox="1">
            <a:spLocks noChangeArrowheads="1"/>
          </p:cNvSpPr>
          <p:nvPr/>
        </p:nvSpPr>
        <p:spPr bwMode="auto">
          <a:xfrm>
            <a:off x="4788024" y="6093296"/>
            <a:ext cx="17277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47 440,19</a:t>
            </a:r>
          </a:p>
        </p:txBody>
      </p:sp>
      <p:sp>
        <p:nvSpPr>
          <p:cNvPr id="31770" name="Text Box 30"/>
          <p:cNvSpPr txBox="1">
            <a:spLocks noChangeArrowheads="1"/>
          </p:cNvSpPr>
          <p:nvPr/>
        </p:nvSpPr>
        <p:spPr bwMode="auto">
          <a:xfrm>
            <a:off x="7092280" y="6021288"/>
            <a:ext cx="16913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1 369,43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1691680" y="26064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2019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1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20"/>
          <p:cNvSpPr txBox="1">
            <a:spLocks noChangeArrowheads="1"/>
          </p:cNvSpPr>
          <p:nvPr/>
        </p:nvSpPr>
        <p:spPr bwMode="auto">
          <a:xfrm>
            <a:off x="1835696" y="3573016"/>
            <a:ext cx="18723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287 681,2</a:t>
            </a:r>
          </a:p>
        </p:txBody>
      </p:sp>
      <p:sp>
        <p:nvSpPr>
          <p:cNvPr id="32773" name="Text Box 21"/>
          <p:cNvSpPr txBox="1">
            <a:spLocks noChangeArrowheads="1"/>
          </p:cNvSpPr>
          <p:nvPr/>
        </p:nvSpPr>
        <p:spPr bwMode="auto">
          <a:xfrm>
            <a:off x="3851275" y="2708275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6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2774" name="Text Box 22"/>
          <p:cNvSpPr txBox="1">
            <a:spLocks noChangeArrowheads="1"/>
          </p:cNvSpPr>
          <p:nvPr/>
        </p:nvSpPr>
        <p:spPr bwMode="auto">
          <a:xfrm>
            <a:off x="4499992" y="3573016"/>
            <a:ext cx="34569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3 116,2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Выноска со стрелкой вниз 27"/>
          <p:cNvSpPr/>
          <p:nvPr/>
        </p:nvSpPr>
        <p:spPr>
          <a:xfrm>
            <a:off x="1547664" y="1268760"/>
            <a:ext cx="2374900" cy="223224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«Безопасность дорожного движения»</a:t>
            </a:r>
          </a:p>
        </p:txBody>
      </p:sp>
      <p:sp>
        <p:nvSpPr>
          <p:cNvPr id="35" name="Выноска со стрелкой вниз 34"/>
          <p:cNvSpPr/>
          <p:nvPr/>
        </p:nvSpPr>
        <p:spPr>
          <a:xfrm>
            <a:off x="4860032" y="1268760"/>
            <a:ext cx="2663825" cy="2232249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«Организация регулярных перевозок пассажиров и багажа автомобильным транспортом»</a:t>
            </a:r>
          </a:p>
        </p:txBody>
      </p:sp>
      <p:sp>
        <p:nvSpPr>
          <p:cNvPr id="32781" name="Прямоугольник 12"/>
          <p:cNvSpPr>
            <a:spLocks noChangeArrowheads="1"/>
          </p:cNvSpPr>
          <p:nvPr/>
        </p:nvSpPr>
        <p:spPr bwMode="auto">
          <a:xfrm>
            <a:off x="4211960" y="3573016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18182" y="260648"/>
            <a:ext cx="452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2019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7093727">
            <a:off x="839784" y="2839338"/>
            <a:ext cx="741291" cy="471103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3568" y="5589588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на образование в расчете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одного жителя составит 17 264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3"/>
          <p:cNvSpPr>
            <a:spLocks noChangeArrowheads="1"/>
          </p:cNvSpPr>
          <p:nvPr/>
        </p:nvSpPr>
        <p:spPr bwMode="auto">
          <a:xfrm rot="3400302">
            <a:off x="7701482" y="2828451"/>
            <a:ext cx="706782" cy="460454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вправо 3"/>
          <p:cNvSpPr>
            <a:spLocks noChangeArrowheads="1"/>
          </p:cNvSpPr>
          <p:nvPr/>
        </p:nvSpPr>
        <p:spPr bwMode="auto">
          <a:xfrm rot="5400000">
            <a:off x="2303747" y="2816933"/>
            <a:ext cx="720080" cy="504055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ъект 1"/>
          <p:cNvSpPr>
            <a:spLocks/>
          </p:cNvSpPr>
          <p:nvPr/>
        </p:nvSpPr>
        <p:spPr bwMode="auto">
          <a:xfrm>
            <a:off x="827584" y="116632"/>
            <a:ext cx="7416626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1484784"/>
            <a:ext cx="705678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2 499 307,3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3645024"/>
            <a:ext cx="1584176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43,1%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(1 077 981,0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3645024"/>
            <a:ext cx="1584176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44,7%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(1 118 301,2 тыс.руб.)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79912" y="3645024"/>
            <a:ext cx="1728192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5,2%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(129 083,2 тыс.руб.)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52120" y="3645024"/>
            <a:ext cx="165618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политика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оздоровление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детей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2,8%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(69 315,8 тыс.руб.)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80312" y="3645024"/>
            <a:ext cx="165618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4,2%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(104 626,1 тыс.руб.)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3"/>
          <p:cNvSpPr>
            <a:spLocks noChangeArrowheads="1"/>
          </p:cNvSpPr>
          <p:nvPr/>
        </p:nvSpPr>
        <p:spPr bwMode="auto">
          <a:xfrm rot="5400000">
            <a:off x="4247963" y="2816933"/>
            <a:ext cx="720080" cy="504055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Стрелка вправо 3"/>
          <p:cNvSpPr>
            <a:spLocks noChangeArrowheads="1"/>
          </p:cNvSpPr>
          <p:nvPr/>
        </p:nvSpPr>
        <p:spPr bwMode="auto">
          <a:xfrm rot="5400000">
            <a:off x="6048164" y="2816933"/>
            <a:ext cx="720080" cy="504055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3" grpId="0" animBg="1"/>
      <p:bldP spid="7" grpId="0" animBg="1"/>
      <p:bldP spid="21" grpId="0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Объект 1"/>
          <p:cNvSpPr>
            <a:spLocks/>
          </p:cNvSpPr>
          <p:nvPr/>
        </p:nvSpPr>
        <p:spPr bwMode="auto">
          <a:xfrm>
            <a:off x="0" y="0"/>
            <a:ext cx="86042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30727" name="Прямоугольник 8"/>
          <p:cNvSpPr>
            <a:spLocks noChangeArrowheads="1"/>
          </p:cNvSpPr>
          <p:nvPr/>
        </p:nvSpPr>
        <p:spPr bwMode="auto">
          <a:xfrm>
            <a:off x="107504" y="3573463"/>
            <a:ext cx="2719834" cy="1151681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дошкольных учреждений    (60 с учетом сети филиалов)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-6350" y="1098550"/>
            <a:ext cx="9053513" cy="978729"/>
          </a:xfrm>
          <a:prstGeom prst="rect">
            <a:avLst/>
          </a:prstGeom>
          <a:noFill/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Расходы на образование в городском округе Первоуральск осуществляются 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в рамках Муниципальной программы «Развитие образования городского округа Первоуральск»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636838"/>
            <a:ext cx="8939659" cy="86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услуг в сфере образования осуществляют: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2138" y="3573462"/>
            <a:ext cx="2701925" cy="11516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общеобразовательных учреждения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0425" y="3573462"/>
            <a:ext cx="3025775" cy="11516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дополнительного образования (19 с учетом сети филиалов)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2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62300" y="1064275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380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78200" y="1066434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9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 animBg="1"/>
      <p:bldP spid="22533" grpId="0"/>
      <p:bldP spid="4" grpId="0" animBg="1"/>
      <p:bldP spid="8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95536" y="1196752"/>
            <a:ext cx="8498334" cy="575593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образования на 2019 г.</a:t>
            </a:r>
          </a:p>
          <a:p>
            <a:pPr algn="ctr">
              <a:defRPr/>
            </a:pP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бъект 1"/>
          <p:cNvSpPr>
            <a:spLocks/>
          </p:cNvSpPr>
          <p:nvPr/>
        </p:nvSpPr>
        <p:spPr bwMode="auto">
          <a:xfrm>
            <a:off x="1835696" y="116633"/>
            <a:ext cx="59046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060848"/>
            <a:ext cx="2627784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организации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питания в образовательных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2060848"/>
            <a:ext cx="2664296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льготным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питанием обучающихся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2060848"/>
            <a:ext cx="2664296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оздоровительной кампании детей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221088"/>
            <a:ext cx="259228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Трудовая занятость молодежи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возрасте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14 до 18 лет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75856" y="4221088"/>
            <a:ext cx="259228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различными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категориями молодежи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28184" y="4221088"/>
            <a:ext cx="2664296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молодых граждан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"/>
          <p:cNvSpPr>
            <a:spLocks/>
          </p:cNvSpPr>
          <p:nvPr/>
        </p:nvSpPr>
        <p:spPr bwMode="auto">
          <a:xfrm>
            <a:off x="1331640" y="0"/>
            <a:ext cx="6552728" cy="83671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в области жилищно-коммунального  хозяйства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9552" y="1196752"/>
            <a:ext cx="496855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Финансирование мероприятий в области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коммунального хозяйства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186 207,0 тыс.руб.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564904"/>
            <a:ext cx="496855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Финансирование мероприятий в области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жилищного хозяйства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83 662,4 тыс.руб.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3933056"/>
            <a:ext cx="496855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коммунального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хозяйства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35 077,05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373216"/>
            <a:ext cx="496855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87 137,79 тыс.руб.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72200" y="1844824"/>
            <a:ext cx="2232248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150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расходов</a:t>
            </a:r>
          </a:p>
          <a:p>
            <a:pPr algn="ctr">
              <a:spcBef>
                <a:spcPct val="150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бюджета </a:t>
            </a:r>
          </a:p>
          <a:p>
            <a:pPr algn="ctr">
              <a:spcBef>
                <a:spcPct val="150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ЖКХ в расчете на </a:t>
            </a:r>
          </a:p>
          <a:p>
            <a:pPr algn="ctr">
              <a:spcBef>
                <a:spcPct val="150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жителя в 2019 г. </a:t>
            </a:r>
          </a:p>
          <a:p>
            <a:pPr algn="ctr">
              <a:spcBef>
                <a:spcPct val="150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   </a:t>
            </a:r>
          </a:p>
          <a:p>
            <a:pPr algn="ctr">
              <a:spcBef>
                <a:spcPct val="1500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2 708  руб.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 на мероприятия  в области жилищного хозяйства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96752"/>
            <a:ext cx="3816424" cy="4680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жилья для граждан, переселяемых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аварийного жилищного фонда:</a:t>
            </a:r>
          </a:p>
          <a:p>
            <a:pPr algn="ctr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2019-2021 годы запланированы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расходы на переселение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из жилищного фонда, признанного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аварийным  с 01.01.2012 г. по 01.01.2015 г.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будут расселены 171 гражданин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4-х многоквартирных домов  расположенных  по адресам: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Ильича д.3,д.13-а, ул.Пушкина д.21,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ул.Горняков д.18. (19 849,13 тыс.руб.)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196752"/>
            <a:ext cx="4104456" cy="4680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мероприятия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жилищного хозяйства:</a:t>
            </a:r>
          </a:p>
          <a:p>
            <a:pPr algn="ctr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-приобретение жилья для малоимущих граждан,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нуждающихся в улучшении жилищных условий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состоящих на учете в жилищном  отделе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ГО Первоуральск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(4 600,0 тыс.руб.);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-снос аварийного жилья(3 088,0 тыс.руб.);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-реконструкция многоквартирных домов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(15 384,7 тыс.руб.);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-проведение капитальных и текущих ремонтов  объектов  муниципального  нежилого фонда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(4 213,0 тыс.руб.);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-определение размера возмещения за помещения в связи с признанием жилого дома аварийным и   подлежащим сносу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(215.0 тыс.руб.).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12"/>
          <p:cNvSpPr>
            <a:spLocks noChangeArrowheads="1"/>
          </p:cNvSpPr>
          <p:nvPr/>
        </p:nvSpPr>
        <p:spPr bwMode="auto">
          <a:xfrm>
            <a:off x="827584" y="2924944"/>
            <a:ext cx="271462" cy="431800"/>
          </a:xfrm>
          <a:prstGeom prst="downArrow">
            <a:avLst>
              <a:gd name="adj1" fmla="val 50000"/>
              <a:gd name="adj2" fmla="val 39766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3" name="AutoShape 28"/>
          <p:cNvSpPr>
            <a:spLocks noChangeArrowheads="1"/>
          </p:cNvSpPr>
          <p:nvPr/>
        </p:nvSpPr>
        <p:spPr bwMode="auto">
          <a:xfrm>
            <a:off x="2483768" y="2924944"/>
            <a:ext cx="269875" cy="431800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4" name="AutoShape 29"/>
          <p:cNvSpPr>
            <a:spLocks noChangeArrowheads="1"/>
          </p:cNvSpPr>
          <p:nvPr/>
        </p:nvSpPr>
        <p:spPr bwMode="auto">
          <a:xfrm>
            <a:off x="4139952" y="2924944"/>
            <a:ext cx="288032" cy="431800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5" name="AutoShape 30"/>
          <p:cNvSpPr>
            <a:spLocks noChangeArrowheads="1"/>
          </p:cNvSpPr>
          <p:nvPr/>
        </p:nvSpPr>
        <p:spPr bwMode="auto">
          <a:xfrm>
            <a:off x="6012160" y="2924944"/>
            <a:ext cx="269875" cy="431800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AutoShape 30"/>
          <p:cNvSpPr>
            <a:spLocks noChangeArrowheads="1"/>
          </p:cNvSpPr>
          <p:nvPr/>
        </p:nvSpPr>
        <p:spPr bwMode="auto">
          <a:xfrm>
            <a:off x="7956376" y="2924944"/>
            <a:ext cx="269875" cy="431800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475656" y="18864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 на благоустройство территории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429000"/>
            <a:ext cx="1440160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электроэнергию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наружного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освещения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35 755,5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36296" y="3429000"/>
            <a:ext cx="1656184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Обустройство,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 и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текущий ремонт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внешнего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благоустройства 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округа.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контейнерных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площадок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6 549,0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3429000"/>
            <a:ext cx="1872208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Текущее содержание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 внешнего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(содержание фонтана,</a:t>
            </a:r>
          </a:p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аллей,скверов,клумб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кронирование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деревьев,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и охрана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мемориала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«Европа-Азия»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14 859,4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3429000"/>
            <a:ext cx="1512168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Техническое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обслуживание,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(строительство)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сетей наружного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освещения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23 073,9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3429000"/>
            <a:ext cx="1512168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дворовых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объектов внешнего благоустройства 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900,0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340768"/>
            <a:ext cx="8640960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городского округа Первоуральск на благоустройство территории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2019 год  составляют  87 137,79 тыс.руб.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3" grpId="0" animBg="1"/>
      <p:bldP spid="52234" grpId="0" animBg="1"/>
      <p:bldP spid="5223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763713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Основы составления проекта бюджета городского округа Первоуральск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>
            <a:spLocks noChangeArrowheads="1"/>
          </p:cNvSpPr>
          <p:nvPr/>
        </p:nvSpPr>
        <p:spPr bwMode="auto">
          <a:xfrm>
            <a:off x="7308304" y="1916832"/>
            <a:ext cx="1512887" cy="2449512"/>
          </a:xfrm>
          <a:prstGeom prst="downArrowCallout">
            <a:avLst>
              <a:gd name="adj1" fmla="val 25000"/>
              <a:gd name="adj2" fmla="val 25000"/>
              <a:gd name="adj3" fmla="val 27390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5" name="Выноска со стрелкой вниз 4"/>
          <p:cNvSpPr>
            <a:spLocks noChangeArrowheads="1"/>
          </p:cNvSpPr>
          <p:nvPr/>
        </p:nvSpPr>
        <p:spPr bwMode="auto">
          <a:xfrm>
            <a:off x="5580112" y="1916832"/>
            <a:ext cx="1600200" cy="2519362"/>
          </a:xfrm>
          <a:prstGeom prst="downArrowCallout">
            <a:avLst>
              <a:gd name="adj1" fmla="val 25000"/>
              <a:gd name="adj2" fmla="val 25000"/>
              <a:gd name="adj3" fmla="val 25001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4" name="Выноска со стрелкой вниз 3"/>
          <p:cNvSpPr>
            <a:spLocks noChangeArrowheads="1"/>
          </p:cNvSpPr>
          <p:nvPr/>
        </p:nvSpPr>
        <p:spPr bwMode="auto">
          <a:xfrm>
            <a:off x="3779912" y="1916832"/>
            <a:ext cx="1720782" cy="2519362"/>
          </a:xfrm>
          <a:prstGeom prst="downArrowCallout">
            <a:avLst>
              <a:gd name="adj1" fmla="val 25000"/>
              <a:gd name="adj2" fmla="val 25000"/>
              <a:gd name="adj3" fmla="val 2500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городского округа</a:t>
            </a:r>
          </a:p>
        </p:txBody>
      </p:sp>
      <p:sp>
        <p:nvSpPr>
          <p:cNvPr id="6" name="Выноска со стрелкой вниз 5"/>
          <p:cNvSpPr>
            <a:spLocks noChangeArrowheads="1"/>
          </p:cNvSpPr>
          <p:nvPr/>
        </p:nvSpPr>
        <p:spPr bwMode="auto">
          <a:xfrm>
            <a:off x="1979712" y="1916832"/>
            <a:ext cx="1584325" cy="2520950"/>
          </a:xfrm>
          <a:prstGeom prst="downArrowCallout">
            <a:avLst>
              <a:gd name="adj1" fmla="val 25000"/>
              <a:gd name="adj2" fmla="val 25000"/>
              <a:gd name="adj3" fmla="val 25002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Стратегия социально-экономического развития городского округа</a:t>
            </a:r>
          </a:p>
        </p:txBody>
      </p:sp>
      <p:sp>
        <p:nvSpPr>
          <p:cNvPr id="3" name="Выноска со стрелкой вниз 2"/>
          <p:cNvSpPr>
            <a:spLocks noChangeArrowheads="1"/>
          </p:cNvSpPr>
          <p:nvPr/>
        </p:nvSpPr>
        <p:spPr bwMode="auto">
          <a:xfrm>
            <a:off x="323528" y="1916832"/>
            <a:ext cx="1484313" cy="2519362"/>
          </a:xfrm>
          <a:prstGeom prst="downArrowCallout">
            <a:avLst>
              <a:gd name="adj1" fmla="val 25000"/>
              <a:gd name="adj2" fmla="val 25000"/>
              <a:gd name="adj3" fmla="val 24996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9512" y="4725144"/>
            <a:ext cx="8713787" cy="5048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ПРОЕКТА БЮДЖЕТА ГОРОДСКОГО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7" grpId="0" animBg="1"/>
      <p:bldP spid="5" grpId="0" animBg="1"/>
      <p:bldP spid="4" grpId="0" animBg="1"/>
      <p:bldP spid="6" grpId="0" animBg="1"/>
      <p:bldP spid="3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2555776" y="3284984"/>
            <a:ext cx="504056" cy="57606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2061" name="Group 77"/>
          <p:cNvGraphicFramePr>
            <a:graphicFrameLocks noGrp="1"/>
          </p:cNvGraphicFramePr>
          <p:nvPr/>
        </p:nvGraphicFramePr>
        <p:xfrm>
          <a:off x="179512" y="1268760"/>
          <a:ext cx="8785101" cy="1104149"/>
        </p:xfrm>
        <a:graphic>
          <a:graphicData uri="http://schemas.openxmlformats.org/drawingml/2006/table">
            <a:tbl>
              <a:tblPr/>
              <a:tblGrid>
                <a:gridCol w="4503221"/>
                <a:gridCol w="2214699"/>
                <a:gridCol w="2067181"/>
              </a:tblGrid>
              <a:tr h="17373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г.(план)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38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социальную политику в бюджете городского округа Первоуральск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323 914,4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371 244,1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63" name="TextBox 7"/>
          <p:cNvSpPr txBox="1">
            <a:spLocks noChangeArrowheads="1"/>
          </p:cNvSpPr>
          <p:nvPr/>
        </p:nvSpPr>
        <p:spPr bwMode="auto">
          <a:xfrm>
            <a:off x="7956376" y="90872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тыс.руб.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95736" y="188640"/>
            <a:ext cx="5021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социальную политику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564904"/>
            <a:ext cx="864096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933056"/>
            <a:ext cx="158417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в сельской местности, в том числе молодых семей и молодых специалистов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3933056"/>
            <a:ext cx="1728192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отдельным категориям граждан компенсаций расходов на оплату жилого помещения и коммунальных услуг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3933056"/>
            <a:ext cx="158417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отдельным категориям граждан субсидий по оплате жилого помещения и коммунальных услуг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3933056"/>
            <a:ext cx="158417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социальных выплат молодым семьям на приобретение (строительство) жилья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80312" y="3933056"/>
            <a:ext cx="158417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региональных социальных выплат молодым семьям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7740352" y="3284984"/>
            <a:ext cx="504056" cy="57606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012160" y="3284984"/>
            <a:ext cx="504056" cy="57606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211960" y="3284984"/>
            <a:ext cx="504056" cy="57606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83568" y="3284984"/>
            <a:ext cx="504056" cy="57606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>
            <a:spLocks noChangeArrowheads="1"/>
          </p:cNvSpPr>
          <p:nvPr/>
        </p:nvSpPr>
        <p:spPr bwMode="auto">
          <a:xfrm rot="9323251">
            <a:off x="2178637" y="4800157"/>
            <a:ext cx="672721" cy="400002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12148385">
            <a:off x="2311130" y="3572381"/>
            <a:ext cx="635000" cy="346545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8878449">
            <a:off x="5894879" y="2746182"/>
            <a:ext cx="717396" cy="3263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 rot="13763266">
            <a:off x="2691820" y="2787618"/>
            <a:ext cx="731837" cy="31551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вправо 10"/>
          <p:cNvSpPr>
            <a:spLocks noChangeArrowheads="1"/>
          </p:cNvSpPr>
          <p:nvPr/>
        </p:nvSpPr>
        <p:spPr bwMode="auto">
          <a:xfrm rot="16200000">
            <a:off x="4143754" y="2561102"/>
            <a:ext cx="720725" cy="29628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658137">
            <a:off x="6225964" y="3463203"/>
            <a:ext cx="679532" cy="351432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335">
            <a:off x="6084168" y="4725144"/>
            <a:ext cx="694019" cy="3600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>
            <a:spLocks noChangeArrowheads="1"/>
          </p:cNvSpPr>
          <p:nvPr/>
        </p:nvSpPr>
        <p:spPr bwMode="auto">
          <a:xfrm rot="5400000">
            <a:off x="4283286" y="5229882"/>
            <a:ext cx="649437" cy="360041"/>
          </a:xfrm>
          <a:prstGeom prst="rightArrow">
            <a:avLst>
              <a:gd name="adj1" fmla="val 50000"/>
              <a:gd name="adj2" fmla="val 66569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07504" y="2996952"/>
            <a:ext cx="180020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организации воспроизводства и лесоразведения, защиты лесов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052736"/>
            <a:ext cx="180020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Водохозяйствен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мероприятия по содержанию гидротехнических сооружений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1268760"/>
            <a:ext cx="180020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Субсидии транспортным организациям для возмещения затрат по проезду льготных категорий граждан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504" y="4509120"/>
            <a:ext cx="180020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Инженерное обустройство земель для ведения коллективного садоводства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72200" y="1268760"/>
            <a:ext cx="180020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информационных технологий в городском округе Первоуральск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64288" y="2924944"/>
            <a:ext cx="180020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муниципальной собственностью и земельными ресурсами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4581128"/>
            <a:ext cx="187220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и развитие малого и среднего предпринимательства</a:t>
            </a:r>
            <a:endParaRPr lang="ru-RU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19872" y="3429000"/>
            <a:ext cx="223224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306 926,7тыс.руб.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35896" y="5805264"/>
            <a:ext cx="192251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(дорожный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116632"/>
            <a:ext cx="6775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 в  области  национальной  экономики</a:t>
            </a:r>
            <a:endParaRPr lang="ru-RU" sz="2400" dirty="0"/>
          </a:p>
        </p:txBody>
      </p:sp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5" grpId="0" animBg="1"/>
      <p:bldP spid="16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2483768" y="3068960"/>
            <a:ext cx="812800" cy="395288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483768" y="4725144"/>
            <a:ext cx="814388" cy="358775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23" name="TextBox 10"/>
          <p:cNvSpPr txBox="1">
            <a:spLocks noChangeArrowheads="1"/>
          </p:cNvSpPr>
          <p:nvPr/>
        </p:nvSpPr>
        <p:spPr bwMode="auto">
          <a:xfrm>
            <a:off x="323528" y="5733256"/>
            <a:ext cx="84391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протяженность дорог ГО Первоуральск на 01.01.2019 г. 438,5 км.</a:t>
            </a:r>
          </a:p>
          <a:p>
            <a:pPr algn="ctr"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протяженности автомобильных дорог общего пользования местного значения, не отвечающих нормативным требованиям, общей протяженности автомобильных дорог 24,5%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483768" y="1484784"/>
            <a:ext cx="812800" cy="396875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979712" y="188640"/>
            <a:ext cx="5263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дорожное  хозяйство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1052736"/>
            <a:ext cx="1800200" cy="4464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городского округа Первоуральск на 2019 год на дорожное хозяйство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228 816,7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2348880"/>
            <a:ext cx="4860032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ПСД, инженерных изысканий, прохождение экспертизы проектов строительства, реконструкции, модернизации автомобильных дорог и искусственных сооружений на них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40 965,0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1052736"/>
            <a:ext cx="482453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Текущее содержание и обслуживание автомобильных дорог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92 713,8 тыс.руб.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4365104"/>
            <a:ext cx="4896544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/>
              <a:t>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Ремонт автомобильных дорог местного значения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95 137,7 тыс.руб.</a:t>
            </a:r>
            <a:endParaRPr lang="ru-RU" dirty="0"/>
          </a:p>
        </p:txBody>
      </p:sp>
    </p:spTree>
  </p:cSld>
  <p:clrMapOvr>
    <a:masterClrMapping/>
  </p:clrMapOvr>
  <p:transition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3023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7" y="116632"/>
            <a:ext cx="576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культуру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7992888" cy="40011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культуры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331640" y="1772816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3" y="2276872"/>
            <a:ext cx="2232247" cy="10801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и обеспечение деятельности учреждений культуры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2276872"/>
            <a:ext cx="2304256" cy="10801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общегородских мероприятий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2276872"/>
            <a:ext cx="2160241" cy="10801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Комплектование книжных фондов библиотек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92281" y="2276872"/>
            <a:ext cx="1872208" cy="10801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субсидий юридическим лицам на сохранение парка культуры и отдыха</a:t>
            </a:r>
          </a:p>
        </p:txBody>
      </p:sp>
      <p:graphicFrame>
        <p:nvGraphicFramePr>
          <p:cNvPr id="49191" name="Group 39"/>
          <p:cNvGraphicFramePr>
            <a:graphicFrameLocks noGrp="1"/>
          </p:cNvGraphicFramePr>
          <p:nvPr/>
        </p:nvGraphicFramePr>
        <p:xfrm>
          <a:off x="1475656" y="3645024"/>
          <a:ext cx="5472609" cy="1152128"/>
        </p:xfrm>
        <a:graphic>
          <a:graphicData uri="http://schemas.openxmlformats.org/drawingml/2006/table">
            <a:tbl>
              <a:tblPr/>
              <a:tblGrid>
                <a:gridCol w="1824203"/>
                <a:gridCol w="1824203"/>
                <a:gridCol w="1824203"/>
              </a:tblGrid>
              <a:tr h="39472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г.(факт)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г.(план)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39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культуру</a:t>
                      </a:r>
                    </a:p>
                  </a:txBody>
                  <a:tcPr marT="45684" marB="45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141 355,6</a:t>
                      </a:r>
                    </a:p>
                  </a:txBody>
                  <a:tcPr marT="45684" marB="45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153 686,68</a:t>
                      </a:r>
                    </a:p>
                  </a:txBody>
                  <a:tcPr marT="45684" marB="456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низ 17"/>
          <p:cNvSpPr/>
          <p:nvPr/>
        </p:nvSpPr>
        <p:spPr>
          <a:xfrm>
            <a:off x="3419872" y="1772816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724128" y="1772816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740352" y="1772816"/>
            <a:ext cx="215670" cy="36004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27584" y="515719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бюджета 2019 г. в области культуры на одного жителя составляет 1 061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4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8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300"/>
                            </p:stCondLst>
                            <p:childTnLst>
                              <p:par>
                                <p:cTn id="5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300"/>
                            </p:stCondLst>
                            <p:childTnLst>
                              <p:par>
                                <p:cTn id="5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300"/>
                            </p:stCondLst>
                            <p:childTnLst>
                              <p:par>
                                <p:cTn id="6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2809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196752"/>
            <a:ext cx="7508818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физической культуры и спорта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907704" y="1628800"/>
            <a:ext cx="269311" cy="360040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4"/>
          <p:cNvSpPr/>
          <p:nvPr/>
        </p:nvSpPr>
        <p:spPr>
          <a:xfrm>
            <a:off x="4950439" y="1628800"/>
            <a:ext cx="269311" cy="360040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4"/>
          <p:cNvSpPr/>
          <p:nvPr/>
        </p:nvSpPr>
        <p:spPr>
          <a:xfrm>
            <a:off x="7452320" y="1628800"/>
            <a:ext cx="269311" cy="360040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2060848"/>
            <a:ext cx="3744416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муниципального задания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ПМБУ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«СТАРТ»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6021288"/>
            <a:ext cx="3744416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доступа к закрытым спортивным объектам для свободного пользования в течение ограниченного времени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2996952"/>
            <a:ext cx="3744416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официальных физкультурных(физкультурно-оздоровительных мероприятий)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3933056"/>
            <a:ext cx="37444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официальных спортивных мероприятий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512" y="4581128"/>
            <a:ext cx="37444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доступа к открытым спортивным объектам для свободного доступа(стадионы)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5301208"/>
            <a:ext cx="37444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доступа к открытым спортивным объектам для свободного доступа(корты)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3968" y="4869160"/>
            <a:ext cx="1728192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(стипендии)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перспективных спортсменов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3968" y="3284984"/>
            <a:ext cx="1728192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АНО «Клуб Уральский трубник по хоккею с мячом»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83968" y="2060848"/>
            <a:ext cx="1728192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поддержка спортсменов  и спортивных  команд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300192" y="2060848"/>
            <a:ext cx="259228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Капитальные вложения в объекты недвижимого имущества и капитальные ремонты спортивных объектов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00192" y="3284984"/>
            <a:ext cx="259228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ФОК в п.Билимбай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00192" y="4509120"/>
            <a:ext cx="2592288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спортивного объекта, расположенного по адресу: пр. Ильича, 2а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461375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graphicFrame>
        <p:nvGraphicFramePr>
          <p:cNvPr id="51246" name="Group 46"/>
          <p:cNvGraphicFramePr>
            <a:graphicFrameLocks noGrp="1"/>
          </p:cNvGraphicFramePr>
          <p:nvPr/>
        </p:nvGraphicFramePr>
        <p:xfrm>
          <a:off x="683568" y="1052736"/>
          <a:ext cx="7585075" cy="1505648"/>
        </p:xfrm>
        <a:graphic>
          <a:graphicData uri="http://schemas.openxmlformats.org/drawingml/2006/table">
            <a:tbl>
              <a:tblPr/>
              <a:tblGrid>
                <a:gridCol w="3815655"/>
                <a:gridCol w="1944216"/>
                <a:gridCol w="1825204"/>
              </a:tblGrid>
              <a:tr h="25285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г.(факт)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г.(план)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5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физическую культуру и спорт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90 525,2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235 636,07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01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городского округа Первоуральск на физическую культуру и спорт в расчете на 1 жителя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610,0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1 627,0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50" name="TextBox 3"/>
          <p:cNvSpPr txBox="1">
            <a:spLocks noChangeArrowheads="1"/>
          </p:cNvSpPr>
          <p:nvPr/>
        </p:nvSpPr>
        <p:spPr bwMode="auto">
          <a:xfrm>
            <a:off x="7020272" y="764704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тыс.руб.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0825" y="2565400"/>
            <a:ext cx="86423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Доля населения, систематически занимающихся физической культурой и спортом,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возросла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трехлетний период с 20% до 36%</a:t>
            </a:r>
          </a:p>
        </p:txBody>
      </p:sp>
      <p:graphicFrame>
        <p:nvGraphicFramePr>
          <p:cNvPr id="11" name="Диаграмма 64535"/>
          <p:cNvGraphicFramePr>
            <a:graphicFrameLocks/>
          </p:cNvGraphicFramePr>
          <p:nvPr/>
        </p:nvGraphicFramePr>
        <p:xfrm>
          <a:off x="683568" y="3212976"/>
          <a:ext cx="8009807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1" grpId="0">
        <p:bldSub>
          <a:bldChart bld="series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6564" name="Text Box 4" descr="121049_original"/>
          <p:cNvSpPr txBox="1">
            <a:spLocks noChangeArrowheads="1"/>
          </p:cNvSpPr>
          <p:nvPr/>
        </p:nvSpPr>
        <p:spPr bwMode="auto">
          <a:xfrm>
            <a:off x="0" y="765175"/>
            <a:ext cx="9144000" cy="56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b="1" i="1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городского округа  Первоуральск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Руководитель: Ярославцева Марина Юрьевна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Тел/факс:8(3439)649955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ufin@prvadm.ru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900113" y="1628775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908720"/>
            <a:ext cx="8964488" cy="7194918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06.10.2003 № 131-ФЗ «Об общих принципах организации местного самоуправления в Российской Федерации»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08.05.2010 № 83-ФЗ «О внесении изменений в отдельные законодательные акты Российской Федерации в связи с совершенствованием правового положения государственных (муниципальных) учреждений»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Первоуральской городской Думы от 27.07.2017 </a:t>
            </a:r>
            <a:r>
              <a:rPr lang="ru-RU" altLang="ru-RU" sz="1800" dirty="0" smtClean="0">
                <a:latin typeface="Times New Roman" pitchFamily="18" charset="0"/>
              </a:rPr>
              <a:t>г. № 649 (в редакции от 28.06.2018 г) «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Об утверждении положения о бюджетном устройстве и бюджетном процессе в городском округе Первоуральск </a:t>
            </a:r>
            <a:r>
              <a:rPr lang="ru-RU" altLang="ru-RU" sz="1800" dirty="0" smtClean="0">
                <a:latin typeface="Times New Roman" pitchFamily="18" charset="0"/>
              </a:rPr>
              <a:t>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en-US" altLang="ru-RU" sz="1800" dirty="0" smtClean="0">
              <a:latin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</a:rPr>
              <a:t>Решение </a:t>
            </a:r>
            <a:r>
              <a:rPr lang="ru-RU" altLang="ru-RU" sz="1800" dirty="0" err="1" smtClean="0">
                <a:latin typeface="Times New Roman" pitchFamily="18" charset="0"/>
              </a:rPr>
              <a:t>Первоуральского</a:t>
            </a:r>
            <a:r>
              <a:rPr lang="ru-RU" altLang="ru-RU" sz="1800" dirty="0" smtClean="0">
                <a:latin typeface="Times New Roman" pitchFamily="18" charset="0"/>
              </a:rPr>
              <a:t> городского Совета от 23.06.2005года № 94(в редакции от 29.11.2018 г.) «Об утверждении Устава городского округа Первоуральск»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800" dirty="0" smtClean="0">
                <a:latin typeface="Times New Roman" pitchFamily="18" charset="0"/>
              </a:rPr>
              <a:t>ешение Первоуральской городской Думы  156 от 27.12.2018 г. « О бюджете городского округа Первоуральск на 2019 год и плановый период 2020 и 2021 годов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eaLnBrk="1" hangingPunct="1"/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1835150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1081419"/>
            <a:ext cx="8964488" cy="5776581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городском округе Первоуральск возможность участия граждан в формировании бюджета на очередной финансовый год и плановый период обеспечения следующим образом: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Публичное обсуждение муниципальных программ.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официальном сайте городского округа публикуется проект муниципальной программы и информация о порядке направления замечаний и предложений к проекту обсуждения.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проведения общественного обсуждения проекта программы – не менее 7 календарных дней.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Обсуждения бюджета городского округа Первоуральск на публичных слушаниях, что обеспечивает обсуждение вопросов формирования бюджета широким кругом лиц, депутатами, гражданами, СМИ.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59632" y="-99392"/>
            <a:ext cx="6732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жителей Первоуральска в формировании бюджета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79512" y="0"/>
            <a:ext cx="85328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городского округа Первоуральск на 2019-2021 годы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Бюджетная </a:t>
            </a:r>
            <a:r>
              <a:rPr lang="ru-RU" sz="1700" dirty="0">
                <a:latin typeface="Times New Roman" pitchFamily="18" charset="0"/>
              </a:rPr>
              <a:t>политика в период </a:t>
            </a:r>
            <a:r>
              <a:rPr lang="ru-RU" sz="1700" dirty="0" smtClean="0">
                <a:latin typeface="Times New Roman" pitchFamily="18" charset="0"/>
              </a:rPr>
              <a:t>2019 - 2021 </a:t>
            </a:r>
            <a:r>
              <a:rPr lang="ru-RU" sz="1700" dirty="0">
                <a:latin typeface="Times New Roman" pitchFamily="18" charset="0"/>
              </a:rPr>
              <a:t>годов </a:t>
            </a:r>
            <a:r>
              <a:rPr lang="ru-RU" sz="1700" dirty="0" smtClean="0">
                <a:latin typeface="Times New Roman" pitchFamily="18" charset="0"/>
              </a:rPr>
              <a:t>соответствует </a:t>
            </a:r>
            <a:r>
              <a:rPr lang="ru-RU" sz="1700" dirty="0">
                <a:latin typeface="Times New Roman" pitchFamily="18" charset="0"/>
              </a:rPr>
              <a:t>критериям последовательности, реалистичности</a:t>
            </a:r>
            <a:r>
              <a:rPr lang="ru-RU" sz="1700" dirty="0" smtClean="0">
                <a:latin typeface="Times New Roman" pitchFamily="18" charset="0"/>
              </a:rPr>
              <a:t>, эффективности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err="1" smtClean="0">
                <a:latin typeface="Times New Roman" pitchFamily="18" charset="0"/>
              </a:rPr>
              <a:t>адресности</a:t>
            </a:r>
            <a:r>
              <a:rPr lang="ru-RU" sz="1700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Планирование </a:t>
            </a:r>
            <a:r>
              <a:rPr lang="ru-RU" sz="1700" dirty="0">
                <a:latin typeface="Times New Roman" pitchFamily="18" charset="0"/>
              </a:rPr>
              <a:t>бюджета городского округа Первоуральск осуществляется </a:t>
            </a:r>
            <a:r>
              <a:rPr lang="ru-RU" sz="1700" dirty="0" smtClean="0">
                <a:latin typeface="Times New Roman" pitchFamily="18" charset="0"/>
              </a:rPr>
              <a:t>на </a:t>
            </a:r>
            <a:r>
              <a:rPr lang="ru-RU" sz="1700" dirty="0">
                <a:latin typeface="Times New Roman" pitchFamily="18" charset="0"/>
              </a:rPr>
              <a:t>три </a:t>
            </a:r>
            <a:r>
              <a:rPr lang="ru-RU" sz="1700" dirty="0" smtClean="0">
                <a:latin typeface="Times New Roman" pitchFamily="18" charset="0"/>
              </a:rPr>
              <a:t>года:  </a:t>
            </a:r>
            <a:r>
              <a:rPr lang="ru-RU" sz="1700" dirty="0">
                <a:latin typeface="Times New Roman" pitchFamily="18" charset="0"/>
              </a:rPr>
              <a:t>2019 год и плановый период 2020 и 2021 </a:t>
            </a:r>
            <a:r>
              <a:rPr lang="ru-RU" sz="1700" dirty="0" smtClean="0">
                <a:latin typeface="Times New Roman" pitchFamily="18" charset="0"/>
              </a:rPr>
              <a:t>годов.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Основные задачи </a:t>
            </a:r>
            <a:r>
              <a:rPr lang="ru-RU" sz="1700" dirty="0">
                <a:latin typeface="Times New Roman" pitchFamily="18" charset="0"/>
              </a:rPr>
              <a:t>бюджетной политики на 2019–2021 </a:t>
            </a:r>
            <a:r>
              <a:rPr lang="ru-RU" sz="1700" dirty="0" smtClean="0">
                <a:latin typeface="Times New Roman" pitchFamily="18" charset="0"/>
              </a:rPr>
              <a:t>годы: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сбалансированности бюджета городского округа Первоуральск</a:t>
            </a:r>
            <a:r>
              <a:rPr lang="ru-RU" sz="1700" dirty="0" smtClean="0">
                <a:latin typeface="Times New Roman" pitchFamily="18" charset="0"/>
              </a:rPr>
              <a:t>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повышение </a:t>
            </a:r>
            <a:r>
              <a:rPr lang="ru-RU" sz="1700" dirty="0">
                <a:latin typeface="Times New Roman" pitchFamily="18" charset="0"/>
              </a:rPr>
              <a:t>качества управления бюджетным процессом главными распорядителями бюджетных средств, </a:t>
            </a:r>
            <a:endParaRPr lang="ru-RU" sz="1700" dirty="0" smtClean="0"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оптимизация </a:t>
            </a:r>
            <a:r>
              <a:rPr lang="ru-RU" sz="1700" dirty="0">
                <a:latin typeface="Times New Roman" pitchFamily="18" charset="0"/>
              </a:rPr>
              <a:t>структуры расходов бюджета городского округа Первоуральск</a:t>
            </a:r>
            <a:r>
              <a:rPr lang="ru-RU" sz="1700" dirty="0" smtClean="0">
                <a:latin typeface="Times New Roman" pitchFamily="18" charset="0"/>
              </a:rPr>
              <a:t>, повышение </a:t>
            </a:r>
            <a:r>
              <a:rPr lang="ru-RU" sz="1700" dirty="0">
                <a:latin typeface="Times New Roman" pitchFamily="18" charset="0"/>
              </a:rPr>
              <a:t>эффективности бюджетных расходов, в том числе за счет оптимизации закупок максимально эффективного использования </a:t>
            </a:r>
            <a:r>
              <a:rPr lang="ru-RU" sz="1700" dirty="0" smtClean="0">
                <a:latin typeface="Times New Roman" pitchFamily="18" charset="0"/>
              </a:rPr>
              <a:t>субсидий,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концентрация </a:t>
            </a:r>
            <a:r>
              <a:rPr lang="ru-RU" sz="1700" dirty="0">
                <a:latin typeface="Times New Roman" pitchFamily="18" charset="0"/>
              </a:rPr>
              <a:t>усилий на основных направлений стратегического развития городского </a:t>
            </a:r>
            <a:r>
              <a:rPr lang="ru-RU" sz="1700" dirty="0" smtClean="0">
                <a:latin typeface="Times New Roman" pitchFamily="18" charset="0"/>
              </a:rPr>
              <a:t>округа,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открытости планирования бюджета городского округа для </a:t>
            </a:r>
            <a:r>
              <a:rPr lang="ru-RU" sz="1700" dirty="0" smtClean="0">
                <a:latin typeface="Times New Roman" pitchFamily="18" charset="0"/>
              </a:rPr>
              <a:t>граждан.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Улучшение </a:t>
            </a:r>
            <a:r>
              <a:rPr lang="ru-RU" sz="1700" dirty="0">
                <a:latin typeface="Times New Roman" pitchFamily="18" charset="0"/>
              </a:rPr>
              <a:t>инвестиционного </a:t>
            </a:r>
            <a:r>
              <a:rPr lang="ru-RU" sz="1700" dirty="0" smtClean="0">
                <a:latin typeface="Times New Roman" pitchFamily="18" charset="0"/>
              </a:rPr>
              <a:t>климата.</a:t>
            </a:r>
            <a:endParaRPr lang="ru-RU" sz="1700" dirty="0">
              <a:latin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Применение программно-целевого метода бюджетного планирования </a:t>
            </a:r>
            <a:r>
              <a:rPr lang="ru-RU" sz="1700" dirty="0" smtClean="0">
                <a:latin typeface="Times New Roman" pitchFamily="18" charset="0"/>
              </a:rPr>
              <a:t>(21 </a:t>
            </a:r>
            <a:r>
              <a:rPr lang="ru-RU" sz="1700" dirty="0">
                <a:latin typeface="Times New Roman" pitchFamily="18" charset="0"/>
              </a:rPr>
              <a:t>муниципальная программа с долей расходов 96% от общего объема расходов).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Создание условий для повышения качества предоставления </a:t>
            </a:r>
            <a:r>
              <a:rPr lang="ru-RU" sz="1700" dirty="0" smtClean="0">
                <a:latin typeface="Times New Roman" pitchFamily="18" charset="0"/>
              </a:rPr>
              <a:t>муниципальных </a:t>
            </a:r>
            <a:r>
              <a:rPr lang="ru-RU" sz="1700" dirty="0">
                <a:latin typeface="Times New Roman" pitchFamily="18" charset="0"/>
              </a:rPr>
              <a:t>услуг.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Все мероприятия направлены на сохранение социальной направленности расходов и на развитие городского округа </a:t>
            </a:r>
            <a:r>
              <a:rPr lang="ru-RU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Первоуральск.</a:t>
            </a:r>
            <a:endParaRPr lang="ru-RU" sz="17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8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1560" y="116632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1052736"/>
            <a:ext cx="7776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форма образования расходования денежных средств, предназначенных  для финансового обеспечения задач и функций государства и местного самоуправления.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средства. </a:t>
            </a:r>
          </a:p>
          <a:p>
            <a:pPr algn="just" eaLnBrk="1" hangingPunct="1"/>
            <a:endParaRPr lang="ru-RU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501008"/>
            <a:ext cx="1944216" cy="216024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3573016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«минус»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2483768" y="350100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Минус 10"/>
          <p:cNvSpPr>
            <a:spLocks/>
          </p:cNvSpPr>
          <p:nvPr/>
        </p:nvSpPr>
        <p:spPr bwMode="auto">
          <a:xfrm>
            <a:off x="4283968" y="371703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16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016" y="350100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Равно 11"/>
          <p:cNvSpPr>
            <a:spLocks/>
          </p:cNvSpPr>
          <p:nvPr/>
        </p:nvSpPr>
        <p:spPr bwMode="auto">
          <a:xfrm>
            <a:off x="6659836" y="371633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9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4716016" y="494116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Минус 10"/>
          <p:cNvSpPr>
            <a:spLocks/>
          </p:cNvSpPr>
          <p:nvPr/>
        </p:nvSpPr>
        <p:spPr bwMode="auto">
          <a:xfrm>
            <a:off x="4283968" y="515719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1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83768" y="494116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Равно 11"/>
          <p:cNvSpPr>
            <a:spLocks/>
          </p:cNvSpPr>
          <p:nvPr/>
        </p:nvSpPr>
        <p:spPr bwMode="auto">
          <a:xfrm>
            <a:off x="6659836" y="515649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36296" y="3429000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над доходами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36296" y="4725144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доходов над расходами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594928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Обязательное требование, предъявляемое к составлению и утверждению бюджета –это его сбалансированность.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7624" y="5805264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1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356100" y="2133600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rot="19704288">
            <a:off x="7092950" y="2060575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rot="1452757">
            <a:off x="2051050" y="2060575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348038" y="119063"/>
            <a:ext cx="2424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налогов, установленных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Налоговым кодексом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-акцизы;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-налоги на совокупный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доход(ЕНВД,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сельхозналог,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патентная система);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имущество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-земельный налог;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-госпошлина.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1052736"/>
            <a:ext cx="540060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БЮДЖЕТА-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безвозмездные,  </a:t>
            </a:r>
            <a:endParaRPr lang="ru-RU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безвозвратные поступления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денежных средств в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в местный бюджет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областного бюджета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виде дотаций, субсидий,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субвенций и иных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межбюджетных трансфертов,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также поступления от физических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юридических лиц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(кроме налоговых и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доходов)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3140968"/>
            <a:ext cx="2088232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•доходы от использования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продажи имущества;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•платные услуги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казенных учреждений;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•штрафы за нарушение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•плата за негативное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воздействие на окружающую среду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•иные неналоговые доходы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23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348038" y="119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1763713" y="188913"/>
            <a:ext cx="561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9460" name="Rectangle 22" descr="1390229512_0629"/>
          <p:cNvSpPr>
            <a:spLocks noChangeArrowheads="1"/>
          </p:cNvSpPr>
          <p:nvPr/>
        </p:nvSpPr>
        <p:spPr bwMode="auto">
          <a:xfrm>
            <a:off x="0" y="723900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288" y="5157788"/>
            <a:ext cx="2376487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6-ти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главным распорядителям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275856" y="5157192"/>
            <a:ext cx="2376488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11-ти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бюджетной классификации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012160" y="5157192"/>
            <a:ext cx="2374900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21 -ой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1484784"/>
            <a:ext cx="633670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денежные средства </a:t>
            </a:r>
            <a:endParaRPr lang="ru-RU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2924944"/>
            <a:ext cx="511256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распределены по :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452757">
            <a:off x="1740134" y="3955126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4283968" y="4077072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9704288">
            <a:off x="6977511" y="3881176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19099</TotalTime>
  <Words>3016</Words>
  <Application>Microsoft Office PowerPoint</Application>
  <PresentationFormat>Экран (4:3)</PresentationFormat>
  <Paragraphs>744</Paragraphs>
  <Slides>37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Worksheet</vt:lpstr>
      <vt:lpstr>Слайд 1</vt:lpstr>
      <vt:lpstr>Цели создания открытого бюджета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БЮДЖЕТНЫЙ  ПРОЦЕСС - ежегодное формирование и исполнение бюджета:  1. Утверждение бюджета очередного года.  2. Исполнение бюджета в текущем году.  3. Формирование отчета об исполнении бюджета  предыдущего года.  4. Утверждение отчета об исполнении  бюджета  предыдущего года.  5. Составление проекта бюджета очередного года.  6. Рассмотрение проекта бюджета очередного года.  </vt:lpstr>
      <vt:lpstr>Слайд 13</vt:lpstr>
      <vt:lpstr>Слайд 14</vt:lpstr>
      <vt:lpstr>Слайд 15</vt:lpstr>
      <vt:lpstr>                    Основные параметры бюджета городского округа  Первоуральска  на 2019 год                               </vt:lpstr>
      <vt:lpstr>Слайд 17</vt:lpstr>
      <vt:lpstr>Слайд 18</vt:lpstr>
      <vt:lpstr>Структура налоговых и неналоговых доходов бюджета городского округа Первоуральск в  2019 году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Denushins</dc:creator>
  <cp:lastModifiedBy>IvanovaEA</cp:lastModifiedBy>
  <cp:revision>830</cp:revision>
  <dcterms:modified xsi:type="dcterms:W3CDTF">2019-03-07T08:03:52Z</dcterms:modified>
</cp:coreProperties>
</file>