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61" r:id="rId3"/>
    <p:sldId id="266" r:id="rId4"/>
    <p:sldId id="257" r:id="rId5"/>
    <p:sldId id="258" r:id="rId6"/>
    <p:sldId id="259" r:id="rId7"/>
    <p:sldId id="260" r:id="rId8"/>
    <p:sldId id="262" r:id="rId9"/>
    <p:sldId id="263" r:id="rId10"/>
    <p:sldId id="264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>
        <p:scale>
          <a:sx n="107" d="100"/>
          <a:sy n="107" d="100"/>
        </p:scale>
        <p:origin x="-1104" y="-7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6992E-CAB8-4595-820C-E39A12B549CB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3F0F0-5AF0-44D2-B100-45FF62C48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5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88C71-68D3-4C49-9469-37B49634186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187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88C71-68D3-4C49-9469-37B49634186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187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yumshanova@prvadm.ru" TargetMode="External"/><Relationship Id="rId4" Type="http://schemas.openxmlformats.org/officeDocument/2006/relationships/hyperlink" Target="mailto:artemev@prvadm.r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276350"/>
            <a:ext cx="9144000" cy="88900"/>
          </a:xfrm>
          <a:prstGeom prst="rect">
            <a:avLst/>
          </a:prstGeom>
          <a:solidFill>
            <a:srgbClr val="E536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3813175"/>
            <a:ext cx="9144000" cy="90488"/>
          </a:xfrm>
          <a:prstGeom prst="rect">
            <a:avLst/>
          </a:prstGeom>
          <a:solidFill>
            <a:srgbClr val="EFB6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1" y="249238"/>
            <a:ext cx="792164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331913" y="842966"/>
            <a:ext cx="66960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Администрация 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городского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округа Первоуральск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491630"/>
            <a:ext cx="6408712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29941" y="1905642"/>
            <a:ext cx="8484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электронного документооборота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1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39944" y="4659982"/>
            <a:ext cx="504056" cy="360040"/>
          </a:xfrm>
          <a:prstGeom prst="rect">
            <a:avLst/>
          </a:prstGeom>
          <a:solidFill>
            <a:srgbClr val="EEA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7504" y="8747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Согласование документов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0312" y="4407954"/>
            <a:ext cx="46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Franklin Gothic Book" pitchFamily="34" charset="0"/>
                <a:cs typeface="Times New Roman" pitchFamily="18" charset="0"/>
              </a:rPr>
              <a:t>1</a:t>
            </a:r>
            <a:endParaRPr lang="ru-RU" sz="1600" b="1" dirty="0">
              <a:solidFill>
                <a:schemeClr val="bg1"/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748464" y="465998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8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0" y="519524"/>
            <a:ext cx="9144000" cy="163578"/>
            <a:chOff x="0" y="692696"/>
            <a:chExt cx="9144000" cy="21810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60000" y="792000"/>
              <a:ext cx="8784000" cy="118800"/>
            </a:xfrm>
            <a:prstGeom prst="rect">
              <a:avLst/>
            </a:prstGeom>
            <a:solidFill>
              <a:srgbClr val="EDAC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692696"/>
              <a:ext cx="9144000" cy="118800"/>
            </a:xfrm>
            <a:prstGeom prst="rect">
              <a:avLst/>
            </a:prstGeom>
            <a:solidFill>
              <a:srgbClr val="E536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289" y="1"/>
            <a:ext cx="452193" cy="49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95536" y="915566"/>
            <a:ext cx="8244408" cy="369332"/>
          </a:xfrm>
          <a:prstGeom prst="rect">
            <a:avLst/>
          </a:prstGeom>
          <a:noFill/>
          <a:ln w="2222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Направлять на согласование можно только сотрудникам у которых есть ЭЦП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7405" y="1372869"/>
            <a:ext cx="83884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 smtClean="0"/>
              <a:t>Ошуркова</a:t>
            </a:r>
            <a:r>
              <a:rPr lang="ru-RU" sz="1200" b="1" dirty="0" smtClean="0"/>
              <a:t> Ольга Викторовна 	начальник Управление образования</a:t>
            </a:r>
          </a:p>
          <a:p>
            <a:r>
              <a:rPr lang="ru-RU" sz="1200" b="1" dirty="0" smtClean="0"/>
              <a:t>Селькова Галина Васильевна 	председатель Первоуральской городской Думы</a:t>
            </a:r>
          </a:p>
          <a:p>
            <a:r>
              <a:rPr lang="ru-RU" sz="1200" b="1" dirty="0" err="1" smtClean="0"/>
              <a:t>Обатнина</a:t>
            </a:r>
            <a:r>
              <a:rPr lang="ru-RU" sz="1200" b="1" dirty="0" smtClean="0"/>
              <a:t> Екатерина </a:t>
            </a:r>
            <a:r>
              <a:rPr lang="ru-RU" sz="1200" b="1" dirty="0"/>
              <a:t>Анатольевна </a:t>
            </a:r>
            <a:r>
              <a:rPr lang="ru-RU" sz="1200" b="1" dirty="0" smtClean="0"/>
              <a:t>	председатель Счетной палаты городского округа Первоуральск</a:t>
            </a:r>
          </a:p>
          <a:p>
            <a:r>
              <a:rPr lang="ru-RU" sz="1200" b="1" dirty="0" smtClean="0"/>
              <a:t>Воронина Наталия Николаевна 	директор ПМКУ "РКЦ"</a:t>
            </a:r>
          </a:p>
          <a:p>
            <a:r>
              <a:rPr lang="ru-RU" sz="1200" b="1" dirty="0" smtClean="0"/>
              <a:t>Трефилов Борис </a:t>
            </a:r>
            <a:r>
              <a:rPr lang="ru-RU" sz="1200" b="1" dirty="0"/>
              <a:t>Гаврилович </a:t>
            </a:r>
            <a:r>
              <a:rPr lang="ru-RU" sz="1200" b="1" dirty="0" smtClean="0"/>
              <a:t>	директор ПМБУ "Городское лесничество"</a:t>
            </a:r>
          </a:p>
          <a:p>
            <a:r>
              <a:rPr lang="ru-RU" sz="1200" b="1" dirty="0" smtClean="0"/>
              <a:t>Цедилкин Александр </a:t>
            </a:r>
            <a:r>
              <a:rPr lang="ru-RU" sz="1200" b="1" dirty="0"/>
              <a:t>Федорович </a:t>
            </a:r>
            <a:r>
              <a:rPr lang="ru-RU" sz="1200" b="1" dirty="0" smtClean="0"/>
              <a:t>	директор ПМБУ "Экологический фонд"</a:t>
            </a:r>
          </a:p>
          <a:p>
            <a:r>
              <a:rPr lang="ru-RU" sz="1200" b="1" dirty="0" smtClean="0"/>
              <a:t>Пономарева Анастасия </a:t>
            </a:r>
            <a:r>
              <a:rPr lang="ru-RU" sz="1200" b="1" dirty="0"/>
              <a:t>Владимировна </a:t>
            </a:r>
            <a:r>
              <a:rPr lang="ru-RU" sz="1200" b="1" dirty="0" smtClean="0"/>
              <a:t>	директор ПМКУ "Кадастровая палата"</a:t>
            </a:r>
          </a:p>
          <a:p>
            <a:r>
              <a:rPr lang="ru-RU" sz="1200" b="1" dirty="0" err="1" smtClean="0"/>
              <a:t>Низамова</a:t>
            </a:r>
            <a:r>
              <a:rPr lang="ru-RU" sz="1200" b="1" dirty="0" smtClean="0"/>
              <a:t> Наталья </a:t>
            </a:r>
            <a:r>
              <a:rPr lang="ru-RU" sz="1200" b="1" dirty="0"/>
              <a:t>Владимировна </a:t>
            </a:r>
            <a:r>
              <a:rPr lang="ru-RU" sz="1200" b="1" dirty="0" smtClean="0"/>
              <a:t>	директор ПМБУ "ЦБУ"</a:t>
            </a:r>
          </a:p>
          <a:p>
            <a:r>
              <a:rPr lang="ru-RU" sz="1200" b="1" dirty="0" smtClean="0"/>
              <a:t>Логиновских Наталья </a:t>
            </a:r>
            <a:r>
              <a:rPr lang="ru-RU" sz="1200" b="1" dirty="0"/>
              <a:t>Владимировна </a:t>
            </a:r>
            <a:r>
              <a:rPr lang="ru-RU" sz="1200" b="1" dirty="0" smtClean="0"/>
              <a:t>	директор ПМКУ "Муниципальный архив"</a:t>
            </a:r>
          </a:p>
          <a:p>
            <a:r>
              <a:rPr lang="ru-RU" sz="1200" b="1" dirty="0" smtClean="0"/>
              <a:t>Черных Алексей </a:t>
            </a:r>
            <a:r>
              <a:rPr lang="ru-RU" sz="1200" b="1" dirty="0"/>
              <a:t>Борисович </a:t>
            </a:r>
            <a:r>
              <a:rPr lang="ru-RU" sz="1200" b="1" dirty="0" smtClean="0"/>
              <a:t>	директор ПМКУ "УКС"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2296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39944" y="4659982"/>
            <a:ext cx="504056" cy="360040"/>
          </a:xfrm>
          <a:prstGeom prst="rect">
            <a:avLst/>
          </a:prstGeom>
          <a:solidFill>
            <a:srgbClr val="EEA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7504" y="8747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Участники СЭД в городском округе Первоуральск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0312" y="4407954"/>
            <a:ext cx="46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Franklin Gothic Book" pitchFamily="34" charset="0"/>
                <a:cs typeface="Times New Roman" pitchFamily="18" charset="0"/>
              </a:rPr>
              <a:t>1</a:t>
            </a:r>
            <a:endParaRPr lang="ru-RU" sz="1600" b="1" dirty="0">
              <a:solidFill>
                <a:schemeClr val="bg1"/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748464" y="465998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0" y="519524"/>
            <a:ext cx="9144000" cy="163578"/>
            <a:chOff x="0" y="692696"/>
            <a:chExt cx="9144000" cy="21810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60000" y="792000"/>
              <a:ext cx="8784000" cy="118800"/>
            </a:xfrm>
            <a:prstGeom prst="rect">
              <a:avLst/>
            </a:prstGeom>
            <a:solidFill>
              <a:srgbClr val="EDAC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692696"/>
              <a:ext cx="9144000" cy="118800"/>
            </a:xfrm>
            <a:prstGeom prst="rect">
              <a:avLst/>
            </a:prstGeom>
            <a:solidFill>
              <a:srgbClr val="E536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289" y="1"/>
            <a:ext cx="452193" cy="49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95536" y="804649"/>
            <a:ext cx="4608512" cy="584775"/>
          </a:xfrm>
          <a:prstGeom prst="rect">
            <a:avLst/>
          </a:prstGeom>
          <a:noFill/>
          <a:ln w="2222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Администрации городского округа </a:t>
            </a:r>
            <a:r>
              <a:rPr lang="ru-RU" sz="1600" b="1" dirty="0" smtClean="0"/>
              <a:t>Первоуральск </a:t>
            </a:r>
            <a:r>
              <a:rPr lang="ru-RU" sz="1600" b="1" dirty="0" smtClean="0">
                <a:solidFill>
                  <a:srgbClr val="FF0000"/>
                </a:solidFill>
              </a:rPr>
              <a:t>100 % всех сотрудников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" y="1466368"/>
            <a:ext cx="4608512" cy="830997"/>
          </a:xfrm>
          <a:prstGeom prst="rect">
            <a:avLst/>
          </a:prstGeom>
          <a:noFill/>
          <a:ln w="2222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Управления жилищно-коммунального хозяйства и строительства городского округа </a:t>
            </a:r>
            <a:r>
              <a:rPr lang="ru-RU" sz="1600" b="1" dirty="0" smtClean="0"/>
              <a:t>Первоуральск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100 % всех сотрудников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2355726"/>
            <a:ext cx="4608512" cy="830997"/>
          </a:xfrm>
          <a:prstGeom prst="rect">
            <a:avLst/>
          </a:prstGeom>
          <a:noFill/>
          <a:ln w="2222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Финансового управление Администрации городского округа </a:t>
            </a:r>
            <a:r>
              <a:rPr lang="ru-RU" sz="1600" b="1" dirty="0" smtClean="0"/>
              <a:t>Первоуральск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100 % всех сотрудников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46264" y="1275606"/>
            <a:ext cx="3569666" cy="1323439"/>
          </a:xfrm>
          <a:prstGeom prst="rect">
            <a:avLst/>
          </a:prstGeom>
          <a:noFill/>
          <a:ln w="2222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Все остальные муниципальные учреждения городского округа Первоуральск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о</a:t>
            </a:r>
            <a:r>
              <a:rPr lang="ru-RU" sz="1600" b="1" dirty="0" smtClean="0">
                <a:solidFill>
                  <a:srgbClr val="FF0000"/>
                </a:solidFill>
              </a:rPr>
              <a:t>дна учетная запись руководителя учреждения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6796" y="3746234"/>
            <a:ext cx="8354914" cy="830997"/>
          </a:xfrm>
          <a:prstGeom prst="rect">
            <a:avLst/>
          </a:prstGeom>
          <a:noFill/>
          <a:ln w="2222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Регистрация </a:t>
            </a:r>
            <a:r>
              <a:rPr lang="ru-RU" sz="1600" b="1" dirty="0" smtClean="0">
                <a:solidFill>
                  <a:srgbClr val="FF0000"/>
                </a:solidFill>
              </a:rPr>
              <a:t>входящих / исходящих документов </a:t>
            </a:r>
            <a:r>
              <a:rPr lang="ru-RU" sz="1600" b="1" dirty="0" smtClean="0"/>
              <a:t>соответственно</a:t>
            </a:r>
            <a:br>
              <a:rPr lang="ru-RU" sz="1600" b="1" dirty="0" smtClean="0"/>
            </a:br>
            <a:r>
              <a:rPr lang="ru-RU" sz="1600" b="1" dirty="0" smtClean="0">
                <a:solidFill>
                  <a:srgbClr val="FF0000"/>
                </a:solidFill>
              </a:rPr>
              <a:t>в адрес / за подписью 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/>
              <a:t>Главы, заместителей Главы, </a:t>
            </a:r>
            <a:r>
              <a:rPr lang="ru-RU" sz="1600" b="1" smtClean="0"/>
              <a:t>управляющего делами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60000" y="3435846"/>
            <a:ext cx="83884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6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451" y="123478"/>
            <a:ext cx="532861" cy="59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363473" y="123478"/>
            <a:ext cx="66960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Администрация 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городского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округа Первоуральск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491630"/>
            <a:ext cx="6408712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7557" y="1674261"/>
            <a:ext cx="7366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 информационных технологий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557" y="2320592"/>
            <a:ext cx="89802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Артемьев Сергей Александрович – 330 кабинет,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  <a:hlinkClick r:id="rId4"/>
              </a:rPr>
              <a:t>artemev@prvadm.ru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тел. 64-96-89</a:t>
            </a:r>
            <a:endParaRPr lang="ru-RU" b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54" y="610012"/>
            <a:ext cx="7404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Контрольно-организационный отдел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54" y="1256622"/>
            <a:ext cx="89802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Юмшанова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Светлана Викторовна – 218 кабинет,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  <a:hlinkClick r:id="rId5"/>
              </a:rPr>
              <a:t>yumshanova@prvadm.ru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тел. 64-97-92</a:t>
            </a:r>
            <a:endParaRPr lang="ru-RU" b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565" y="2689924"/>
            <a:ext cx="8995085" cy="2554545"/>
          </a:xfrm>
          <a:prstGeom prst="rect">
            <a:avLst/>
          </a:prstGeom>
          <a:noFill/>
          <a:ln w="2222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prvadm.ru/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sed</a:t>
            </a:r>
            <a:endParaRPr lang="en-US" sz="3200" b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реестр согласующих с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ЭЦП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реестр подключенных учреждений</a:t>
            </a:r>
            <a:endParaRPr lang="ru-RU" sz="3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вебинар</a:t>
            </a:r>
            <a:endParaRPr lang="ru-RU" sz="3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инструкции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01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39944" y="4659982"/>
            <a:ext cx="504056" cy="360040"/>
          </a:xfrm>
          <a:prstGeom prst="rect">
            <a:avLst/>
          </a:prstGeom>
          <a:solidFill>
            <a:srgbClr val="EEA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7504" y="8747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Схема управления внешними исходящими документами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80312" y="4407954"/>
            <a:ext cx="46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Franklin Gothic Book" pitchFamily="34" charset="0"/>
                <a:cs typeface="Times New Roman" pitchFamily="18" charset="0"/>
              </a:rPr>
              <a:t>1</a:t>
            </a:r>
            <a:endParaRPr lang="ru-RU" sz="1600" b="1" dirty="0">
              <a:solidFill>
                <a:schemeClr val="bg1"/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748464" y="465998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0" y="519524"/>
            <a:ext cx="9144000" cy="163578"/>
            <a:chOff x="0" y="692696"/>
            <a:chExt cx="9144000" cy="21810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60000" y="792000"/>
              <a:ext cx="8784000" cy="118800"/>
            </a:xfrm>
            <a:prstGeom prst="rect">
              <a:avLst/>
            </a:prstGeom>
            <a:solidFill>
              <a:srgbClr val="EDAC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692696"/>
              <a:ext cx="9144000" cy="118800"/>
            </a:xfrm>
            <a:prstGeom prst="rect">
              <a:avLst/>
            </a:prstGeom>
            <a:solidFill>
              <a:srgbClr val="E536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289" y="1"/>
            <a:ext cx="452193" cy="49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01" y="771550"/>
            <a:ext cx="7802316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39944" y="4659982"/>
            <a:ext cx="504056" cy="360040"/>
          </a:xfrm>
          <a:prstGeom prst="rect">
            <a:avLst/>
          </a:prstGeom>
          <a:solidFill>
            <a:srgbClr val="EEA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7504" y="8747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Схема управления внешними входящими документами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80312" y="4407954"/>
            <a:ext cx="46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Franklin Gothic Book" pitchFamily="34" charset="0"/>
                <a:cs typeface="Times New Roman" pitchFamily="18" charset="0"/>
              </a:rPr>
              <a:t>1</a:t>
            </a:r>
            <a:endParaRPr lang="ru-RU" sz="1600" b="1" dirty="0">
              <a:solidFill>
                <a:schemeClr val="bg1"/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748464" y="465998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0" y="519524"/>
            <a:ext cx="9144000" cy="163578"/>
            <a:chOff x="0" y="692696"/>
            <a:chExt cx="9144000" cy="21810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60000" y="792000"/>
              <a:ext cx="8784000" cy="118800"/>
            </a:xfrm>
            <a:prstGeom prst="rect">
              <a:avLst/>
            </a:prstGeom>
            <a:solidFill>
              <a:srgbClr val="EDAC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692696"/>
              <a:ext cx="9144000" cy="118800"/>
            </a:xfrm>
            <a:prstGeom prst="rect">
              <a:avLst/>
            </a:prstGeom>
            <a:solidFill>
              <a:srgbClr val="E536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289" y="1"/>
            <a:ext cx="452193" cy="49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848" y="771550"/>
            <a:ext cx="6078472" cy="4308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39944" y="4659982"/>
            <a:ext cx="504056" cy="360040"/>
          </a:xfrm>
          <a:prstGeom prst="rect">
            <a:avLst/>
          </a:prstGeom>
          <a:solidFill>
            <a:srgbClr val="EEA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7504" y="8747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Схема управления внутренними исходящими документами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80312" y="4407954"/>
            <a:ext cx="46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Franklin Gothic Book" pitchFamily="34" charset="0"/>
                <a:cs typeface="Times New Roman" pitchFamily="18" charset="0"/>
              </a:rPr>
              <a:t>1</a:t>
            </a:r>
            <a:endParaRPr lang="ru-RU" sz="1600" b="1" dirty="0">
              <a:solidFill>
                <a:schemeClr val="bg1"/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748464" y="465998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0" y="519524"/>
            <a:ext cx="9144000" cy="163578"/>
            <a:chOff x="0" y="692696"/>
            <a:chExt cx="9144000" cy="21810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60000" y="792000"/>
              <a:ext cx="8784000" cy="118800"/>
            </a:xfrm>
            <a:prstGeom prst="rect">
              <a:avLst/>
            </a:prstGeom>
            <a:solidFill>
              <a:srgbClr val="EDAC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692696"/>
              <a:ext cx="9144000" cy="118800"/>
            </a:xfrm>
            <a:prstGeom prst="rect">
              <a:avLst/>
            </a:prstGeom>
            <a:solidFill>
              <a:srgbClr val="E536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289" y="1"/>
            <a:ext cx="452193" cy="49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13" y="683102"/>
            <a:ext cx="6888263" cy="4335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39944" y="4659982"/>
            <a:ext cx="504056" cy="360040"/>
          </a:xfrm>
          <a:prstGeom prst="rect">
            <a:avLst/>
          </a:prstGeom>
          <a:solidFill>
            <a:srgbClr val="EEA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7504" y="8747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Схема управления внутренними входящими документами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80312" y="4407954"/>
            <a:ext cx="46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Franklin Gothic Book" pitchFamily="34" charset="0"/>
                <a:cs typeface="Times New Roman" pitchFamily="18" charset="0"/>
              </a:rPr>
              <a:t>1</a:t>
            </a:r>
            <a:endParaRPr lang="ru-RU" sz="1600" b="1" dirty="0">
              <a:solidFill>
                <a:schemeClr val="bg1"/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748464" y="465998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0" y="519524"/>
            <a:ext cx="9144000" cy="163578"/>
            <a:chOff x="0" y="692696"/>
            <a:chExt cx="9144000" cy="21810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60000" y="792000"/>
              <a:ext cx="8784000" cy="118800"/>
            </a:xfrm>
            <a:prstGeom prst="rect">
              <a:avLst/>
            </a:prstGeom>
            <a:solidFill>
              <a:srgbClr val="EDAC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692696"/>
              <a:ext cx="9144000" cy="118800"/>
            </a:xfrm>
            <a:prstGeom prst="rect">
              <a:avLst/>
            </a:prstGeom>
            <a:solidFill>
              <a:srgbClr val="E536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289" y="1"/>
            <a:ext cx="452193" cy="49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83102"/>
            <a:ext cx="724852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7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39944" y="4659982"/>
            <a:ext cx="504056" cy="360040"/>
          </a:xfrm>
          <a:prstGeom prst="rect">
            <a:avLst/>
          </a:prstGeom>
          <a:solidFill>
            <a:srgbClr val="EEA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7504" y="8747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Согласование документов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0312" y="4407954"/>
            <a:ext cx="46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Franklin Gothic Book" pitchFamily="34" charset="0"/>
                <a:cs typeface="Times New Roman" pitchFamily="18" charset="0"/>
              </a:rPr>
              <a:t>1</a:t>
            </a:r>
            <a:endParaRPr lang="ru-RU" sz="1600" b="1" dirty="0">
              <a:solidFill>
                <a:schemeClr val="bg1"/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748464" y="465998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0" y="519524"/>
            <a:ext cx="9144000" cy="163578"/>
            <a:chOff x="0" y="692696"/>
            <a:chExt cx="9144000" cy="21810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60000" y="792000"/>
              <a:ext cx="8784000" cy="118800"/>
            </a:xfrm>
            <a:prstGeom prst="rect">
              <a:avLst/>
            </a:prstGeom>
            <a:solidFill>
              <a:srgbClr val="EDAC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692696"/>
              <a:ext cx="9144000" cy="118800"/>
            </a:xfrm>
            <a:prstGeom prst="rect">
              <a:avLst/>
            </a:prstGeom>
            <a:solidFill>
              <a:srgbClr val="E536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289" y="1"/>
            <a:ext cx="452193" cy="49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95536" y="732066"/>
            <a:ext cx="8244408" cy="369332"/>
          </a:xfrm>
          <a:prstGeom prst="rect">
            <a:avLst/>
          </a:prstGeom>
          <a:noFill/>
          <a:ln w="2222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Направлять на согласование можно только сотрудникам у которых есть ЭЦП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7405" y="1192849"/>
            <a:ext cx="83884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/>
              <a:t>Кабец</a:t>
            </a:r>
            <a:r>
              <a:rPr lang="ru-RU" sz="1200" b="1" dirty="0"/>
              <a:t> Игорь </a:t>
            </a:r>
            <a:r>
              <a:rPr lang="ru-RU" sz="1200" b="1" dirty="0" smtClean="0"/>
              <a:t>Валерьевич		Временно </a:t>
            </a:r>
            <a:r>
              <a:rPr lang="ru-RU" sz="1200" b="1" dirty="0"/>
              <a:t>исполняющий полномочия Главы городского округа Первоуральск</a:t>
            </a:r>
          </a:p>
          <a:p>
            <a:r>
              <a:rPr lang="ru-RU" sz="1200" b="1" dirty="0"/>
              <a:t>Ярославцева Марина Юрьевна </a:t>
            </a:r>
            <a:r>
              <a:rPr lang="ru-RU" sz="1200" b="1" dirty="0" smtClean="0"/>
              <a:t>	заместитель </a:t>
            </a:r>
            <a:r>
              <a:rPr lang="ru-RU" sz="1200" b="1" dirty="0"/>
              <a:t>Главы </a:t>
            </a:r>
            <a:r>
              <a:rPr lang="ru-RU" sz="1200" b="1" dirty="0" smtClean="0"/>
              <a:t>по финансово-экономической </a:t>
            </a:r>
            <a:r>
              <a:rPr lang="ru-RU" sz="1200" b="1" dirty="0"/>
              <a:t>политике</a:t>
            </a:r>
          </a:p>
          <a:p>
            <a:r>
              <a:rPr lang="ru-RU" sz="1200" b="1" dirty="0"/>
              <a:t>Анциферов Александр Валерьевич </a:t>
            </a:r>
            <a:r>
              <a:rPr lang="ru-RU" sz="1200" b="1" dirty="0" smtClean="0"/>
              <a:t>	заместитель </a:t>
            </a:r>
            <a:r>
              <a:rPr lang="ru-RU" sz="1200" b="1" dirty="0"/>
              <a:t>Главы </a:t>
            </a:r>
            <a:r>
              <a:rPr lang="ru-RU" sz="1200" b="1" dirty="0" smtClean="0"/>
              <a:t>по </a:t>
            </a:r>
            <a:r>
              <a:rPr lang="ru-RU" sz="1200" b="1" dirty="0"/>
              <a:t>управлению социальной сферой</a:t>
            </a:r>
          </a:p>
          <a:p>
            <a:r>
              <a:rPr lang="ru-RU" sz="1200" b="1" dirty="0"/>
              <a:t>Васильева Любовь Валентиновна </a:t>
            </a:r>
            <a:r>
              <a:rPr lang="ru-RU" sz="1200" b="1" dirty="0" smtClean="0"/>
              <a:t>	управляющий </a:t>
            </a:r>
            <a:r>
              <a:rPr lang="ru-RU" sz="1200" b="1" dirty="0"/>
              <a:t>делами Администрации</a:t>
            </a:r>
          </a:p>
          <a:p>
            <a:r>
              <a:rPr lang="ru-RU" sz="1200" b="1" dirty="0" err="1"/>
              <a:t>Гузаиров</a:t>
            </a:r>
            <a:r>
              <a:rPr lang="ru-RU" sz="1200" b="1" dirty="0"/>
              <a:t> Артур </a:t>
            </a:r>
            <a:r>
              <a:rPr lang="ru-RU" sz="1200" b="1" dirty="0" err="1"/>
              <a:t>Салаватович</a:t>
            </a:r>
            <a:r>
              <a:rPr lang="ru-RU" sz="1200" b="1" dirty="0"/>
              <a:t> </a:t>
            </a:r>
            <a:r>
              <a:rPr lang="ru-RU" sz="1200" b="1" dirty="0" smtClean="0"/>
              <a:t>	заместитель </a:t>
            </a:r>
            <a:r>
              <a:rPr lang="ru-RU" sz="1200" b="1" dirty="0"/>
              <a:t>Главы </a:t>
            </a:r>
            <a:r>
              <a:rPr lang="ru-RU" sz="1200" b="1" dirty="0" smtClean="0"/>
              <a:t>по </a:t>
            </a:r>
            <a:r>
              <a:rPr lang="ru-RU" sz="1200" b="1" dirty="0"/>
              <a:t>ЖКХ, городскому хозяйству и экологии</a:t>
            </a:r>
          </a:p>
          <a:p>
            <a:r>
              <a:rPr lang="ru-RU" sz="1200" b="1" dirty="0"/>
              <a:t>Щербаков </a:t>
            </a:r>
            <a:r>
              <a:rPr lang="ru-RU" sz="1200" b="1" dirty="0" smtClean="0"/>
              <a:t>Сергей Викторович	заместитель </a:t>
            </a:r>
            <a:r>
              <a:rPr lang="ru-RU" sz="1200" b="1" dirty="0"/>
              <a:t>Главы </a:t>
            </a:r>
            <a:r>
              <a:rPr lang="ru-RU" sz="1200" b="1" dirty="0" smtClean="0"/>
              <a:t>по </a:t>
            </a:r>
            <a:r>
              <a:rPr lang="ru-RU" sz="1200" b="1" dirty="0"/>
              <a:t>муниципальному управлению </a:t>
            </a:r>
          </a:p>
          <a:p>
            <a:r>
              <a:rPr lang="ru-RU" sz="1200" b="1" dirty="0" err="1"/>
              <a:t>Кушев</a:t>
            </a:r>
            <a:r>
              <a:rPr lang="ru-RU" sz="1200" b="1" dirty="0"/>
              <a:t> Андрей Васильевич </a:t>
            </a:r>
            <a:r>
              <a:rPr lang="ru-RU" sz="1200" b="1" dirty="0" smtClean="0"/>
              <a:t>		начальник </a:t>
            </a:r>
            <a:r>
              <a:rPr lang="ru-RU" sz="1200" b="1" dirty="0"/>
              <a:t>отдела стратегического планирования</a:t>
            </a:r>
          </a:p>
          <a:p>
            <a:r>
              <a:rPr lang="ru-RU" sz="1200" b="1" dirty="0" err="1" smtClean="0"/>
              <a:t>Ляшкова</a:t>
            </a:r>
            <a:r>
              <a:rPr lang="ru-RU" sz="1200" b="1" dirty="0" smtClean="0"/>
              <a:t> Ольга </a:t>
            </a:r>
            <a:r>
              <a:rPr lang="ru-RU" sz="1200" b="1" dirty="0"/>
              <a:t>Геннадьевна </a:t>
            </a:r>
            <a:r>
              <a:rPr lang="ru-RU" sz="1200" b="1" dirty="0" smtClean="0"/>
              <a:t>	начальник </a:t>
            </a:r>
            <a:r>
              <a:rPr lang="ru-RU" sz="1200" b="1" dirty="0"/>
              <a:t>контрольно-организационного отдела </a:t>
            </a:r>
          </a:p>
          <a:p>
            <a:r>
              <a:rPr lang="ru-RU" sz="1200" b="1" dirty="0" err="1"/>
              <a:t>Гатауллина</a:t>
            </a:r>
            <a:r>
              <a:rPr lang="ru-RU" sz="1200" b="1" dirty="0"/>
              <a:t> Ольга </a:t>
            </a:r>
            <a:r>
              <a:rPr lang="ru-RU" sz="1200" b="1" dirty="0" smtClean="0"/>
              <a:t>Геннадьевна	председатель </a:t>
            </a:r>
            <a:r>
              <a:rPr lang="ru-RU" sz="1200" b="1" dirty="0"/>
              <a:t>КУИ</a:t>
            </a:r>
          </a:p>
          <a:p>
            <a:r>
              <a:rPr lang="ru-RU" sz="1200" b="1" dirty="0"/>
              <a:t>Малахова Анна </a:t>
            </a:r>
            <a:r>
              <a:rPr lang="ru-RU" sz="1200" b="1" dirty="0" smtClean="0"/>
              <a:t>Викторовна	начальник </a:t>
            </a:r>
            <a:r>
              <a:rPr lang="ru-RU" sz="1200" b="1" dirty="0"/>
              <a:t>отдела муниципального заказа </a:t>
            </a:r>
          </a:p>
          <a:p>
            <a:r>
              <a:rPr lang="ru-RU" sz="1200" b="1" dirty="0"/>
              <a:t>Мухаметшин Ренат </a:t>
            </a:r>
            <a:r>
              <a:rPr lang="ru-RU" sz="1200" b="1" dirty="0" smtClean="0"/>
              <a:t>Салимович	начальник </a:t>
            </a:r>
            <a:r>
              <a:rPr lang="ru-RU" sz="1200" b="1" dirty="0"/>
              <a:t>отдела информационных технологий</a:t>
            </a:r>
          </a:p>
          <a:p>
            <a:r>
              <a:rPr lang="ru-RU" sz="1200" b="1" dirty="0"/>
              <a:t>Сорокодумова Светлана </a:t>
            </a:r>
            <a:r>
              <a:rPr lang="ru-RU" sz="1200" b="1" dirty="0" smtClean="0"/>
              <a:t>Михайловна	начальник </a:t>
            </a:r>
            <a:r>
              <a:rPr lang="ru-RU" sz="1200" b="1" dirty="0"/>
              <a:t>жилищного </a:t>
            </a:r>
            <a:r>
              <a:rPr lang="ru-RU" sz="1200" b="1" dirty="0" smtClean="0"/>
              <a:t>отдела</a:t>
            </a:r>
            <a:endParaRPr lang="ru-RU" sz="1200" b="1" dirty="0"/>
          </a:p>
          <a:p>
            <a:endParaRPr lang="ru-RU" sz="1200" dirty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35088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39944" y="4659982"/>
            <a:ext cx="504056" cy="360040"/>
          </a:xfrm>
          <a:prstGeom prst="rect">
            <a:avLst/>
          </a:prstGeom>
          <a:solidFill>
            <a:srgbClr val="EEA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7504" y="8747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Согласование документов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0312" y="4407954"/>
            <a:ext cx="46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Franklin Gothic Book" pitchFamily="34" charset="0"/>
                <a:cs typeface="Times New Roman" pitchFamily="18" charset="0"/>
              </a:rPr>
              <a:t>1</a:t>
            </a:r>
            <a:endParaRPr lang="ru-RU" sz="1600" b="1" dirty="0">
              <a:solidFill>
                <a:schemeClr val="bg1"/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748464" y="465998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7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0" y="519524"/>
            <a:ext cx="9144000" cy="163578"/>
            <a:chOff x="0" y="692696"/>
            <a:chExt cx="9144000" cy="21810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60000" y="792000"/>
              <a:ext cx="8784000" cy="118800"/>
            </a:xfrm>
            <a:prstGeom prst="rect">
              <a:avLst/>
            </a:prstGeom>
            <a:solidFill>
              <a:srgbClr val="EDAC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692696"/>
              <a:ext cx="9144000" cy="118800"/>
            </a:xfrm>
            <a:prstGeom prst="rect">
              <a:avLst/>
            </a:prstGeom>
            <a:solidFill>
              <a:srgbClr val="E536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289" y="1"/>
            <a:ext cx="452193" cy="49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95536" y="915566"/>
            <a:ext cx="8244408" cy="369332"/>
          </a:xfrm>
          <a:prstGeom prst="rect">
            <a:avLst/>
          </a:prstGeom>
          <a:noFill/>
          <a:ln w="2222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Направлять на согласование можно только сотрудникам у которых есть ЭЦП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7405" y="1372869"/>
            <a:ext cx="83884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Финансовое управление Администрации городского округа Первоуральск</a:t>
            </a:r>
          </a:p>
          <a:p>
            <a:r>
              <a:rPr lang="ru-RU" sz="1200" b="1" dirty="0"/>
              <a:t>Горожанкина Наталья Валерьевна</a:t>
            </a:r>
          </a:p>
          <a:p>
            <a:r>
              <a:rPr lang="ru-RU" sz="1200" b="1" dirty="0" err="1"/>
              <a:t>Пантюхина</a:t>
            </a:r>
            <a:r>
              <a:rPr lang="ru-RU" sz="1200" b="1" dirty="0"/>
              <a:t> Юлия Сергеевна</a:t>
            </a:r>
          </a:p>
          <a:p>
            <a:r>
              <a:rPr lang="ru-RU" sz="1200" b="1" dirty="0"/>
              <a:t>Сергеева Елена Борисовна</a:t>
            </a:r>
          </a:p>
          <a:p>
            <a:r>
              <a:rPr lang="ru-RU" sz="1200" b="1" dirty="0"/>
              <a:t>Кузнецова Елена Геннадьевна</a:t>
            </a:r>
          </a:p>
          <a:p>
            <a:r>
              <a:rPr lang="ru-RU" sz="1200" b="1" dirty="0" smtClean="0"/>
              <a:t>Титова Лариса Борисовна</a:t>
            </a:r>
            <a:endParaRPr lang="ru-RU" sz="1200" b="1" dirty="0"/>
          </a:p>
          <a:p>
            <a:r>
              <a:rPr lang="ru-RU" sz="1200" b="1" dirty="0"/>
              <a:t>Ведерникова Елена Анатольевна</a:t>
            </a:r>
          </a:p>
          <a:p>
            <a:endParaRPr lang="ru-RU" sz="1200" b="1" dirty="0"/>
          </a:p>
          <a:p>
            <a:r>
              <a:rPr lang="ru-RU" sz="1200" b="1" dirty="0"/>
              <a:t>Управление жилищно-коммунального хозяйства и строительства</a:t>
            </a:r>
          </a:p>
          <a:p>
            <a:r>
              <a:rPr lang="ru-RU" sz="1200" b="1" dirty="0"/>
              <a:t>Гайдуков Сергей Сергеевич</a:t>
            </a:r>
          </a:p>
          <a:p>
            <a:endParaRPr lang="ru-RU" sz="1200" b="1" dirty="0"/>
          </a:p>
          <a:p>
            <a:r>
              <a:rPr lang="ru-RU" sz="1200" b="1" dirty="0"/>
              <a:t>Овсянников Александр </a:t>
            </a:r>
            <a:r>
              <a:rPr lang="ru-RU" sz="1200" b="1" dirty="0" smtClean="0"/>
              <a:t>Владимирович  </a:t>
            </a:r>
            <a:r>
              <a:rPr lang="ru-RU" sz="1200" b="1" dirty="0"/>
              <a:t>СТУ </a:t>
            </a:r>
            <a:r>
              <a:rPr lang="ru-RU" sz="1200" b="1" dirty="0" err="1"/>
              <a:t>Кузинское</a:t>
            </a:r>
            <a:endParaRPr lang="ru-RU" sz="1200" b="1" dirty="0"/>
          </a:p>
          <a:p>
            <a:r>
              <a:rPr lang="ru-RU" sz="1200" b="1" dirty="0"/>
              <a:t>Третьяков Константин Валерьевич </a:t>
            </a:r>
            <a:r>
              <a:rPr lang="ru-RU" sz="1200" b="1" dirty="0" smtClean="0"/>
              <a:t> СТУ </a:t>
            </a:r>
            <a:r>
              <a:rPr lang="ru-RU" sz="1200" b="1" dirty="0" err="1"/>
              <a:t>Билимбаевское</a:t>
            </a:r>
            <a:endParaRPr lang="ru-RU" sz="1200" b="1" dirty="0"/>
          </a:p>
          <a:p>
            <a:r>
              <a:rPr lang="ru-RU" sz="1200" b="1" dirty="0" err="1" smtClean="0"/>
              <a:t>Барышев</a:t>
            </a:r>
            <a:r>
              <a:rPr lang="ru-RU" sz="1200" b="1" dirty="0" smtClean="0"/>
              <a:t> Андрей Николаевич  СТУ </a:t>
            </a:r>
            <a:r>
              <a:rPr lang="ru-RU" sz="1200" b="1" dirty="0" err="1"/>
              <a:t>Новоалексеевское</a:t>
            </a:r>
            <a:endParaRPr lang="ru-RU" sz="1200" b="1" dirty="0"/>
          </a:p>
          <a:p>
            <a:r>
              <a:rPr lang="ru-RU" sz="1200" b="1" dirty="0"/>
              <a:t>Санников Александр Юрьевич </a:t>
            </a:r>
            <a:r>
              <a:rPr lang="ru-RU" sz="1200" b="1" dirty="0" smtClean="0"/>
              <a:t> СТУ </a:t>
            </a:r>
            <a:r>
              <a:rPr lang="ru-RU" sz="1200" b="1" dirty="0" err="1"/>
              <a:t>Новоуткинское</a:t>
            </a:r>
            <a:endParaRPr lang="ru-RU" sz="1200" b="1" dirty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30919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236</Words>
  <Application>Microsoft Office PowerPoint</Application>
  <PresentationFormat>Экран (16:9)</PresentationFormat>
  <Paragraphs>86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Васильева Любовь Валентиновна</dc:creator>
  <cp:lastModifiedBy>renat</cp:lastModifiedBy>
  <cp:revision>121</cp:revision>
  <dcterms:modified xsi:type="dcterms:W3CDTF">2018-08-20T04:32:22Z</dcterms:modified>
</cp:coreProperties>
</file>