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39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391" r:id="rId14"/>
    <p:sldId id="392" r:id="rId15"/>
    <p:sldId id="393" r:id="rId16"/>
    <p:sldId id="334" r:id="rId17"/>
    <p:sldId id="390" r:id="rId18"/>
    <p:sldId id="379" r:id="rId19"/>
    <p:sldId id="372" r:id="rId20"/>
    <p:sldId id="378" r:id="rId21"/>
    <p:sldId id="335" r:id="rId22"/>
    <p:sldId id="336" r:id="rId23"/>
    <p:sldId id="394" r:id="rId24"/>
    <p:sldId id="343" r:id="rId25"/>
    <p:sldId id="313" r:id="rId26"/>
    <p:sldId id="342" r:id="rId27"/>
    <p:sldId id="400" r:id="rId28"/>
    <p:sldId id="401" r:id="rId29"/>
    <p:sldId id="402" r:id="rId30"/>
    <p:sldId id="403" r:id="rId31"/>
    <p:sldId id="399" r:id="rId32"/>
    <p:sldId id="404" r:id="rId33"/>
    <p:sldId id="346" r:id="rId34"/>
    <p:sldId id="351" r:id="rId35"/>
    <p:sldId id="352" r:id="rId36"/>
    <p:sldId id="387" r:id="rId37"/>
    <p:sldId id="367" r:id="rId3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3300"/>
    <a:srgbClr val="FF00FF"/>
    <a:srgbClr val="FF99FF"/>
    <a:srgbClr val="6600CC"/>
    <a:srgbClr val="CCCCFF"/>
    <a:srgbClr val="CC0000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3" autoAdjust="0"/>
    <p:restoredTop sz="96806" autoAdjust="0"/>
  </p:normalViewPr>
  <p:slideViewPr>
    <p:cSldViewPr>
      <p:cViewPr>
        <p:scale>
          <a:sx n="90" d="100"/>
          <a:sy n="90" d="100"/>
        </p:scale>
        <p:origin x="-238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474905566048241E-2"/>
          <c:y val="0.11589693268961694"/>
          <c:w val="0.97585175721216189"/>
          <c:h val="0.706856235383130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2018 год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111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Оборот производственных организаций
</c:v>
                </c:pt>
                <c:pt idx="1">
                  <c:v>Отгрузка товаров сельскохозяйственных организаций
</c:v>
                </c:pt>
                <c:pt idx="2">
                  <c:v>Оборот розничной 
торговли
</c:v>
                </c:pt>
                <c:pt idx="3">
                  <c:v>Оборот 
общественного 
питания
</c:v>
                </c:pt>
                <c:pt idx="4">
                  <c:v>Инвестиции в 
основной капитал
</c:v>
                </c:pt>
                <c:pt idx="5">
                  <c:v>Среднемесячная начисленная заработная плата 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1.181</c:v>
                </c:pt>
                <c:pt idx="1">
                  <c:v>1.002</c:v>
                </c:pt>
                <c:pt idx="2">
                  <c:v>1.0580000000000001</c:v>
                </c:pt>
                <c:pt idx="3">
                  <c:v>1.0049999999999975</c:v>
                </c:pt>
                <c:pt idx="4">
                  <c:v>1.054</c:v>
                </c:pt>
                <c:pt idx="5">
                  <c:v>1.0369999999999975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2019 год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8.7847730600292828E-3"/>
                  <c:y val="2.380952380952432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8565153733528734E-3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7847730600292828E-3"/>
                  <c:y val="-2.3809523809524323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5.8565153733529628E-3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8.7847730600292828E-3"/>
                  <c:y val="0"/>
                </c:manualLayout>
              </c:layout>
              <c:dLblPos val="outEnd"/>
              <c:showVal val="1"/>
            </c:dLbl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111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Оборот производственных организаций
</c:v>
                </c:pt>
                <c:pt idx="1">
                  <c:v>Отгрузка товаров сельскохозяйственных организаций
</c:v>
                </c:pt>
                <c:pt idx="2">
                  <c:v>Оборот розничной 
торговли
</c:v>
                </c:pt>
                <c:pt idx="3">
                  <c:v>Оборот 
общественного 
питания
</c:v>
                </c:pt>
                <c:pt idx="4">
                  <c:v>Инвестиции в 
основной капитал
</c:v>
                </c:pt>
                <c:pt idx="5">
                  <c:v>Среднемесячная начисленная заработная плата 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0.995</c:v>
                </c:pt>
                <c:pt idx="1">
                  <c:v>1.042</c:v>
                </c:pt>
                <c:pt idx="2">
                  <c:v>1.069</c:v>
                </c:pt>
                <c:pt idx="3">
                  <c:v>1.01</c:v>
                </c:pt>
                <c:pt idx="4">
                  <c:v>1.0089999999999975</c:v>
                </c:pt>
                <c:pt idx="5">
                  <c:v>1.0409999999999975</c:v>
                </c:pt>
              </c:numCache>
            </c:numRef>
          </c:val>
        </c:ser>
        <c:dLbls>
          <c:showVal val="1"/>
        </c:dLbls>
        <c:overlap val="-25"/>
        <c:axId val="105095552"/>
        <c:axId val="105097088"/>
      </c:barChart>
      <c:catAx>
        <c:axId val="105095552"/>
        <c:scaling>
          <c:orientation val="minMax"/>
        </c:scaling>
        <c:delete val="1"/>
        <c:axPos val="b"/>
        <c:tickLblPos val="none"/>
        <c:crossAx val="105097088"/>
        <c:crosses val="autoZero"/>
        <c:auto val="1"/>
        <c:lblAlgn val="ctr"/>
        <c:lblOffset val="100"/>
      </c:catAx>
      <c:valAx>
        <c:axId val="105097088"/>
        <c:scaling>
          <c:orientation val="minMax"/>
        </c:scaling>
        <c:delete val="1"/>
        <c:axPos val="l"/>
        <c:numFmt formatCode="0.0%" sourceLinked="1"/>
        <c:tickLblPos val="none"/>
        <c:crossAx val="105095552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34846232363070873"/>
          <c:y val="7.64689999282782E-2"/>
          <c:w val="0.56750864406412005"/>
          <c:h val="6.7060823352416088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65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Y val="240"/>
      <c:perspective val="0"/>
    </c:view3D>
    <c:plotArea>
      <c:layout>
        <c:manualLayout>
          <c:layoutTarget val="inner"/>
          <c:xMode val="edge"/>
          <c:yMode val="edge"/>
          <c:x val="3.4182293561343211E-2"/>
          <c:y val="0.11113975468602393"/>
          <c:w val="0.94770145271215189"/>
          <c:h val="0.87945533834309508"/>
        </c:manualLayout>
      </c:layout>
      <c:pie3DChart>
        <c:varyColors val="1"/>
        <c:ser>
          <c:idx val="0"/>
          <c:order val="0"/>
          <c:explosion val="9"/>
          <c:dPt>
            <c:idx val="6"/>
            <c:explosion val="15"/>
          </c:dPt>
          <c:dLbls>
            <c:dLbl>
              <c:idx val="0"/>
              <c:layout>
                <c:manualLayout>
                  <c:x val="-3.1294843333655412E-2"/>
                  <c:y val="-1.397890331510168E-2"/>
                </c:manualLayout>
              </c:layout>
              <c:showPercent val="1"/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Percent val="1"/>
            </c:dLbl>
            <c:dLbl>
              <c:idx val="2"/>
              <c:layout>
                <c:manualLayout>
                  <c:x val="5.9141269983804794E-3"/>
                  <c:y val="4.7680417721456883E-2"/>
                </c:manualLayout>
              </c:layout>
              <c:showPercent val="1"/>
            </c:dLbl>
            <c:dLbl>
              <c:idx val="3"/>
              <c:layout>
                <c:manualLayout>
                  <c:x val="1.2823435440251873E-3"/>
                  <c:y val="4.8306026109100834E-2"/>
                </c:manualLayout>
              </c:layout>
              <c:showPercent val="1"/>
            </c:dLbl>
            <c:dLbl>
              <c:idx val="4"/>
              <c:layout>
                <c:manualLayout>
                  <c:x val="3.5816410678522876E-3"/>
                  <c:y val="4.5627138910728039E-2"/>
                </c:manualLayout>
              </c:layout>
              <c:showPercent val="1"/>
            </c:dLbl>
            <c:dLbl>
              <c:idx val="5"/>
              <c:layout>
                <c:manualLayout>
                  <c:x val="-6.2317353429345176E-2"/>
                  <c:y val="6.1097688891270999E-2"/>
                </c:manualLayout>
              </c:layout>
              <c:showPercent val="1"/>
            </c:dLbl>
            <c:dLbl>
              <c:idx val="6"/>
              <c:layout>
                <c:manualLayout>
                  <c:x val="-8.9622350061663594E-2"/>
                  <c:y val="5.7993803174353998E-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2499307.2999999998</c:v>
                </c:pt>
                <c:pt idx="1">
                  <c:v>392084.24</c:v>
                </c:pt>
                <c:pt idx="2">
                  <c:v>306926.7</c:v>
                </c:pt>
                <c:pt idx="3">
                  <c:v>153686.68</c:v>
                </c:pt>
                <c:pt idx="4">
                  <c:v>371244.1</c:v>
                </c:pt>
                <c:pt idx="5">
                  <c:v>235636.07</c:v>
                </c:pt>
                <c:pt idx="6">
                  <c:v>234401.24000000051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19613E-2"/>
          <c:w val="0.95006071128365188"/>
          <c:h val="0.203111821691173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hape val="box"/>
        <c:axId val="175209472"/>
        <c:axId val="175211264"/>
        <c:axId val="0"/>
      </c:bar3DChart>
      <c:catAx>
        <c:axId val="17520947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5211264"/>
        <c:crossesAt val="18"/>
        <c:auto val="1"/>
        <c:lblAlgn val="ctr"/>
        <c:lblOffset val="100"/>
      </c:catAx>
      <c:valAx>
        <c:axId val="1752112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5209472"/>
        <c:crosses val="autoZero"/>
        <c:crossBetween val="between"/>
      </c:valAx>
    </c:plotArea>
    <c:legend>
      <c:legendPos val="r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638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2019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3974"/>
            <a:ext cx="5903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Программно-целевой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2019 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2020 и 2021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96% 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9604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>
            <a:ext uri="{91240B29-F687-4F45-9708-019B960494DF}"/>
          </a:extLst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/>
        </p:nvGraphicFramePr>
        <p:xfrm>
          <a:off x="179513" y="980731"/>
          <a:ext cx="8784975" cy="5703130"/>
        </p:xfrm>
        <a:graphic>
          <a:graphicData uri="http://schemas.openxmlformats.org/drawingml/2006/table">
            <a:tbl>
              <a:tblPr/>
              <a:tblGrid>
                <a:gridCol w="432047"/>
                <a:gridCol w="2870129"/>
                <a:gridCol w="1155075"/>
                <a:gridCol w="1081931"/>
                <a:gridCol w="1130694"/>
                <a:gridCol w="1036216"/>
                <a:gridCol w="1078883"/>
              </a:tblGrid>
              <a:tr h="5809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6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147,520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146,511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144,768          оценка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143,655      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всех работников (по полному кругу)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20 280 600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21 497 430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22 873 270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24 451 520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34  254,9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35 537,0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37 004,1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38 468,3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всего,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64 673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64 114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63 563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63 020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/>
        </p:nvGraphicFramePr>
        <p:xfrm>
          <a:off x="251520" y="980727"/>
          <a:ext cx="8568952" cy="5408937"/>
        </p:xfrm>
        <a:graphic>
          <a:graphicData uri="http://schemas.openxmlformats.org/drawingml/2006/table">
            <a:tbl>
              <a:tblPr/>
              <a:tblGrid>
                <a:gridCol w="3384376"/>
                <a:gridCol w="1296144"/>
                <a:gridCol w="1296144"/>
                <a:gridCol w="1368152"/>
                <a:gridCol w="1224136"/>
              </a:tblGrid>
              <a:tr h="7200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31 641,24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32 387,00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34 006,3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36 046,7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2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34 014,7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35 568,00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37 346,4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39 587,2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34 517,58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33 932,75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35 629,4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37 767,2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2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 по экономике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33 874,00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35 568,0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37 346,4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39 587,2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"/>
          <p:cNvGraphicFramePr>
            <a:graphicFrameLocks/>
          </p:cNvGraphicFramePr>
          <p:nvPr/>
        </p:nvGraphicFramePr>
        <p:xfrm>
          <a:off x="323528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"/>
            <a:ext cx="85328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городского округа Первоуральск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 и  прогнозных показателей на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05264"/>
            <a:ext cx="14414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Отгружено промышленной продукции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805264"/>
            <a:ext cx="115252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Отгружено  сельскохозяйственной  продукции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805264"/>
            <a:ext cx="13684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5805264"/>
            <a:ext cx="13684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5805264"/>
            <a:ext cx="151288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877272"/>
            <a:ext cx="10080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Основные параметры бюджета городского округа  Первоуральска  на 2019 год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306 926,7тыс.руб.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52 974,0 тыс.руб.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2 499 307,3 тыс.руб.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153 686,68 тыс.руб.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371 244,1тыс.руб.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235 636,07тыс.руб.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167 103,34тыс.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392 084,24 тыс.руб.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9 772,85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4 548,90тыс.руб.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2,15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974 793 тыс.. 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117 721 тыс.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130 846 тыс. руб.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88 101 тыс.руб.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57 342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135 299,3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2 591 970,8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4 096 073,1тыс.руб.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28 293 руб.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28 965 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4 193 286,33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9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4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1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45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2019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(тыс.руб.)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2 076,69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-415,34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2 076,69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-415,34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2019 году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520" y="1034934"/>
          <a:ext cx="8496943" cy="529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06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Структура налоговых и неналоговых доходов бюджета городского округа Первоуральск в  2019 году</a:t>
            </a:r>
          </a:p>
        </p:txBody>
      </p:sp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-612576" y="908720"/>
          <a:ext cx="9929104" cy="6048672"/>
        </p:xfrm>
        <a:graphic>
          <a:graphicData uri="http://schemas.openxmlformats.org/presentationml/2006/ole">
            <p:oleObj spid="_x0000_s1026" name="Worksheet" r:id="rId3" imgW="9334500" imgH="6095910" progId="Excel.Sheet.8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2019 году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8" name="Group 860"/>
          <p:cNvGraphicFramePr>
            <a:graphicFrameLocks noGrp="1"/>
          </p:cNvGraphicFramePr>
          <p:nvPr/>
        </p:nvGraphicFramePr>
        <p:xfrm>
          <a:off x="179512" y="1124744"/>
          <a:ext cx="8640960" cy="4562361"/>
        </p:xfrm>
        <a:graphic>
          <a:graphicData uri="http://schemas.openxmlformats.org/drawingml/2006/table">
            <a:tbl>
              <a:tblPr/>
              <a:tblGrid>
                <a:gridCol w="4862355"/>
                <a:gridCol w="898285"/>
                <a:gridCol w="864096"/>
                <a:gridCol w="1008112"/>
                <a:gridCol w="1008112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средств,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ФБ, 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в Свердловской области до 2024 года" (29.12.2016 № 919-ПП)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программа Свердловской области "Развитие физической </a:t>
                      </a:r>
                      <a:r>
                        <a:rPr lang="ru-RU" sz="12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культуры,спорта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молодежной политики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(29.10.2013 г. №1332-ПП)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агропромышленного комплекса и потребительского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рынка  до 2020 года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(23.10.2013 №1285-ПП)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70%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64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(21.10.2013 г. №1268-ПП)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 и повышение энергетической эффективности 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Свердловской области до 2024 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области до 2020 года" (29.10.2013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07504" y="1124744"/>
            <a:ext cx="1682750" cy="20154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и противодействие коррупции»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1907704" y="1124744"/>
            <a:ext cx="1479004" cy="2015430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технологий»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436097" y="1125538"/>
            <a:ext cx="1728192" cy="20154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среды»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491880" y="1124745"/>
            <a:ext cx="1872208" cy="2016224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ЧС»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07504" y="3861048"/>
            <a:ext cx="1605384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среды»</a:t>
            </a:r>
          </a:p>
        </p:txBody>
      </p:sp>
      <p:sp>
        <p:nvSpPr>
          <p:cNvPr id="18" name="Выноска со стрелкой вниз 17"/>
          <p:cNvSpPr>
            <a:spLocks noChangeArrowheads="1"/>
          </p:cNvSpPr>
          <p:nvPr/>
        </p:nvSpPr>
        <p:spPr bwMode="auto">
          <a:xfrm>
            <a:off x="7236296" y="1124744"/>
            <a:ext cx="1763688" cy="1943422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ГО»</a:t>
            </a: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835696" y="3861048"/>
            <a:ext cx="1728788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образования»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707904" y="3861048"/>
            <a:ext cx="1576387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508104" y="3861048"/>
            <a:ext cx="1776413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«Устойчивое развитие сельских территорий и газификация ГО»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7380312" y="3861048"/>
            <a:ext cx="1584176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граждан»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0" y="3284984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16 298,5</a:t>
            </a: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1763688" y="3212976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712,05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3563888" y="321297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51 354,0</a:t>
            </a:r>
          </a:p>
        </p:txBody>
      </p:sp>
      <p:sp>
        <p:nvSpPr>
          <p:cNvPr id="30747" name="Text Box 30"/>
          <p:cNvSpPr txBox="1">
            <a:spLocks noChangeArrowheads="1"/>
          </p:cNvSpPr>
          <p:nvPr/>
        </p:nvSpPr>
        <p:spPr bwMode="auto">
          <a:xfrm>
            <a:off x="3851920" y="6021288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195 829,18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49" name="Text Box 32"/>
          <p:cNvSpPr txBox="1">
            <a:spLocks noChangeArrowheads="1"/>
          </p:cNvSpPr>
          <p:nvPr/>
        </p:nvSpPr>
        <p:spPr bwMode="auto">
          <a:xfrm>
            <a:off x="179512" y="602128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20 824,55</a:t>
            </a:r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652120" y="6021288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32 261,1</a:t>
            </a: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7524328" y="6021288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344 910,2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5508104" y="3140968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44 131,79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308304" y="306896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200 454,95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835696" y="6021288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2 438 507,9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388" y="1052513"/>
            <a:ext cx="1755775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спорта»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44700" y="1068388"/>
            <a:ext cx="2284413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ресурсами»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7164288" y="1052513"/>
            <a:ext cx="1763812" cy="201644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«Переселение граждан из аварийного жилищного фонда»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9992" y="1068389"/>
            <a:ext cx="2519933" cy="20005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политики на территории ГО»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79512" y="3645024"/>
            <a:ext cx="1755775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ГО»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195736" y="3645024"/>
            <a:ext cx="216024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условий»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6804248" y="3645024"/>
            <a:ext cx="2087687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«Поддержка и развитие малого и среднего предпринимательства»</a:t>
            </a: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395536" y="3140968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235 636,07</a:t>
            </a: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267744" y="306896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161,76</a:t>
            </a: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4572000" y="306896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10 624,66</a:t>
            </a: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7236296" y="3068960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19 849,0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4644008" y="3645024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МА»</a:t>
            </a: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>
            <a:off x="323528" y="6093296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000,0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>
            <a:off x="2555776" y="6093296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600,0</a:t>
            </a: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>
            <a:off x="4788024" y="6093296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47 440,19</a:t>
            </a:r>
          </a:p>
        </p:txBody>
      </p:sp>
      <p:sp>
        <p:nvSpPr>
          <p:cNvPr id="31770" name="Text Box 30"/>
          <p:cNvSpPr txBox="1">
            <a:spLocks noChangeArrowheads="1"/>
          </p:cNvSpPr>
          <p:nvPr/>
        </p:nvSpPr>
        <p:spPr bwMode="auto">
          <a:xfrm>
            <a:off x="7092280" y="6021288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1 369,43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0"/>
          <p:cNvSpPr txBox="1">
            <a:spLocks noChangeArrowheads="1"/>
          </p:cNvSpPr>
          <p:nvPr/>
        </p:nvSpPr>
        <p:spPr bwMode="auto">
          <a:xfrm>
            <a:off x="1835696" y="3573016"/>
            <a:ext cx="1872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287 681,2</a:t>
            </a: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4499992" y="3573016"/>
            <a:ext cx="3456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3 116,2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Выноска со стрелкой вниз 27"/>
          <p:cNvSpPr/>
          <p:nvPr/>
        </p:nvSpPr>
        <p:spPr>
          <a:xfrm>
            <a:off x="1547664" y="1268760"/>
            <a:ext cx="23749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движения»</a:t>
            </a: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4860032" y="1268760"/>
            <a:ext cx="2663825" cy="2232249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транспортом»</a:t>
            </a: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57301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8182" y="260648"/>
            <a:ext cx="452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839784" y="2839338"/>
            <a:ext cx="741291" cy="47110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55895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17 264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701482" y="2828451"/>
            <a:ext cx="706782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303747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484784"/>
            <a:ext cx="70567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2 499 307,3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645024"/>
            <a:ext cx="15841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43,1%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(1 077 981,0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645024"/>
            <a:ext cx="15841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44,7%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(1 118 301,2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3645024"/>
            <a:ext cx="172819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5,2%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(129 083,2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3645024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оздоровление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2,8%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(69 315,8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3645024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4,2%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(104 626,1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47963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48164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3573463"/>
            <a:ext cx="2719834" cy="115168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36838"/>
            <a:ext cx="8939659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3573462"/>
            <a:ext cx="2701925" cy="115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3573462"/>
            <a:ext cx="3025775" cy="115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2019 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262778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в образовательных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1196752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186 207,0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564904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83 662,4 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933056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коммунального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35 077,05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87 137,79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1844824"/>
            <a:ext cx="2232248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2019 г.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  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2 708  руб.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мероприятия  в области жилищного хозяйства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3816424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жилья для граждан, переселяемых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фонда: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2019-2021 годы запланированы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на переселение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из жилищного фонда, признанного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аварийным  с 01.01.2012 г. по 01.01.2015 г.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расселены 171 гражданин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4-х многоквартирных домов  расположенных  по адресам: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Ильича д.3,д.13-а, ул.Пушкина д.21,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ул.Горняков д.18. (19 849,13 тыс.руб.)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96752"/>
            <a:ext cx="4104456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мероприятия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жилищного хозяйства: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-приобретение жилья для малоимущих граждан,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нуждающихся в улучшении жилищных условий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состоящих на учете в жилищном  отделе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ГО Первоуральск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(4 600,0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-снос аварийного жилья(3 088,0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-реконструкция многоквартирных домов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(15 384,7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-проведение капитальных и текущих ремонтов  объектов  муниципального  нежилого фонда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(4 213,0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-определение размера возмещения за помещения в связи с признанием жилого дома аварийным и   подлежащим сносу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(215.0 тыс.руб.).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12"/>
          <p:cNvSpPr>
            <a:spLocks noChangeArrowheads="1"/>
          </p:cNvSpPr>
          <p:nvPr/>
        </p:nvSpPr>
        <p:spPr bwMode="auto">
          <a:xfrm>
            <a:off x="827584" y="2924944"/>
            <a:ext cx="271462" cy="431800"/>
          </a:xfrm>
          <a:prstGeom prst="downArrow">
            <a:avLst>
              <a:gd name="adj1" fmla="val 50000"/>
              <a:gd name="adj2" fmla="val 39766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28"/>
          <p:cNvSpPr>
            <a:spLocks noChangeArrowheads="1"/>
          </p:cNvSpPr>
          <p:nvPr/>
        </p:nvSpPr>
        <p:spPr bwMode="auto">
          <a:xfrm>
            <a:off x="2483768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4139952" y="2924944"/>
            <a:ext cx="288032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30"/>
          <p:cNvSpPr>
            <a:spLocks noChangeArrowheads="1"/>
          </p:cNvSpPr>
          <p:nvPr/>
        </p:nvSpPr>
        <p:spPr bwMode="auto">
          <a:xfrm>
            <a:off x="6012160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7956376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благоустройство территории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429000"/>
            <a:ext cx="144016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электроэнергию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35 755,5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3429000"/>
            <a:ext cx="1656184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внешнего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благоустройства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контейнерных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6 549,0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3429000"/>
            <a:ext cx="187220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внешнего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(содержание фонтана,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аллей,скверов,клумб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кронирование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деревьев,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охрана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мемориала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«Европа-Азия»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14 859,4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429000"/>
            <a:ext cx="151216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сетей наружного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23 073,9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429000"/>
            <a:ext cx="151216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объектов внешнего благоустройства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6 900,0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340768"/>
            <a:ext cx="864096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 год  составляют  87 137,79 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5223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555776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179512" y="1268760"/>
          <a:ext cx="8785101" cy="1104149"/>
        </p:xfrm>
        <a:graphic>
          <a:graphicData uri="http://schemas.openxmlformats.org/drawingml/2006/table">
            <a:tbl>
              <a:tblPr/>
              <a:tblGrid>
                <a:gridCol w="4503221"/>
                <a:gridCol w="2214699"/>
                <a:gridCol w="2067181"/>
              </a:tblGrid>
              <a:tr h="17373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3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 в бюджете городского округа Первоуральск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323 914,4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371 244,1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3" name="TextBox 7"/>
          <p:cNvSpPr txBox="1">
            <a:spLocks noChangeArrowheads="1"/>
          </p:cNvSpPr>
          <p:nvPr/>
        </p:nvSpPr>
        <p:spPr bwMode="auto">
          <a:xfrm>
            <a:off x="7956376" y="90872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86409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субсидий по оплате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740352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0121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2119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9323251">
            <a:off x="2178637" y="4800157"/>
            <a:ext cx="672721" cy="40000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148385">
            <a:off x="2311130" y="357238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894879" y="2746182"/>
            <a:ext cx="717396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2691820" y="2787618"/>
            <a:ext cx="731837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143754" y="2561102"/>
            <a:ext cx="720725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658137">
            <a:off x="6225964" y="3463203"/>
            <a:ext cx="679532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335">
            <a:off x="6084168" y="4725144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4283286" y="5229882"/>
            <a:ext cx="649437" cy="360041"/>
          </a:xfrm>
          <a:prstGeom prst="rightArrow">
            <a:avLst>
              <a:gd name="adj1" fmla="val 50000"/>
              <a:gd name="adj2" fmla="val 665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7504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организации воспроизводства и лесоразведения, защиты лесов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Водохозяйствен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по содержанию гидротехнических сооружений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26876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 транспортным организациям для возмещения затрат по проезду льготных категорий граждан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450912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Инженерное обустройство земель для ведения коллективного садоводства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информационных технологий в городском округе Первоуральск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924944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и земельными ресурсами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4581128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306 926,7тыс.руб.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5805264"/>
            <a:ext cx="19225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(дорожный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2483768" y="3068960"/>
            <a:ext cx="812800" cy="39528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83768" y="4725144"/>
            <a:ext cx="814388" cy="3587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323528" y="5733256"/>
            <a:ext cx="8439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протяженность дорог ГО Первоуральск на 01.01.2019 г. 438,5 км.</a:t>
            </a: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протяженности автомобильных дорог общего пользования местного значения, не отвечающих нормативным требованиям, общей протяженности автомобильных дорог 24,5%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483768" y="1484784"/>
            <a:ext cx="812800" cy="3968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188640"/>
            <a:ext cx="5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дорожное  хозяйство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052736"/>
            <a:ext cx="1800200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2019 год на дорожное хозяйство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228 816,7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348880"/>
            <a:ext cx="48600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ПСД, инженерных изысканий, прохождение экспертизы проектов строительства, реконструкции, модернизации автомобильных дорог и искусственных сооружений на них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40 965,0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1052736"/>
            <a:ext cx="48245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автомобильных дорог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92 713,8 тыс.руб.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365104"/>
            <a:ext cx="489654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автомобильных дорог местного значения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95 137,7 тыс.руб.</a:t>
            </a:r>
            <a:endParaRPr lang="ru-RU" dirty="0"/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023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7992888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331640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2276872"/>
            <a:ext cx="2232247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учреждений культуры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276872"/>
            <a:ext cx="2304256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общегородских мероприятий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276872"/>
            <a:ext cx="2160241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1" y="2276872"/>
            <a:ext cx="1872208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юридическим лицам на сохранение парка культуры и отдыха</a:t>
            </a:r>
          </a:p>
        </p:txBody>
      </p:sp>
      <p:graphicFrame>
        <p:nvGraphicFramePr>
          <p:cNvPr id="49191" name="Group 39"/>
          <p:cNvGraphicFramePr>
            <a:graphicFrameLocks noGrp="1"/>
          </p:cNvGraphicFramePr>
          <p:nvPr/>
        </p:nvGraphicFramePr>
        <p:xfrm>
          <a:off x="1475656" y="3645024"/>
          <a:ext cx="5472609" cy="1152128"/>
        </p:xfrm>
        <a:graphic>
          <a:graphicData uri="http://schemas.openxmlformats.org/drawingml/2006/table">
            <a:tbl>
              <a:tblPr/>
              <a:tblGrid>
                <a:gridCol w="1824203"/>
                <a:gridCol w="1824203"/>
                <a:gridCol w="1824203"/>
              </a:tblGrid>
              <a:tr h="39472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г.(факт)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г.(план)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39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141 355,6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153 686,68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3419872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4128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515719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2019 г. в области культуры на одного жителя составляет 1 061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0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750881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физической культуры и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4950439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4"/>
          <p:cNvSpPr/>
          <p:nvPr/>
        </p:nvSpPr>
        <p:spPr>
          <a:xfrm>
            <a:off x="7452320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060848"/>
            <a:ext cx="374441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6021288"/>
            <a:ext cx="374441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закрытым спортивным объектам для свободного пользования в течение ограниченного времени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996952"/>
            <a:ext cx="374441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физкультурных(физкультурно-оздоровительных мероприятий)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933056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581128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открытым спортивным объектам для свободного доступа(стадионы)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5301208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открытым спортивным объектам для свободного доступа(корты)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869160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(стипендии)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перспективных спортсменов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3284984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2060848"/>
            <a:ext cx="17281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00192" y="2060848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недвижимого имущества и капитальные ремонты спортивных объектов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00192" y="3284984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ФОК в п.Билимбай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00192" y="4509120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спортивного объекта, расположенного по адресу: пр. Ильича, 2а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585075" cy="1505648"/>
        </p:xfrm>
        <a:graphic>
          <a:graphicData uri="http://schemas.openxmlformats.org/drawingml/2006/table">
            <a:tbl>
              <a:tblPr/>
              <a:tblGrid>
                <a:gridCol w="3815655"/>
                <a:gridCol w="1944216"/>
                <a:gridCol w="1825204"/>
              </a:tblGrid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г.(факт)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г.(план)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физическую культуру и спорт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90 525,2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235 636,07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городского округа Первоуральск на физическую культуру и спорт в расчете на 1 жителя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610,0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1 627,0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0" name="TextBox 3"/>
          <p:cNvSpPr txBox="1">
            <a:spLocks noChangeArrowheads="1"/>
          </p:cNvSpPr>
          <p:nvPr/>
        </p:nvSpPr>
        <p:spPr bwMode="auto">
          <a:xfrm>
            <a:off x="7020272" y="764704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565400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20% до 36%</a:t>
            </a: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Тел/факс:8(3439)649955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194918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94(в редакции от 29.11.2018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156 от 27.12.2018 г. « О бюджете городского округа Первоуральск на 2019 год и плановый период 2020 и 2021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2019-2021 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2019 - 2021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</a:t>
            </a:r>
            <a:r>
              <a:rPr lang="ru-RU" sz="1700" dirty="0">
                <a:latin typeface="Times New Roman" pitchFamily="18" charset="0"/>
              </a:rPr>
              <a:t>2019 год и плановый период 2020 и 2021 </a:t>
            </a:r>
            <a:r>
              <a:rPr lang="ru-RU" sz="1700" dirty="0" smtClean="0">
                <a:latin typeface="Times New Roman" pitchFamily="18" charset="0"/>
              </a:rPr>
              <a:t>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2019–2021 </a:t>
            </a:r>
            <a:r>
              <a:rPr lang="ru-RU" sz="1700" dirty="0" smtClean="0">
                <a:latin typeface="Times New Roman" pitchFamily="18" charset="0"/>
              </a:rPr>
              <a:t>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96% 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19107</TotalTime>
  <Words>3017</Words>
  <Application>Microsoft Office PowerPoint</Application>
  <PresentationFormat>Экран (4:3)</PresentationFormat>
  <Paragraphs>744</Paragraphs>
  <Slides>37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Worksheet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                    Основные параметры бюджета городского округа  Первоуральска  на 2019 год                               </vt:lpstr>
      <vt:lpstr>Слайд 17</vt:lpstr>
      <vt:lpstr>Слайд 18</vt:lpstr>
      <vt:lpstr>Структура налоговых и неналоговых доходов бюджета городского округа Первоуральск в  2019 году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834</cp:revision>
  <dcterms:modified xsi:type="dcterms:W3CDTF">2019-08-29T04:40:12Z</dcterms:modified>
</cp:coreProperties>
</file>