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5" r:id="rId5"/>
    <p:sldId id="259" r:id="rId6"/>
    <p:sldId id="261" r:id="rId7"/>
    <p:sldId id="262" r:id="rId8"/>
    <p:sldId id="263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7570" y="548680"/>
            <a:ext cx="8146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АДМИНИСТРАЦИЯ 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ГОРОДСКОГО ОКРУГА ПЕРВОУРАЛЬСК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5" y="548680"/>
            <a:ext cx="8667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5589240"/>
            <a:ext cx="792088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Первоуральск, 2018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04864"/>
            <a:ext cx="8424936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 ВЫПОЛНЕНИИ В 2018 ГОДУ ПЛАНА РАБОТЫ ОРГАНОВ МЕСТНОГО САМОУПРАВЛЕНИЯ</a:t>
            </a:r>
          </a:p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ГОРОДСКОГО ОКРУГА ПЕРВОУРАЛЬСК ПО ПРОТИВОДЕЙСТВИЮ КОРРУПЦИИ </a:t>
            </a:r>
          </a:p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2018 – 2020 ГОДЫ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043444"/>
            <a:ext cx="8496944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РАБОТЫ ОРГАНОВ МЕСТНОГО САМОУПРАВЛЕНИЯ ГОРОДСКОГО ОКРУГА ПЕРВОУРАЛЬСК  ПО ПРОТИВОДЕЙСТВИЮ КОРРУПЦИИ НА 2018 – 2019 ГОДЫ, УТВЕРЖДЕННЫЙ РАСПОРЯЖЕНЕИЕМ ГЛАВЫ ГОРОДСКОГО ОКРУГА ПЕРВОУРАЛЬСК ОТ 11.09.2018 № 244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435" y="836712"/>
            <a:ext cx="8307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000" dirty="0" smtClean="0">
              <a:latin typeface="Times New Roman"/>
              <a:ea typeface="Calibri"/>
            </a:endParaRPr>
          </a:p>
          <a:p>
            <a:pPr algn="just"/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9634" y="2416822"/>
            <a:ext cx="3462286" cy="6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ключает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86 мероприятий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1569" y="3645024"/>
            <a:ext cx="2160240" cy="13090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по 11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направлениям антикоррупционной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0"/>
            <a:ext cx="8514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о противодействии </a:t>
            </a:r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коррупции </a:t>
            </a:r>
          </a:p>
          <a:p>
            <a:pPr algn="ctr"/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в городском округе Первоуральск</a:t>
            </a:r>
            <a:endParaRPr lang="ru-RU" sz="24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278063" y="2120662"/>
            <a:ext cx="0" cy="2601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660232" y="2120662"/>
            <a:ext cx="0" cy="296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521809" y="3998194"/>
            <a:ext cx="4873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220072" y="2416822"/>
            <a:ext cx="3168352" cy="65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ключает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15 целевых показателей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023828" y="3263498"/>
            <a:ext cx="5796644" cy="33843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Совершенствование нормативного правового обеспечения деятельности по противодействию коррупции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Повышение результативности антикоррупционной экспертизы нормативных правовых актов городского округа Первоуральск и их проектов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Выполнение Национального плана противодействия коррупции на 2018 – 2020 годы, утвержденного Указом Президента Российской Федерации от 29 июня 2018 года № 378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Совершенствование работы по профилактике коррупционных и иных правонарушений в системе кадровой работы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Противодействие коррупции в сфере управления и распоряжения муниципальной собственностью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Противодействие коррупции в бюджетной сфере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Противодействие коррупции в сфере закупок товаров, работ, услуг для обеспечения муниципальных нужд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Организация работы по предупреждению коррупции в муниципальных организациях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Повышение результативности и эффективности работы с обращениями граждан и организаций по фактам коррупции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Обеспечение открытости деятельности органов местного самоуправления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050" dirty="0" smtClean="0">
                <a:solidFill>
                  <a:schemeClr val="tx1"/>
                </a:solidFill>
              </a:rPr>
              <a:t>Обеспечение участия институтов гражданского общества в противодействии коррупции</a:t>
            </a:r>
            <a:endParaRPr lang="ru-RU" sz="105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1590184" y="306896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7830" y="1043443"/>
            <a:ext cx="684076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по координации работы по противодействию коррупции </a:t>
            </a:r>
          </a:p>
          <a:p>
            <a:pPr algn="ctr"/>
            <a:r>
              <a:rPr lang="ru-RU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городском округе </a:t>
            </a:r>
            <a:r>
              <a:rPr lang="ru-RU" sz="1600" b="1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первоуральск</a:t>
            </a:r>
            <a:r>
              <a:rPr lang="ru-RU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(с 2008 года)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435" y="836712"/>
            <a:ext cx="8307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000" dirty="0" smtClean="0">
              <a:latin typeface="Times New Roman"/>
              <a:ea typeface="Calibri"/>
            </a:endParaRPr>
          </a:p>
          <a:p>
            <a:pPr algn="just"/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0"/>
            <a:ext cx="8514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cap="all" dirty="0" err="1" smtClean="0">
                <a:latin typeface="Times New Roman" pitchFamily="18" charset="0"/>
                <a:cs typeface="Times New Roman" pitchFamily="18" charset="0"/>
              </a:rPr>
              <a:t>КООрдинация</a:t>
            </a:r>
            <a:r>
              <a:rPr lang="ru-RU" sz="2000" b="1" i="1" cap="all" dirty="0" smtClean="0">
                <a:latin typeface="Times New Roman" pitchFamily="18" charset="0"/>
                <a:cs typeface="Times New Roman" pitchFamily="18" charset="0"/>
              </a:rPr>
              <a:t>  работы по противодействию </a:t>
            </a:r>
            <a:r>
              <a:rPr lang="ru-RU" sz="2000" b="1" i="1" cap="all" dirty="0">
                <a:latin typeface="Times New Roman" pitchFamily="18" charset="0"/>
                <a:cs typeface="Times New Roman" pitchFamily="18" charset="0"/>
              </a:rPr>
              <a:t>коррупции </a:t>
            </a:r>
          </a:p>
          <a:p>
            <a:pPr algn="ctr"/>
            <a:r>
              <a:rPr lang="ru-RU" sz="2000" b="1" i="1" cap="all" dirty="0">
                <a:latin typeface="Times New Roman" pitchFamily="18" charset="0"/>
                <a:cs typeface="Times New Roman" pitchFamily="18" charset="0"/>
              </a:rPr>
              <a:t>в городском округе Первоуральск</a:t>
            </a:r>
            <a:endParaRPr lang="ru-RU" sz="2000" i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58170" y="1959907"/>
            <a:ext cx="206575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31906" y="2680731"/>
            <a:ext cx="5472608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 комиссии: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Руководители органов местного самоуправления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Представители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ервоуральских отделений УФСБ России по свердловской области, ОМВД России, Межрайонной ИНФНС России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Представители общественных организаций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ranklin Gothic Book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435" y="836712"/>
            <a:ext cx="8307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000" dirty="0" smtClean="0">
              <a:latin typeface="Times New Roman"/>
              <a:ea typeface="Calibri"/>
            </a:endParaRPr>
          </a:p>
          <a:p>
            <a:pPr algn="just"/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0"/>
            <a:ext cx="85144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Повышение результативности антикоррупционной экспертизы нормативных правовых актов</a:t>
            </a:r>
          </a:p>
          <a:p>
            <a:pPr algn="ctr"/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 городского округа </a:t>
            </a:r>
            <a:r>
              <a:rPr lang="ru-RU" sz="1600" b="1" cap="all" dirty="0" err="1" smtClean="0">
                <a:latin typeface="Times New Roman" pitchFamily="18" charset="0"/>
                <a:cs typeface="Times New Roman" pitchFamily="18" charset="0"/>
              </a:rPr>
              <a:t>первоуральск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 и их проектов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7" y="2153387"/>
            <a:ext cx="273630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326 проектов нормативных правовых актов в отношении которых проведена внутренняя антикоррупционная экспертиза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7" y="3417515"/>
            <a:ext cx="273630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Коррупциогенные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факторы не выявлены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2727" y="980728"/>
            <a:ext cx="8424935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учета результатов антикоррупционной экспертизы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нормативных правовых актов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1403648" y="1649019"/>
            <a:ext cx="72008" cy="447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804248" y="2153387"/>
            <a:ext cx="2016224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 заключений по результатам антикоррупционной экспертизы проектов нормативных правовых актов, проведенной прокуратурой                       г.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ервоуральска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403648" y="3097480"/>
            <a:ext cx="45719" cy="312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082526" y="1611313"/>
            <a:ext cx="68578" cy="1622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flipH="1">
            <a:off x="7956377" y="1654840"/>
            <a:ext cx="72720" cy="447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491880" y="3234157"/>
            <a:ext cx="283198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заключение по результатам независимой антикоррупционной экспертизы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 flipH="1">
            <a:off x="5128244" y="3972821"/>
            <a:ext cx="45719" cy="42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491880" y="4399725"/>
            <a:ext cx="20882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Независимый эксперт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Углинских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И.В.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12468" y="5420896"/>
            <a:ext cx="525658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результатам рассмотрения экспертных заключений и актов прокурорского реагирования выявленные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коррупциогенные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факторы были устранены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низ 57"/>
          <p:cNvSpPr/>
          <p:nvPr/>
        </p:nvSpPr>
        <p:spPr>
          <a:xfrm flipH="1">
            <a:off x="5580112" y="3969204"/>
            <a:ext cx="2016225" cy="1393094"/>
          </a:xfrm>
          <a:prstGeom prst="downArrow">
            <a:avLst>
              <a:gd name="adj1" fmla="val 23545"/>
              <a:gd name="adj2" fmla="val 49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87" y="188640"/>
            <a:ext cx="85324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cap="all" dirty="0">
                <a:latin typeface="Times New Roman" pitchFamily="18" charset="0"/>
                <a:cs typeface="Times New Roman" pitchFamily="18" charset="0"/>
              </a:rPr>
              <a:t>Антикоррупционный </a:t>
            </a:r>
            <a:r>
              <a:rPr lang="ru-RU" sz="2600" b="1" cap="all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2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Franklin Gothic Book" pitchFamily="34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8200" y="3151884"/>
            <a:ext cx="2592288" cy="5080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26568" y="3843511"/>
            <a:ext cx="4104456" cy="10943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заседания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комиссий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отношении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служащих)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26568" y="5176798"/>
            <a:ext cx="4104456" cy="15645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Привлечены к дисциплинарной ответственности 9 служащих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виде замечания и выговора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1052736"/>
            <a:ext cx="8381633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СОБЛЮДЕНИЮ ТРЕБОВАНИЙ К СЛУЖЕБНОМУ ПОВЕДЕНИЮ МУНИЦИПАЛЬНЫХ СЛУЖАЩИХ И УРЕГУЛИРОВАНИЮ КОНФЛИКТА ИНТЕРЕСОВ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2389466"/>
            <a:ext cx="4896544" cy="49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бразованы 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244314" y="2905314"/>
            <a:ext cx="540060" cy="24657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247772" y="3659922"/>
            <a:ext cx="540060" cy="20112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374865" y="4955428"/>
            <a:ext cx="540060" cy="20112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СОЦИОЛОГИЧЕСКИЙ ОПРОС ОБ УРОВНЕ ВОСПРИЯТИЯ КОРРУПЦИИ В ГОРОДСКОМ ОКРУГЕ ПЕРВОУРАЛЬСК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Franklin Gothic Book" pitchFamily="34" charset="0"/>
                <a:cs typeface="Times New Roman" pitchFamily="18" charset="0"/>
              </a:rPr>
              <a:t>6</a:t>
            </a:r>
            <a:endParaRPr lang="ru-RU" sz="1600" b="1" dirty="0">
              <a:solidFill>
                <a:prstClr val="white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93908"/>
              </p:ext>
            </p:extLst>
          </p:nvPr>
        </p:nvGraphicFramePr>
        <p:xfrm>
          <a:off x="467544" y="4194234"/>
          <a:ext cx="8208912" cy="2424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56195"/>
                <a:gridCol w="758807"/>
                <a:gridCol w="896772"/>
                <a:gridCol w="689825"/>
                <a:gridCol w="707313"/>
              </a:tblGrid>
              <a:tr h="2247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Охват </a:t>
                      </a:r>
                      <a:r>
                        <a:rPr lang="ru-RU" sz="2000" b="1" dirty="0" smtClean="0">
                          <a:effectLst/>
                        </a:rPr>
                        <a:t>коррупцией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8604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Средняя оценка наличия коррупции по всем опрошенным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6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Бытовая коррупция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Деловая коррупция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6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Внутренняя коррупция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251520" y="1370440"/>
            <a:ext cx="2736304" cy="148249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Опрошено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951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респондент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28644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результатам опроса картина охвата коррупцией представляется следующим образом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1082408"/>
            <a:ext cx="5904656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705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вопросам бытовой коррупции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31840" y="1823656"/>
            <a:ext cx="5904656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вопросам деловой коррупции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31840" y="2575960"/>
            <a:ext cx="5904656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218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вопросам внутренней коррупции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-228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ИНФОРМИРОВАНИЕ НАСЕЛЕНИЯ О РАБОТЕ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ПРОТИВОДЕЙСТВИЮ КОРРУПЦИИ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Franklin Gothic Book" pitchFamily="34" charset="0"/>
                <a:cs typeface="Times New Roman" pitchFamily="18" charset="0"/>
              </a:rPr>
              <a:t>7</a:t>
            </a:r>
            <a:endParaRPr lang="ru-RU" sz="1600" b="1" dirty="0">
              <a:solidFill>
                <a:prstClr val="white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Выноска со стрелкой вправо 26"/>
          <p:cNvSpPr/>
          <p:nvPr/>
        </p:nvSpPr>
        <p:spPr>
          <a:xfrm>
            <a:off x="230085" y="2414260"/>
            <a:ext cx="3347864" cy="2376264"/>
          </a:xfrm>
          <a:prstGeom prst="right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ИНФОРМИ-РОВАНИЕ </a:t>
            </a:r>
            <a:r>
              <a:rPr lang="ru-RU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</a:t>
            </a:r>
          </a:p>
        </p:txBody>
      </p:sp>
      <p:sp>
        <p:nvSpPr>
          <p:cNvPr id="28" name="Блок-схема: знак завершения 27"/>
          <p:cNvSpPr/>
          <p:nvPr/>
        </p:nvSpPr>
        <p:spPr>
          <a:xfrm>
            <a:off x="3707904" y="1196751"/>
            <a:ext cx="5202324" cy="1512169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Официальные сайты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(разделы «Противодействие коррупции»)</a:t>
            </a:r>
          </a:p>
        </p:txBody>
      </p:sp>
      <p:sp>
        <p:nvSpPr>
          <p:cNvPr id="29" name="Блок-схема: знак завершения 28"/>
          <p:cNvSpPr/>
          <p:nvPr/>
        </p:nvSpPr>
        <p:spPr>
          <a:xfrm>
            <a:off x="3714925" y="4513048"/>
            <a:ext cx="5202324" cy="1965549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стенды в зданиях органов местного самоуправления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муниципальных учреждениях, предприятиях</a:t>
            </a:r>
          </a:p>
        </p:txBody>
      </p:sp>
      <p:sp>
        <p:nvSpPr>
          <p:cNvPr id="30" name="Блок-схема: знак завершения 29"/>
          <p:cNvSpPr/>
          <p:nvPr/>
        </p:nvSpPr>
        <p:spPr>
          <a:xfrm>
            <a:off x="3707904" y="2908312"/>
            <a:ext cx="5202324" cy="1388159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печатные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</a:t>
            </a:r>
          </a:p>
        </p:txBody>
      </p:sp>
    </p:spTree>
    <p:extLst>
      <p:ext uri="{BB962C8B-B14F-4D97-AF65-F5344CB8AC3E}">
        <p14:creationId xmlns:p14="http://schemas.microsoft.com/office/powerpoint/2010/main" val="12011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676456" y="6309320"/>
            <a:ext cx="46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Franklin Gothic Book" pitchFamily="34" charset="0"/>
                <a:cs typeface="Times New Roman" pitchFamily="18" charset="0"/>
              </a:rPr>
              <a:t>8</a:t>
            </a:r>
            <a:endParaRPr lang="ru-RU" sz="1600" b="1" dirty="0">
              <a:solidFill>
                <a:prstClr val="white"/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82973" y="2204864"/>
            <a:ext cx="4304447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</a:p>
          <a:p>
            <a:pPr algn="ctr"/>
            <a:r>
              <a:rPr lang="ru-RU" sz="5400" b="1" cap="none" spc="0" dirty="0" smtClean="0">
                <a:ln w="315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b="1" cap="none" spc="0" dirty="0">
              <a:ln w="315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511</Words>
  <Application>Microsoft Office PowerPoint</Application>
  <PresentationFormat>Экран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 Г. Барац</dc:creator>
  <cp:lastModifiedBy>Купцова А.Ф.</cp:lastModifiedBy>
  <cp:revision>116</cp:revision>
  <cp:lastPrinted>2017-06-15T13:58:56Z</cp:lastPrinted>
  <dcterms:modified xsi:type="dcterms:W3CDTF">2020-03-10T13:47:12Z</dcterms:modified>
</cp:coreProperties>
</file>