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0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05" r:id="rId14"/>
    <p:sldId id="406" r:id="rId15"/>
    <p:sldId id="407" r:id="rId16"/>
    <p:sldId id="408" r:id="rId17"/>
    <p:sldId id="409" r:id="rId18"/>
    <p:sldId id="390" r:id="rId19"/>
    <p:sldId id="379" r:id="rId20"/>
    <p:sldId id="410" r:id="rId21"/>
    <p:sldId id="378" r:id="rId22"/>
    <p:sldId id="335" r:id="rId23"/>
    <p:sldId id="336" r:id="rId24"/>
    <p:sldId id="394" r:id="rId25"/>
    <p:sldId id="343" r:id="rId26"/>
    <p:sldId id="313" r:id="rId27"/>
    <p:sldId id="342" r:id="rId28"/>
    <p:sldId id="400" r:id="rId29"/>
    <p:sldId id="401" r:id="rId30"/>
    <p:sldId id="402" r:id="rId31"/>
    <p:sldId id="403" r:id="rId32"/>
    <p:sldId id="399" r:id="rId33"/>
    <p:sldId id="404" r:id="rId34"/>
    <p:sldId id="346" r:id="rId35"/>
    <p:sldId id="351" r:id="rId36"/>
    <p:sldId id="352" r:id="rId37"/>
    <p:sldId id="387" r:id="rId38"/>
    <p:sldId id="367" r:id="rId3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3" autoAdjust="0"/>
    <p:restoredTop sz="96806" autoAdjust="0"/>
  </p:normalViewPr>
  <p:slideViewPr>
    <p:cSldViewPr>
      <p:cViewPr>
        <p:scale>
          <a:sx n="90" d="100"/>
          <a:sy n="90" d="100"/>
        </p:scale>
        <p:origin x="-238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6%20&#1075;&#1086;&#1076;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Оборот организаций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1535826477029602E-2"/>
          <c:y val="0.12422755721968394"/>
          <c:w val="0.83083700998501198"/>
          <c:h val="0.59448671670687459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Оборот организаций, млн. руб.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0.10414979274858294"/>
                  <c:y val="-5.59822185050309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0383840582655313"/>
                  <c:y val="-5.125654814560795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0490592448746362"/>
                  <c:y val="-3.961250887528320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1212133597656813"/>
                  <c:y val="-3.2812497981514817E-2"/>
                </c:manualLayout>
              </c:layout>
              <c:dLblPos val="r"/>
              <c:showVal val="1"/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прогноз </c:v>
                </c:pt>
              </c:strCache>
            </c:strRef>
          </c:cat>
          <c:val>
            <c:numRef>
              <c:f>Лист1!$B$2:$B$5</c:f>
              <c:numCache>
                <c:formatCode>_-* #,##0\ _₽_-;\-* #,##0\ _₽_-;_-* "-"??\ _₽_-;_-@_-</c:formatCode>
                <c:ptCount val="4"/>
                <c:pt idx="0">
                  <c:v>108325.811</c:v>
                </c:pt>
                <c:pt idx="1">
                  <c:v>127932.783</c:v>
                </c:pt>
                <c:pt idx="2">
                  <c:v>136383.492</c:v>
                </c:pt>
                <c:pt idx="3">
                  <c:v>139133.91444483341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Оборот обрабатывающих организаций, млн. руб.</c:v>
                </c:pt>
              </c:strCache>
            </c:strRef>
          </c:tx>
          <c:spPr>
            <a:ln>
              <a:solidFill>
                <a:srgbClr val="4F81BD">
                  <a:lumMod val="75000"/>
                </a:srgbClr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4F81BD">
                  <a:lumMod val="75000"/>
                </a:srgbClr>
              </a:solidFill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0.10604852996319827"/>
                  <c:y val="-4.922928305430450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0180945446329116"/>
                  <c:y val="-3.985244374588539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0149050771775349"/>
                  <c:y val="-4.688511936852094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032108453833897"/>
                  <c:y val="-3.2822167471955918E-2"/>
                </c:manualLayout>
              </c:layout>
              <c:dLblPos val="r"/>
              <c:showVal val="1"/>
            </c:dLbl>
            <c:spPr>
              <a:noFill/>
              <a:ln w="253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прогноз </c:v>
                </c:pt>
              </c:strCache>
            </c:strRef>
          </c:cat>
          <c:val>
            <c:numRef>
              <c:f>Лист1!$C$2:$C$5</c:f>
              <c:numCache>
                <c:formatCode>_-* #,##0\ _₽_-;\-* #,##0\ _₽_-;_-* "-"??\ _₽_-;_-@_-</c:formatCode>
                <c:ptCount val="4"/>
                <c:pt idx="0">
                  <c:v>89276.145000000004</c:v>
                </c:pt>
                <c:pt idx="1">
                  <c:v>106238.613</c:v>
                </c:pt>
                <c:pt idx="2">
                  <c:v>111481.12699999999</c:v>
                </c:pt>
                <c:pt idx="3">
                  <c:v>113228.9882313595</c:v>
                </c:pt>
              </c:numCache>
            </c:numRef>
          </c:val>
        </c:ser>
        <c:marker val="1"/>
        <c:axId val="42701184"/>
        <c:axId val="42702720"/>
      </c:lineChart>
      <c:lineChart>
        <c:grouping val="standard"/>
        <c:ser>
          <c:idx val="0"/>
          <c:order val="2"/>
          <c:tx>
            <c:strRef>
              <c:f>Лист1!$D$1</c:f>
              <c:strCache>
                <c:ptCount val="1"/>
                <c:pt idx="0">
                  <c:v>Оборот  сельскохозяйственных продукции, млн. руб.</c:v>
                </c:pt>
              </c:strCache>
            </c:strRef>
          </c:tx>
          <c:spPr>
            <a:ln w="66675" cmpd="sng">
              <a:solidFill>
                <a:srgbClr val="00923F"/>
              </a:solidFill>
            </a:ln>
          </c:spPr>
          <c:marker>
            <c:symbol val="circle"/>
            <c:size val="12"/>
            <c:spPr>
              <a:solidFill>
                <a:srgbClr val="00923F"/>
              </a:solidFill>
              <a:ln w="12691">
                <a:solidFill>
                  <a:srgbClr val="00923F"/>
                </a:solidFill>
              </a:ln>
            </c:spPr>
          </c:marker>
          <c:dLbls>
            <c:dLbl>
              <c:idx val="0"/>
              <c:layout>
                <c:manualLayout>
                  <c:x val="-8.2166330383363267E-2"/>
                  <c:y val="3.153667026138321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9324742207676463E-2"/>
                  <c:y val="4.887030357482668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2485072553111549E-2"/>
                  <c:y val="4.249347671669092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8.2161722130011064E-2"/>
                  <c:y val="4.6874997116449532E-2"/>
                </c:manualLayout>
              </c:layout>
              <c:dLblPos val="r"/>
              <c:showVal val="1"/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прогноз </c:v>
                </c:pt>
              </c:strCache>
            </c:strRef>
          </c:cat>
          <c:val>
            <c:numRef>
              <c:f>Лист1!$D$2:$D$5</c:f>
              <c:numCache>
                <c:formatCode>_-* #,##0\ _₽_-;\-* #,##0\ _₽_-;_-* "-"??\ _₽_-;_-@_-</c:formatCode>
                <c:ptCount val="4"/>
                <c:pt idx="0">
                  <c:v>1508.1609999999998</c:v>
                </c:pt>
                <c:pt idx="1">
                  <c:v>1600</c:v>
                </c:pt>
                <c:pt idx="2">
                  <c:v>1639.1994417098745</c:v>
                </c:pt>
                <c:pt idx="3">
                  <c:v>1652.0864481799274</c:v>
                </c:pt>
              </c:numCache>
            </c:numRef>
          </c:val>
        </c:ser>
        <c:marker val="1"/>
        <c:axId val="42704256"/>
        <c:axId val="42882176"/>
      </c:lineChart>
      <c:catAx>
        <c:axId val="42701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2702720"/>
        <c:crosses val="autoZero"/>
        <c:auto val="1"/>
        <c:lblAlgn val="ctr"/>
        <c:lblOffset val="100"/>
      </c:catAx>
      <c:valAx>
        <c:axId val="42702720"/>
        <c:scaling>
          <c:orientation val="minMax"/>
          <c:max val="149000"/>
          <c:min val="55000"/>
        </c:scaling>
        <c:axPos val="l"/>
        <c:numFmt formatCode="_-* #,##0\ _₽_-;\-* #,##0\ _₽_-;_-* &quot;-&quot;??\ _₽_-;_-@_-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2701184"/>
        <c:crosses val="autoZero"/>
        <c:crossBetween val="between"/>
        <c:majorUnit val="10000"/>
      </c:valAx>
      <c:catAx>
        <c:axId val="42704256"/>
        <c:scaling>
          <c:orientation val="minMax"/>
        </c:scaling>
        <c:delete val="1"/>
        <c:axPos val="b"/>
        <c:numFmt formatCode="General" sourceLinked="1"/>
        <c:tickLblPos val="none"/>
        <c:crossAx val="42882176"/>
        <c:crosses val="autoZero"/>
        <c:auto val="1"/>
        <c:lblAlgn val="ctr"/>
        <c:lblOffset val="100"/>
      </c:catAx>
      <c:valAx>
        <c:axId val="42882176"/>
        <c:scaling>
          <c:orientation val="minMax"/>
          <c:max val="3900"/>
          <c:min val="1000"/>
        </c:scaling>
        <c:axPos val="r"/>
        <c:numFmt formatCode="_-* #,##0\ _₽_-;\-* #,##0\ _₽_-;_-* &quot;-&quot;??\ _₽_-;_-@_-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2704256"/>
        <c:crosses val="max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1.5114723238496641E-2"/>
          <c:y val="0.80918994850074855"/>
          <c:w val="0.97540045727181468"/>
          <c:h val="0.18377922152946727"/>
        </c:manualLayout>
      </c:layout>
      <c:txPr>
        <a:bodyPr/>
        <a:lstStyle/>
        <a:p>
          <a:pPr>
            <a:defRPr sz="1200">
              <a:latin typeface="Liberation Serif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Инвестиции в основной капитал</a:t>
            </a:r>
          </a:p>
        </c:rich>
      </c:tx>
      <c:layout>
        <c:manualLayout>
          <c:xMode val="edge"/>
          <c:yMode val="edge"/>
          <c:x val="0.22143846773251721"/>
          <c:y val="1.4455035225859924E-2"/>
        </c:manualLayout>
      </c:layout>
    </c:title>
    <c:plotArea>
      <c:layout>
        <c:manualLayout>
          <c:layoutTarget val="inner"/>
          <c:xMode val="edge"/>
          <c:yMode val="edge"/>
          <c:x val="8.1535826477029477E-2"/>
          <c:y val="0.12074261068266423"/>
          <c:w val="0.9182237337923711"/>
          <c:h val="0.6110830311413511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млн. руб.</c:v>
                </c:pt>
              </c:strCache>
            </c:strRef>
          </c:tx>
          <c:spPr>
            <a:ln>
              <a:solidFill>
                <a:srgbClr val="0068A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68A0"/>
              </a:solidFill>
              <a:ln>
                <a:solidFill>
                  <a:srgbClr val="0068A0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2386751364382412E-2"/>
                  <c:y val="-4.711613863943442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9.021151260408973E-2"/>
                  <c:y val="5.970354754780124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1969906667211955"/>
                  <c:y val="-5.131320968812712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1007016587842293E-2"/>
                  <c:y val="-5.6189577180455315E-2"/>
                </c:manualLayout>
              </c:layout>
              <c:dLblPos val="r"/>
              <c:showVal val="1"/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
факт </c:v>
                </c:pt>
                <c:pt idx="1">
                  <c:v>2018 
факт </c:v>
                </c:pt>
                <c:pt idx="2">
                  <c:v>2019
 факт </c:v>
                </c:pt>
                <c:pt idx="3">
                  <c:v>2020
прогноз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2814</c:v>
                </c:pt>
                <c:pt idx="1">
                  <c:v>2707</c:v>
                </c:pt>
                <c:pt idx="2">
                  <c:v>3207</c:v>
                </c:pt>
                <c:pt idx="3">
                  <c:v>3541.0538160312208</c:v>
                </c:pt>
              </c:numCache>
            </c:numRef>
          </c:val>
        </c:ser>
        <c:marker val="1"/>
        <c:axId val="42919040"/>
        <c:axId val="42920576"/>
      </c:lineChart>
      <c:catAx>
        <c:axId val="42919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2920576"/>
        <c:crosses val="autoZero"/>
        <c:auto val="1"/>
        <c:lblAlgn val="ctr"/>
        <c:lblOffset val="100"/>
      </c:catAx>
      <c:valAx>
        <c:axId val="42920576"/>
        <c:scaling>
          <c:orientation val="minMax"/>
          <c:min val="2300"/>
        </c:scaling>
        <c:axPos val="l"/>
        <c:numFmt formatCode="#,##0" sourceLinked="1"/>
        <c:tickLblPos val="nextTo"/>
        <c:txPr>
          <a:bodyPr/>
          <a:lstStyle/>
          <a:p>
            <a:pPr>
              <a:defRPr sz="1099" b="1"/>
            </a:pPr>
            <a:endParaRPr lang="ru-RU"/>
          </a:p>
        </c:txPr>
        <c:crossAx val="42919040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8.5412847984165916E-2"/>
          <c:y val="0.78564479440070145"/>
          <c:w val="0.89299962209656303"/>
          <c:h val="0.15950177280471523"/>
        </c:manualLayout>
      </c:layout>
      <c:txPr>
        <a:bodyPr/>
        <a:lstStyle/>
        <a:p>
          <a:pPr>
            <a:defRPr sz="1200">
              <a:latin typeface="Liberation Serif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>
                <a:latin typeface="Liberation Serif" pitchFamily="18" charset="0"/>
              </a:defRPr>
            </a:pPr>
            <a:r>
              <a:rPr lang="ru-RU" dirty="0" smtClean="0">
                <a:latin typeface="Liberation Serif" pitchFamily="18" charset="0"/>
              </a:rPr>
              <a:t>Заработная</a:t>
            </a:r>
            <a:r>
              <a:rPr lang="ru-RU" baseline="0" dirty="0" smtClean="0">
                <a:latin typeface="Liberation Serif" pitchFamily="18" charset="0"/>
              </a:rPr>
              <a:t> плата и занятость населения</a:t>
            </a:r>
            <a:endParaRPr lang="ru-RU" dirty="0">
              <a:latin typeface="Liberation Serif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1535826477029477E-2"/>
          <c:y val="0.12308636053848669"/>
          <c:w val="0.83083700998501198"/>
          <c:h val="0.58245173582358911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 на 1 работника, руб.</c:v>
                </c:pt>
              </c:strCache>
            </c:strRef>
          </c:tx>
          <c:spPr>
            <a:ln>
              <a:solidFill>
                <a:srgbClr val="0068A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68A0"/>
              </a:solidFill>
              <a:ln>
                <a:solidFill>
                  <a:srgbClr val="0068A0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7822276662180516E-2"/>
                  <c:y val="-6.313875693278109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3508939700558353E-2"/>
                  <c:y val="-5.963894019184126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7872144539026914E-2"/>
                  <c:y val="-4.536914357911446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5901486801513458E-2"/>
                  <c:y val="-5.1510386851892034E-2"/>
                </c:manualLayout>
              </c:layout>
              <c:dLblPos val="r"/>
              <c:showVal val="1"/>
            </c:dLbl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
факт</c:v>
                </c:pt>
                <c:pt idx="1">
                  <c:v>2018
факт</c:v>
                </c:pt>
                <c:pt idx="2">
                  <c:v>2019
факт </c:v>
                </c:pt>
                <c:pt idx="3">
                  <c:v>2020 
прогноз</c:v>
                </c:pt>
              </c:strCache>
            </c:strRef>
          </c:cat>
          <c:val>
            <c:numRef>
              <c:f>Лист1!$B$2:$B$5</c:f>
              <c:numCache>
                <c:formatCode>_-* #,##0\ _₽_-;\-* #,##0\ _₽_-;_-* "-"??\ _₽_-;_-@_-</c:formatCode>
                <c:ptCount val="4"/>
                <c:pt idx="0">
                  <c:v>34255</c:v>
                </c:pt>
                <c:pt idx="1">
                  <c:v>36462</c:v>
                </c:pt>
                <c:pt idx="2">
                  <c:v>39471</c:v>
                </c:pt>
                <c:pt idx="3">
                  <c:v>41049.840000000011</c:v>
                </c:pt>
              </c:numCache>
            </c:numRef>
          </c:val>
        </c:ser>
        <c:marker val="1"/>
        <c:axId val="43018112"/>
        <c:axId val="43019648"/>
      </c:lineChart>
      <c:lineChart>
        <c:grouping val="standard"/>
        <c:ser>
          <c:idx val="2"/>
          <c:order val="1"/>
          <c:tx>
            <c:strRef>
              <c:f>Лист1!$C$1</c:f>
              <c:strCache>
                <c:ptCount val="1"/>
                <c:pt idx="0">
                  <c:v>Численность безработных граждан на конец отчетного периода, чел.</c:v>
                </c:pt>
              </c:strCache>
            </c:strRef>
          </c:tx>
          <c:spPr>
            <a:ln>
              <a:solidFill>
                <a:srgbClr val="00923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923F"/>
              </a:solidFill>
              <a:ln>
                <a:solidFill>
                  <a:srgbClr val="00923F"/>
                </a:solidFill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8670457150330698E-2"/>
                  <c:y val="5.625952199209670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668218299232572E-2"/>
                  <c:y val="6.086953808622489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294355010718452E-2"/>
                  <c:y val="6.562124270749154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144798726067401E-2"/>
                  <c:y val="6.3274388825987668E-2"/>
                </c:manualLayout>
              </c:layout>
              <c:showVal val="1"/>
            </c:dLbl>
            <c:spPr>
              <a:noFill/>
              <a:ln w="2539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
факт</c:v>
                </c:pt>
                <c:pt idx="1">
                  <c:v>2018
факт</c:v>
                </c:pt>
                <c:pt idx="2">
                  <c:v>2019
факт </c:v>
                </c:pt>
                <c:pt idx="3">
                  <c:v>2020 
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841</c:v>
                </c:pt>
                <c:pt idx="1">
                  <c:v>581</c:v>
                </c:pt>
                <c:pt idx="2">
                  <c:v>710</c:v>
                </c:pt>
                <c:pt idx="3" formatCode="0">
                  <c:v>664.82999999999947</c:v>
                </c:pt>
              </c:numCache>
            </c:numRef>
          </c:val>
        </c:ser>
        <c:marker val="1"/>
        <c:axId val="43041920"/>
        <c:axId val="43043456"/>
      </c:lineChart>
      <c:catAx>
        <c:axId val="4301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3019648"/>
        <c:crosses val="autoZero"/>
        <c:auto val="1"/>
        <c:lblAlgn val="ctr"/>
        <c:lblOffset val="100"/>
      </c:catAx>
      <c:valAx>
        <c:axId val="43019648"/>
        <c:scaling>
          <c:orientation val="minMax"/>
          <c:min val="27000"/>
        </c:scaling>
        <c:axPos val="l"/>
        <c:numFmt formatCode="_-* #,##0\ _₽_-;\-* #,##0\ _₽_-;_-* &quot;-&quot;??\ _₽_-;_-@_-" sourceLinked="1"/>
        <c:tickLblPos val="nextTo"/>
        <c:crossAx val="43018112"/>
        <c:crosses val="autoZero"/>
        <c:crossBetween val="between"/>
      </c:valAx>
      <c:catAx>
        <c:axId val="43041920"/>
        <c:scaling>
          <c:orientation val="minMax"/>
        </c:scaling>
        <c:delete val="1"/>
        <c:axPos val="b"/>
        <c:numFmt formatCode="General" sourceLinked="1"/>
        <c:tickLblPos val="none"/>
        <c:crossAx val="43043456"/>
        <c:crosses val="autoZero"/>
        <c:auto val="1"/>
        <c:lblAlgn val="ctr"/>
        <c:lblOffset val="100"/>
      </c:catAx>
      <c:valAx>
        <c:axId val="43043456"/>
        <c:scaling>
          <c:orientation val="minMax"/>
          <c:max val="2000"/>
          <c:min val="300"/>
        </c:scaling>
        <c:axPos val="r"/>
        <c:numFmt formatCode="General" sourceLinked="1"/>
        <c:tickLblPos val="nextTo"/>
        <c:crossAx val="43041920"/>
        <c:crosses val="max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8.201186741088777E-2"/>
          <c:y val="0.84806915427916785"/>
          <c:w val="0.61238815345303654"/>
          <c:h val="0.12794839683236589"/>
        </c:manualLayout>
      </c:layout>
      <c:txPr>
        <a:bodyPr/>
        <a:lstStyle/>
        <a:p>
          <a:pPr>
            <a:defRPr sz="1200">
              <a:latin typeface="Liberation Serif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Y val="240"/>
      <c:perspective val="0"/>
    </c:view3D>
    <c:plotArea>
      <c:layout>
        <c:manualLayout>
          <c:layoutTarget val="inner"/>
          <c:xMode val="edge"/>
          <c:yMode val="edge"/>
          <c:x val="3.4182293561343211E-2"/>
          <c:y val="0.11113975468602399"/>
          <c:w val="0.94770145271215378"/>
          <c:h val="0.87945533834309808"/>
        </c:manualLayout>
      </c:layout>
      <c:pie3DChart>
        <c:varyColors val="1"/>
        <c:ser>
          <c:idx val="0"/>
          <c:order val="0"/>
          <c:explosion val="9"/>
          <c:dPt>
            <c:idx val="6"/>
            <c:explosion val="15"/>
          </c:dPt>
          <c:dLbls>
            <c:dLbl>
              <c:idx val="0"/>
              <c:layout>
                <c:manualLayout>
                  <c:x val="-3.1294843333655412E-2"/>
                  <c:y val="-1.397890331510168E-2"/>
                </c:manualLayout>
              </c:layout>
              <c:showPercent val="1"/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Percent val="1"/>
            </c:dLbl>
            <c:dLbl>
              <c:idx val="2"/>
              <c:layout>
                <c:manualLayout>
                  <c:x val="5.9141269983804794E-3"/>
                  <c:y val="4.7680417721456883E-2"/>
                </c:manualLayout>
              </c:layout>
              <c:showPercent val="1"/>
            </c:dLbl>
            <c:dLbl>
              <c:idx val="3"/>
              <c:layout>
                <c:manualLayout>
                  <c:x val="1.2823435440251908E-3"/>
                  <c:y val="4.8306026109100834E-2"/>
                </c:manualLayout>
              </c:layout>
              <c:showPercent val="1"/>
            </c:dLbl>
            <c:dLbl>
              <c:idx val="4"/>
              <c:layout>
                <c:manualLayout>
                  <c:x val="3.5816410678523015E-3"/>
                  <c:y val="4.5627138910728039E-2"/>
                </c:manualLayout>
              </c:layout>
              <c:showPercent val="1"/>
            </c:dLbl>
            <c:dLbl>
              <c:idx val="5"/>
              <c:layout>
                <c:manualLayout>
                  <c:x val="-6.2317353429345426E-2"/>
                  <c:y val="6.1097688891271179E-2"/>
                </c:manualLayout>
              </c:layout>
              <c:showPercent val="1"/>
            </c:dLbl>
            <c:dLbl>
              <c:idx val="6"/>
              <c:layout>
                <c:manualLayout>
                  <c:x val="-8.9622350061664122E-2"/>
                  <c:y val="5.7993803174353998E-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2624235.46</c:v>
                </c:pt>
                <c:pt idx="1">
                  <c:v>410379.57</c:v>
                </c:pt>
                <c:pt idx="2">
                  <c:v>458241.25</c:v>
                </c:pt>
                <c:pt idx="3">
                  <c:v>160191.79999999999</c:v>
                </c:pt>
                <c:pt idx="4">
                  <c:v>370269.1</c:v>
                </c:pt>
                <c:pt idx="5">
                  <c:v>175700.46</c:v>
                </c:pt>
                <c:pt idx="6">
                  <c:v>236797.49999999962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19668E-2"/>
          <c:w val="0.95006071128365188"/>
          <c:h val="0.203111821691173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hPercent val="60"/>
      <c:rotY val="200"/>
      <c:depthPercent val="80"/>
      <c:perspective val="30"/>
    </c:view3D>
    <c:plotArea>
      <c:layout>
        <c:manualLayout>
          <c:layoutTarget val="inner"/>
          <c:xMode val="edge"/>
          <c:yMode val="edge"/>
          <c:x val="4.0139901944525887E-2"/>
          <c:y val="4.4592846165240924E-2"/>
          <c:w val="0.71502193945189862"/>
          <c:h val="0.68035556435758793"/>
        </c:manualLayout>
      </c:layout>
      <c:pie3DChart/>
    </c:plotArea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hPercent val="60"/>
      <c:rotY val="208"/>
      <c:depthPercent val="80"/>
      <c:perspective val="30"/>
    </c:view3D>
    <c:plotArea>
      <c:layout>
        <c:manualLayout>
          <c:layoutTarget val="inner"/>
          <c:xMode val="edge"/>
          <c:yMode val="edge"/>
          <c:x val="5.3411521074526243E-2"/>
          <c:y val="9.9607518100486139E-2"/>
          <c:w val="0.76388888888889805"/>
          <c:h val="0.72685185185185264"/>
        </c:manualLayout>
      </c:layout>
      <c:pie3DChart>
        <c:varyColors val="1"/>
      </c:pie3DChart>
      <c:spPr>
        <a:scene3d>
          <a:camera prst="orthographicFront"/>
          <a:lightRig rig="threePt" dir="t"/>
        </a:scene3d>
        <a:sp3d prstMaterial="matte"/>
      </c:spPr>
    </c:plotArea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rotY val="70"/>
      <c:depthPercent val="90"/>
      <c:perspective val="30"/>
    </c:view3D>
    <c:plotArea>
      <c:layout>
        <c:manualLayout>
          <c:layoutTarget val="inner"/>
          <c:xMode val="edge"/>
          <c:yMode val="edge"/>
          <c:x val="0.12030014233936021"/>
          <c:y val="5.2548366539520303E-2"/>
          <c:w val="0.80238045725213814"/>
          <c:h val="0.9474516334604815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8"/>
          <c:dPt>
            <c:idx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CCFF66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CC33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124077581829769"/>
                  <c:y val="1.19523756619635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 smtClean="0"/>
                      <a:t>Н</a:t>
                    </a:r>
                    <a:r>
                      <a:rPr lang="ru-RU" b="1" i="0" baseline="0" dirty="0" smtClean="0"/>
                      <a:t>ДФЛ </a:t>
                    </a:r>
                  </a:p>
                  <a:p>
                    <a:r>
                      <a:rPr lang="ru-RU" b="1" i="0" baseline="0" dirty="0" smtClean="0"/>
                      <a:t>66,5 %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2395109951579614"/>
                  <c:y val="6.76797871224185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 smtClean="0"/>
                      <a:t>Налоги на совокупный доход </a:t>
                    </a:r>
                    <a:r>
                      <a:rPr lang="ru-RU" b="1" i="0" baseline="0" dirty="0"/>
                      <a:t>
</a:t>
                    </a:r>
                    <a:r>
                      <a:rPr lang="ru-RU" b="1" i="0" baseline="0" dirty="0" smtClean="0"/>
                      <a:t>6,9 %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1315176756238871"/>
                  <c:y val="-6.51162216543842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 smtClean="0"/>
                      <a:t>Налог на имущество физических лиц</a:t>
                    </a:r>
                    <a:r>
                      <a:rPr lang="ru-RU" b="1" i="0" baseline="0" dirty="0"/>
                      <a:t>
</a:t>
                    </a:r>
                    <a:r>
                      <a:rPr lang="ru-RU" b="1" i="0" baseline="0" dirty="0" smtClean="0"/>
                      <a:t>3,4 %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305406949085427"/>
                  <c:y val="-0.1050870890888665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 smtClean="0"/>
                      <a:t>Земельный налог</a:t>
                    </a:r>
                    <a:r>
                      <a:rPr lang="ru-RU" b="1" i="0" baseline="0" dirty="0"/>
                      <a:t>
</a:t>
                    </a:r>
                    <a:r>
                      <a:rPr lang="ru-RU" b="1" i="0" baseline="0" dirty="0" smtClean="0"/>
                      <a:t>6,2 %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13179358374956829"/>
                  <c:y val="-6.32092190373909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 smtClean="0"/>
                      <a:t>Доходы от использования имущества</a:t>
                    </a:r>
                    <a:r>
                      <a:rPr lang="ru-RU" b="1" i="0" baseline="0" dirty="0"/>
                      <a:t>
</a:t>
                    </a:r>
                    <a:r>
                      <a:rPr lang="ru-RU" b="1" i="0" baseline="0" dirty="0" smtClean="0"/>
                      <a:t>5,3 %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5.0856557563577515E-2"/>
                  <c:y val="-0.1382168647928010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 smtClean="0"/>
                      <a:t>Доходы от продажи имущества</a:t>
                    </a:r>
                    <a:r>
                      <a:rPr lang="ru-RU" b="1" i="0" baseline="0" dirty="0"/>
                      <a:t>
</a:t>
                    </a:r>
                    <a:r>
                      <a:rPr lang="ru-RU" b="1" i="0" baseline="0" dirty="0" smtClean="0"/>
                      <a:t>5,4 %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8.1259744003226997E-2"/>
                  <c:y val="-0.1469209825451495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 smtClean="0"/>
                      <a:t>Акцизы</a:t>
                    </a:r>
                    <a:r>
                      <a:rPr lang="ru-RU" b="1" i="0" baseline="0" dirty="0" smtClean="0"/>
                      <a:t>
3,2 %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5.5711603384376363E-2"/>
                  <c:y val="-4.096902041748447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 smtClean="0"/>
                      <a:t>Прочие</a:t>
                    </a:r>
                    <a:r>
                      <a:rPr lang="ru-RU" b="1" i="0" baseline="0" dirty="0"/>
                      <a:t>
</a:t>
                    </a:r>
                    <a:r>
                      <a:rPr lang="ru-RU" b="1" i="0" baseline="0" dirty="0" smtClean="0"/>
                      <a:t>3,1 %</a:t>
                    </a:r>
                    <a:endParaRPr lang="ru-RU" b="1" i="0" baseline="0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0.14367925386339056"/>
                  <c:y val="9.143343398711660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/>
                      <a:t>П</a:t>
                    </a:r>
                    <a:r>
                      <a:rPr lang="ru-RU" b="1" i="0" baseline="0" dirty="0"/>
                      <a:t>рочие 
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Лист1!$B$9:$B$16</c:f>
              <c:strCache>
                <c:ptCount val="8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продажи имущества</c:v>
                </c:pt>
                <c:pt idx="6">
                  <c:v>Акцизы</c:v>
                </c:pt>
                <c:pt idx="7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</c:formatCode>
                <c:ptCount val="8"/>
                <c:pt idx="0">
                  <c:v>1323</c:v>
                </c:pt>
                <c:pt idx="1">
                  <c:v>138</c:v>
                </c:pt>
                <c:pt idx="2">
                  <c:v>67</c:v>
                </c:pt>
                <c:pt idx="3">
                  <c:v>123</c:v>
                </c:pt>
                <c:pt idx="4">
                  <c:v>106</c:v>
                </c:pt>
                <c:pt idx="5">
                  <c:v>107</c:v>
                </c:pt>
                <c:pt idx="6">
                  <c:v>65</c:v>
                </c:pt>
                <c:pt idx="7">
                  <c:v>62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hape val="box"/>
        <c:axId val="45321216"/>
        <c:axId val="45327104"/>
        <c:axId val="0"/>
      </c:bar3DChart>
      <c:catAx>
        <c:axId val="4532121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45327104"/>
        <c:crossesAt val="18"/>
        <c:auto val="1"/>
        <c:lblAlgn val="ctr"/>
        <c:lblOffset val="100"/>
      </c:catAx>
      <c:valAx>
        <c:axId val="453271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5321216"/>
        <c:crosses val="autoZero"/>
        <c:crossBetween val="between"/>
      </c:valAx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638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188640"/>
            <a:ext cx="590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Програмно-целевой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2021 и 2022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96% 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9604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>
            <a:ext uri="{91240B29-F687-4F45-9708-019B960494DF}"/>
          </a:extLst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108772"/>
              </p:ext>
            </p:extLst>
          </p:nvPr>
        </p:nvGraphicFramePr>
        <p:xfrm>
          <a:off x="179513" y="980731"/>
          <a:ext cx="8784975" cy="5705296"/>
        </p:xfrm>
        <a:graphic>
          <a:graphicData uri="http://schemas.openxmlformats.org/drawingml/2006/table">
            <a:tbl>
              <a:tblPr/>
              <a:tblGrid>
                <a:gridCol w="432047"/>
                <a:gridCol w="2870129"/>
                <a:gridCol w="1155075"/>
                <a:gridCol w="1081931"/>
                <a:gridCol w="1130694"/>
                <a:gridCol w="1036216"/>
                <a:gridCol w="1078883"/>
              </a:tblGrid>
              <a:tr h="5809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6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146,511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144,652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143,105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142,005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всех работников (по полному кругу)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21 304 052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22 646 207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24 004 979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25 445 278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36 462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39 471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41 050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42 692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всего,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56 240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56 313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57 335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58 389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1364304"/>
              </p:ext>
            </p:extLst>
          </p:nvPr>
        </p:nvGraphicFramePr>
        <p:xfrm>
          <a:off x="251520" y="980727"/>
          <a:ext cx="8568952" cy="5408937"/>
        </p:xfrm>
        <a:graphic>
          <a:graphicData uri="http://schemas.openxmlformats.org/drawingml/2006/table">
            <a:tbl>
              <a:tblPr/>
              <a:tblGrid>
                <a:gridCol w="3384376"/>
                <a:gridCol w="1296144"/>
                <a:gridCol w="1296144"/>
                <a:gridCol w="1368152"/>
                <a:gridCol w="1224136"/>
              </a:tblGrid>
              <a:tr h="7200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2021 г.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2022 г.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33 822,30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35 188,10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37 299,40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39 835,74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2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37 003,30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38 003,00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40 283,00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43 022,00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37 640,11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39 000,00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41 340,00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44 151,12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23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Среднемесячный доход от трудовой деятельности по Свердловской области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36 777,00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38 003,00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40 283,00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43 022,00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5614942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Социально-экономическое положение городского округа</a:t>
            </a:r>
            <a:endParaRPr lang="ru-RU" sz="2400" b="1" dirty="0"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0423975"/>
              </p:ext>
            </p:extLst>
          </p:nvPr>
        </p:nvGraphicFramePr>
        <p:xfrm>
          <a:off x="107504" y="1128415"/>
          <a:ext cx="4354959" cy="561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353499"/>
              </p:ext>
            </p:extLst>
          </p:nvPr>
        </p:nvGraphicFramePr>
        <p:xfrm>
          <a:off x="4838824" y="1103537"/>
          <a:ext cx="4059238" cy="53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835602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Социально-экономическое положение городского округа</a:t>
            </a:r>
            <a:endParaRPr lang="ru-RU" sz="2400" b="1" dirty="0"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4574360"/>
              </p:ext>
            </p:extLst>
          </p:nvPr>
        </p:nvGraphicFramePr>
        <p:xfrm>
          <a:off x="179512" y="1052736"/>
          <a:ext cx="8532948" cy="544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04214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Основные параметры бюджета городского округа  Первоуральска  на 2020 год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458 241,25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30 839,35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624 235,46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160 191,80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370 269,10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175 700,46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172  610,16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405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410 379,57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28 800,60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545,70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1,70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1 322 506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122 646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138 472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106 167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66 891 тыс.руб.</a:t>
            </a:r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234 377тыс.руб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330 116,3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321 175,3 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997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435 815,14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95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45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5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65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85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2020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(тыс.руб.)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520" y="1034934"/>
          <a:ext cx="8496943" cy="529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latin typeface="Cambria" pitchFamily="18" charset="0"/>
              </a:rPr>
              <a:t>Структура налоговых и неналоговых доходов бюджета</a:t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 городского округа Первоуральск  в 2020 году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748713" y="6308725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619672" y="692696"/>
          <a:ext cx="73803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907704" y="3501008"/>
          <a:ext cx="72362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79512" y="1124744"/>
          <a:ext cx="89644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8" name="Group 860"/>
          <p:cNvGraphicFramePr>
            <a:graphicFrameLocks noGrp="1"/>
          </p:cNvGraphicFramePr>
          <p:nvPr/>
        </p:nvGraphicFramePr>
        <p:xfrm>
          <a:off x="0" y="1154672"/>
          <a:ext cx="9144001" cy="5703328"/>
        </p:xfrm>
        <a:graphic>
          <a:graphicData uri="http://schemas.openxmlformats.org/drawingml/2006/table">
            <a:tbl>
              <a:tblPr/>
              <a:tblGrid>
                <a:gridCol w="5145422"/>
                <a:gridCol w="950579"/>
                <a:gridCol w="914400"/>
                <a:gridCol w="1066800"/>
                <a:gridCol w="1066800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средств,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ФБ, 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в Свердловской области до 2024 года" (29.12.2016 № 919-ПП)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физической </a:t>
                      </a:r>
                      <a:r>
                        <a:rPr lang="ru-RU" sz="1200" b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культуры,спорта</a:t>
                      </a:r>
                      <a:r>
                        <a:rPr lang="ru-RU" sz="1200" b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молодежной политики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(29.10.2013 г. №1332-ПП)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агропромышленного комплекса и потребительского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рынка  до 2020 года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(23.10.2013 №1285-ПП)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68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</a:t>
                      </a:r>
                      <a:r>
                        <a:rPr lang="ru-RU" sz="1200" b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(21.10.2013 г. №1268-ПП)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908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 и повышение энергетической эффективности 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Свердловской области до 2024 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области до 2020 года" (24.10.2013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Государственная программа Свердловской области «Повышение инвестиционной привлекательности Свердловской области до 2020 года" (17.11.2014 № 1002-ПП)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Государственная программа Свердловской области «Развитие транспорта, дорожного хозяйства, связи и информационных технологий Свердловской области до 2024 года" (29.10.2013 № 1331-ПП)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76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07504" y="1124744"/>
            <a:ext cx="1682750" cy="20154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и противодействие коррупции»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1907704" y="1124744"/>
            <a:ext cx="1479004" cy="2015430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технологий»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436097" y="1125538"/>
            <a:ext cx="1728192" cy="20154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среды»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491880" y="1124745"/>
            <a:ext cx="1872208" cy="2016224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ЧС»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07504" y="3861048"/>
            <a:ext cx="1605384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среды»</a:t>
            </a:r>
          </a:p>
        </p:txBody>
      </p:sp>
      <p:sp>
        <p:nvSpPr>
          <p:cNvPr id="18" name="Выноска со стрелкой вниз 17"/>
          <p:cNvSpPr>
            <a:spLocks noChangeArrowheads="1"/>
          </p:cNvSpPr>
          <p:nvPr/>
        </p:nvSpPr>
        <p:spPr bwMode="auto">
          <a:xfrm>
            <a:off x="7236296" y="1124744"/>
            <a:ext cx="1763688" cy="1943422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ГО»</a:t>
            </a: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835696" y="3861048"/>
            <a:ext cx="1728788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образования»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707904" y="3861048"/>
            <a:ext cx="1576387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508104" y="3861048"/>
            <a:ext cx="1776413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«Устойчивое развитие сельских территорий и газификация ГО»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7380312" y="3861048"/>
            <a:ext cx="1584176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граждан»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0" y="3284984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772,3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1763688" y="3212976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10 983,5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3563888" y="321297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28 319,35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7" name="Text Box 30"/>
          <p:cNvSpPr txBox="1">
            <a:spLocks noChangeArrowheads="1"/>
          </p:cNvSpPr>
          <p:nvPr/>
        </p:nvSpPr>
        <p:spPr bwMode="auto">
          <a:xfrm>
            <a:off x="3851920" y="6021288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205 453,00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49" name="Text Box 32"/>
          <p:cNvSpPr txBox="1">
            <a:spLocks noChangeArrowheads="1"/>
          </p:cNvSpPr>
          <p:nvPr/>
        </p:nvSpPr>
        <p:spPr bwMode="auto">
          <a:xfrm>
            <a:off x="179512" y="602128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34 519,20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652120" y="6021288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39 374,72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7524328" y="6021288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343 564,2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2020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5508104" y="3140968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48 120,85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308304" y="306896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87 226,30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835696" y="6021288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2 559 464,56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388" y="1052513"/>
            <a:ext cx="1755775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спорта»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44700" y="1068388"/>
            <a:ext cx="2284413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ресурсами»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7164288" y="1052513"/>
            <a:ext cx="1763812" cy="201644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«Переселение граждан из аварийного жилищного фонда»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9992" y="1068389"/>
            <a:ext cx="2519933" cy="20005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на территории ГО»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79512" y="3645024"/>
            <a:ext cx="1755775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ГО»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195736" y="3645024"/>
            <a:ext cx="216024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условий»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6804248" y="3645024"/>
            <a:ext cx="2087687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«Поддержка и развитие малого и среднего предпринимательства»</a:t>
            </a: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395536" y="3140968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175 700,46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267744" y="306896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228 924,54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4572000" y="306896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17 126,65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7236296" y="3068960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25 154,9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4644008" y="3645024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МА»</a:t>
            </a: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>
            <a:off x="323528" y="6093296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000,0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>
            <a:off x="2555776" y="6093296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600,0</a:t>
            </a: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>
            <a:off x="4788024" y="6093296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595,26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0" name="Text Box 30"/>
          <p:cNvSpPr txBox="1">
            <a:spLocks noChangeArrowheads="1"/>
          </p:cNvSpPr>
          <p:nvPr/>
        </p:nvSpPr>
        <p:spPr bwMode="auto">
          <a:xfrm>
            <a:off x="7092280" y="6021288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199,43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2020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0"/>
          <p:cNvSpPr txBox="1">
            <a:spLocks noChangeArrowheads="1"/>
          </p:cNvSpPr>
          <p:nvPr/>
        </p:nvSpPr>
        <p:spPr bwMode="auto">
          <a:xfrm>
            <a:off x="1835696" y="3573016"/>
            <a:ext cx="1872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375 166,4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4499992" y="3573016"/>
            <a:ext cx="3456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1 656,2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Выноска со стрелкой вниз 27"/>
          <p:cNvSpPr/>
          <p:nvPr/>
        </p:nvSpPr>
        <p:spPr>
          <a:xfrm>
            <a:off x="1547664" y="1268760"/>
            <a:ext cx="23749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движения»</a:t>
            </a: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4860032" y="1268760"/>
            <a:ext cx="2663825" cy="2232249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транспортом»</a:t>
            </a: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57301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8182" y="260648"/>
            <a:ext cx="452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2020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839784" y="2839338"/>
            <a:ext cx="741291" cy="47110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55895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18 338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701482" y="2828451"/>
            <a:ext cx="706782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303747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484784"/>
            <a:ext cx="70567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2 624 235,46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645024"/>
            <a:ext cx="15841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41,2%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(1 081 955,32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645024"/>
            <a:ext cx="15841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45,1%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(1 184 390,6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3645024"/>
            <a:ext cx="172819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5,9%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(156 106,04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3645024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оздоровление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2,8%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(74 327,8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3645024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4,9%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127 455,7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47963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48164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3573463"/>
            <a:ext cx="2719834" cy="115168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36838"/>
            <a:ext cx="8939659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3573462"/>
            <a:ext cx="2701925" cy="115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3573462"/>
            <a:ext cx="3025775" cy="115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262778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в образовательных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1196752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78 157,02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564904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189 827,31 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933056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коммунального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41 829,75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100 565,49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1844824"/>
            <a:ext cx="2232248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2020 г.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  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868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мероприятия  в области жилищного хозяйства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3816424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жилья для граждан, переселяемых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фонда: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2020-2022 годы запланированы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на переселение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из жилищного фонда, признанных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01 января 2017 года  в установленном порядке аварийными и подлежащими сносу или реконструкции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расселены 171 гражданин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4-х многоквартирных домов  расположенных  по адресам: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Ильича д.3,д.13-а, ул.Пушкина д.21,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ул.Горняков д.18. (24 504,0 тыс.руб.)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052736"/>
            <a:ext cx="4608512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мероприятия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жилищного хозяйства: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-приобретение жилых помещений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нуждающихся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улучшении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условий, состоящие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учете очередности по городскому округу Первоуральск (6 600,0 тыс.руб.);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-снос аварийного жилья (6 380,0 тыс.руб.);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-реконструкция многоквартирных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 (4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939,0 тыс.руб.);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и текущий ремонт объектов муниципального нежилого фонда, составление ПСД и ремонт жилых помещений, свободных от прав третьих лиц, планируемых для предоставления гражданам в соответствии с ЖК РФ (1 837,3 тыс.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ремонт, ремонт общего имущества  многоквартирных домов (15 453,8 тыс.руб.);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-определение размера возмещения за помещения в связи с признанием жилого дома аварийным и   подлежащим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сносу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(125.0 тыс.руб.);     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жилищных прав собственников жилых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помещений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(2 543,65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сохранности и надлежащего содержания объектов, находящихся в муниципальной собственности и объектов, переданных в безвозмездное пользование (1 978,1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жилых помещений для работников бюджетной сферы (120 083,46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нежилого помещения для работы на обслуживаемом административном участке участкового уполномоченного полиции ( 4 732,1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жилых помещений и предоставление денежных выплат гражданам, проживающим в многоквартирных домах, признанных до 01.01.2017 г. аварийными и подлежащими сносу или реконструкции (25 154,9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12"/>
          <p:cNvSpPr>
            <a:spLocks noChangeArrowheads="1"/>
          </p:cNvSpPr>
          <p:nvPr/>
        </p:nvSpPr>
        <p:spPr bwMode="auto">
          <a:xfrm>
            <a:off x="827584" y="2924944"/>
            <a:ext cx="271462" cy="431800"/>
          </a:xfrm>
          <a:prstGeom prst="downArrow">
            <a:avLst>
              <a:gd name="adj1" fmla="val 50000"/>
              <a:gd name="adj2" fmla="val 39766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28"/>
          <p:cNvSpPr>
            <a:spLocks noChangeArrowheads="1"/>
          </p:cNvSpPr>
          <p:nvPr/>
        </p:nvSpPr>
        <p:spPr bwMode="auto">
          <a:xfrm>
            <a:off x="2483768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4139952" y="2924944"/>
            <a:ext cx="288032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30"/>
          <p:cNvSpPr>
            <a:spLocks noChangeArrowheads="1"/>
          </p:cNvSpPr>
          <p:nvPr/>
        </p:nvSpPr>
        <p:spPr bwMode="auto">
          <a:xfrm>
            <a:off x="6012160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7956376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благоустройство территории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429000"/>
            <a:ext cx="144016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электроэнергию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37 066,6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3429000"/>
            <a:ext cx="1656184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внешнего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благоустройства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контейнерных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493,4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3429000"/>
            <a:ext cx="187220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внешнего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(содержание фонтана,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аллей,скверов,клумб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кронирование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деревьев,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охрана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мемориала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«Европа-Азия»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19 802,0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429000"/>
            <a:ext cx="151216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сетей наружного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24 053,49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429000"/>
            <a:ext cx="151216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объектов внешнего благоустройства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8 150,0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340768"/>
            <a:ext cx="864096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 год  составляют  100 565,49 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52235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555776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179512" y="1268760"/>
          <a:ext cx="8785101" cy="1104149"/>
        </p:xfrm>
        <a:graphic>
          <a:graphicData uri="http://schemas.openxmlformats.org/drawingml/2006/table">
            <a:tbl>
              <a:tblPr/>
              <a:tblGrid>
                <a:gridCol w="4503221"/>
                <a:gridCol w="2214699"/>
                <a:gridCol w="2067181"/>
              </a:tblGrid>
              <a:tr h="17373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3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 в бюджете городского округа Первоуральск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369 084,09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370 269,1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3" name="TextBox 7"/>
          <p:cNvSpPr txBox="1">
            <a:spLocks noChangeArrowheads="1"/>
          </p:cNvSpPr>
          <p:nvPr/>
        </p:nvSpPr>
        <p:spPr bwMode="auto">
          <a:xfrm>
            <a:off x="7956376" y="90872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86409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субсидий по оплате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740352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0121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2119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9323251">
            <a:off x="2178637" y="4800157"/>
            <a:ext cx="672721" cy="40000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148385">
            <a:off x="2311130" y="357238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894879" y="2746182"/>
            <a:ext cx="717396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2691820" y="2787618"/>
            <a:ext cx="731837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143754" y="2561102"/>
            <a:ext cx="720725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658137">
            <a:off x="6225964" y="3463203"/>
            <a:ext cx="679532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335">
            <a:off x="6084168" y="4725144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4283286" y="5229882"/>
            <a:ext cx="649437" cy="360041"/>
          </a:xfrm>
          <a:prstGeom prst="rightArrow">
            <a:avLst>
              <a:gd name="adj1" fmla="val 50000"/>
              <a:gd name="adj2" fmla="val 665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7504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организации воспроизводства и лесоразведения, защиты лесов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Водохозяйствен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по содержанию гидротехнических сооружений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26876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 транспортным организациям для возмещения затрат по проезду льготных категорий граждан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450912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Инженерное обустройство земель для ведения коллективного садоводства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информационных технологий в городском округе Первоуральск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924944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и земельными ресурсами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4581128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458 241,25тыс.руб.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5805264"/>
            <a:ext cx="19225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(дорожный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2483768" y="3068960"/>
            <a:ext cx="812800" cy="39528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83768" y="4725144"/>
            <a:ext cx="814388" cy="3587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323528" y="5589240"/>
            <a:ext cx="8439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протяженность дорог ГО Первоуральск на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438,5 км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протяженности автомобильных дорог общего пользования местного значения, не отвечающих нормативным требованиям, общей протяженности автомобильных дорог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(144,7 км) 30%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483768" y="1484784"/>
            <a:ext cx="812800" cy="3968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188640"/>
            <a:ext cx="5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дорожное  хозяйство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052736"/>
            <a:ext cx="1800200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2020 год на дорожное хозяйство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314 011,21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348880"/>
            <a:ext cx="48600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ПСД, инженерных изысканий, прохождение экспертизы проектов строительства, реконструкции, модернизации автомобильных дорог и искусственных сооружений на них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25 600,0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1052736"/>
            <a:ext cx="48245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автомобильных дорог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99 857,78 тыс.руб.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365104"/>
            <a:ext cx="489654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автомобильных дорог местного значения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188 553,43 тыс.руб.</a:t>
            </a:r>
            <a:endParaRPr lang="ru-RU" dirty="0"/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023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7992888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331640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2276872"/>
            <a:ext cx="2232247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учреждений культуры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276872"/>
            <a:ext cx="2304256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общегородских мероприятий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276872"/>
            <a:ext cx="2160241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1" y="2276872"/>
            <a:ext cx="1872208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юридическим лицам на сохранение парка культуры и отдыха</a:t>
            </a:r>
          </a:p>
        </p:txBody>
      </p:sp>
      <p:graphicFrame>
        <p:nvGraphicFramePr>
          <p:cNvPr id="49191" name="Group 39"/>
          <p:cNvGraphicFramePr>
            <a:graphicFrameLocks noGrp="1"/>
          </p:cNvGraphicFramePr>
          <p:nvPr/>
        </p:nvGraphicFramePr>
        <p:xfrm>
          <a:off x="1475656" y="3645024"/>
          <a:ext cx="5472609" cy="1152128"/>
        </p:xfrm>
        <a:graphic>
          <a:graphicData uri="http://schemas.openxmlformats.org/drawingml/2006/table">
            <a:tbl>
              <a:tblPr/>
              <a:tblGrid>
                <a:gridCol w="1824203"/>
                <a:gridCol w="1824203"/>
                <a:gridCol w="1824203"/>
              </a:tblGrid>
              <a:tr h="39472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г.(факт)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г.(план)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39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159 994,33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160 191,8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3419872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4128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515719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2020 г. в области культуры на одного жителя составляет 1 119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0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750881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физической культуры и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4950439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4"/>
          <p:cNvSpPr/>
          <p:nvPr/>
        </p:nvSpPr>
        <p:spPr>
          <a:xfrm>
            <a:off x="7452320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060848"/>
            <a:ext cx="37444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301208"/>
            <a:ext cx="374441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физкультурных и спортивных мероприятий в рамках Всероссийского физкультурно-спортивного комплекса ГТО (за исключением тестирования выполнения нормативов испытаний комплекса ГТО)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780928"/>
            <a:ext cx="37444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физкультурных(физкультурно-оздоровительных мероприятий)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573016"/>
            <a:ext cx="374441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221088"/>
            <a:ext cx="374441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объектам спорта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81128"/>
            <a:ext cx="37444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869160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(стипендии)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перспективных спортсменов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3284984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2060848"/>
            <a:ext cx="17281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00192" y="2060848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Ремонты, благоустройство, укрепление материально-технической базы объектов спорта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00192" y="3212976"/>
            <a:ext cx="259228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проектной документации на строительство спортивного сооружения с ледовой ареной для хоккея с мячом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585075" cy="1505648"/>
        </p:xfrm>
        <a:graphic>
          <a:graphicData uri="http://schemas.openxmlformats.org/drawingml/2006/table">
            <a:tbl>
              <a:tblPr/>
              <a:tblGrid>
                <a:gridCol w="3815655"/>
                <a:gridCol w="1944216"/>
                <a:gridCol w="1825204"/>
              </a:tblGrid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г.(факт)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г.(план)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физическую культуру и спорт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228 052,68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175 700,46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городского округа Первоуральск на физическую культуру и спорт в расчете на 1 жителя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1 228,0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0" name="TextBox 3"/>
          <p:cNvSpPr txBox="1">
            <a:spLocks noChangeArrowheads="1"/>
          </p:cNvSpPr>
          <p:nvPr/>
        </p:nvSpPr>
        <p:spPr bwMode="auto">
          <a:xfrm>
            <a:off x="7020272" y="764704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565400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Тел/факс:8(3439)649955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194918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26.12.2019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255 от 26.12.2019 г. « О бюджете городского округа Первоуральск на 2020 год и плановый период 2021 и 2022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2020 - 2022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2020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2021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2022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2020–2022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96% 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19998</TotalTime>
  <Words>3273</Words>
  <Application>Microsoft Office PowerPoint</Application>
  <PresentationFormat>Экран (4:3)</PresentationFormat>
  <Paragraphs>787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Слайд 16</vt:lpstr>
      <vt:lpstr>                    Основные параметры бюджета городского округа  Первоуральска  на 2020 год                               </vt:lpstr>
      <vt:lpstr>Слайд 18</vt:lpstr>
      <vt:lpstr>Слайд 19</vt:lpstr>
      <vt:lpstr>Структура налоговых и неналоговых доходов бюджета  городского округа Первоуральск  в 2020 году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952</cp:revision>
  <dcterms:modified xsi:type="dcterms:W3CDTF">2020-04-15T08:15:29Z</dcterms:modified>
</cp:coreProperties>
</file>