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47"/>
  </p:notesMasterIdLst>
  <p:sldIdLst>
    <p:sldId id="396" r:id="rId2"/>
    <p:sldId id="326" r:id="rId3"/>
    <p:sldId id="297" r:id="rId4"/>
    <p:sldId id="300" r:id="rId5"/>
    <p:sldId id="397" r:id="rId6"/>
    <p:sldId id="398" r:id="rId7"/>
    <p:sldId id="327" r:id="rId8"/>
    <p:sldId id="328" r:id="rId9"/>
    <p:sldId id="329" r:id="rId10"/>
    <p:sldId id="314" r:id="rId11"/>
    <p:sldId id="337" r:id="rId12"/>
    <p:sldId id="338" r:id="rId13"/>
    <p:sldId id="426" r:id="rId14"/>
    <p:sldId id="392" r:id="rId15"/>
    <p:sldId id="427" r:id="rId16"/>
    <p:sldId id="428" r:id="rId17"/>
    <p:sldId id="424" r:id="rId18"/>
    <p:sldId id="390" r:id="rId19"/>
    <p:sldId id="379" r:id="rId20"/>
    <p:sldId id="425" r:id="rId21"/>
    <p:sldId id="378" r:id="rId22"/>
    <p:sldId id="335" r:id="rId23"/>
    <p:sldId id="336" r:id="rId24"/>
    <p:sldId id="394" r:id="rId25"/>
    <p:sldId id="343" r:id="rId26"/>
    <p:sldId id="313" r:id="rId27"/>
    <p:sldId id="342" r:id="rId28"/>
    <p:sldId id="400" r:id="rId29"/>
    <p:sldId id="403" r:id="rId30"/>
    <p:sldId id="399" r:id="rId31"/>
    <p:sldId id="404" r:id="rId32"/>
    <p:sldId id="346" r:id="rId33"/>
    <p:sldId id="351" r:id="rId34"/>
    <p:sldId id="352" r:id="rId35"/>
    <p:sldId id="421" r:id="rId36"/>
    <p:sldId id="423" r:id="rId37"/>
    <p:sldId id="429" r:id="rId38"/>
    <p:sldId id="430" r:id="rId39"/>
    <p:sldId id="431" r:id="rId40"/>
    <p:sldId id="432" r:id="rId41"/>
    <p:sldId id="433" r:id="rId42"/>
    <p:sldId id="434" r:id="rId43"/>
    <p:sldId id="435" r:id="rId44"/>
    <p:sldId id="387" r:id="rId45"/>
    <p:sldId id="367" r:id="rId46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00FF"/>
    <a:srgbClr val="FF3300"/>
    <a:srgbClr val="FF00FF"/>
    <a:srgbClr val="FF99FF"/>
    <a:srgbClr val="6600CC"/>
    <a:srgbClr val="CC0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3" autoAdjust="0"/>
    <p:restoredTop sz="96806" autoAdjust="0"/>
  </p:normalViewPr>
  <p:slideViewPr>
    <p:cSldViewPr>
      <p:cViewPr>
        <p:scale>
          <a:sx n="90" d="100"/>
          <a:sy n="90" d="100"/>
        </p:scale>
        <p:origin x="-2382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 algn="ctr" rtl="0">
              <a:lnSpc>
                <a:spcPct val="75000"/>
              </a:lnSpc>
              <a:defRPr lang="ru-RU" sz="1600" b="1" i="0" u="none" strike="noStrike" kern="1200" baseline="0" dirty="0">
                <a:solidFill>
                  <a:schemeClr val="tx1"/>
                </a:solidFill>
                <a:latin typeface="Liberation Serif" pitchFamily="18" charset="0"/>
                <a:ea typeface="+mn-ea"/>
                <a:cs typeface="Arial" pitchFamily="34" charset="0"/>
              </a:defRPr>
            </a:pPr>
            <a:r>
              <a:rPr lang="ru-RU" sz="1600" b="1" i="0" u="none" strike="noStrike" kern="1200" baseline="0" dirty="0">
                <a:solidFill>
                  <a:schemeClr val="tx1"/>
                </a:solidFill>
                <a:latin typeface="Liberation Serif" pitchFamily="18" charset="0"/>
                <a:ea typeface="+mn-ea"/>
                <a:cs typeface="Arial" pitchFamily="34" charset="0"/>
              </a:rPr>
              <a:t>Оборот организаций, </a:t>
            </a:r>
            <a:endParaRPr lang="ru-RU" sz="1600" b="1" i="0" u="none" strike="noStrike" kern="1200" baseline="0" dirty="0" smtClean="0">
              <a:solidFill>
                <a:schemeClr val="tx1"/>
              </a:solidFill>
              <a:latin typeface="Liberation Serif" pitchFamily="18" charset="0"/>
              <a:ea typeface="+mn-ea"/>
              <a:cs typeface="Arial" pitchFamily="34" charset="0"/>
            </a:endParaRPr>
          </a:p>
          <a:p>
            <a:pPr algn="ctr" rtl="0">
              <a:lnSpc>
                <a:spcPct val="75000"/>
              </a:lnSpc>
              <a:defRPr lang="ru-RU" sz="1600" b="1" i="0" u="none" strike="noStrike" kern="1200" baseline="0" dirty="0">
                <a:solidFill>
                  <a:schemeClr val="tx1"/>
                </a:solidFill>
                <a:latin typeface="Liberation Serif" pitchFamily="18" charset="0"/>
                <a:ea typeface="+mn-ea"/>
                <a:cs typeface="Arial" pitchFamily="34" charset="0"/>
              </a:defRPr>
            </a:pPr>
            <a:r>
              <a:rPr lang="ru-RU" sz="1600" b="1" i="0" u="none" strike="noStrike" kern="1200" baseline="0" dirty="0" smtClean="0">
                <a:solidFill>
                  <a:schemeClr val="tx1"/>
                </a:solidFill>
                <a:latin typeface="Liberation Serif" pitchFamily="18" charset="0"/>
                <a:ea typeface="+mn-ea"/>
                <a:cs typeface="Arial" pitchFamily="34" charset="0"/>
              </a:rPr>
              <a:t>млрд. </a:t>
            </a:r>
            <a:r>
              <a:rPr lang="ru-RU" sz="1600" b="1" i="0" u="none" strike="noStrike" kern="1200" baseline="0" dirty="0">
                <a:solidFill>
                  <a:schemeClr val="tx1"/>
                </a:solidFill>
                <a:latin typeface="Liberation Serif" pitchFamily="18" charset="0"/>
                <a:ea typeface="+mn-ea"/>
                <a:cs typeface="Arial" pitchFamily="34" charset="0"/>
              </a:rPr>
              <a:t>рублей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535826477029796E-2"/>
          <c:y val="0.12422755721968402"/>
          <c:w val="0.83083700998501198"/>
          <c:h val="0.594486716706874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за 1 квартал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cmpd="thickThin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445435317172052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883140509964093E-3"/>
                  <c:y val="-8.56525376808150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761732851985981E-3"/>
                  <c:y val="-1.54910702165871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880866425992887E-3"/>
                  <c:y val="-2.04164572259712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25.241</c:v>
                </c:pt>
                <c:pt idx="1">
                  <c:v>30.824999999999999</c:v>
                </c:pt>
                <c:pt idx="2">
                  <c:v>34.079000000000001</c:v>
                </c:pt>
                <c:pt idx="3">
                  <c:v>34.581000000000003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за 1-ое полугодие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8880866425992887E-3"/>
                  <c:y val="-1.0138712126884376E-3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tx1"/>
                        </a:solidFill>
                        <a:latin typeface="Liberation Serif" pitchFamily="18" charset="0"/>
                      </a:rPr>
                      <a:t>52,39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6.6538383383832399E-4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tx1"/>
                        </a:solidFill>
                        <a:latin typeface="Liberation Serif" pitchFamily="18" charset="0"/>
                      </a:rPr>
                      <a:t>62,47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4014400196128101E-3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tx1"/>
                        </a:solidFill>
                        <a:latin typeface="Liberation Serif" pitchFamily="18" charset="0"/>
                      </a:rPr>
                      <a:t>70,47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740839705506313E-7"/>
                  <c:y val="-9.0855167954299095E-3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tx1"/>
                        </a:solidFill>
                        <a:latin typeface="Liberation Serif" pitchFamily="18" charset="0"/>
                      </a:rPr>
                      <a:t>65,75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0.00</c:formatCode>
                <c:ptCount val="4"/>
                <c:pt idx="0">
                  <c:v>27.150000000000031</c:v>
                </c:pt>
                <c:pt idx="1">
                  <c:v>31.644000000000005</c:v>
                </c:pt>
                <c:pt idx="2">
                  <c:v>36.399000000000008</c:v>
                </c:pt>
                <c:pt idx="3">
                  <c:v>31.174999999999997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 за год</c:v>
                </c:pt>
              </c:strCache>
            </c:strRef>
          </c:tx>
          <c:spPr>
            <a:solidFill>
              <a:srgbClr val="0D0D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0.00</c:formatCode>
                <c:ptCount val="4"/>
                <c:pt idx="0">
                  <c:v>81.175810999999698</c:v>
                </c:pt>
                <c:pt idx="1">
                  <c:v>96.28878299999964</c:v>
                </c:pt>
                <c:pt idx="2">
                  <c:v>99.984492000000003</c:v>
                </c:pt>
                <c:pt idx="3">
                  <c:v>94.079000000000008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noFill/>
            <a:ln>
              <a:noFill/>
            </a:ln>
            <a:effectLst>
              <a:outerShdw blurRad="57150" dist="19050" dir="5400000" algn="ctr" rotWithShape="0">
                <a:schemeClr val="bg1">
                  <a:alpha val="63000"/>
                </a:scheme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0.00</c:formatCode>
                <c:ptCount val="4"/>
                <c:pt idx="0">
                  <c:v>108.32581099999985</c:v>
                </c:pt>
                <c:pt idx="1">
                  <c:v>128.05961690140845</c:v>
                </c:pt>
                <c:pt idx="2">
                  <c:v>136.38349200000007</c:v>
                </c:pt>
                <c:pt idx="3">
                  <c:v>125.253955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04899456"/>
        <c:axId val="205591296"/>
      </c:barChart>
      <c:catAx>
        <c:axId val="20489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400" b="0" i="0" u="none" strike="noStrike" kern="1200" baseline="0">
                <a:solidFill>
                  <a:prstClr val="black"/>
                </a:solidFill>
                <a:latin typeface="Liberation Serif" pitchFamily="18" charset="0"/>
                <a:ea typeface="+mn-ea"/>
                <a:cs typeface="+mn-cs"/>
              </a:defRPr>
            </a:pPr>
            <a:endParaRPr lang="ru-RU"/>
          </a:p>
        </c:txPr>
        <c:crossAx val="205591296"/>
        <c:crosses val="autoZero"/>
        <c:auto val="1"/>
        <c:lblAlgn val="ctr"/>
        <c:lblOffset val="100"/>
        <c:noMultiLvlLbl val="0"/>
      </c:catAx>
      <c:valAx>
        <c:axId val="205591296"/>
        <c:scaling>
          <c:orientation val="minMax"/>
          <c:max val="200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itchFamily="18" charset="0"/>
              </a:defRPr>
            </a:pPr>
            <a:endParaRPr lang="ru-RU"/>
          </a:p>
        </c:txPr>
        <c:crossAx val="20489945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 algn="ctr" rtl="0">
              <a:lnSpc>
                <a:spcPct val="75000"/>
              </a:lnSpc>
              <a:defRPr lang="ru-RU" sz="1600" b="1" i="0" u="none" strike="noStrike" kern="1200" baseline="0" dirty="0">
                <a:solidFill>
                  <a:schemeClr val="tx1"/>
                </a:solidFill>
                <a:latin typeface="Liberation Serif" pitchFamily="18" charset="0"/>
                <a:ea typeface="+mn-ea"/>
                <a:cs typeface="Arial" pitchFamily="34" charset="0"/>
              </a:defRPr>
            </a:pPr>
            <a:r>
              <a:rPr lang="ru-RU" sz="1600" b="1" i="0" u="none" strike="noStrike" kern="1200" baseline="0" dirty="0" smtClean="0">
                <a:solidFill>
                  <a:schemeClr val="tx1"/>
                </a:solidFill>
                <a:latin typeface="Liberation Serif" pitchFamily="18" charset="0"/>
                <a:ea typeface="+mn-ea"/>
                <a:cs typeface="Arial" pitchFamily="34" charset="0"/>
              </a:rPr>
              <a:t>Инвестиции, млрд. </a:t>
            </a:r>
            <a:r>
              <a:rPr lang="ru-RU" sz="1600" b="1" i="0" u="none" strike="noStrike" kern="1200" baseline="0" dirty="0">
                <a:solidFill>
                  <a:schemeClr val="tx1"/>
                </a:solidFill>
                <a:latin typeface="Liberation Serif" pitchFamily="18" charset="0"/>
                <a:ea typeface="+mn-ea"/>
                <a:cs typeface="Arial" pitchFamily="34" charset="0"/>
              </a:rPr>
              <a:t>рублей</a:t>
            </a:r>
          </a:p>
        </c:rich>
      </c:tx>
      <c:layout>
        <c:manualLayout>
          <c:xMode val="edge"/>
          <c:yMode val="edge"/>
          <c:x val="0.20785559566787004"/>
          <c:y val="2.91666666666666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1535826477029713E-2"/>
          <c:y val="0.12422755721968402"/>
          <c:w val="0.83083700998501198"/>
          <c:h val="0.594486716706874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за 1 квартал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8880866425992852E-3"/>
                  <c:y val="-5.16371391076117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880866425992852E-3"/>
                  <c:y val="-1.03953412073490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502624671916010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761732851985921E-3"/>
                  <c:y val="-1.297473753280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prstClr val="black"/>
                    </a:solidFill>
                    <a:latin typeface="Liberation Serif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0.000</c:formatCode>
                <c:ptCount val="4"/>
                <c:pt idx="0">
                  <c:v>0.54118499999999958</c:v>
                </c:pt>
                <c:pt idx="1">
                  <c:v>0.34550800000000031</c:v>
                </c:pt>
                <c:pt idx="2">
                  <c:v>0.31223400000000001</c:v>
                </c:pt>
                <c:pt idx="3">
                  <c:v>0.618259000000002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за 1-ое пг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8.6642599277978356E-3"/>
                  <c:y val="-3.1354986876639692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kern="1200" baseline="0">
                        <a:solidFill>
                          <a:schemeClr val="tx1"/>
                        </a:solidFill>
                        <a:latin typeface="Liberation Serif" pitchFamily="18" charset="0"/>
                        <a:ea typeface="+mn-ea"/>
                        <a:cs typeface="+mn-cs"/>
                      </a:rPr>
                      <a:t>1,111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8110236220471692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kern="1200" baseline="0">
                        <a:solidFill>
                          <a:schemeClr val="tx1"/>
                        </a:solidFill>
                        <a:latin typeface="Liberation Serif" pitchFamily="18" charset="0"/>
                        <a:ea typeface="+mn-ea"/>
                        <a:cs typeface="+mn-cs"/>
                      </a:rPr>
                      <a:t>0,799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761732851985921E-3"/>
                  <c:y val="-3.307070209973753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kern="1200" baseline="0">
                        <a:solidFill>
                          <a:schemeClr val="tx1"/>
                        </a:solidFill>
                        <a:latin typeface="Liberation Serif" pitchFamily="18" charset="0"/>
                        <a:ea typeface="+mn-ea"/>
                        <a:cs typeface="+mn-cs"/>
                      </a:rPr>
                      <a:t>1,229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552119162000081E-2"/>
                  <c:y val="-5.9524278215223134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kern="1200" baseline="0">
                        <a:solidFill>
                          <a:schemeClr val="tx1"/>
                        </a:solidFill>
                        <a:latin typeface="Liberation Serif" pitchFamily="18" charset="0"/>
                        <a:ea typeface="+mn-ea"/>
                        <a:cs typeface="+mn-cs"/>
                      </a:rPr>
                      <a:t>1,114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chemeClr val="tx1"/>
                    </a:solidFill>
                    <a:latin typeface="Liberation Serif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0.000</c:formatCode>
                <c:ptCount val="4"/>
                <c:pt idx="0">
                  <c:v>0.56996000000000013</c:v>
                </c:pt>
                <c:pt idx="1">
                  <c:v>0.45345200000000002</c:v>
                </c:pt>
                <c:pt idx="2">
                  <c:v>0.91672799999999999</c:v>
                </c:pt>
                <c:pt idx="3">
                  <c:v>0.49572700000000031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0D0D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0.000</c:formatCode>
                <c:ptCount val="4"/>
                <c:pt idx="0">
                  <c:v>2.2388949999999999</c:v>
                </c:pt>
                <c:pt idx="1">
                  <c:v>2.2533799999999999</c:v>
                </c:pt>
                <c:pt idx="2">
                  <c:v>2.5139999999999998</c:v>
                </c:pt>
                <c:pt idx="3">
                  <c:v>2.4781099677857807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noFill/>
            <a:ln>
              <a:noFill/>
            </a:ln>
            <a:effectLst>
              <a:outerShdw blurRad="57150" dist="19050" dir="5400000" algn="ctr" rotWithShape="0">
                <a:schemeClr val="bg1">
                  <a:alpha val="63000"/>
                </a:scheme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0.000</c:formatCode>
                <c:ptCount val="4"/>
                <c:pt idx="0">
                  <c:v>2.8088549999999977</c:v>
                </c:pt>
                <c:pt idx="1">
                  <c:v>2.7068319999999999</c:v>
                </c:pt>
                <c:pt idx="2">
                  <c:v>3.4307279999999998</c:v>
                </c:pt>
                <c:pt idx="3">
                  <c:v>3.2006999999999999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05714176"/>
        <c:axId val="205715712"/>
      </c:barChart>
      <c:catAx>
        <c:axId val="20571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400" b="0" i="0" u="none" strike="noStrike" kern="1200" baseline="0">
                <a:solidFill>
                  <a:prstClr val="black"/>
                </a:solidFill>
                <a:latin typeface="Liberation Serif" pitchFamily="18" charset="0"/>
                <a:ea typeface="+mn-ea"/>
                <a:cs typeface="+mn-cs"/>
              </a:defRPr>
            </a:pPr>
            <a:endParaRPr lang="ru-RU"/>
          </a:p>
        </c:txPr>
        <c:crossAx val="205715712"/>
        <c:crosses val="autoZero"/>
        <c:auto val="1"/>
        <c:lblAlgn val="ctr"/>
        <c:lblOffset val="100"/>
        <c:noMultiLvlLbl val="0"/>
      </c:catAx>
      <c:valAx>
        <c:axId val="205715712"/>
        <c:scaling>
          <c:orientation val="minMax"/>
          <c:max val="4"/>
        </c:scaling>
        <c:delete val="0"/>
        <c:axPos val="l"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itchFamily="18" charset="0"/>
              </a:defRPr>
            </a:pPr>
            <a:endParaRPr lang="ru-RU"/>
          </a:p>
        </c:txPr>
        <c:crossAx val="20571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lnSpc>
                <a:spcPct val="75000"/>
              </a:lnSpc>
              <a:defRPr lang="ru-RU" sz="1600" b="1" i="0" u="none" strike="noStrike" kern="1200" baseline="0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r>
              <a:rPr lang="ru-RU" sz="1600" b="1" kern="1200" dirty="0" smtClean="0">
                <a:solidFill>
                  <a:schemeClr val="tx1"/>
                </a:solidFill>
                <a:latin typeface="Liberation Serif" pitchFamily="18" charset="0"/>
                <a:ea typeface="+mn-ea"/>
                <a:cs typeface="Arial" pitchFamily="34" charset="0"/>
              </a:rPr>
              <a:t>Заработная плата и занятость населения</a:t>
            </a:r>
            <a:endParaRPr lang="ru-RU" sz="1600" b="1" kern="1200" dirty="0">
              <a:solidFill>
                <a:schemeClr val="tx1"/>
              </a:solidFill>
              <a:latin typeface="Liberation Serif" pitchFamily="18" charset="0"/>
              <a:ea typeface="+mn-ea"/>
              <a:cs typeface="Arial" pitchFamily="34" charset="0"/>
            </a:endParaRPr>
          </a:p>
        </c:rich>
      </c:tx>
      <c:layout>
        <c:manualLayout>
          <c:xMode val="edge"/>
          <c:yMode val="edge"/>
          <c:x val="0.16565840219508721"/>
          <c:y val="8.18482051905362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1535826477029713E-2"/>
          <c:y val="0.12422755721968402"/>
          <c:w val="0.83083700998501198"/>
          <c:h val="0.59448671670687436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плата, руб.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rgbClr val="000000">
                  <a:alpha val="86000"/>
                </a:srgbClr>
              </a:outerShdw>
            </a:effectLst>
          </c:spPr>
          <c:marker>
            <c:symbol val="circle"/>
            <c:size val="12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0.10126196586900649"/>
                  <c:y val="4.1897135450563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383840582655313"/>
                  <c:y val="-5.1256548145607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490592448746362"/>
                  <c:y val="-3.9612508875283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212133597656802"/>
                  <c:y val="-3.2812497981514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892638877298977E-2"/>
                  <c:y val="-3.9320506450730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на 01.05.2020 года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_-* #,##0\ _₽_-;\-* #,##0\ _₽_-;_-* "-"??\ _₽_-;_-@_-</c:formatCode>
                <c:ptCount val="5"/>
                <c:pt idx="0">
                  <c:v>34255</c:v>
                </c:pt>
                <c:pt idx="1">
                  <c:v>36462</c:v>
                </c:pt>
                <c:pt idx="2">
                  <c:v>39730.699999999997</c:v>
                </c:pt>
                <c:pt idx="3">
                  <c:v>42623</c:v>
                </c:pt>
                <c:pt idx="4">
                  <c:v>41810.699999999997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средне-списочная численность работников организаций</c:v>
                </c:pt>
              </c:strCache>
            </c:strRef>
          </c:tx>
          <c:spPr>
            <a:ln>
              <a:solidFill>
                <a:srgbClr val="0000FF"/>
              </a:solidFill>
            </a:ln>
            <a:effectLst>
              <a:outerShdw blurRad="50800" dist="50800" dir="5400000" algn="ctr" rotWithShape="0">
                <a:srgbClr val="000000">
                  <a:alpha val="84000"/>
                </a:srgbClr>
              </a:outerShdw>
            </a:effectLst>
          </c:spPr>
          <c:marker>
            <c:symbol val="circle"/>
            <c:size val="12"/>
            <c:spPr>
              <a:solidFill>
                <a:srgbClr val="0000FF"/>
              </a:solidFill>
              <a:effectLst>
                <a:outerShdw blurRad="50800" dist="50800" dir="5400000" algn="ctr" rotWithShape="0">
                  <a:srgbClr val="000000">
                    <a:alpha val="84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0.10027283966309675"/>
                  <c:y val="-3.8353784940255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180945446329116"/>
                  <c:y val="-3.9852443745885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149050771775349"/>
                  <c:y val="-4.6885119368520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321084538338975"/>
                  <c:y val="-3.2822167471955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316906258804189E-2"/>
                  <c:y val="-4.139000679024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8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на 01.05.2020 года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_-* #,##0\ _₽_-;\-* #,##0\ _₽_-;_-* "-"??\ _₽_-;_-@_-</c:formatCode>
                <c:ptCount val="5"/>
                <c:pt idx="0">
                  <c:v>34921</c:v>
                </c:pt>
                <c:pt idx="1">
                  <c:v>34435</c:v>
                </c:pt>
                <c:pt idx="2">
                  <c:v>33874</c:v>
                </c:pt>
                <c:pt idx="3">
                  <c:v>34602</c:v>
                </c:pt>
                <c:pt idx="4">
                  <c:v>34446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838080"/>
        <c:axId val="235860352"/>
      </c:lineChart>
      <c:lineChart>
        <c:grouping val="standard"/>
        <c:varyColors val="0"/>
        <c:ser>
          <c:idx val="0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6675" cmpd="sng">
              <a:solidFill>
                <a:srgbClr val="00923F"/>
              </a:solidFill>
            </a:ln>
          </c:spPr>
          <c:marker>
            <c:symbol val="circle"/>
            <c:size val="12"/>
            <c:spPr>
              <a:solidFill>
                <a:srgbClr val="00923F"/>
              </a:solidFill>
              <a:ln w="12691">
                <a:solidFill>
                  <a:srgbClr val="00923F"/>
                </a:solidFill>
              </a:ln>
            </c:spPr>
          </c:marker>
          <c:dLbls>
            <c:dLbl>
              <c:idx val="0"/>
              <c:layout>
                <c:manualLayout>
                  <c:x val="-8.2166330383363267E-2"/>
                  <c:y val="3.1536670261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324742207676394E-2"/>
                  <c:y val="4.8870303574826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2485072553111549E-2"/>
                  <c:y val="4.2493476716690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161722130011064E-2"/>
                  <c:y val="4.6874997116449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на 01.05.2020 года</c:v>
                </c:pt>
                <c:pt idx="4">
                  <c:v>2020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861888"/>
        <c:axId val="235863424"/>
      </c:lineChart>
      <c:catAx>
        <c:axId val="23583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50" b="0" i="0" u="none" strike="noStrike" kern="1200" baseline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235860352"/>
        <c:crosses val="autoZero"/>
        <c:auto val="1"/>
        <c:lblAlgn val="ctr"/>
        <c:lblOffset val="100"/>
        <c:noMultiLvlLbl val="0"/>
      </c:catAx>
      <c:valAx>
        <c:axId val="235860352"/>
        <c:scaling>
          <c:orientation val="minMax"/>
          <c:min val="32500"/>
        </c:scaling>
        <c:delete val="0"/>
        <c:axPos val="l"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35838080"/>
        <c:crosses val="autoZero"/>
        <c:crossBetween val="between"/>
        <c:majorUnit val="500"/>
      </c:valAx>
      <c:catAx>
        <c:axId val="235861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5863424"/>
        <c:crosses val="autoZero"/>
        <c:auto val="1"/>
        <c:lblAlgn val="ctr"/>
        <c:lblOffset val="100"/>
        <c:noMultiLvlLbl val="0"/>
      </c:catAx>
      <c:valAx>
        <c:axId val="23586342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235861888"/>
        <c:crosses val="max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lnSpc>
                <a:spcPct val="75000"/>
              </a:lnSpc>
              <a:defRPr lang="ru-RU" sz="1600" b="1" i="0" u="none" strike="noStrike" kern="1200" baseline="0" dirty="0">
                <a:solidFill>
                  <a:schemeClr val="tx1"/>
                </a:solidFill>
                <a:latin typeface="Liberation Serif" pitchFamily="18" charset="0"/>
                <a:ea typeface="+mn-ea"/>
                <a:cs typeface="Arial" pitchFamily="34" charset="0"/>
              </a:defRPr>
            </a:pPr>
            <a:r>
              <a:rPr lang="ru-RU" sz="1600" b="1" i="0" u="none" strike="noStrike" kern="1200" baseline="0" dirty="0" smtClean="0">
                <a:solidFill>
                  <a:schemeClr val="tx1"/>
                </a:solidFill>
                <a:latin typeface="Liberation Serif" pitchFamily="18" charset="0"/>
                <a:ea typeface="+mn-ea"/>
                <a:cs typeface="Arial" pitchFamily="34" charset="0"/>
              </a:rPr>
              <a:t>Рынок труда</a:t>
            </a:r>
            <a:endParaRPr lang="ru-RU" sz="1600" b="1" i="0" u="none" strike="noStrike" kern="1200" baseline="0" dirty="0">
              <a:solidFill>
                <a:schemeClr val="tx1"/>
              </a:solidFill>
              <a:latin typeface="Liberation Serif" pitchFamily="18" charset="0"/>
              <a:ea typeface="+mn-ea"/>
              <a:cs typeface="Arial" pitchFamily="34" charset="0"/>
            </a:endParaRPr>
          </a:p>
        </c:rich>
      </c:tx>
      <c:layout>
        <c:manualLayout>
          <c:xMode val="edge"/>
          <c:yMode val="edge"/>
          <c:x val="0.34299939990180311"/>
          <c:y val="7.10126869888160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03795772641637"/>
          <c:y val="0.12968530465651837"/>
          <c:w val="0.83083700998501198"/>
          <c:h val="0.60884781445979319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Число вакантных мест</c:v>
                </c:pt>
              </c:strCache>
            </c:strRef>
          </c:tx>
          <c:spPr>
            <a:ln>
              <a:solidFill>
                <a:srgbClr val="FFFF00"/>
              </a:solidFill>
            </a:ln>
            <a:effectLst>
              <a:outerShdw blurRad="50800" dist="50800" dir="5400000" algn="ctr" rotWithShape="0">
                <a:srgbClr val="000000">
                  <a:alpha val="86000"/>
                </a:srgbClr>
              </a:outerShdw>
            </a:effectLst>
          </c:spPr>
          <c:marker>
            <c:symbol val="circle"/>
            <c:size val="13"/>
            <c:spPr>
              <a:solidFill>
                <a:srgbClr val="FFFF00"/>
              </a:solidFill>
              <a:ln>
                <a:solidFill>
                  <a:srgbClr val="0068A0"/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7.0065283410012544E-2"/>
                  <c:y val="-5.3566380951589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908-4036-B8CE-A82AE2661F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863050317324724E-2"/>
                  <c:y val="-5.3222573708116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08-4036-B8CE-A82AE2661F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9826880762306554E-2"/>
                  <c:y val="-4.4741013554145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908-4036-B8CE-A82AE2661F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441096421838715"/>
                  <c:y val="-6.021718918439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7051346636543427E-2"/>
                  <c:y val="5.2791991941227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713625866050841E-2"/>
                  <c:y val="5.2792165143869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на 01.05.2020 год</c:v>
                </c:pt>
                <c:pt idx="4">
                  <c:v>на 01.12.2020 год</c:v>
                </c:pt>
                <c:pt idx="5">
                  <c:v>2020 год</c:v>
                </c:pt>
              </c:strCache>
            </c:strRef>
          </c:cat>
          <c:val>
            <c:numRef>
              <c:f>Лист1!$B$2:$B$7</c:f>
              <c:numCache>
                <c:formatCode>_-* #,##0\ _₽_-;\-* #,##0\ _₽_-;_-* "-"??\ _₽_-;_-@_-</c:formatCode>
                <c:ptCount val="6"/>
                <c:pt idx="0">
                  <c:v>2236</c:v>
                </c:pt>
                <c:pt idx="1">
                  <c:v>1189</c:v>
                </c:pt>
                <c:pt idx="2">
                  <c:v>1259</c:v>
                </c:pt>
                <c:pt idx="3">
                  <c:v>1446</c:v>
                </c:pt>
                <c:pt idx="4">
                  <c:v>1283</c:v>
                </c:pt>
                <c:pt idx="5">
                  <c:v>1526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908-4036-B8CE-A82AE2661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270720"/>
        <c:axId val="236272256"/>
      </c:lineChart>
      <c:lineChart>
        <c:grouping val="standard"/>
        <c:varyColors val="0"/>
        <c:ser>
          <c:idx val="2"/>
          <c:order val="1"/>
          <c:tx>
            <c:strRef>
              <c:f>Лист1!$C$1</c:f>
              <c:strCache>
                <c:ptCount val="1"/>
                <c:pt idx="0">
                  <c:v>Численность безработных граждан на конец отчетного периода, чел.</c:v>
                </c:pt>
              </c:strCache>
            </c:strRef>
          </c:tx>
          <c:spPr>
            <a:ln>
              <a:solidFill>
                <a:srgbClr val="CC00FF"/>
              </a:solidFill>
            </a:ln>
            <a:effectLst>
              <a:outerShdw blurRad="50800" dist="50800" dir="5400000" algn="ctr" rotWithShape="0">
                <a:srgbClr val="000000">
                  <a:alpha val="84000"/>
                </a:srgbClr>
              </a:outerShdw>
            </a:effectLst>
          </c:spPr>
          <c:marker>
            <c:symbol val="circle"/>
            <c:size val="13"/>
            <c:spPr>
              <a:solidFill>
                <a:srgbClr val="CC00FF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rgbClr val="000000">
                    <a:alpha val="84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1685413032335592E-2"/>
                  <c:y val="4.3553363041050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125481139337983E-2"/>
                  <c:y val="4.4213438307990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463257623974836E-2"/>
                  <c:y val="4.5606507153961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7012844526073973E-2"/>
                  <c:y val="4.7073013919950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на 01.05.2020 год</c:v>
                </c:pt>
                <c:pt idx="4">
                  <c:v>на 01.12.2020 год</c:v>
                </c:pt>
                <c:pt idx="5">
                  <c:v>2020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841</c:v>
                </c:pt>
                <c:pt idx="1">
                  <c:v>581</c:v>
                </c:pt>
                <c:pt idx="2">
                  <c:v>710</c:v>
                </c:pt>
                <c:pt idx="3">
                  <c:v>1275</c:v>
                </c:pt>
                <c:pt idx="4">
                  <c:v>4525</c:v>
                </c:pt>
                <c:pt idx="5">
                  <c:v>3821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5908-4036-B8CE-A82AE2661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291968"/>
        <c:axId val="236290432"/>
      </c:lineChart>
      <c:catAx>
        <c:axId val="23627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36272256"/>
        <c:crosses val="autoZero"/>
        <c:auto val="1"/>
        <c:lblAlgn val="ctr"/>
        <c:lblOffset val="100"/>
        <c:noMultiLvlLbl val="0"/>
      </c:catAx>
      <c:valAx>
        <c:axId val="236272256"/>
        <c:scaling>
          <c:orientation val="minMax"/>
        </c:scaling>
        <c:delete val="0"/>
        <c:axPos val="l"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270720"/>
        <c:crosses val="autoZero"/>
        <c:crossBetween val="between"/>
        <c:majorUnit val="300"/>
      </c:valAx>
      <c:valAx>
        <c:axId val="236290432"/>
        <c:scaling>
          <c:orientation val="minMax"/>
          <c:max val="3500"/>
          <c:min val="450"/>
        </c:scaling>
        <c:delete val="1"/>
        <c:axPos val="r"/>
        <c:numFmt formatCode="General" sourceLinked="1"/>
        <c:majorTickMark val="out"/>
        <c:minorTickMark val="none"/>
        <c:tickLblPos val="none"/>
        <c:crossAx val="236291968"/>
        <c:crosses val="max"/>
        <c:crossBetween val="between"/>
      </c:valAx>
      <c:catAx>
        <c:axId val="236291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62904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</c:spPr>
  <c:txPr>
    <a:bodyPr/>
    <a:lstStyle/>
    <a:p>
      <a:pPr>
        <a:defRPr>
          <a:latin typeface="Liberation Serif" panose="02020603050405020304" pitchFamily="18" charset="0"/>
          <a:ea typeface="Liberation Serif" panose="02020603050405020304" pitchFamily="18" charset="0"/>
          <a:cs typeface="Liberation Serif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182293561343252E-2"/>
          <c:y val="0.11113975468602423"/>
          <c:w val="0.94770145271215711"/>
          <c:h val="0.87945533834310341"/>
        </c:manualLayout>
      </c:layout>
      <c:pie3DChart>
        <c:varyColors val="1"/>
        <c:ser>
          <c:idx val="0"/>
          <c:order val="0"/>
          <c:explosion val="9"/>
          <c:dPt>
            <c:idx val="6"/>
            <c:bubble3D val="0"/>
            <c:explosion val="15"/>
          </c:dPt>
          <c:dLbls>
            <c:dLbl>
              <c:idx val="0"/>
              <c:layout>
                <c:manualLayout>
                  <c:x val="-3.1294843333655412E-2"/>
                  <c:y val="-1.39789033151016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4666585382532203E-3"/>
                  <c:y val="7.18753267223291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9141269983804794E-3"/>
                  <c:y val="4.76804177214569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2823435440251997E-3"/>
                  <c:y val="4.83060261091014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5816410678523383E-3"/>
                  <c:y val="4.56271389107281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2317353429345919E-2"/>
                  <c:y val="6.10976888912716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8.9622350061664996E-2"/>
                  <c:y val="5.7993803174354031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основные!$F$8:$F$19</c:f>
              <c:strCache>
                <c:ptCount val="7"/>
                <c:pt idx="0">
                  <c:v>Образование</c:v>
                </c:pt>
                <c:pt idx="1">
                  <c:v>ЖКХ</c:v>
                </c:pt>
                <c:pt idx="2">
                  <c:v>Нац.экономика</c:v>
                </c:pt>
                <c:pt idx="3">
                  <c:v>Культура</c:v>
                </c:pt>
                <c:pt idx="4">
                  <c:v>Соц.политика</c:v>
                </c:pt>
                <c:pt idx="5">
                  <c:v>Физкультура</c:v>
                </c:pt>
                <c:pt idx="6">
                  <c:v>Прочие расходы</c:v>
                </c:pt>
              </c:strCache>
            </c:strRef>
          </c:cat>
          <c:val>
            <c:numRef>
              <c:f>основные!$G$8:$G$19</c:f>
              <c:numCache>
                <c:formatCode>#,##0</c:formatCode>
                <c:ptCount val="7"/>
                <c:pt idx="0">
                  <c:v>2617115.7599999998</c:v>
                </c:pt>
                <c:pt idx="1">
                  <c:v>494103.74</c:v>
                </c:pt>
                <c:pt idx="2">
                  <c:v>559632.91</c:v>
                </c:pt>
                <c:pt idx="3">
                  <c:v>162343.16</c:v>
                </c:pt>
                <c:pt idx="4">
                  <c:v>366156.93000000028</c:v>
                </c:pt>
                <c:pt idx="5">
                  <c:v>87693.03</c:v>
                </c:pt>
                <c:pt idx="6">
                  <c:v>231040.63000000032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1.7171940543793219E-2"/>
          <c:y val="1.7420409968819807E-2"/>
          <c:w val="0.95006071128365188"/>
          <c:h val="0.20311182169117359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89359142607172"/>
          <c:y val="0.24422510319301391"/>
          <c:w val="0.49510559443958396"/>
          <c:h val="0.721976829527167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-0.21539571379664499"/>
                  <c:y val="-6.314545753131015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295" baseline="0" dirty="0" smtClean="0"/>
                      <a:t>Налог на доходы физических лиц – </a:t>
                    </a:r>
                  </a:p>
                  <a:p>
                    <a:pPr>
                      <a:defRPr/>
                    </a:pPr>
                    <a:r>
                      <a:rPr lang="ru-RU" sz="1295" baseline="0" dirty="0" smtClean="0"/>
                      <a:t>1 253,5 млн.руб. (выполнение 100,1%)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2532130092434097"/>
                  <c:y val="0.2516784359145022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295" baseline="0" dirty="0" smtClean="0"/>
                      <a:t>Земельный налог – </a:t>
                    </a:r>
                  </a:p>
                  <a:p>
                    <a:pPr>
                      <a:defRPr/>
                    </a:pPr>
                    <a:r>
                      <a:rPr lang="ru-RU" sz="1295" baseline="0" dirty="0" smtClean="0"/>
                      <a:t>119,2 млн.руб. (выполнение 99,7%)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7615791852105426"/>
                  <c:y val="3.514594155423220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295" baseline="0" dirty="0" smtClean="0"/>
                      <a:t>Доходы от использования муниципального имущества – </a:t>
                    </a:r>
                  </a:p>
                  <a:p>
                    <a:pPr>
                      <a:defRPr/>
                    </a:pPr>
                    <a:r>
                      <a:rPr lang="ru-RU" sz="1295" baseline="0" dirty="0" smtClean="0"/>
                      <a:t>82,3 млн.руб. (выполнение 103,3%)</a:t>
                    </a:r>
                    <a:endParaRPr lang="ru-RU" sz="1300" baseline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9719098938719723"/>
                  <c:y val="-7.936247266566988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295" baseline="0" dirty="0"/>
                      <a:t>Налоги на совокупный доход </a:t>
                    </a:r>
                    <a:r>
                      <a:rPr lang="ru-RU" sz="1295" baseline="0" dirty="0" smtClean="0"/>
                      <a:t>– 126,8 млн.руб</a:t>
                    </a:r>
                    <a:r>
                      <a:rPr lang="ru-RU" sz="1295" baseline="0" dirty="0"/>
                      <a:t>. (выполнение </a:t>
                    </a:r>
                    <a:r>
                      <a:rPr lang="ru-RU" sz="1295" baseline="0" dirty="0" smtClean="0"/>
                      <a:t>101,6%)</a:t>
                    </a:r>
                    <a:endParaRPr lang="ru-RU" sz="1300" baseline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072769599452245E-2"/>
                  <c:y val="-6.485068517224708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295" baseline="0" dirty="0"/>
                      <a:t>Доходы от </a:t>
                    </a:r>
                    <a:r>
                      <a:rPr lang="ru-RU" sz="1295" baseline="0" dirty="0" smtClean="0"/>
                      <a:t>продажи муниципального имущества –</a:t>
                    </a:r>
                  </a:p>
                  <a:p>
                    <a:pPr>
                      <a:defRPr/>
                    </a:pPr>
                    <a:r>
                      <a:rPr lang="ru-RU" sz="1295" baseline="0" dirty="0" smtClean="0"/>
                      <a:t> 25,5 млн.руб</a:t>
                    </a:r>
                    <a:r>
                      <a:rPr lang="ru-RU" sz="1295" baseline="0" dirty="0"/>
                      <a:t>. </a:t>
                    </a:r>
                    <a:endParaRPr lang="ru-RU" sz="1300" baseline="0" dirty="0" smtClean="0"/>
                  </a:p>
                  <a:p>
                    <a:pPr>
                      <a:defRPr/>
                    </a:pPr>
                    <a:r>
                      <a:rPr lang="ru-RU" sz="1295" baseline="0" dirty="0" smtClean="0"/>
                      <a:t>(</a:t>
                    </a:r>
                    <a:r>
                      <a:rPr lang="ru-RU" sz="1295" baseline="0" dirty="0"/>
                      <a:t>выполнение </a:t>
                    </a:r>
                    <a:r>
                      <a:rPr lang="ru-RU" sz="1295" baseline="0" dirty="0" smtClean="0"/>
                      <a:t>112,4%)</a:t>
                    </a:r>
                    <a:endParaRPr lang="ru-RU" sz="1300" baseline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4727843889079206"/>
                  <c:y val="2.095525484464138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295" baseline="0" dirty="0" smtClean="0"/>
                      <a:t>Акцизы – 55,5 млн.руб</a:t>
                    </a:r>
                    <a:r>
                      <a:rPr lang="ru-RU" sz="1295" baseline="0" dirty="0"/>
                      <a:t>. (</a:t>
                    </a:r>
                    <a:r>
                      <a:rPr lang="ru-RU" sz="1295" baseline="0" dirty="0" smtClean="0"/>
                      <a:t>выполнение 85 %)</a:t>
                    </a:r>
                    <a:endParaRPr lang="ru-RU" sz="1300" baseline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4679498801780358"/>
                  <c:y val="0.1462195216816339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295" b="0" i="0" u="none" strike="noStrike" baseline="0" dirty="0" smtClean="0"/>
                      <a:t>Налог на имущество физических лиц </a:t>
                    </a:r>
                  </a:p>
                  <a:p>
                    <a:pPr>
                      <a:defRPr/>
                    </a:pPr>
                    <a:r>
                      <a:rPr lang="ru-RU" sz="1295" b="0" i="0" u="none" strike="noStrike" baseline="0" dirty="0" smtClean="0"/>
                      <a:t>- 68,8</a:t>
                    </a:r>
                    <a:r>
                      <a:rPr lang="ru-RU" sz="1295" baseline="0" dirty="0" smtClean="0"/>
                      <a:t> млн.руб</a:t>
                    </a:r>
                    <a:r>
                      <a:rPr lang="ru-RU" sz="1295" baseline="0" dirty="0"/>
                      <a:t>. (выполнение </a:t>
                    </a:r>
                    <a:r>
                      <a:rPr lang="ru-RU" sz="1295" baseline="0" dirty="0" smtClean="0"/>
                      <a:t>102,8%)</a:t>
                    </a:r>
                    <a:endParaRPr lang="ru-RU" sz="1300" baseline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0856692913386721E-2"/>
                  <c:y val="0.2688332454601224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295" dirty="0" smtClean="0"/>
                      <a:t>Прочие</a:t>
                    </a:r>
                    <a:r>
                      <a:rPr lang="ru-RU" sz="1295" baseline="0" dirty="0" smtClean="0"/>
                      <a:t> налоговые и неналоговые доходы</a:t>
                    </a:r>
                  </a:p>
                  <a:p>
                    <a:pPr>
                      <a:defRPr/>
                    </a:pPr>
                    <a:r>
                      <a:rPr lang="ru-RU" sz="1295" baseline="0" dirty="0" smtClean="0"/>
                      <a:t> </a:t>
                    </a:r>
                    <a:r>
                      <a:rPr lang="ru-RU" sz="1295" dirty="0" smtClean="0"/>
                      <a:t>–  75,1 </a:t>
                    </a:r>
                    <a:r>
                      <a:rPr lang="ru-RU" sz="1295" dirty="0"/>
                      <a:t>млн.руб. </a:t>
                    </a:r>
                    <a:endParaRPr lang="ru-RU" sz="1300" dirty="0" smtClean="0"/>
                  </a:p>
                  <a:p>
                    <a:pPr>
                      <a:defRPr/>
                    </a:pPr>
                    <a:r>
                      <a:rPr lang="ru-RU" sz="1295" dirty="0" smtClean="0"/>
                      <a:t>(</a:t>
                    </a:r>
                    <a:r>
                      <a:rPr lang="ru-RU" sz="1295" dirty="0"/>
                      <a:t>выполнение </a:t>
                    </a:r>
                    <a:r>
                      <a:rPr lang="ru-RU" sz="1295" dirty="0" smtClean="0"/>
                      <a:t>109,5%)</a:t>
                    </a:r>
                    <a:endParaRPr lang="ru-RU" sz="13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5051727909012114E-2"/>
                  <c:y val="0.1727523903262105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295" baseline="0" dirty="0"/>
                      <a:t>Субсидии, дотации на выравнивание -198,6 млн.руб. (выполнение 50 %)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-1 235,5 млн.руб. (выполнение 100,1%)</c:v>
                </c:pt>
                <c:pt idx="1">
                  <c:v>Земельный налог - 119,2 млн.руб. (выполнение 99,7%)</c:v>
                </c:pt>
                <c:pt idx="2">
                  <c:v>Доходы от использования муниципального имущества - 82,3 млн.руб. (выполнение 103,3%)</c:v>
                </c:pt>
                <c:pt idx="3">
                  <c:v>Налоги на совокупный доход - 126,8 млн.руб. (выполнение 101,6 %)</c:v>
                </c:pt>
                <c:pt idx="4">
                  <c:v>Доходы от продажи муниципального имущества - 25,5 млн.руб. (выполнение 112,4%)</c:v>
                </c:pt>
                <c:pt idx="5">
                  <c:v>Акцизы - 55,5 млн.руб. (выполнение 85 %)</c:v>
                </c:pt>
                <c:pt idx="6">
                  <c:v>Налог на имущество физических лиц - 68,8 млн.руб. (выполнение - 102,8%)</c:v>
                </c:pt>
                <c:pt idx="7">
                  <c:v>Прочие налоговые и неналоговые доходы - 75,1 млн.руб. (выполнение 109,5)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1253.5</c:v>
                </c:pt>
                <c:pt idx="1">
                  <c:v>119.2</c:v>
                </c:pt>
                <c:pt idx="2">
                  <c:v>82.3</c:v>
                </c:pt>
                <c:pt idx="3">
                  <c:v>126.8</c:v>
                </c:pt>
                <c:pt idx="4">
                  <c:v>25.5</c:v>
                </c:pt>
                <c:pt idx="5">
                  <c:v>55.5</c:v>
                </c:pt>
                <c:pt idx="6">
                  <c:v>68.8</c:v>
                </c:pt>
                <c:pt idx="7">
                  <c:v>75.099999999999994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-1 235,5 млн.руб. (выполнение 100,1%)</c:v>
                </c:pt>
                <c:pt idx="1">
                  <c:v>Земельный налог - 119,2 млн.руб. (выполнение 99,7%)</c:v>
                </c:pt>
                <c:pt idx="2">
                  <c:v>Доходы от использования муниципального имущества - 82,3 млн.руб. (выполнение 103,3%)</c:v>
                </c:pt>
                <c:pt idx="3">
                  <c:v>Налоги на совокупный доход - 126,8 млн.руб. (выполнение 101,6 %)</c:v>
                </c:pt>
                <c:pt idx="4">
                  <c:v>Доходы от продажи муниципального имущества - 25,5 млн.руб. (выполнение 112,4%)</c:v>
                </c:pt>
                <c:pt idx="5">
                  <c:v>Акцизы - 55,5 млн.руб. (выполнение 85 %)</c:v>
                </c:pt>
                <c:pt idx="6">
                  <c:v>Налог на имущество физических лиц - 68,8 млн.руб. (выполнение - 102,8%)</c:v>
                </c:pt>
                <c:pt idx="7">
                  <c:v>Прочие налоговые и неналоговые доходы - 75,1 млн.руб. (выполнение 109,5)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69.38063873360224</c:v>
                </c:pt>
                <c:pt idx="1">
                  <c:v>6.5976642497370745</c:v>
                </c:pt>
                <c:pt idx="2">
                  <c:v>4.5552665079980077</c:v>
                </c:pt>
                <c:pt idx="3">
                  <c:v>7.0183206951901518</c:v>
                </c:pt>
                <c:pt idx="4">
                  <c:v>1.4114130735595278</c:v>
                </c:pt>
                <c:pt idx="5">
                  <c:v>3.0718990424530914</c:v>
                </c:pt>
                <c:pt idx="6">
                  <c:v>3.8080478219959044</c:v>
                </c:pt>
                <c:pt idx="7">
                  <c:v>4.1567498754635519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73"/>
      </c:pieChart>
      <c:spPr>
        <a:noFill/>
        <a:ln w="25383">
          <a:noFill/>
        </a:ln>
      </c:spPr>
    </c:plotArea>
    <c:plotVisOnly val="1"/>
    <c:dispBlanksAs val="zero"/>
    <c:showDLblsOverMax val="0"/>
  </c:chart>
  <c:txPr>
    <a:bodyPr/>
    <a:lstStyle/>
    <a:p>
      <a:pPr>
        <a:defRPr sz="1793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 г.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048000"/>
        <c:axId val="238049536"/>
        <c:axId val="0"/>
      </c:bar3DChart>
      <c:catAx>
        <c:axId val="23804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ru-RU"/>
          </a:p>
        </c:txPr>
        <c:crossAx val="238049536"/>
        <c:crossesAt val="18"/>
        <c:auto val="1"/>
        <c:lblAlgn val="ctr"/>
        <c:lblOffset val="100"/>
        <c:noMultiLvlLbl val="0"/>
      </c:catAx>
      <c:valAx>
        <c:axId val="238049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38048000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  <c:txPr>
        <a:bodyPr rot="0" vert="horz"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</cdr:x>
      <cdr:y>0.82547</cdr:y>
    </cdr:from>
    <cdr:to>
      <cdr:x>0.10466</cdr:x>
      <cdr:y>0.85232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0710" y="5016955"/>
          <a:ext cx="319512" cy="163165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 w="12700" cap="flat" cmpd="sng" algn="ctr">
          <a:solidFill>
            <a:srgbClr val="0068A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0.03386</cdr:x>
      <cdr:y>0.88429</cdr:y>
    </cdr:from>
    <cdr:to>
      <cdr:x>0.10652</cdr:x>
      <cdr:y>0.91343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48903" y="4952951"/>
          <a:ext cx="319512" cy="163165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 w="12700" cap="flat" cmpd="sng" algn="ctr">
          <a:solidFill>
            <a:srgbClr val="0068A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244922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489844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734766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979688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1224610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1469532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1714454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1959376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0.03386</cdr:x>
      <cdr:y>0.94858</cdr:y>
    </cdr:from>
    <cdr:to>
      <cdr:x>0.10652</cdr:x>
      <cdr:y>0.97771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8903" y="5312991"/>
          <a:ext cx="319512" cy="1631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 w="12700" cap="flat" cmpd="sng" algn="ctr">
          <a:solidFill>
            <a:srgbClr val="0068A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244922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489844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734766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979688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1224610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1469532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1714454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1959376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0.13211</cdr:x>
      <cdr:y>0.80716</cdr:y>
    </cdr:from>
    <cdr:to>
      <cdr:x>0.78712</cdr:x>
      <cdr:y>0.86211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80951" y="4520903"/>
          <a:ext cx="288032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44922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489844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734766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979688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224610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469532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714454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1959376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Liberation Serif" pitchFamily="18" charset="0"/>
            </a:rPr>
            <a:t>Всего год</a:t>
          </a:r>
          <a:endParaRPr lang="ru-RU" sz="1400" dirty="0">
            <a:latin typeface="Liberation Serif" pitchFamily="18" charset="0"/>
          </a:endParaRPr>
        </a:p>
      </cdr:txBody>
    </cdr:sp>
  </cdr:relSizeAnchor>
  <cdr:relSizeAnchor xmlns:cdr="http://schemas.openxmlformats.org/drawingml/2006/chartDrawing">
    <cdr:from>
      <cdr:x>0.11574</cdr:x>
      <cdr:y>0.87144</cdr:y>
    </cdr:from>
    <cdr:to>
      <cdr:x>0.76556</cdr:x>
      <cdr:y>0.92639</cdr:y>
    </cdr:to>
    <cdr:sp macro="" textlink="">
      <cdr:nvSpPr>
        <cdr:cNvPr id="6" name="TextBox 10"/>
        <cdr:cNvSpPr txBox="1"/>
      </cdr:nvSpPr>
      <cdr:spPr>
        <a:xfrm xmlns:a="http://schemas.openxmlformats.org/drawingml/2006/main">
          <a:off x="508943" y="4880943"/>
          <a:ext cx="28575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44922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489844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734766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979688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224610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469532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714454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1959376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Liberation Serif" pitchFamily="18" charset="0"/>
            </a:rPr>
            <a:t>1-ое полугодие</a:t>
          </a:r>
          <a:endParaRPr lang="ru-RU" sz="1400" dirty="0">
            <a:latin typeface="Liberation Serif" pitchFamily="18" charset="0"/>
          </a:endParaRPr>
        </a:p>
      </cdr:txBody>
    </cdr:sp>
  </cdr:relSizeAnchor>
  <cdr:relSizeAnchor xmlns:cdr="http://schemas.openxmlformats.org/drawingml/2006/chartDrawing">
    <cdr:from>
      <cdr:x>0.13211</cdr:x>
      <cdr:y>0.93572</cdr:y>
    </cdr:from>
    <cdr:to>
      <cdr:x>0.78193</cdr:x>
      <cdr:y>0.99067</cdr:y>
    </cdr:to>
    <cdr:sp macro="" textlink="">
      <cdr:nvSpPr>
        <cdr:cNvPr id="7" name="TextBox 11"/>
        <cdr:cNvSpPr txBox="1"/>
      </cdr:nvSpPr>
      <cdr:spPr>
        <a:xfrm xmlns:a="http://schemas.openxmlformats.org/drawingml/2006/main">
          <a:off x="580951" y="5240983"/>
          <a:ext cx="28575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44922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489844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734766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979688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224610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469532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714454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1959376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Liberation Serif" pitchFamily="18" charset="0"/>
            </a:rPr>
            <a:t>1-ый квартал</a:t>
          </a:r>
          <a:endParaRPr lang="ru-RU" sz="1400" dirty="0">
            <a:latin typeface="Liberation Serif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0.02432</cdr:x>
      <cdr:y>0.91679</cdr:y>
    </cdr:from>
    <cdr:to>
      <cdr:x>0.10179</cdr:x>
      <cdr:y>0.9447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00299" y="5293173"/>
          <a:ext cx="319512" cy="161140"/>
        </a:xfrm>
        <a:prstGeom xmlns:a="http://schemas.openxmlformats.org/drawingml/2006/main" prst="rect">
          <a:avLst/>
        </a:prstGeom>
        <a:solidFill xmlns:a="http://schemas.openxmlformats.org/drawingml/2006/main">
          <a:srgbClr val="CC00FF"/>
        </a:solidFill>
        <a:ln xmlns:a="http://schemas.openxmlformats.org/drawingml/2006/main" w="12700" cap="flat" cmpd="sng" algn="ctr">
          <a:solidFill>
            <a:sysClr val="windowText" lastClr="00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1pPr>
          <a:lvl2pPr marL="244922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2pPr>
          <a:lvl3pPr marL="489844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3pPr>
          <a:lvl4pPr marL="734766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4pPr>
          <a:lvl5pPr marL="979688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5pPr>
          <a:lvl6pPr marL="1224610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6pPr>
          <a:lvl7pPr marL="1469532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7pPr>
          <a:lvl8pPr marL="1714454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8pPr>
          <a:lvl9pPr marL="1959376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0.0218</cdr:x>
      <cdr:y>0.83213</cdr:y>
    </cdr:from>
    <cdr:to>
      <cdr:x>0.09927</cdr:x>
      <cdr:y>0.85947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9095" y="4804390"/>
          <a:ext cx="352160" cy="15784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2700" cap="flat" cmpd="sng" algn="ctr">
          <a:solidFill>
            <a:srgbClr val="0068A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1pPr>
          <a:lvl2pPr marL="244922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2pPr>
          <a:lvl3pPr marL="489844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3pPr>
          <a:lvl4pPr marL="734766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4pPr>
          <a:lvl5pPr marL="979688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5pPr>
          <a:lvl6pPr marL="1224610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6pPr>
          <a:lvl7pPr marL="1469532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7pPr>
          <a:lvl8pPr marL="1714454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8pPr>
          <a:lvl9pPr marL="1959376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0.11847</cdr:x>
      <cdr:y>0.82964</cdr:y>
    </cdr:from>
    <cdr:to>
      <cdr:x>0.97341</cdr:x>
      <cdr:y>0.97814</cdr:y>
    </cdr:to>
    <cdr:sp macro="" textlink="">
      <cdr:nvSpPr>
        <cdr:cNvPr id="4" name="TextBox 7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F5A6EBF-8E93-44EE-9DD6-090A4830BE71}"/>
            </a:ext>
          </a:extLst>
        </cdr:cNvPr>
        <cdr:cNvSpPr txBox="1"/>
      </cdr:nvSpPr>
      <cdr:spPr>
        <a:xfrm xmlns:a="http://schemas.openxmlformats.org/drawingml/2006/main">
          <a:off x="488593" y="4789992"/>
          <a:ext cx="3526061" cy="8573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48984" tIns="24492" rIns="48984" bIns="24492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>
            <a:lnSpc>
              <a:spcPct val="75000"/>
            </a:lnSpc>
          </a:pPr>
          <a:r>
            <a:rPr lang="ru-RU" sz="1400" dirty="0" smtClean="0">
              <a:latin typeface="Liberation Serif" charset="0"/>
              <a:cs typeface="Arial" panose="020B0604020202020204" pitchFamily="34" charset="0"/>
            </a:rPr>
            <a:t>Число вакантных мест, заявленных работодателями, ед.</a:t>
          </a:r>
        </a:p>
        <a:p xmlns:a="http://schemas.openxmlformats.org/drawingml/2006/main">
          <a:pPr>
            <a:lnSpc>
              <a:spcPct val="75000"/>
            </a:lnSpc>
          </a:pPr>
          <a:endParaRPr lang="ru-RU" sz="1400" dirty="0" smtClean="0">
            <a:latin typeface="Liberation Serif" charset="0"/>
            <a:cs typeface="Arial" panose="020B0604020202020204" pitchFamily="34" charset="0"/>
          </a:endParaRPr>
        </a:p>
        <a:p xmlns:a="http://schemas.openxmlformats.org/drawingml/2006/main">
          <a:pPr>
            <a:lnSpc>
              <a:spcPct val="75000"/>
            </a:lnSpc>
          </a:pPr>
          <a:r>
            <a:rPr lang="ru-RU" sz="1400" dirty="0" smtClean="0">
              <a:latin typeface="Liberation Serif" charset="0"/>
              <a:cs typeface="Arial" panose="020B0604020202020204" pitchFamily="34" charset="0"/>
            </a:rPr>
            <a:t>Численность безработных граждан на конец отчетного периода, человек</a:t>
          </a:r>
          <a:endParaRPr lang="ru-RU" sz="1400" dirty="0">
            <a:latin typeface="Liberation Serif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0.67442</cdr:x>
      <cdr:y>0.45788</cdr:y>
    </cdr:from>
    <cdr:to>
      <cdr:x>0.75706</cdr:x>
      <cdr:y>0.50788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56176" y="2736850"/>
          <a:ext cx="754348" cy="298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dirty="0" smtClean="0"/>
            <a:t>4,1%</a:t>
          </a:r>
          <a:endParaRPr lang="ru-RU" sz="1300" dirty="0"/>
        </a:p>
      </cdr:txBody>
    </cdr:sp>
  </cdr:relSizeAnchor>
  <cdr:relSizeAnchor xmlns:cdr="http://schemas.openxmlformats.org/drawingml/2006/chartDrawing">
    <cdr:from>
      <cdr:x>0.40447</cdr:x>
      <cdr:y>0.31111</cdr:y>
    </cdr:from>
    <cdr:to>
      <cdr:x>0.47569</cdr:x>
      <cdr:y>0.36174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92029" y="1799729"/>
          <a:ext cx="650105" cy="292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6,6</a:t>
          </a:r>
          <a:r>
            <a:rPr lang="ru-RU" sz="1300" dirty="0" smtClean="0"/>
            <a:t> %</a:t>
          </a:r>
          <a:endParaRPr lang="ru-RU" sz="1300" dirty="0"/>
        </a:p>
      </cdr:txBody>
    </cdr:sp>
  </cdr:relSizeAnchor>
  <cdr:relSizeAnchor xmlns:cdr="http://schemas.openxmlformats.org/drawingml/2006/chartDrawing">
    <cdr:from>
      <cdr:x>0.54031</cdr:x>
      <cdr:y>0.28922</cdr:y>
    </cdr:from>
    <cdr:to>
      <cdr:x>0.60891</cdr:x>
      <cdr:y>0.35172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32040" y="1728738"/>
          <a:ext cx="626190" cy="373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dirty="0" smtClean="0"/>
            <a:t>  7%</a:t>
          </a:r>
          <a:endParaRPr lang="ru-RU" sz="1300" dirty="0"/>
        </a:p>
      </cdr:txBody>
    </cdr:sp>
  </cdr:relSizeAnchor>
  <cdr:relSizeAnchor xmlns:cdr="http://schemas.openxmlformats.org/drawingml/2006/chartDrawing">
    <cdr:from>
      <cdr:x>0.60342</cdr:x>
      <cdr:y>0.28922</cdr:y>
    </cdr:from>
    <cdr:to>
      <cdr:x>0.66953</cdr:x>
      <cdr:y>0.33963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08104" y="1728738"/>
          <a:ext cx="603461" cy="301311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1800000" rev="0"/>
          </a:camera>
          <a:lightRig rig="threePt" dir="t"/>
        </a:scene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1,4%</a:t>
          </a:r>
          <a:endParaRPr lang="ru-RU" dirty="0"/>
        </a:p>
      </cdr:txBody>
    </cdr:sp>
  </cdr:relSizeAnchor>
  <cdr:relSizeAnchor xmlns:cdr="http://schemas.openxmlformats.org/drawingml/2006/chartDrawing">
    <cdr:from>
      <cdr:x>0.45275</cdr:x>
      <cdr:y>0.52436</cdr:y>
    </cdr:from>
    <cdr:to>
      <cdr:x>0.58296</cdr:x>
      <cdr:y>0.67623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4139946" y="3072766"/>
          <a:ext cx="1190640" cy="889963"/>
        </a:xfrm>
        <a:prstGeom xmlns:a="http://schemas.openxmlformats.org/drawingml/2006/main" prst="ellipse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rgbClr val="CCFF66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matte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0.45969</cdr:x>
      <cdr:y>0.54762</cdr:y>
    </cdr:from>
    <cdr:to>
      <cdr:x>0.57351</cdr:x>
      <cdr:y>0.67272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96085" y="3167881"/>
          <a:ext cx="1038963" cy="723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1 806,7</a:t>
          </a:r>
        </a:p>
        <a:p xmlns:a="http://schemas.openxmlformats.org/drawingml/2006/main">
          <a:pPr algn="ctr"/>
          <a:r>
            <a:rPr lang="ru-RU" sz="1600" b="1" dirty="0" smtClean="0"/>
            <a:t>млн.руб.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0.61157</cdr:x>
      <cdr:y>0.35</cdr:y>
    </cdr:from>
    <cdr:to>
      <cdr:x>0.65289</cdr:x>
      <cdr:y>0.3875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286382" y="2000246"/>
          <a:ext cx="35719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0.63498</cdr:x>
      <cdr:y>0.3856</cdr:y>
    </cdr:from>
    <cdr:to>
      <cdr:x>0.70586</cdr:x>
      <cdr:y>0.44784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796136" y="2304802"/>
          <a:ext cx="647001" cy="372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   3,8</a:t>
          </a:r>
          <a:r>
            <a:rPr lang="ru-RU" sz="1300" dirty="0" smtClean="0"/>
            <a:t>%</a:t>
          </a:r>
          <a:endParaRPr lang="ru-RU" sz="1300" dirty="0"/>
        </a:p>
      </cdr:txBody>
    </cdr:sp>
  </cdr:relSizeAnchor>
  <cdr:relSizeAnchor xmlns:cdr="http://schemas.openxmlformats.org/drawingml/2006/chartDrawing">
    <cdr:from>
      <cdr:x>0.46143</cdr:x>
      <cdr:y>0.74701</cdr:y>
    </cdr:from>
    <cdr:to>
      <cdr:x>0.56443</cdr:x>
      <cdr:y>0.79741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211960" y="4465042"/>
          <a:ext cx="940197" cy="301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dirty="0" smtClean="0"/>
            <a:t>    69,4 %</a:t>
          </a:r>
          <a:endParaRPr lang="ru-RU" sz="1300" dirty="0"/>
        </a:p>
      </cdr:txBody>
    </cdr:sp>
  </cdr:relSizeAnchor>
  <cdr:relSizeAnchor xmlns:cdr="http://schemas.openxmlformats.org/drawingml/2006/chartDrawing">
    <cdr:from>
      <cdr:x>0.61131</cdr:x>
      <cdr:y>0.34946</cdr:y>
    </cdr:from>
    <cdr:to>
      <cdr:x>0.68286</cdr:x>
      <cdr:y>0.39356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580112" y="2088778"/>
          <a:ext cx="653118" cy="263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3,1%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0.46758</cdr:x>
      <cdr:y>0.28622</cdr:y>
    </cdr:from>
    <cdr:to>
      <cdr:x>0.53845</cdr:x>
      <cdr:y>0.33538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268093" y="1655713"/>
          <a:ext cx="646910" cy="284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dirty="0" smtClean="0"/>
            <a:t> 4,6%</a:t>
          </a:r>
          <a:endParaRPr lang="ru-RU" sz="13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6D9F07-407D-4749-BF8C-4FCC570FA461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7E8D34-B38B-4299-AE79-4956ADEAD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55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56D79-5AA0-4253-8C1C-D31FAF0FFD0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4579" marR="0" lvl="2" indent="0" algn="l" defTabSz="654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826029" marR="0" lvl="2" indent="-171450" algn="l" defTabSz="654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5E5C3-D952-41A4-97A9-8D2743B1316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60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0CA9FC-5016-4B81-B080-05A119C4120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A55C74-A229-4895-84D8-8D0CAA12B2C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508BA4-F5BF-43F5-A091-46B858A37C53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CA39C-47F2-43F3-AF37-557BF7F9C1B0}" type="datetimeFigureOut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0DB2D-DF13-4A18-8E0F-5B106D98E2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BC7A3-9485-48B9-B46D-4BDAA70622A9}" type="datetimeFigureOut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91C5-B7B5-496B-9524-C1AD76CFC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2D30C-93E2-4A12-9410-433300268621}" type="datetimeFigureOut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C5C59-3786-400B-A0FD-4A8BC5D3B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A058-0B26-455C-BAA6-A2B3AAD94B75}" type="datetimeFigureOut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AAB3-1947-4BC7-9D05-AFCCAA18D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89460-5E34-47ED-8C65-DC442DDB8C53}" type="datetimeFigureOut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0942-C85C-4CFE-B312-1E1390585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CE771-3C25-4E5C-AC07-12C13B0A6247}" type="datetimeFigureOut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16608-CDC7-49A4-B33C-C0D2616C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CD95F-6BE3-4853-A1E8-9E4E5ABFC5E0}" type="datetimeFigureOut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0108-8C8B-4E38-AFD4-03212DB978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BC23-732B-4919-8179-CF8843AAD293}" type="datetimeFigureOut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4A25-6F6E-45F7-B4DC-F1B155BCC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62E39-4D11-4E2F-9E04-C9101D691D91}" type="datetimeFigureOut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93-7F8D-4C62-B9D9-9F50A43CF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99182-8E65-467A-AB9F-FD0A9F4B3EFE}" type="datetimeFigureOut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FC36-9EEB-4204-96D7-DC15B65C2F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24E86-248D-48F5-BDF3-5ECD7FAC3B26}" type="datetimeFigureOut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8B0B1-0606-4C35-B91C-5502F2EB2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FED2E-FF19-4950-8A67-5ED2B4101810}" type="datetimeFigureOut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56989B-8009-4CDE-90CC-55D674966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925" y="620688"/>
            <a:ext cx="4778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9862" y="5877272"/>
            <a:ext cx="3068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Исполнение 2020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619672" y="3974"/>
            <a:ext cx="5903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Программно-целевой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 планирования</a:t>
            </a:r>
          </a:p>
        </p:txBody>
      </p:sp>
      <p:sp>
        <p:nvSpPr>
          <p:cNvPr id="13" name="Прямоугольник 12" descr="89397"/>
          <p:cNvSpPr>
            <a:spLocks noChangeArrowheads="1"/>
          </p:cNvSpPr>
          <p:nvPr/>
        </p:nvSpPr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12700" algn="ctr">
            <a:solidFill>
              <a:srgbClr val="12705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84213" y="836613"/>
            <a:ext cx="7704137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соответствуют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социально-экономического  развития городского округа Первоуральск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цели и задачи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определенной сфере;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способы их достижения (мероприятия программы);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объемы используемых финансовых средств в соответствии с решением о бюджете;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показатели эффективности реализации программы, на основании которых дается оценка достижения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достижения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заданных целей.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В бюджете городского округа Первоуральск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плановый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2021 и 2022 годов отражены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 целей и задач,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муниципальными программами.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95,8%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городского округа Первоуральск выполняются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мероприятий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программ.</a:t>
            </a: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3" grpId="0" animBg="1"/>
      <p:bldP spid="143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708920"/>
            <a:ext cx="3888432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ТРАНСФЕРТЫ-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одним бюджетом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другому бюджету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085184"/>
            <a:ext cx="2520280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дар, пожертвование)-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определения конкретной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их использования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085184"/>
            <a:ext cx="266429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приходить на помощь )-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редоставляются на финансирование «переданных» местным  бюджетам расходных обязательств РФ </a:t>
            </a:r>
          </a:p>
          <a:p>
            <a:pPr algn="ctr"/>
            <a:endParaRPr lang="ru-RU" dirty="0"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196752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 образованиями по вопросам регулирования бюджетных правоотношений,  организации и осуществления бюджетного процесса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5085184"/>
            <a:ext cx="2592288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условиях долевого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других бюджетов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2731960">
            <a:off x="1966735" y="4371405"/>
            <a:ext cx="323850" cy="704947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8529024">
            <a:off x="6464128" y="4342865"/>
            <a:ext cx="323850" cy="743445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4283968" y="4437112"/>
            <a:ext cx="323850" cy="576064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1944216" cy="206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348880"/>
            <a:ext cx="2592287" cy="19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52928" cy="4536504"/>
          </a:xfrm>
          <a:noFill/>
          <a:extLst/>
        </p:spPr>
        <p:txBody>
          <a:bodyPr anchor="t">
            <a:normAutofit fontScale="90000"/>
          </a:bodyPr>
          <a:lstStyle/>
          <a:p>
            <a:pPr algn="l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 ПРОЦЕСС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и исполнение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Утверждение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Исполнение бюджета в текущем году.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Формирование отчета об исполнении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Утверждение отчета об исполнении 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Составление проекта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Рассмотрение проекта бюджета очередного года. </a:t>
            </a:r>
            <a:r>
              <a:rPr lang="ru-RU" sz="2000" dirty="0">
                <a:latin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16632"/>
            <a:ext cx="5400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показатели развития экономики </a:t>
            </a:r>
          </a:p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городского округа Первоуральск 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7380288" y="5876925"/>
            <a:ext cx="46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600" b="1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18268" name="Group 8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933796"/>
              </p:ext>
            </p:extLst>
          </p:nvPr>
        </p:nvGraphicFramePr>
        <p:xfrm>
          <a:off x="179513" y="980731"/>
          <a:ext cx="8784975" cy="5758111"/>
        </p:xfrm>
        <a:graphic>
          <a:graphicData uri="http://schemas.openxmlformats.org/drawingml/2006/table">
            <a:tbl>
              <a:tblPr/>
              <a:tblGrid>
                <a:gridCol w="382780"/>
                <a:gridCol w="2542845"/>
                <a:gridCol w="1023361"/>
                <a:gridCol w="958557"/>
                <a:gridCol w="1001760"/>
                <a:gridCol w="1001760"/>
                <a:gridCol w="918055"/>
                <a:gridCol w="955857"/>
              </a:tblGrid>
              <a:tr h="7200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Наименование показателя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план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факт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план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 постоянного населения (на начало года)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144,652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143,105 оценка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143,051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141,368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139,793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71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работников крупных и средних предприятий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15 776 067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24 004 979 прогноз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17 049 665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   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17 697 552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 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18 370 059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    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5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 по крупным и средним предприятиям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39 471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41 050 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41 811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43 400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45 049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0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 безработицы (отношение общей численности зарегистрированных безработных к экономически активному населению)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0,89  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5,14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1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(среднегодовая) – всего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54 898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57 335 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55 669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57 062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56 985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09" name="Group 77"/>
          <p:cNvGraphicFramePr>
            <a:graphicFrameLocks noGrp="1"/>
          </p:cNvGraphicFramePr>
          <p:nvPr/>
        </p:nvGraphicFramePr>
        <p:xfrm>
          <a:off x="251520" y="1196752"/>
          <a:ext cx="8352928" cy="5210947"/>
        </p:xfrm>
        <a:graphic>
          <a:graphicData uri="http://schemas.openxmlformats.org/drawingml/2006/table">
            <a:tbl>
              <a:tblPr/>
              <a:tblGrid>
                <a:gridCol w="4729970"/>
                <a:gridCol w="1811479"/>
                <a:gridCol w="1811479"/>
              </a:tblGrid>
              <a:tr h="48705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Достижение показателей по Указам Президента РФ, руб.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на 2020 год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 за 2020 (факт)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дошкольных образовательных учреждений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35 188,10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35 644,81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общеобразовательных учреждений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39 000,00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41 583,75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41 475,32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42 322,78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культуры и искусства 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38 003,00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38 099,20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6" name="Text Box 94"/>
          <p:cNvSpPr txBox="1">
            <a:spLocks noChangeArrowheads="1"/>
          </p:cNvSpPr>
          <p:nvPr/>
        </p:nvSpPr>
        <p:spPr bwMode="auto">
          <a:xfrm>
            <a:off x="-252413" y="0"/>
            <a:ext cx="9144001" cy="75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 учреждений </a:t>
            </a:r>
            <a:endParaRPr lang="ru-RU" sz="2000" b="1" dirty="0">
              <a:solidFill>
                <a:srgbClr val="FF006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Социально-экономическое положение городского округа</a:t>
            </a:r>
            <a:endParaRPr lang="ru-RU" sz="2400" b="1" dirty="0">
              <a:latin typeface="Liberation Serif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45539"/>
              </p:ext>
            </p:extLst>
          </p:nvPr>
        </p:nvGraphicFramePr>
        <p:xfrm>
          <a:off x="179512" y="1052736"/>
          <a:ext cx="4397375" cy="5457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610111"/>
              </p:ext>
            </p:extLst>
          </p:nvPr>
        </p:nvGraphicFramePr>
        <p:xfrm>
          <a:off x="4746625" y="908719"/>
          <a:ext cx="4397375" cy="590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35602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024031"/>
              </p:ext>
            </p:extLst>
          </p:nvPr>
        </p:nvGraphicFramePr>
        <p:xfrm>
          <a:off x="4705351" y="572291"/>
          <a:ext cx="4397821" cy="628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432A287-A30F-4528-AC42-D52D4D4EFFF2}"/>
              </a:ext>
            </a:extLst>
          </p:cNvPr>
          <p:cNvCxnSpPr/>
          <p:nvPr/>
        </p:nvCxnSpPr>
        <p:spPr>
          <a:xfrm>
            <a:off x="4581525" y="1120712"/>
            <a:ext cx="0" cy="44636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4" descr="http://www.oblgazeta.ru/media/cache/5c/76/5c767c0cffb2b17e6f3ef6235702694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8814" y="154705"/>
            <a:ext cx="528157" cy="7596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6929438" y="6318252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4D0F494E-A7AC-4738-9638-296CD2C9D0E8}" type="slidenum">
              <a:rPr lang="ru-RU" sz="2000" b="1">
                <a:solidFill>
                  <a:schemeClr val="tx1"/>
                </a:solidFill>
              </a:rPr>
              <a:pPr/>
              <a:t>16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5A6EBF-8E93-44EE-9DD6-090A4830BE71}"/>
              </a:ext>
            </a:extLst>
          </p:cNvPr>
          <p:cNvSpPr txBox="1"/>
          <p:nvPr/>
        </p:nvSpPr>
        <p:spPr>
          <a:xfrm>
            <a:off x="1619252" y="133261"/>
            <a:ext cx="6200774" cy="52322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ru-RU" altLang="ru-RU" dirty="0">
                <a:latin typeface="Liberation Serif" charset="0"/>
              </a:rPr>
              <a:t>Социально-экономическая </a:t>
            </a:r>
            <a:r>
              <a:rPr lang="ru-RU" altLang="ru-RU" dirty="0" smtClean="0">
                <a:latin typeface="Liberation Serif" charset="0"/>
              </a:rPr>
              <a:t>ситуация</a:t>
            </a:r>
            <a:endParaRPr lang="ru-RU" altLang="ru-RU" dirty="0">
              <a:latin typeface="Liberation Serif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0408542"/>
              </p:ext>
            </p:extLst>
          </p:nvPr>
        </p:nvGraphicFramePr>
        <p:xfrm>
          <a:off x="339367" y="656481"/>
          <a:ext cx="4124325" cy="5968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7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9F5A6EBF-8E93-44EE-9DD6-090A4830BE71}"/>
              </a:ext>
            </a:extLst>
          </p:cNvPr>
          <p:cNvSpPr txBox="1"/>
          <p:nvPr/>
        </p:nvSpPr>
        <p:spPr>
          <a:xfrm>
            <a:off x="5360764" y="5584339"/>
            <a:ext cx="3702407" cy="772737"/>
          </a:xfrm>
          <a:prstGeom prst="rect">
            <a:avLst/>
          </a:prstGeom>
          <a:noFill/>
        </p:spPr>
        <p:txBody>
          <a:bodyPr wrap="square" lIns="48984" tIns="24492" rIns="48984" bIns="24492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ru-RU" sz="1400" dirty="0">
                <a:latin typeface="Liberation Serif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latin typeface="Liberation Serif" charset="0"/>
                <a:cs typeface="Arial" panose="020B0604020202020204" pitchFamily="34" charset="0"/>
              </a:rPr>
              <a:t>реднемесячная заработная плата 1 работника, рублей</a:t>
            </a:r>
          </a:p>
          <a:p>
            <a:pPr>
              <a:lnSpc>
                <a:spcPct val="75000"/>
              </a:lnSpc>
            </a:pPr>
            <a:r>
              <a:rPr lang="ru-RU" sz="1400" dirty="0" smtClean="0">
                <a:latin typeface="Liberation Serif" charset="0"/>
                <a:cs typeface="Arial" panose="020B0604020202020204" pitchFamily="34" charset="0"/>
              </a:rPr>
              <a:t>Средне-списочная численность работников предприятий, человек</a:t>
            </a:r>
            <a:endParaRPr lang="ru-RU" sz="1400" dirty="0">
              <a:latin typeface="Liberation Serif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65052" y="5624711"/>
            <a:ext cx="319512" cy="15785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68A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65052" y="5999651"/>
            <a:ext cx="319512" cy="157850"/>
          </a:xfrm>
          <a:prstGeom prst="rect">
            <a:avLst/>
          </a:prstGeom>
          <a:solidFill>
            <a:srgbClr val="0D0DFF"/>
          </a:solidFill>
          <a:ln w="12700" cap="flat" cmpd="sng" algn="ctr">
            <a:solidFill>
              <a:srgbClr val="0068A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97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88350" cy="954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городского округа  Первоуральска  на 31.12.2020 г.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>            </a:t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sz="11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447" name="Rectangle 20"/>
          <p:cNvSpPr>
            <a:spLocks noChangeArrowheads="1"/>
          </p:cNvSpPr>
          <p:nvPr/>
        </p:nvSpPr>
        <p:spPr bwMode="auto">
          <a:xfrm>
            <a:off x="5580112" y="213285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559 632,91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48" name="Rectangle 21"/>
          <p:cNvSpPr>
            <a:spLocks noChangeArrowheads="1"/>
          </p:cNvSpPr>
          <p:nvPr/>
        </p:nvSpPr>
        <p:spPr bwMode="auto">
          <a:xfrm>
            <a:off x="5580112" y="1484784"/>
            <a:ext cx="2393181" cy="57670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29 464,77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49" name="Rectangle 22"/>
          <p:cNvSpPr>
            <a:spLocks noChangeArrowheads="1"/>
          </p:cNvSpPr>
          <p:nvPr/>
        </p:nvSpPr>
        <p:spPr bwMode="auto">
          <a:xfrm>
            <a:off x="5580112" y="3717032"/>
            <a:ext cx="2393181" cy="50368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617 115,76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0" name="Rectangle 23"/>
          <p:cNvSpPr>
            <a:spLocks noChangeArrowheads="1"/>
          </p:cNvSpPr>
          <p:nvPr/>
        </p:nvSpPr>
        <p:spPr bwMode="auto">
          <a:xfrm>
            <a:off x="5580112" y="4293096"/>
            <a:ext cx="2393181" cy="43224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кинематография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162 343,16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8451" name="Rectangle 24"/>
          <p:cNvSpPr>
            <a:spLocks noChangeArrowheads="1"/>
          </p:cNvSpPr>
          <p:nvPr/>
        </p:nvSpPr>
        <p:spPr bwMode="auto">
          <a:xfrm>
            <a:off x="5580112" y="4797152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366 156,93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2" name="Rectangle 25"/>
          <p:cNvSpPr>
            <a:spLocks noChangeArrowheads="1"/>
          </p:cNvSpPr>
          <p:nvPr/>
        </p:nvSpPr>
        <p:spPr bwMode="auto">
          <a:xfrm>
            <a:off x="5580112" y="5301208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87 693,03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3" name="Rectangle 26"/>
          <p:cNvSpPr>
            <a:spLocks noChangeArrowheads="1"/>
          </p:cNvSpPr>
          <p:nvPr/>
        </p:nvSpPr>
        <p:spPr bwMode="auto">
          <a:xfrm>
            <a:off x="5580112" y="980728"/>
            <a:ext cx="2346573" cy="43122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169 502,05 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</p:txBody>
      </p:sp>
      <p:sp>
        <p:nvSpPr>
          <p:cNvPr id="18454" name="Rectangle 27"/>
          <p:cNvSpPr>
            <a:spLocks noChangeArrowheads="1"/>
          </p:cNvSpPr>
          <p:nvPr/>
        </p:nvSpPr>
        <p:spPr bwMode="auto">
          <a:xfrm>
            <a:off x="5580112" y="2636912"/>
            <a:ext cx="2393181" cy="5032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494 103,74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5" name="Rectangle 28"/>
          <p:cNvSpPr>
            <a:spLocks noChangeArrowheads="1"/>
          </p:cNvSpPr>
          <p:nvPr/>
        </p:nvSpPr>
        <p:spPr bwMode="auto">
          <a:xfrm>
            <a:off x="5580112" y="321297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26 704,25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6" name="Rectangle 29"/>
          <p:cNvSpPr>
            <a:spLocks noChangeArrowheads="1"/>
          </p:cNvSpPr>
          <p:nvPr/>
        </p:nvSpPr>
        <p:spPr bwMode="auto">
          <a:xfrm>
            <a:off x="5580112" y="5805264"/>
            <a:ext cx="2376264" cy="43157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массовой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5 367,86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7" name="Rectangle 30"/>
          <p:cNvSpPr>
            <a:spLocks noChangeArrowheads="1"/>
          </p:cNvSpPr>
          <p:nvPr/>
        </p:nvSpPr>
        <p:spPr bwMode="auto">
          <a:xfrm>
            <a:off x="5580112" y="6309766"/>
            <a:ext cx="2375744" cy="43160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долга  1,70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58" name="Rectangle 31"/>
          <p:cNvSpPr>
            <a:spLocks noChangeArrowheads="1"/>
          </p:cNvSpPr>
          <p:nvPr/>
        </p:nvSpPr>
        <p:spPr bwMode="auto">
          <a:xfrm>
            <a:off x="899592" y="1052736"/>
            <a:ext cx="1497013" cy="7191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1 253 503,56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59" name="Rectangle 32"/>
          <p:cNvSpPr>
            <a:spLocks noChangeArrowheads="1"/>
          </p:cNvSpPr>
          <p:nvPr/>
        </p:nvSpPr>
        <p:spPr bwMode="auto">
          <a:xfrm>
            <a:off x="899592" y="1844824"/>
            <a:ext cx="1504950" cy="5032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119 177,12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460" name="Rectangle 33"/>
          <p:cNvSpPr>
            <a:spLocks noChangeArrowheads="1"/>
          </p:cNvSpPr>
          <p:nvPr/>
        </p:nvSpPr>
        <p:spPr bwMode="auto">
          <a:xfrm>
            <a:off x="899592" y="2492896"/>
            <a:ext cx="1497013" cy="7921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Налоги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совокупный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126 808,77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61" name="Rectangle 34"/>
          <p:cNvSpPr>
            <a:spLocks noChangeArrowheads="1"/>
          </p:cNvSpPr>
          <p:nvPr/>
        </p:nvSpPr>
        <p:spPr bwMode="auto">
          <a:xfrm>
            <a:off x="899592" y="3429000"/>
            <a:ext cx="1509713" cy="93674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от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мущества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82 305,91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62" name="Rectangle 35"/>
          <p:cNvSpPr>
            <a:spLocks noChangeArrowheads="1"/>
          </p:cNvSpPr>
          <p:nvPr/>
        </p:nvSpPr>
        <p:spPr bwMode="auto">
          <a:xfrm>
            <a:off x="899592" y="4509120"/>
            <a:ext cx="1512888" cy="72072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имущество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68 764,99 тыс.руб.</a:t>
            </a:r>
            <a:endParaRPr lang="ru-RU" sz="1200" dirty="0"/>
          </a:p>
        </p:txBody>
      </p:sp>
      <p:sp>
        <p:nvSpPr>
          <p:cNvPr id="18463" name="Rectangle 36"/>
          <p:cNvSpPr>
            <a:spLocks noChangeArrowheads="1"/>
          </p:cNvSpPr>
          <p:nvPr/>
        </p:nvSpPr>
        <p:spPr bwMode="auto">
          <a:xfrm>
            <a:off x="899592" y="5373216"/>
            <a:ext cx="1512888" cy="5032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Прочие доходы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156 141,35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</p:txBody>
      </p:sp>
      <p:sp>
        <p:nvSpPr>
          <p:cNvPr id="18464" name="Rectangle 37"/>
          <p:cNvSpPr>
            <a:spLocks noChangeArrowheads="1"/>
          </p:cNvSpPr>
          <p:nvPr/>
        </p:nvSpPr>
        <p:spPr bwMode="auto">
          <a:xfrm>
            <a:off x="899592" y="6021288"/>
            <a:ext cx="1512887" cy="62071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solidFill>
                <a:srgbClr val="CC3300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2 604 127,98 тыс.руб.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107504" y="1052736"/>
            <a:ext cx="720080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4 410 829,68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47864" y="1052736"/>
            <a:ext cx="1296144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30 833,96 руб.</a:t>
            </a:r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31 583,74  руб.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 rot="16200000">
            <a:off x="2681884" y="10706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 rot="16200000">
            <a:off x="2681884" y="452702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 rot="16200000">
            <a:off x="2681884" y="524710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 rot="16200000">
            <a:off x="2681884" y="596718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6200000">
            <a:off x="2681884" y="25108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 rot="16200000">
            <a:off x="2681884" y="35189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 rot="16200000">
            <a:off x="2681884" y="17187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5" name="AutoShape 12"/>
          <p:cNvSpPr>
            <a:spLocks noChangeArrowheads="1"/>
          </p:cNvSpPr>
          <p:nvPr/>
        </p:nvSpPr>
        <p:spPr bwMode="auto">
          <a:xfrm rot="16200000">
            <a:off x="4986140" y="61112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44408" y="980728"/>
            <a:ext cx="720080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4 518 086,16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 rot="16200000">
            <a:off x="4986140" y="46710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8" name="AutoShape 12"/>
          <p:cNvSpPr>
            <a:spLocks noChangeArrowheads="1"/>
          </p:cNvSpPr>
          <p:nvPr/>
        </p:nvSpPr>
        <p:spPr bwMode="auto">
          <a:xfrm rot="16200000">
            <a:off x="4986140" y="517510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9" name="AutoShape 12"/>
          <p:cNvSpPr>
            <a:spLocks noChangeArrowheads="1"/>
          </p:cNvSpPr>
          <p:nvPr/>
        </p:nvSpPr>
        <p:spPr bwMode="auto">
          <a:xfrm rot="16200000">
            <a:off x="4986140" y="567915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 rot="16200000">
            <a:off x="4986140" y="359092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 rot="16200000">
            <a:off x="4986140" y="308686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2" name="AutoShape 12"/>
          <p:cNvSpPr>
            <a:spLocks noChangeArrowheads="1"/>
          </p:cNvSpPr>
          <p:nvPr/>
        </p:nvSpPr>
        <p:spPr bwMode="auto">
          <a:xfrm rot="16200000">
            <a:off x="4986141" y="416698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 rot="16200000">
            <a:off x="4986140" y="85462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4" name="AutoShape 12"/>
          <p:cNvSpPr>
            <a:spLocks noChangeArrowheads="1"/>
          </p:cNvSpPr>
          <p:nvPr/>
        </p:nvSpPr>
        <p:spPr bwMode="auto">
          <a:xfrm rot="16200000">
            <a:off x="4986140" y="143068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5" name="AutoShape 12"/>
          <p:cNvSpPr>
            <a:spLocks noChangeArrowheads="1"/>
          </p:cNvSpPr>
          <p:nvPr/>
        </p:nvSpPr>
        <p:spPr bwMode="auto">
          <a:xfrm rot="16200000">
            <a:off x="4986140" y="25108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6" name="AutoShape 12"/>
          <p:cNvSpPr>
            <a:spLocks noChangeArrowheads="1"/>
          </p:cNvSpPr>
          <p:nvPr/>
        </p:nvSpPr>
        <p:spPr bwMode="auto">
          <a:xfrm rot="16200000">
            <a:off x="4986140" y="200674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450"/>
                            </p:stCondLst>
                            <p:childTnLst>
                              <p:par>
                                <p:cTn id="5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5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5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5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50"/>
                            </p:stCondLst>
                            <p:childTnLst>
                              <p:par>
                                <p:cTn id="8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8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150"/>
                            </p:stCondLst>
                            <p:childTnLst>
                              <p:par>
                                <p:cTn id="9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9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10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1750"/>
                            </p:stCondLst>
                            <p:childTnLst>
                              <p:par>
                                <p:cTn id="1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3950"/>
                            </p:stCondLst>
                            <p:childTnLst>
                              <p:par>
                                <p:cTn id="1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250"/>
                            </p:stCondLst>
                            <p:childTnLst>
                              <p:par>
                                <p:cTn id="14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50"/>
                            </p:stCondLst>
                            <p:childTnLst>
                              <p:par>
                                <p:cTn id="1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18447" grpId="0" animBg="1"/>
      <p:bldP spid="18448" grpId="0" build="allAtOnce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build="allAtOnce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Муниципальный   долг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143690"/>
              </p:ext>
            </p:extLst>
          </p:nvPr>
        </p:nvGraphicFramePr>
        <p:xfrm>
          <a:off x="251519" y="1268760"/>
          <a:ext cx="8568953" cy="5371203"/>
        </p:xfrm>
        <a:graphic>
          <a:graphicData uri="http://schemas.openxmlformats.org/drawingml/2006/table">
            <a:tbl>
              <a:tblPr/>
              <a:tblGrid>
                <a:gridCol w="500502"/>
                <a:gridCol w="3535600"/>
                <a:gridCol w="1179783"/>
                <a:gridCol w="1179783"/>
                <a:gridCol w="1168899"/>
                <a:gridCol w="1004386"/>
              </a:tblGrid>
              <a:tr h="963529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внутренних заимствований городского округа Первоуральск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2020  год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atin typeface="Arial"/>
                        </a:rPr>
                        <a:t>№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внутреннего заимствования городского округа Первоуральск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14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муниципаль-ного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долга на 01.01.2020 года (тыс. руб.)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  (тыс. руб.)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Остаток основной суммы долга по бюджетным кредитам прошлых лет, (тыс.руб.)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в 2020 году,            (тыс. руб.)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0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других бюджетов бюджетной системы Российской Федерации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1 661,35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- 415,34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1 246,01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кредитных организаций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1 661,35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- 415,34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1 246,01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расходов бюджета городского округа Первоуральск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2020 году (факт)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1035050"/>
          <a:ext cx="8497888" cy="529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7" name="Text Box 15"/>
          <p:cNvSpPr txBox="1">
            <a:spLocks noChangeArrowheads="1"/>
          </p:cNvSpPr>
          <p:nvPr/>
        </p:nvSpPr>
        <p:spPr bwMode="auto">
          <a:xfrm>
            <a:off x="8675688" y="6308725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913066" cy="692150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создания открытого бюджета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 useBgFill="1">
        <p:nvSpPr>
          <p:cNvPr id="5" name="Объект 1"/>
          <p:cNvSpPr txBox="1">
            <a:spLocks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ознакомление граждан с задачами и приоритетными направлениями бюджетной политики, основными условиями формирования и исполнения бюджета городского округа Первоуральск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информирование граждан о ходе бюджетного процесса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широкого вовлечения граждан в процедуры обсуждения и принятия конкретных бюджетных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решений, общественного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контроля их эффективности и результативности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прозрачности  формирования  и  расходования  бюджетных  средств 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ответственности  органов  местного самоуправления при  принятии решений в сфере бюджетной политики;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 положительного  имиджа  города  Первоуральска. </a:t>
            </a:r>
          </a:p>
          <a:p>
            <a:pPr marL="271463" indent="-271463" eaLnBrk="1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23851" y="0"/>
            <a:ext cx="734449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Структура налоговых и неналоговых доходов бюджета городского округа Первоуральск  в  2020 году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8715375" y="635793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charset="0"/>
              </a:rPr>
              <a:t>6</a:t>
            </a: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692150"/>
          <a:ext cx="9128125" cy="5977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03"/>
          <p:cNvSpPr txBox="1">
            <a:spLocks noChangeArrowheads="1"/>
          </p:cNvSpPr>
          <p:nvPr/>
        </p:nvSpPr>
        <p:spPr bwMode="auto">
          <a:xfrm>
            <a:off x="0" y="0"/>
            <a:ext cx="860425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городского округа Первоуральск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федеральных и областных программах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году (факт)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563" y="115888"/>
            <a:ext cx="452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3" name="Группа 8"/>
          <p:cNvGrpSpPr>
            <a:grpSpLocks/>
          </p:cNvGrpSpPr>
          <p:nvPr/>
        </p:nvGrpSpPr>
        <p:grpSpPr bwMode="auto">
          <a:xfrm>
            <a:off x="0" y="692150"/>
            <a:ext cx="9144000" cy="163513"/>
            <a:chOff x="0" y="692696"/>
            <a:chExt cx="9144000" cy="2181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0363" y="792220"/>
              <a:ext cx="8783637" cy="118580"/>
            </a:xfrm>
            <a:prstGeom prst="rect">
              <a:avLst/>
            </a:prstGeom>
            <a:solidFill>
              <a:srgbClr val="EDA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692696"/>
              <a:ext cx="9144000" cy="118580"/>
            </a:xfrm>
            <a:prstGeom prst="rect">
              <a:avLst/>
            </a:prstGeom>
            <a:solidFill>
              <a:srgbClr val="E536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aphicFrame>
        <p:nvGraphicFramePr>
          <p:cNvPr id="8" name="Group 860"/>
          <p:cNvGraphicFramePr>
            <a:graphicFrameLocks noGrp="1"/>
          </p:cNvGraphicFramePr>
          <p:nvPr/>
        </p:nvGraphicFramePr>
        <p:xfrm>
          <a:off x="179512" y="1124745"/>
          <a:ext cx="8640960" cy="3748122"/>
        </p:xfrm>
        <a:graphic>
          <a:graphicData uri="http://schemas.openxmlformats.org/drawingml/2006/table">
            <a:tbl>
              <a:tblPr/>
              <a:tblGrid>
                <a:gridCol w="4824536"/>
                <a:gridCol w="936104"/>
                <a:gridCol w="864096"/>
                <a:gridCol w="1008112"/>
                <a:gridCol w="1008112"/>
              </a:tblGrid>
              <a:tr h="652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Наименование государственной, муниципальной  программы,  мероприятий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средств, </a:t>
                      </a: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ФБ, 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ОБ,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МБ,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2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системы образования в Свердловской области до 2024 года" (29.12.2016 № 919-ПП)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Государственная программа Свердловской области "Развитие физической культуры, спорта</a:t>
                      </a:r>
                      <a:r>
                        <a:rPr lang="ru-RU" sz="1200" b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молодежной политики </a:t>
                      </a: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в Свердловской области до 2024 года" (29.10.2013 г. №1332-ПП)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39">
                <a:tc>
                  <a:txBody>
                    <a:bodyPr/>
                    <a:lstStyle/>
                    <a:p>
                      <a:pPr marL="0" marR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культуры</a:t>
                      </a:r>
                      <a:r>
                        <a:rPr lang="ru-RU" sz="1200" b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в Свердловской области до 2024 года" (21.10.2013 г. №1268-ПП)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843"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Свердловской области «Развитие жилищно-коммунального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хозяйства и повышение энергетической эффективности 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Свердловской области до 2024 года" (29.10.2013 № 1330-ПП)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Свердловской области «Повышение инвестиционной привлекательности Свердловской области до 2020 года" (17.11.2014 № 1002-ПП)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7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07504" y="1124744"/>
            <a:ext cx="1682750" cy="237626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муниципальной службы и противодействие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коррупции на территории ГО Первоуральск на 2018-2023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1907704" y="1124744"/>
            <a:ext cx="1479004" cy="2304256"/>
          </a:xfrm>
          <a:prstGeom prst="downArrowCallout">
            <a:avLst>
              <a:gd name="adj1" fmla="val 25000"/>
              <a:gd name="adj2" fmla="val 22480"/>
              <a:gd name="adj3" fmla="val 25000"/>
              <a:gd name="adj4" fmla="val 6497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технологий в ГО Первоуральск на 2018-2023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5436097" y="1125538"/>
            <a:ext cx="1728192" cy="230346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«Формирование современной городской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ГО Первоуральск на 2018-2024 годы»»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3491880" y="1124744"/>
            <a:ext cx="1872208" cy="2304255"/>
          </a:xfrm>
          <a:prstGeom prst="downArrowCallout">
            <a:avLst>
              <a:gd name="adj1" fmla="val 23331"/>
              <a:gd name="adj2" fmla="val 26668"/>
              <a:gd name="adj3" fmla="val 21663"/>
              <a:gd name="adj4" fmla="val 691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общественного порядка, пожарной безопасности и защита населения от ЧС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территории ГО Первоуральск на 2017-2023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107504" y="3861048"/>
            <a:ext cx="1656184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«Охрана окружающей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на территории ГО Первоуральск на 2018-2023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со стрелкой вниз 17"/>
          <p:cNvSpPr>
            <a:spLocks noChangeArrowheads="1"/>
          </p:cNvSpPr>
          <p:nvPr/>
        </p:nvSpPr>
        <p:spPr bwMode="auto">
          <a:xfrm>
            <a:off x="7236296" y="1124744"/>
            <a:ext cx="1763688" cy="2376264"/>
          </a:xfrm>
          <a:prstGeom prst="downArrowCallout">
            <a:avLst>
              <a:gd name="adj1" fmla="val 28358"/>
              <a:gd name="adj2" fmla="val 32641"/>
              <a:gd name="adj3" fmla="val 2915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МП «Развитие и модернизация ЖКХ, повышение энергетической эффективности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 Первоуральск на 2018-2023 годы»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1907704" y="3861048"/>
            <a:ext cx="1440160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системы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в ГО Первоуральск на 2020-2025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Выноска со стрелкой вниз 28"/>
          <p:cNvSpPr/>
          <p:nvPr/>
        </p:nvSpPr>
        <p:spPr>
          <a:xfrm>
            <a:off x="3419872" y="3861048"/>
            <a:ext cx="1872207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 в ГО Первоуральск на 2020-2025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5436096" y="3861048"/>
            <a:ext cx="1800199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«Устойчивое развитие сельских территорий и газификация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 Первоуральск на 2019-2024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7308304" y="3861048"/>
            <a:ext cx="1656184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ГО Первоуральск» на 2017-2023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8207375" y="8366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тыс.руб.</a:t>
            </a:r>
          </a:p>
        </p:txBody>
      </p:sp>
      <p:sp>
        <p:nvSpPr>
          <p:cNvPr id="30744" name="Text Box 27"/>
          <p:cNvSpPr txBox="1">
            <a:spLocks noChangeArrowheads="1"/>
          </p:cNvSpPr>
          <p:nvPr/>
        </p:nvSpPr>
        <p:spPr bwMode="auto">
          <a:xfrm>
            <a:off x="0" y="3429000"/>
            <a:ext cx="1728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16 196,04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5" name="Text Box 28"/>
          <p:cNvSpPr txBox="1">
            <a:spLocks noChangeArrowheads="1"/>
          </p:cNvSpPr>
          <p:nvPr/>
        </p:nvSpPr>
        <p:spPr bwMode="auto">
          <a:xfrm>
            <a:off x="1763688" y="3429000"/>
            <a:ext cx="1728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7 583,37</a:t>
            </a:r>
            <a:endParaRPr lang="ru-RU" sz="1600" b="1" dirty="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0746" name="Text Box 29"/>
          <p:cNvSpPr txBox="1">
            <a:spLocks noChangeArrowheads="1"/>
          </p:cNvSpPr>
          <p:nvPr/>
        </p:nvSpPr>
        <p:spPr bwMode="auto">
          <a:xfrm>
            <a:off x="3563888" y="3429000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27 358,24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7" name="Text Box 30"/>
          <p:cNvSpPr txBox="1">
            <a:spLocks noChangeArrowheads="1"/>
          </p:cNvSpPr>
          <p:nvPr/>
        </p:nvSpPr>
        <p:spPr bwMode="auto">
          <a:xfrm>
            <a:off x="3635896" y="6021288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206 809,53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8" name="Text Box 31"/>
          <p:cNvSpPr txBox="1">
            <a:spLocks noChangeArrowheads="1"/>
          </p:cNvSpPr>
          <p:nvPr/>
        </p:nvSpPr>
        <p:spPr bwMode="auto">
          <a:xfrm>
            <a:off x="250825" y="52292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49" name="Text Box 32"/>
          <p:cNvSpPr txBox="1">
            <a:spLocks noChangeArrowheads="1"/>
          </p:cNvSpPr>
          <p:nvPr/>
        </p:nvSpPr>
        <p:spPr bwMode="auto">
          <a:xfrm>
            <a:off x="179512" y="6021288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34 515,65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0" name="Text Box 33"/>
          <p:cNvSpPr txBox="1">
            <a:spLocks noChangeArrowheads="1"/>
          </p:cNvSpPr>
          <p:nvPr/>
        </p:nvSpPr>
        <p:spPr bwMode="auto">
          <a:xfrm>
            <a:off x="5724128" y="6021288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2 684,54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1" name="Text Box 34"/>
          <p:cNvSpPr txBox="1">
            <a:spLocks noChangeArrowheads="1"/>
          </p:cNvSpPr>
          <p:nvPr/>
        </p:nvSpPr>
        <p:spPr bwMode="auto">
          <a:xfrm>
            <a:off x="7452320" y="6021288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313 224,92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835696" y="116632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2020 год (факт)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5508104" y="3429000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47 289,51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7308304" y="3429000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144 496,37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1979712" y="6021288"/>
            <a:ext cx="136815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2 568 015,22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79388" y="1052513"/>
            <a:ext cx="1755775" cy="2016447"/>
          </a:xfrm>
          <a:prstGeom prst="downArrowCallout">
            <a:avLst>
              <a:gd name="adj1" fmla="val 25000"/>
              <a:gd name="adj2" fmla="val 25000"/>
              <a:gd name="adj3" fmla="val 2418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физической культуры 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спорта на территории ГО Первоуральск на 2020-2025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044700" y="1068388"/>
            <a:ext cx="2284413" cy="20005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«Управление муниципальной собственностью и земельными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ресурсами, расположенными на территории ГО Первоуральск на 2017-2023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7164288" y="1052513"/>
            <a:ext cx="1763812" cy="2016447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МАП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«Переселение граждан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ГО Первоуральск из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аварийного жилищного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фонда в 2018-2025 годах»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499992" y="1068389"/>
            <a:ext cx="2519933" cy="2000571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«Совершенствование градостроительной политики на территории ГО Первоуральск с 2019 по 2024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179512" y="3645024"/>
            <a:ext cx="1755775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жильем молодых семей на территории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 Первоуральск на 2017-2023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2195736" y="3645024"/>
            <a:ext cx="2160240" cy="237626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«Предоставление региональной поддержки молодым семьям на улучшение жилищных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на территории ГО Первоуральск на 2017-2023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6804248" y="3645024"/>
            <a:ext cx="2087687" cy="237626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«Поддержка и развитие малого и среднего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предпринимательства в ГО Первоуральск» на 2017-2023 годы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1" name="Text Box 20"/>
          <p:cNvSpPr txBox="1">
            <a:spLocks noChangeArrowheads="1"/>
          </p:cNvSpPr>
          <p:nvPr/>
        </p:nvSpPr>
        <p:spPr bwMode="auto">
          <a:xfrm>
            <a:off x="395536" y="3140968"/>
            <a:ext cx="1368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83 485,37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Text Box 21"/>
          <p:cNvSpPr txBox="1">
            <a:spLocks noChangeArrowheads="1"/>
          </p:cNvSpPr>
          <p:nvPr/>
        </p:nvSpPr>
        <p:spPr bwMode="auto">
          <a:xfrm>
            <a:off x="2267744" y="3068960"/>
            <a:ext cx="1872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221 863,47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3" name="Text Box 22"/>
          <p:cNvSpPr txBox="1">
            <a:spLocks noChangeArrowheads="1"/>
          </p:cNvSpPr>
          <p:nvPr/>
        </p:nvSpPr>
        <p:spPr bwMode="auto">
          <a:xfrm>
            <a:off x="4572000" y="3068960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10 451,07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Text Box 23"/>
          <p:cNvSpPr txBox="1">
            <a:spLocks noChangeArrowheads="1"/>
          </p:cNvSpPr>
          <p:nvPr/>
        </p:nvSpPr>
        <p:spPr bwMode="auto">
          <a:xfrm>
            <a:off x="7236296" y="3068960"/>
            <a:ext cx="1656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82 795,76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4644008" y="3645024"/>
            <a:ext cx="1944216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деятельности ОМС и МА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территории ГО Первоуральск на 2017-2023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6" name="Text Box 25"/>
          <p:cNvSpPr txBox="1">
            <a:spLocks noChangeArrowheads="1"/>
          </p:cNvSpPr>
          <p:nvPr/>
        </p:nvSpPr>
        <p:spPr bwMode="auto">
          <a:xfrm>
            <a:off x="323528" y="6093296"/>
            <a:ext cx="1584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18 331,33</a:t>
            </a:r>
            <a:endParaRPr lang="ru-RU" sz="1600" b="1" dirty="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1767" name="Text Box 26"/>
          <p:cNvSpPr txBox="1">
            <a:spLocks noChangeArrowheads="1"/>
          </p:cNvSpPr>
          <p:nvPr/>
        </p:nvSpPr>
        <p:spPr bwMode="auto">
          <a:xfrm>
            <a:off x="2555776" y="6093296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820,04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9" name="Text Box 29"/>
          <p:cNvSpPr txBox="1">
            <a:spLocks noChangeArrowheads="1"/>
          </p:cNvSpPr>
          <p:nvPr/>
        </p:nvSpPr>
        <p:spPr bwMode="auto">
          <a:xfrm>
            <a:off x="4788024" y="6093296"/>
            <a:ext cx="17277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45 195,18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70" name="Text Box 30"/>
          <p:cNvSpPr txBox="1">
            <a:spLocks noChangeArrowheads="1"/>
          </p:cNvSpPr>
          <p:nvPr/>
        </p:nvSpPr>
        <p:spPr bwMode="auto">
          <a:xfrm>
            <a:off x="7092280" y="6021288"/>
            <a:ext cx="16913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710,00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475656" y="18864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2020 год (факт)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1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20"/>
          <p:cNvSpPr txBox="1">
            <a:spLocks noChangeArrowheads="1"/>
          </p:cNvSpPr>
          <p:nvPr/>
        </p:nvSpPr>
        <p:spPr bwMode="auto">
          <a:xfrm>
            <a:off x="1187624" y="364502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495 693,61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Text Box 21"/>
          <p:cNvSpPr txBox="1">
            <a:spLocks noChangeArrowheads="1"/>
          </p:cNvSpPr>
          <p:nvPr/>
        </p:nvSpPr>
        <p:spPr bwMode="auto">
          <a:xfrm>
            <a:off x="3851275" y="2708275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6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2774" name="Text Box 22"/>
          <p:cNvSpPr txBox="1">
            <a:spLocks noChangeArrowheads="1"/>
          </p:cNvSpPr>
          <p:nvPr/>
        </p:nvSpPr>
        <p:spPr bwMode="auto">
          <a:xfrm>
            <a:off x="3419872" y="3645024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Выноска со стрелкой вниз 27"/>
          <p:cNvSpPr/>
          <p:nvPr/>
        </p:nvSpPr>
        <p:spPr>
          <a:xfrm>
            <a:off x="899592" y="1412776"/>
            <a:ext cx="2088232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движения в ГО Первоуральск на 2018-2023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Выноска со стрелкой вниз 34"/>
          <p:cNvSpPr/>
          <p:nvPr/>
        </p:nvSpPr>
        <p:spPr>
          <a:xfrm>
            <a:off x="3347864" y="1412776"/>
            <a:ext cx="2232248" cy="2232249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МАП «Переселение граждан на территории ГО Первоуральск из аварийного жилищного фонда в 2020-2027 годах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1" name="Прямоугольник 12"/>
          <p:cNvSpPr>
            <a:spLocks noChangeArrowheads="1"/>
          </p:cNvSpPr>
          <p:nvPr/>
        </p:nvSpPr>
        <p:spPr bwMode="auto">
          <a:xfrm>
            <a:off x="4211960" y="3573016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188640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2020 год (факт)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6012159" y="1412776"/>
            <a:ext cx="2016225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«Организация регулярных перевозок пассажиров и багажа автомобильным транспортом в ГО Первоуральск на 2018-2023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940152" y="3645024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1 180,76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8439361">
            <a:off x="1154859" y="1689351"/>
            <a:ext cx="518222" cy="471103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3568" y="6093296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образование в расчете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одного жителя составит 18 295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2327303">
            <a:off x="7363040" y="1694677"/>
            <a:ext cx="558810" cy="460454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2447759" y="1664806"/>
            <a:ext cx="432049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ъект 1"/>
          <p:cNvSpPr>
            <a:spLocks/>
          </p:cNvSpPr>
          <p:nvPr/>
        </p:nvSpPr>
        <p:spPr bwMode="auto">
          <a:xfrm>
            <a:off x="827584" y="116632"/>
            <a:ext cx="7416626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052736"/>
            <a:ext cx="70567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2 617 115,76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2198569"/>
            <a:ext cx="1584176" cy="38947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40,9%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(1 069 927,39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         - выполнен проект строительства ДОУ на 270 мест;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-проведен  капиталь-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ремонт д/сада №19; 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сделаны текущие ремонт д/садов №№ 75, 44, 57;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организована  до-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ступная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среды для детей инвалидов в д/саду № 12; 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проведен монтаж охранной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сигнализа-ции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 60 детских садах.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2204864"/>
            <a:ext cx="1728192" cy="3888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 образование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47,1%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(1 232 231,76 тыс.руб.) 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ведется строительство школы в п.Билимбай на 500 мест;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проведен капитальный ремонт 4-х школ (№№12, 14,17,36);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сделаны текущие ремонты 4 школ (№№3,6,15,21); 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оборудованы классы технологии в школе №28;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  монтаж охранной сигнализации в 26 зданиях обще-образовательных организаций; 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разработана проектная документация на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кап.ремонт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здания-мастерских школы № 20.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79912" y="2197024"/>
            <a:ext cx="1728192" cy="3888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5,9%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(154 452,63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реализуется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финанси-рование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149 платных сертифицированных про-грамм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персонифици-рованного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дополнитель-ного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детей, на которых зачислено 804 обучающихся;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открыта спортивная секция на базе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ТИРа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(стрельба из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пневмати-ческого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оружия), в которой занимаются 40 обучающихся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проведен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монтаж охранной сигнализации в 2-х учреждениях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52120" y="2204864"/>
            <a:ext cx="1656184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1,3%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(33 706,21 тыс.руб.) 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обеспечивается подготовка молодых граждан к военной службе – 100 чел.; 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оздоровлено детей в летний период – 10405 чел, в учебное время -191 чел.;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проведено 11 общегородских мероприятий для педагогических работников и молодежи ГО Первоуральск.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80312" y="2208133"/>
            <a:ext cx="1656184" cy="3813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4,8%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(126 406,82 тыс.руб.)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Обеспечиваается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деятельность  централизованных бухгалтерии;                  3-х казенных учреждений и органа местного самоуправления.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4391977" y="1664807"/>
            <a:ext cx="432047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Стрелка вправо 3"/>
          <p:cNvSpPr>
            <a:spLocks noChangeArrowheads="1"/>
          </p:cNvSpPr>
          <p:nvPr/>
        </p:nvSpPr>
        <p:spPr bwMode="auto">
          <a:xfrm rot="5400000">
            <a:off x="6192177" y="1664805"/>
            <a:ext cx="432047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3" grpId="0" animBg="1"/>
      <p:bldP spid="7" grpId="0" animBg="1"/>
      <p:bldP spid="21" grpId="0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Объект 1"/>
          <p:cNvSpPr>
            <a:spLocks/>
          </p:cNvSpPr>
          <p:nvPr/>
        </p:nvSpPr>
        <p:spPr bwMode="auto">
          <a:xfrm>
            <a:off x="0" y="0"/>
            <a:ext cx="8604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107504" y="2780929"/>
            <a:ext cx="2880320" cy="1008111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дошкольных учреждений    (60 с учетом сети филиалов)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-6350" y="1098550"/>
            <a:ext cx="9053513" cy="9787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Расходы на образование в городском округе Первоуральск осуществляются 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в рамках Муниципальной программы «Развитие образования городского округа Первоуральск»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2204864"/>
            <a:ext cx="885869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услуг в сфере образования осуществляют: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2138" y="2780928"/>
            <a:ext cx="2701925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общеобразовательных учреждения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425" y="2780928"/>
            <a:ext cx="3025775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(19 с учетом сети филиалов)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2300" y="1064275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80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78200" y="1066434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592388" cy="25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077072"/>
            <a:ext cx="2664296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uszn20.midural.ru/uploads/30-12-2013-%D1%84%D0%BE%D1%82%D0%BE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5" y="4077072"/>
            <a:ext cx="2744937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4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 animBg="1"/>
      <p:bldP spid="22533" grpId="0"/>
      <p:bldP spid="4" grpId="0" animBg="1"/>
      <p:bldP spid="8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5536" y="1196752"/>
            <a:ext cx="8498334" cy="575593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образования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бъект 1"/>
          <p:cNvSpPr>
            <a:spLocks/>
          </p:cNvSpPr>
          <p:nvPr/>
        </p:nvSpPr>
        <p:spPr bwMode="auto">
          <a:xfrm>
            <a:off x="1835696" y="116633"/>
            <a:ext cx="59046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060848"/>
            <a:ext cx="2627784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организации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питания в образовательных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льготным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питанием обучающихся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оздоровительной кампании детей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221088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Трудовая занятость молодежи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возрасте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14 до 18 лет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4221088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различными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категориями молодежи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4221088"/>
            <a:ext cx="2664296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молодых граждан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"/>
          <p:cNvSpPr>
            <a:spLocks/>
          </p:cNvSpPr>
          <p:nvPr/>
        </p:nvSpPr>
        <p:spPr bwMode="auto">
          <a:xfrm>
            <a:off x="1331640" y="0"/>
            <a:ext cx="6552728" cy="8367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в области жилищно-коммунального  хозяйства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980728"/>
            <a:ext cx="6192688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в области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коммунального хозяйства - 106 127,02 тыс.руб.  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Закончено строительство газопроводов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жилых домов в п.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Новоуткинск, п. Билимбай –  газифицировано 110 домов.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Ведется модернизация насосно-фильтровальной станции,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строительство водопровода в районе горы Липовая.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7724" y="2420888"/>
            <a:ext cx="5040560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в области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жилищного хозяйства - 246 369,39 тыс.руб.                  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Проведена реконструкция дома в п.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Вересовка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количестве 45 квартир; приобретено 49 жилых помещений для работников бюджетной сферы; проведен капитальный ремонт  17 домов; введено в эксплуатацию 3 дома; 264 индивидуальных жилых домов; снесено 8 ветхих домов площадью 3,6 тыс.кв.м; расселено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219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из 7 аварийных домов; ликвидировано 37 несанкционированных свалок; 100% контейнерных площадок оборудовано баками.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4509120"/>
            <a:ext cx="525658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– 103 575,38 тыс.руб.         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комплексное благоустройство дворовых территорий ул. Береговая, д.82, 84а; оборудовано 4 площадки; утвержден «Дизайн-бук Первоуральска»;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Корабельная роща; отремонтировано 2 мемориала. 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877272"/>
            <a:ext cx="547260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жилищно-коммунального            хозяйства – 38 031,95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44151" y="2636912"/>
            <a:ext cx="1656184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расходов</a:t>
            </a:r>
          </a:p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бюджета </a:t>
            </a:r>
          </a:p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ЖКХ в расчете на </a:t>
            </a:r>
          </a:p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жителя в 2020г. </a:t>
            </a:r>
          </a:p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   </a:t>
            </a:r>
          </a:p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4 236  руб.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2539" y="980728"/>
            <a:ext cx="2160240" cy="151216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420889"/>
            <a:ext cx="1944216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869160"/>
            <a:ext cx="2592288" cy="18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3030429" y="2708920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2061" name="Group 77"/>
          <p:cNvGraphicFramePr>
            <a:graphicFrameLocks noGrp="1"/>
          </p:cNvGraphicFramePr>
          <p:nvPr/>
        </p:nvGraphicFramePr>
        <p:xfrm>
          <a:off x="2051720" y="1259984"/>
          <a:ext cx="6912893" cy="941483"/>
        </p:xfrm>
        <a:graphic>
          <a:graphicData uri="http://schemas.openxmlformats.org/drawingml/2006/table">
            <a:tbl>
              <a:tblPr/>
              <a:tblGrid>
                <a:gridCol w="4176464"/>
                <a:gridCol w="1440160"/>
                <a:gridCol w="1296269"/>
              </a:tblGrid>
              <a:tr h="36236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74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политику в бюджете городского округа Первоуральск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369 084,09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366 156,93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63" name="TextBox 7"/>
          <p:cNvSpPr txBox="1">
            <a:spLocks noChangeArrowheads="1"/>
          </p:cNvSpPr>
          <p:nvPr/>
        </p:nvSpPr>
        <p:spPr bwMode="auto">
          <a:xfrm>
            <a:off x="7956376" y="90872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тыс.руб.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188640"/>
            <a:ext cx="5021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2276872"/>
            <a:ext cx="540060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284984"/>
            <a:ext cx="1584176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сельской местности, в том числе молодых семей и молодых специалистов   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Предоставлено 3 социальные выплаты на строительство жилых помещений; 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48591" y="3284984"/>
            <a:ext cx="1728192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отдельным категориям граждан компенсаций расходов на оплату жилого помещения и коммунальных услуг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Компенсацию расходов на оплату жилого помещения и коммунальных услуг получили 13240 чел., в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т.ч.инвалиды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- 297 чел., ветераны – 12415 чел.,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труж.тыла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528 чел.)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3284984"/>
            <a:ext cx="1584176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на приобретение (строительство) жилья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Произведены социальные выплаты 13 молодым семьям на приобретение (строительство) жилья.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0312" y="3284984"/>
            <a:ext cx="1584176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региональных социальных выплат молодым семьям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Региональную выплату  получила 1 семья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8421015">
            <a:off x="7625268" y="2665843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544108" y="2701698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3466016">
            <a:off x="1139189" y="2732493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1728192" cy="154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013176"/>
            <a:ext cx="215334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763713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Основы составления проекта бюджета городского округа Первоуральск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>
            <a:spLocks noChangeArrowheads="1"/>
          </p:cNvSpPr>
          <p:nvPr/>
        </p:nvSpPr>
        <p:spPr bwMode="auto">
          <a:xfrm>
            <a:off x="7308304" y="1916832"/>
            <a:ext cx="1512887" cy="2449512"/>
          </a:xfrm>
          <a:prstGeom prst="downArrowCallout">
            <a:avLst>
              <a:gd name="adj1" fmla="val 25000"/>
              <a:gd name="adj2" fmla="val 25000"/>
              <a:gd name="adj3" fmla="val 27390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5" name="Выноска со стрелкой вниз 4"/>
          <p:cNvSpPr>
            <a:spLocks noChangeArrowheads="1"/>
          </p:cNvSpPr>
          <p:nvPr/>
        </p:nvSpPr>
        <p:spPr bwMode="auto">
          <a:xfrm>
            <a:off x="5580112" y="1916832"/>
            <a:ext cx="1600200" cy="2519362"/>
          </a:xfrm>
          <a:prstGeom prst="downArrowCallout">
            <a:avLst>
              <a:gd name="adj1" fmla="val 25000"/>
              <a:gd name="adj2" fmla="val 25000"/>
              <a:gd name="adj3" fmla="val 25001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4" name="Выноска со стрелкой вниз 3"/>
          <p:cNvSpPr>
            <a:spLocks noChangeArrowheads="1"/>
          </p:cNvSpPr>
          <p:nvPr/>
        </p:nvSpPr>
        <p:spPr bwMode="auto">
          <a:xfrm>
            <a:off x="3779912" y="1916832"/>
            <a:ext cx="1720782" cy="2519362"/>
          </a:xfrm>
          <a:prstGeom prst="downArrowCallout">
            <a:avLst>
              <a:gd name="adj1" fmla="val 25000"/>
              <a:gd name="adj2" fmla="val 25000"/>
              <a:gd name="adj3" fmla="val 2500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городского округа</a:t>
            </a:r>
          </a:p>
        </p:txBody>
      </p:sp>
      <p:sp>
        <p:nvSpPr>
          <p:cNvPr id="6" name="Выноска со стрелкой вниз 5"/>
          <p:cNvSpPr>
            <a:spLocks noChangeArrowheads="1"/>
          </p:cNvSpPr>
          <p:nvPr/>
        </p:nvSpPr>
        <p:spPr bwMode="auto">
          <a:xfrm>
            <a:off x="1979712" y="1916832"/>
            <a:ext cx="1584325" cy="2520950"/>
          </a:xfrm>
          <a:prstGeom prst="downArrowCallout">
            <a:avLst>
              <a:gd name="adj1" fmla="val 25000"/>
              <a:gd name="adj2" fmla="val 25000"/>
              <a:gd name="adj3" fmla="val 25002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Стратегия социально-экономического развития городского округа</a:t>
            </a:r>
          </a:p>
        </p:txBody>
      </p:sp>
      <p:sp>
        <p:nvSpPr>
          <p:cNvPr id="3" name="Выноска со стрелкой вниз 2"/>
          <p:cNvSpPr>
            <a:spLocks noChangeArrowheads="1"/>
          </p:cNvSpPr>
          <p:nvPr/>
        </p:nvSpPr>
        <p:spPr bwMode="auto">
          <a:xfrm>
            <a:off x="323528" y="1916832"/>
            <a:ext cx="1484313" cy="2519362"/>
          </a:xfrm>
          <a:prstGeom prst="downArrowCallout">
            <a:avLst>
              <a:gd name="adj1" fmla="val 25000"/>
              <a:gd name="adj2" fmla="val 25000"/>
              <a:gd name="adj3" fmla="val 24996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512" y="4725144"/>
            <a:ext cx="8713787" cy="5048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ПРОЕКТА БЮДЖЕТА ГОРОДСКОГО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 animBg="1"/>
      <p:bldP spid="5" grpId="0" animBg="1"/>
      <p:bldP spid="4" grpId="0" animBg="1"/>
      <p:bldP spid="6" grpId="0" animBg="1"/>
      <p:bldP spid="3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>
            <a:spLocks noChangeArrowheads="1"/>
          </p:cNvSpPr>
          <p:nvPr/>
        </p:nvSpPr>
        <p:spPr bwMode="auto">
          <a:xfrm rot="9323251">
            <a:off x="2178637" y="4800157"/>
            <a:ext cx="672721" cy="40000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12148385">
            <a:off x="2311130" y="3572381"/>
            <a:ext cx="635000" cy="34654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878449">
            <a:off x="5894879" y="2746182"/>
            <a:ext cx="717396" cy="3263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13763266">
            <a:off x="2691820" y="2787618"/>
            <a:ext cx="731837" cy="31551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вправо 10"/>
          <p:cNvSpPr>
            <a:spLocks noChangeArrowheads="1"/>
          </p:cNvSpPr>
          <p:nvPr/>
        </p:nvSpPr>
        <p:spPr bwMode="auto">
          <a:xfrm rot="16200000">
            <a:off x="4143754" y="2561102"/>
            <a:ext cx="720725" cy="29628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658137">
            <a:off x="6225964" y="3463203"/>
            <a:ext cx="679532" cy="351432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335">
            <a:off x="6084168" y="4725144"/>
            <a:ext cx="694019" cy="3600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>
            <a:spLocks noChangeArrowheads="1"/>
          </p:cNvSpPr>
          <p:nvPr/>
        </p:nvSpPr>
        <p:spPr bwMode="auto">
          <a:xfrm rot="5400000">
            <a:off x="4391980" y="5121188"/>
            <a:ext cx="432048" cy="360041"/>
          </a:xfrm>
          <a:prstGeom prst="rightArrow">
            <a:avLst>
              <a:gd name="adj1" fmla="val 50000"/>
              <a:gd name="adj2" fmla="val 66569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07504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организации воспроизводства и лесоразведения, защиты лесов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052736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Водохозяйствен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 по содержанию гидротехнических сооружений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126876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Субсидии транспортным организациям для возмещения затрат по проезду льготных категорий граждан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504" y="4509120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Инженерное обустройство земель для ведения коллективного садоводства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7220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информационных технологий в городском округе Первоуральск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64288" y="2924944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муниципальной собственностью и земельными ресурсами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48264" y="4293096"/>
            <a:ext cx="2088232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 развитие малого и среднего предпринимательства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граждан, зафиксировавших свой статус 1401 чел., количество объектов, включенных в перечни муниципального имущества, предназначенного для предоставления в аренду субъектам МСП 20 единиц.</a:t>
            </a:r>
            <a:endParaRPr lang="ru-RU" sz="1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19872" y="3429000"/>
            <a:ext cx="223224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559 632,91тыс.руб.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07904" y="5589240"/>
            <a:ext cx="180020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(дорожный фонд)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116632"/>
            <a:ext cx="6775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в  области  национальной  экономики</a:t>
            </a:r>
            <a:endParaRPr lang="ru-RU" sz="2400" dirty="0"/>
          </a:p>
        </p:txBody>
      </p:sp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5" grpId="0" animBg="1"/>
      <p:bldP spid="16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2483768" y="3068960"/>
            <a:ext cx="812800" cy="395288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483768" y="4725144"/>
            <a:ext cx="814388" cy="35877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23" name="TextBox 10"/>
          <p:cNvSpPr txBox="1">
            <a:spLocks noChangeArrowheads="1"/>
          </p:cNvSpPr>
          <p:nvPr/>
        </p:nvSpPr>
        <p:spPr bwMode="auto">
          <a:xfrm>
            <a:off x="323528" y="5733256"/>
            <a:ext cx="8439150" cy="11079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протяженность дорог ГО Первоуральск на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01.01.2021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482,0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км.</a:t>
            </a:r>
          </a:p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протяженности автомобильных дорог общего пользования местного значения, не отвечающих нормативным требованиям, общей протяженности автомобильных дорог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(122,8 км) 26,31%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483768" y="1484784"/>
            <a:ext cx="812800" cy="39687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979712" y="188640"/>
            <a:ext cx="5263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дорожное  хозяйство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1052736"/>
            <a:ext cx="1800200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 Первоуральск за 2020 год на дорожное хозяйство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428 915,15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2348880"/>
            <a:ext cx="486003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ПСД, инженерных изысканий, прохождение экспертизы проектов строительства, реконструкции, модернизации автомобильных дорог и искусственных сооружений на них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1 402,22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1052736"/>
            <a:ext cx="482453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и обслуживание автомобильных дорог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108 357,79 тыс.руб.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4365104"/>
            <a:ext cx="4896544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Ремонт автомобильных дорог местного значения - 319 155,14 тыс.руб.                      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 на территории города 11,49 км;         Ремонт автомобильных дорог на территории СТУ – 6,19 км;           Ремонт внутриквартальных проездов – 5,4 км (19 проездов); Всего в городе приведено в нормативное состояние 105 км асфальтовых дорог</a:t>
            </a:r>
            <a:endParaRPr lang="ru-RU" sz="1200" dirty="0"/>
          </a:p>
        </p:txBody>
      </p:sp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3023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7" y="116632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культуру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7992888" cy="40011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899592" y="1484784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3" y="1916832"/>
            <a:ext cx="1728191" cy="2952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обеспечение деятельности учреждений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  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Выполнены ремонтные работы в библиотеках города №№ 4,12,15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1916832"/>
            <a:ext cx="2016224" cy="2952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общегородских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         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ПМБУК «ЦКС» проведено 337 мероприятий, количество участников 61,8 тыс.чел; ПМБУК «Театр драмы «Вариант» провел 173 показа спектаклей, количество зрителей 12,4 тыс.чел.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39953" y="1916832"/>
            <a:ext cx="2088232" cy="2952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Комплектование книжных фондов библиотек             </a:t>
            </a:r>
          </a:p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ПМБУК «ЦБС» открыта новая модельная библиотека с названием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Инфосфера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в п.Билимбай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1916832"/>
            <a:ext cx="2592289" cy="10081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юридическим лицам на сохранение парка культуры и отдыха</a:t>
            </a:r>
          </a:p>
        </p:txBody>
      </p:sp>
      <p:graphicFrame>
        <p:nvGraphicFramePr>
          <p:cNvPr id="49191" name="Group 39"/>
          <p:cNvGraphicFramePr>
            <a:graphicFrameLocks noGrp="1"/>
          </p:cNvGraphicFramePr>
          <p:nvPr/>
        </p:nvGraphicFramePr>
        <p:xfrm>
          <a:off x="179513" y="5015592"/>
          <a:ext cx="5976663" cy="1005696"/>
        </p:xfrm>
        <a:graphic>
          <a:graphicData uri="http://schemas.openxmlformats.org/drawingml/2006/table">
            <a:tbl>
              <a:tblPr/>
              <a:tblGrid>
                <a:gridCol w="1992221"/>
                <a:gridCol w="1992221"/>
                <a:gridCol w="1992221"/>
              </a:tblGrid>
              <a:tr h="29604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г.(факт)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г.(факт)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0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культуру</a:t>
                      </a:r>
                    </a:p>
                  </a:txBody>
                  <a:tcPr marT="45684" marB="45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159 994,33</a:t>
                      </a:r>
                    </a:p>
                  </a:txBody>
                  <a:tcPr marT="45684" marB="45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162 343,16</a:t>
                      </a:r>
                    </a:p>
                  </a:txBody>
                  <a:tcPr marT="45684" marB="45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>
            <a:off x="2843808" y="1484784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004048" y="1484784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092280" y="1484784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6021288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бюджета 2020 г. в области культуры на одного жителя составляет 1 135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708" y="3068959"/>
            <a:ext cx="2522413" cy="364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8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300"/>
                            </p:stCondLst>
                            <p:childTnLst>
                              <p:par>
                                <p:cTn id="5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300"/>
                            </p:stCondLst>
                            <p:childTnLst>
                              <p:par>
                                <p:cTn id="5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300"/>
                            </p:stCondLst>
                            <p:childTnLst>
                              <p:par>
                                <p:cTn id="6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3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2809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980728"/>
            <a:ext cx="7508818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физической культуры и спорта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907704" y="1412776"/>
            <a:ext cx="269311" cy="288032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4"/>
          <p:cNvSpPr/>
          <p:nvPr/>
        </p:nvSpPr>
        <p:spPr>
          <a:xfrm flipH="1">
            <a:off x="6012160" y="1412776"/>
            <a:ext cx="216024" cy="288032"/>
          </a:xfrm>
          <a:prstGeom prst="downArrow">
            <a:avLst>
              <a:gd name="adj1" fmla="val 50000"/>
              <a:gd name="adj2" fmla="val 8523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4"/>
          <p:cNvSpPr/>
          <p:nvPr/>
        </p:nvSpPr>
        <p:spPr>
          <a:xfrm>
            <a:off x="7452320" y="1412776"/>
            <a:ext cx="269311" cy="288032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1700808"/>
            <a:ext cx="496855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муниципального задания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ПМБУ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«СТАРТ»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5661248"/>
            <a:ext cx="4968552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физкультурных и спортивных мероприятий в рамках Всероссийского физкультурно-спортивного комплекса ГТО (за исключением тестирования выполнения нормативов испытаний комплекса ГТО)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2348880"/>
            <a:ext cx="496855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официальных физкультурных(физкультурно-оздоровительных мероприятий) Проведено 100 соревнований, в т.ч. 12-всероссийского уровня, с участием 1417 чел.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3356992"/>
            <a:ext cx="49685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официальных спортивных мероприятий                                                                       Проведено 410 мероприятий с участием 29 613 чел.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4077072"/>
            <a:ext cx="496855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доступа к объектам спорта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4509120"/>
            <a:ext cx="4968552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тестирования выполнения нормативов испытаний (тестов) комплекса ГТО                                                                      В сдаче нормативов ВФСК  ГТО приняли участие 1397 чел. Знаки отличия получили: Золото – 105 чел; Серебро – 295 чел; Бронза – 176 чел.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92080" y="3933056"/>
            <a:ext cx="187220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(стипендии)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перспективных спортсменов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92080" y="2636912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АНО «Клуб Уральский трубник по хоккею с мячом»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92080" y="1700808"/>
            <a:ext cx="180020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 спортсменов  и спортивных  команд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36296" y="1700808"/>
            <a:ext cx="165618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Ремонты, благоустройство, укрепление материально-технической базы объектов спорта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308304" y="3212976"/>
            <a:ext cx="1584176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спортивных площадок (оснащение спортивным оборудованием) для занятий уличной гимнастикой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https://encrypted-tbn0.gstatic.com/images?q=tbn:ANd9GcQkIf1AnHFqc1yhSmmR06owTgpLftZe5hef0eoVtlFcfTE3hAcR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229200"/>
            <a:ext cx="358204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461375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51246" name="Group 46"/>
          <p:cNvGraphicFramePr>
            <a:graphicFrameLocks noGrp="1"/>
          </p:cNvGraphicFramePr>
          <p:nvPr/>
        </p:nvGraphicFramePr>
        <p:xfrm>
          <a:off x="683568" y="1052736"/>
          <a:ext cx="7585075" cy="1505648"/>
        </p:xfrm>
        <a:graphic>
          <a:graphicData uri="http://schemas.openxmlformats.org/drawingml/2006/table">
            <a:tbl>
              <a:tblPr/>
              <a:tblGrid>
                <a:gridCol w="3815655"/>
                <a:gridCol w="1944216"/>
                <a:gridCol w="1825204"/>
              </a:tblGrid>
              <a:tr h="25285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г.(факт)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г.(план)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5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физическую культуру и спорт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87 693,03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88 445,49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1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городского округа Первоуральск на физическую культуру и спорт в расчете на 1 жителя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618,3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0" name="TextBox 3"/>
          <p:cNvSpPr txBox="1">
            <a:spLocks noChangeArrowheads="1"/>
          </p:cNvSpPr>
          <p:nvPr/>
        </p:nvSpPr>
        <p:spPr bwMode="auto">
          <a:xfrm>
            <a:off x="7020272" y="764704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тыс.руб.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825" y="2565400"/>
            <a:ext cx="86423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Доля населения, систематически занимающихся физической культурой и спортом,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возросла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трехлетний период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42%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64535"/>
          <p:cNvGraphicFramePr>
            <a:graphicFrameLocks/>
          </p:cNvGraphicFramePr>
          <p:nvPr/>
        </p:nvGraphicFramePr>
        <p:xfrm>
          <a:off x="683568" y="3212976"/>
          <a:ext cx="8009807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1" grpId="0">
        <p:bldSub>
          <a:bldChart bld="series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2204863"/>
          <a:ext cx="8568952" cy="40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87258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+150 543,81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+150 573,75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29077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+150 543,81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     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+ 934,00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615450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+ 141 286,50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86992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     +  655,00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714173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          + 7 698,25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71417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114 669,78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26.12.2019 г. № 255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2020 год и плановый период 2021 и 2022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263 от 27.02.2020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квартал 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2204863"/>
          <a:ext cx="8568952" cy="40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87258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+55 778,12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+63 419,65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29077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      - 2 603,80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                + 55 601,19     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615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+58 381,92</a:t>
                      </a:r>
                    </a:p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- 1 305,29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86992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      +  8 105,80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714173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          + 1 017,95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71417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122 311,31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26.12.2019 г. № 255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2020 год и плановый период 2021 и 2022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274 от 26.03.2020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квартал 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700807"/>
          <a:ext cx="8568952" cy="4500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84372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+64 767,13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+72 896,80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1157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      - 6 344,38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                - 1 005,20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95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+71 111,51</a:t>
                      </a: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+ 73 628,66</a:t>
                      </a: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95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   -  2 750,00</a:t>
                      </a: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67576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    + 141,40</a:t>
                      </a: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690551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          + 2 881,94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690551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130 440,98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26.12.2019 г. № 255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2020 год и плановый период 2021 и 2022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304 от 28.05.2020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квартал 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700807"/>
          <a:ext cx="8568952" cy="4473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84372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- 77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298,35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-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84 483,03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1157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      - 90 000,0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               + 2 951,36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95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- 12 701,65</a:t>
                      </a:r>
                    </a:p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+ 3 296,59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67576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          + 245,70</a:t>
                      </a: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67576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    - 93901,04</a:t>
                      </a: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690551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+ 2 924,36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690551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123 256,31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26.12.2019 г. № 255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2020 год и плановый период 2021 и 2022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315 от 25.06.2020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квартал 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700807"/>
          <a:ext cx="8568952" cy="504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84372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- 8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831,44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+ 3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365,65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1157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      - 9 894,0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                + 117,01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95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- 1 062,56</a:t>
                      </a:r>
                    </a:p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+ 1 644,75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67576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          + 208,33</a:t>
                      </a: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67576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        +190,11</a:t>
                      </a: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67576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    + 1 405,45</a:t>
                      </a: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690551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- 200,00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690551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135 453,40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26.12.2019 г. № 255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2020 год и плановый период 2021 и 2022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325 от 30.07.2020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квартал 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1125538"/>
            <a:ext cx="8964613" cy="6562725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«Об общих принципах организации местного самоуправления в Российской Федерации»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08.05.2010 № 83-ФЗ «О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Первоуральской городской Думы от 27.07.2017 </a:t>
            </a:r>
            <a:r>
              <a:rPr lang="ru-RU" altLang="ru-RU" sz="1800" dirty="0" smtClean="0">
                <a:latin typeface="Times New Roman" pitchFamily="18" charset="0"/>
              </a:rPr>
              <a:t>г. № 649 (в редакции от 28.06.2018 г) «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 утверждении положения о бюджетном устройстве и бюджетном процессе в городском округе Первоуральск </a:t>
            </a:r>
            <a:r>
              <a:rPr lang="ru-RU" altLang="ru-RU" sz="1800" dirty="0" smtClean="0">
                <a:latin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</a:rPr>
              <a:t>Решение </a:t>
            </a:r>
            <a:r>
              <a:rPr lang="ru-RU" altLang="ru-RU" sz="1800" dirty="0" err="1" smtClean="0">
                <a:latin typeface="Times New Roman" pitchFamily="18" charset="0"/>
              </a:rPr>
              <a:t>Первоуральского</a:t>
            </a:r>
            <a:r>
              <a:rPr lang="ru-RU" altLang="ru-RU" sz="1800" dirty="0" smtClean="0">
                <a:latin typeface="Times New Roman" pitchFamily="18" charset="0"/>
              </a:rPr>
              <a:t> городского Совета от 23.06.2005года № 94 (в редакции от 24.12.2020 г.) «Об утверждении Устава городского округа Первоуральск»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dirty="0" smtClean="0">
                <a:latin typeface="Times New Roman" pitchFamily="18" charset="0"/>
              </a:rPr>
              <a:t>ешение Первоуральской городской Думы  255 от 26.12.2019 г. </a:t>
            </a:r>
            <a:r>
              <a:rPr lang="ru-RU" altLang="ru-RU" sz="1800" i="1" dirty="0" smtClean="0">
                <a:latin typeface="Times New Roman" pitchFamily="18" charset="0"/>
              </a:rPr>
              <a:t>(в ред.380 от 24.12.2020г) </a:t>
            </a:r>
            <a:r>
              <a:rPr lang="ru-RU" altLang="ru-RU" sz="1800" dirty="0" smtClean="0">
                <a:latin typeface="Times New Roman" pitchFamily="18" charset="0"/>
              </a:rPr>
              <a:t>« О бюджете городского округа Первоуральск на 2020 год и плановый период 2021 и 2022 годов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76213" indent="-176213" algn="just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dirty="0" smtClean="0">
                <a:latin typeface="Times New Roman" pitchFamily="18" charset="0"/>
              </a:rPr>
              <a:t>ешение Первоуральской городской Думы  431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</a:rPr>
              <a:t>от 27.05.2021 г. « Об утверждении отчета об исполнении  бюджета городского округа Первоуральск за 2020 год»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eaLnBrk="1" hangingPunct="1"/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1835150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988839"/>
          <a:ext cx="8568952" cy="401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88813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+ </a:t>
                      </a:r>
                      <a:r>
                        <a:rPr lang="ru-RU" sz="1400" b="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923,52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+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23 923,52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4547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      - 13 596,50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                + 34 831,81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626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+ 37 520,02</a:t>
                      </a:r>
                    </a:p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- 2 569,82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626417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          - 492,59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97451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- 7 845,88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726899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135 453,40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26.12.2019 г. № 255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2020 год и плановый период 2021 и 2022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341 от 24.09.2020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квартал 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988839"/>
          <a:ext cx="8568952" cy="401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88813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+  </a:t>
                      </a:r>
                      <a:r>
                        <a:rPr lang="ru-RU" sz="1400" b="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4 421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,16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+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3 716,80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4547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          +4 481,44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                - 60,28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626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- 60,28</a:t>
                      </a:r>
                    </a:p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- 126,25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626417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    +  4 269,32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97451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- 365,99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726899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134 749,05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26.12.2019 г. № 255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2020 год и плановый период 2021 и 2022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362 от 29.10.2020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квартал 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628799"/>
          <a:ext cx="8568952" cy="4934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64807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-  </a:t>
                      </a:r>
                      <a:r>
                        <a:rPr lang="ru-RU" sz="1400" b="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27 981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,00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-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32 871,75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8299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        -</a:t>
                      </a:r>
                      <a:r>
                        <a:rPr lang="ru-RU" sz="1400" b="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30 700,00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- 25 029,07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69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+</a:t>
                      </a:r>
                      <a:r>
                        <a:rPr lang="ru-RU" sz="1400" b="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2719,00</a:t>
                      </a:r>
                      <a:endParaRPr lang="ru-RU" sz="1400" b="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 - 2 466,64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        - 190,20 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61918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    - 803,41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638544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     + 2 718,95</a:t>
                      </a: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638544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- 7 101,38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77689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129  858,30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26.12.2019 г. № 255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2020 год и плановый период 2021 и 2022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372 от 26.11.2020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квартал 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628799"/>
          <a:ext cx="8568952" cy="4934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64807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-  </a:t>
                      </a:r>
                      <a:r>
                        <a:rPr lang="ru-RU" sz="1400" b="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40 18,50</a:t>
                      </a:r>
                      <a:endParaRPr lang="ru-RU" sz="1400" b="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-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36 480,85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8299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        -42 559,74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- 16 416,47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69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+</a:t>
                      </a:r>
                      <a:r>
                        <a:rPr lang="ru-RU" sz="1400" b="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2 431,24</a:t>
                      </a:r>
                      <a:endParaRPr lang="ru-RU" sz="1400" b="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 - 3 431,42</a:t>
                      </a:r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        - 6 318,90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61918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    - 286,15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638544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     - 1 829,58</a:t>
                      </a: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638544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- 8 198,33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77689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129  858,30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26.12.2019 г. № 255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2020 год и плановый период 2021 и 2022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380 от 24.12.2020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квартал 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6564" name="Text Box 4" descr="121049_original"/>
          <p:cNvSpPr txBox="1">
            <a:spLocks noChangeArrowheads="1"/>
          </p:cNvSpPr>
          <p:nvPr/>
        </p:nvSpPr>
        <p:spPr bwMode="auto">
          <a:xfrm>
            <a:off x="0" y="765175"/>
            <a:ext cx="9144000" cy="5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b="1" i="1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городского округа  Первоуральск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Ярославцева Марина Юрьевна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Тел/факс:8(3439)649955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ufin@prvadm.ru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1081088"/>
            <a:ext cx="8964613" cy="5776912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городском округе Первоуральск возможность участия граждан в формировании бюджета на очередной финансовый год и плановый период обеспечения следующим образом: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Публичное обсуждение муниципальных программ.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официальном сайте городского округа публикуется проект муниципальной программы и информация о порядке направления замечаний и предложений к проекту обсуждения.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проведения общественного обсуждения проекта программы – не менее 7 календарных дней.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Обсуждения бюджета городского округа Первоуральск на публичных слушаниях, что обеспечивает обсуждение вопросов формирования бюджета широким кругом лиц, депутатами, гражданами, СМИ.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9632" y="-99392"/>
            <a:ext cx="6732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жителей Первоуральска в формировании бюджета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79512" y="0"/>
            <a:ext cx="853286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городского округа Первоуральск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2020-2022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Бюджетная </a:t>
            </a:r>
            <a:r>
              <a:rPr lang="ru-RU" sz="1700" dirty="0">
                <a:latin typeface="Times New Roman" pitchFamily="18" charset="0"/>
              </a:rPr>
              <a:t>политика в период </a:t>
            </a:r>
            <a:r>
              <a:rPr lang="ru-RU" sz="1700" dirty="0" smtClean="0">
                <a:latin typeface="Times New Roman" pitchFamily="18" charset="0"/>
              </a:rPr>
              <a:t>2020 - 2022 </a:t>
            </a:r>
            <a:r>
              <a:rPr lang="ru-RU" sz="1700" dirty="0">
                <a:latin typeface="Times New Roman" pitchFamily="18" charset="0"/>
              </a:rPr>
              <a:t>годов </a:t>
            </a:r>
            <a:r>
              <a:rPr lang="ru-RU" sz="1700" dirty="0" smtClean="0">
                <a:latin typeface="Times New Roman" pitchFamily="18" charset="0"/>
              </a:rPr>
              <a:t>соответствует </a:t>
            </a:r>
            <a:r>
              <a:rPr lang="ru-RU" sz="1700" dirty="0">
                <a:latin typeface="Times New Roman" pitchFamily="18" charset="0"/>
              </a:rPr>
              <a:t>критериям последовательности, реалистичности</a:t>
            </a:r>
            <a:r>
              <a:rPr lang="ru-RU" sz="1700" dirty="0" smtClean="0">
                <a:latin typeface="Times New Roman" pitchFamily="18" charset="0"/>
              </a:rPr>
              <a:t>, эффективности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err="1" smtClean="0">
                <a:latin typeface="Times New Roman" pitchFamily="18" charset="0"/>
              </a:rPr>
              <a:t>адресности</a:t>
            </a:r>
            <a:r>
              <a:rPr lang="ru-RU" sz="17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Планирование </a:t>
            </a:r>
            <a:r>
              <a:rPr lang="ru-RU" sz="1700" dirty="0">
                <a:latin typeface="Times New Roman" pitchFamily="18" charset="0"/>
              </a:rPr>
              <a:t>бюджета городского округа Первоуральск осуществляется </a:t>
            </a:r>
            <a:r>
              <a:rPr lang="ru-RU" sz="1700" dirty="0" smtClean="0">
                <a:latin typeface="Times New Roman" pitchFamily="18" charset="0"/>
              </a:rPr>
              <a:t>на </a:t>
            </a:r>
            <a:r>
              <a:rPr lang="ru-RU" sz="1700" dirty="0">
                <a:latin typeface="Times New Roman" pitchFamily="18" charset="0"/>
              </a:rPr>
              <a:t>три </a:t>
            </a:r>
            <a:r>
              <a:rPr lang="ru-RU" sz="1700" dirty="0" smtClean="0">
                <a:latin typeface="Times New Roman" pitchFamily="18" charset="0"/>
              </a:rPr>
              <a:t>года:  2020 </a:t>
            </a:r>
            <a:r>
              <a:rPr lang="ru-RU" sz="1700" dirty="0">
                <a:latin typeface="Times New Roman" pitchFamily="18" charset="0"/>
              </a:rPr>
              <a:t>год и плановый период </a:t>
            </a:r>
            <a:r>
              <a:rPr lang="ru-RU" sz="1700" dirty="0" smtClean="0">
                <a:latin typeface="Times New Roman" pitchFamily="18" charset="0"/>
              </a:rPr>
              <a:t>2021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smtClean="0">
                <a:latin typeface="Times New Roman" pitchFamily="18" charset="0"/>
              </a:rPr>
              <a:t>2022 годов.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Основные задачи </a:t>
            </a:r>
            <a:r>
              <a:rPr lang="ru-RU" sz="1700" dirty="0">
                <a:latin typeface="Times New Roman" pitchFamily="18" charset="0"/>
              </a:rPr>
              <a:t>бюджетной политики на </a:t>
            </a:r>
            <a:r>
              <a:rPr lang="ru-RU" sz="1700" dirty="0" smtClean="0">
                <a:latin typeface="Times New Roman" pitchFamily="18" charset="0"/>
              </a:rPr>
              <a:t>2020–2022 годы: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сбалансированности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повышение </a:t>
            </a:r>
            <a:r>
              <a:rPr lang="ru-RU" sz="1700" dirty="0">
                <a:latin typeface="Times New Roman" pitchFamily="18" charset="0"/>
              </a:rPr>
              <a:t>качества управления бюджетным процессом главными распорядителями бюджетных средств, </a:t>
            </a:r>
            <a:endParaRPr lang="ru-RU" sz="1700" dirty="0" smtClean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оптимизация </a:t>
            </a:r>
            <a:r>
              <a:rPr lang="ru-RU" sz="1700" dirty="0">
                <a:latin typeface="Times New Roman" pitchFamily="18" charset="0"/>
              </a:rPr>
              <a:t>структуры расходов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повышение </a:t>
            </a:r>
            <a:r>
              <a:rPr lang="ru-RU" sz="1700" dirty="0">
                <a:latin typeface="Times New Roman" pitchFamily="18" charset="0"/>
              </a:rPr>
              <a:t>эффективности бюджетных расходов, в том числе за счет оптимизации закупок максимально эффективного использования </a:t>
            </a:r>
            <a:r>
              <a:rPr lang="ru-RU" sz="1700" dirty="0" smtClean="0">
                <a:latin typeface="Times New Roman" pitchFamily="18" charset="0"/>
              </a:rPr>
              <a:t>субсидий,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концентрация </a:t>
            </a:r>
            <a:r>
              <a:rPr lang="ru-RU" sz="1700" dirty="0">
                <a:latin typeface="Times New Roman" pitchFamily="18" charset="0"/>
              </a:rPr>
              <a:t>усилий на основных направлений стратегического развития городского </a:t>
            </a:r>
            <a:r>
              <a:rPr lang="ru-RU" sz="1700" dirty="0" smtClean="0">
                <a:latin typeface="Times New Roman" pitchFamily="18" charset="0"/>
              </a:rPr>
              <a:t>округа,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открытости планирования бюджета городского округа для </a:t>
            </a:r>
            <a:r>
              <a:rPr lang="ru-RU" sz="1700" dirty="0" smtClean="0">
                <a:latin typeface="Times New Roman" pitchFamily="18" charset="0"/>
              </a:rPr>
              <a:t>граждан.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Улучшение </a:t>
            </a:r>
            <a:r>
              <a:rPr lang="ru-RU" sz="1700" dirty="0">
                <a:latin typeface="Times New Roman" pitchFamily="18" charset="0"/>
              </a:rPr>
              <a:t>инвестиционного </a:t>
            </a:r>
            <a:r>
              <a:rPr lang="ru-RU" sz="1700" dirty="0" smtClean="0">
                <a:latin typeface="Times New Roman" pitchFamily="18" charset="0"/>
              </a:rPr>
              <a:t>климата.</a:t>
            </a:r>
            <a:endParaRPr lang="ru-RU" sz="1700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Применение программно-целевого метода бюджетного планирования </a:t>
            </a:r>
            <a:r>
              <a:rPr lang="ru-RU" sz="1700" dirty="0" smtClean="0">
                <a:latin typeface="Times New Roman" pitchFamily="18" charset="0"/>
              </a:rPr>
              <a:t>(21 </a:t>
            </a:r>
            <a:r>
              <a:rPr lang="ru-RU" sz="1700" dirty="0">
                <a:latin typeface="Times New Roman" pitchFamily="18" charset="0"/>
              </a:rPr>
              <a:t>муниципальная программа с долей расходов </a:t>
            </a:r>
            <a:r>
              <a:rPr lang="ru-RU" sz="1700" dirty="0" smtClean="0">
                <a:latin typeface="Times New Roman" pitchFamily="18" charset="0"/>
              </a:rPr>
              <a:t>95,8% </a:t>
            </a:r>
            <a:r>
              <a:rPr lang="ru-RU" sz="1700" dirty="0">
                <a:latin typeface="Times New Roman" pitchFamily="18" charset="0"/>
              </a:rPr>
              <a:t>от общего объема расходов).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Создание условий для повышения качества предоставления </a:t>
            </a:r>
            <a:r>
              <a:rPr lang="ru-RU" sz="1700" dirty="0" smtClean="0">
                <a:latin typeface="Times New Roman" pitchFamily="18" charset="0"/>
              </a:rPr>
              <a:t>муниципальных </a:t>
            </a:r>
            <a:r>
              <a:rPr lang="ru-RU" sz="1700" dirty="0">
                <a:latin typeface="Times New Roman" pitchFamily="18" charset="0"/>
              </a:rPr>
              <a:t>услуг.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 мероприятия направлены на сохранение социальной направленности расходов и на развитие городского округа </a:t>
            </a:r>
            <a:r>
              <a:rPr lang="ru-RU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Первоуральск.</a:t>
            </a:r>
            <a:endParaRPr lang="ru-RU" sz="17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8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1560" y="116632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1052736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форма образования расходования денежных средств, предназначенных  для финансового обеспечения задач и функций государства и местного самоуправления.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 </a:t>
            </a:r>
          </a:p>
          <a:p>
            <a:pPr algn="just" eaLnBrk="1" hangingPunct="1"/>
            <a:endParaRPr lang="ru-RU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01008"/>
            <a:ext cx="1944216" cy="216024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357301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«минус»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2483768" y="350100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Минус 10"/>
          <p:cNvSpPr>
            <a:spLocks/>
          </p:cNvSpPr>
          <p:nvPr/>
        </p:nvSpPr>
        <p:spPr bwMode="auto">
          <a:xfrm>
            <a:off x="4283968" y="371703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6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50100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Равно 11"/>
          <p:cNvSpPr>
            <a:spLocks/>
          </p:cNvSpPr>
          <p:nvPr/>
        </p:nvSpPr>
        <p:spPr bwMode="auto">
          <a:xfrm>
            <a:off x="6659836" y="371633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4716016" y="494116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Минус 10"/>
          <p:cNvSpPr>
            <a:spLocks/>
          </p:cNvSpPr>
          <p:nvPr/>
        </p:nvSpPr>
        <p:spPr bwMode="auto">
          <a:xfrm>
            <a:off x="4283968" y="515719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3768" y="494116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Равно 11"/>
          <p:cNvSpPr>
            <a:spLocks/>
          </p:cNvSpPr>
          <p:nvPr/>
        </p:nvSpPr>
        <p:spPr bwMode="auto">
          <a:xfrm>
            <a:off x="6659836" y="515649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36296" y="3429000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над доходами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36296" y="4725144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над расходами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59492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 бюджета –это его сбалансированность.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5805264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356100" y="2133600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19704288">
            <a:off x="7092950" y="2060575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1452757">
            <a:off x="2051050" y="2060575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48038" y="119063"/>
            <a:ext cx="242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Налоговым кодексом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-акцизы;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-налоги на совокупный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доход(ЕНВД,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сельхозналог,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патентная система);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имущество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-земельный налог;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-госпошлина.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052736"/>
            <a:ext cx="54006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БЮДЖЕТА-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безвозмездные,  </a:t>
            </a: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безвозвратные поступления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местный бюджет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виде дотаций, субсидий,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субвенций и иных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межбюджетных трансфертов,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поступления от физических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юридических лиц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(кроме налоговых и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08823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•доходы от использования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продажи имущества;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•платные услуги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казенных учреждений;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•штрафы за нарушение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•плата за негативное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воздействие на окружающую среду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•иные неналоговые доходы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2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348038" y="11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763713" y="188913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9460" name="Rectangle 22" descr="1390229512_0629"/>
          <p:cNvSpPr>
            <a:spLocks noChangeArrowheads="1"/>
          </p:cNvSpPr>
          <p:nvPr/>
        </p:nvSpPr>
        <p:spPr bwMode="auto">
          <a:xfrm>
            <a:off x="0" y="72390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288" y="5157788"/>
            <a:ext cx="2376487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6-ти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75856" y="5157192"/>
            <a:ext cx="2376488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11-ти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классификации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12160" y="5157192"/>
            <a:ext cx="2374900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21 -ой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программе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484784"/>
            <a:ext cx="63367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денежные средства 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2924944"/>
            <a:ext cx="511256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 :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452757">
            <a:off x="1740134" y="3955126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283968" y="4077072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9704288">
            <a:off x="6977511" y="3881176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25320</TotalTime>
  <Words>4607</Words>
  <Application>Microsoft Office PowerPoint</Application>
  <PresentationFormat>Экран (4:3)</PresentationFormat>
  <Paragraphs>893</Paragraphs>
  <Slides>45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Цели создания открытого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БЮДЖЕТНЫЙ  ПРОЦЕСС - ежегодное формирование и исполнение бюджета:  1. Утверждение бюджета очередного года.  2. Исполнение бюджета в текущем году.  3. Формирование отчета об исполнении бюджета  предыдущего года.  4. Утверждение отчета об исполнении  бюджета  предыдущего года.  5. Составление проекта бюджета очередного года.  6. Рассмотрение проекта бюджета очередного года.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Основные параметры бюджета городского округа  Первоуральска  на 31.12.2020 г.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Denushins</dc:creator>
  <cp:lastModifiedBy>Сергеева Е.Б.</cp:lastModifiedBy>
  <cp:revision>1369</cp:revision>
  <dcterms:modified xsi:type="dcterms:W3CDTF">2021-09-23T09:04:09Z</dcterms:modified>
</cp:coreProperties>
</file>