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95" r:id="rId4"/>
    <p:sldId id="290" r:id="rId5"/>
    <p:sldId id="271" r:id="rId6"/>
    <p:sldId id="291" r:id="rId7"/>
    <p:sldId id="292" r:id="rId8"/>
    <p:sldId id="267" r:id="rId9"/>
    <p:sldId id="265" r:id="rId10"/>
    <p:sldId id="296" r:id="rId11"/>
    <p:sldId id="293" r:id="rId12"/>
    <p:sldId id="280" r:id="rId13"/>
    <p:sldId id="288" r:id="rId14"/>
    <p:sldId id="302" r:id="rId15"/>
    <p:sldId id="303" r:id="rId16"/>
    <p:sldId id="282" r:id="rId17"/>
    <p:sldId id="284" r:id="rId18"/>
    <p:sldId id="287" r:id="rId19"/>
    <p:sldId id="289" r:id="rId20"/>
    <p:sldId id="294" r:id="rId21"/>
    <p:sldId id="297" r:id="rId22"/>
  </p:sldIdLst>
  <p:sldSz cx="9144000" cy="6858000" type="screen4x3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C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74" autoAdjust="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Количество </a:t>
            </a:r>
            <a:r>
              <a:rPr lang="ru-RU" sz="1800" dirty="0" smtClean="0"/>
              <a:t>заявлений о </a:t>
            </a:r>
            <a:r>
              <a:rPr lang="ru-RU" sz="1800" dirty="0"/>
              <a:t>предоставлении муниципальных услуг, поступивших через МФЦ</a:t>
            </a:r>
          </a:p>
        </c:rich>
      </c:tx>
      <c:layout>
        <c:manualLayout>
          <c:xMode val="edge"/>
          <c:yMode val="edge"/>
          <c:x val="0.11218168741621595"/>
          <c:y val="4.6367050332710965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5164356711287517E-2"/>
          <c:y val="0.39995231860808306"/>
          <c:w val="0.95382111284176341"/>
          <c:h val="0.43821900873818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заявлений (запросов) о предоставлении муниципальных услуг, поступивших через МФЦ</c:v>
                </c:pt>
              </c:strCache>
            </c:strRef>
          </c:tx>
          <c:spPr>
            <a:solidFill>
              <a:srgbClr val="0070C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8D8-4F3D-AFED-56380DED8A5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8D8-4F3D-AFED-56380DED8A5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5072</c:v>
                </c:pt>
                <c:pt idx="1">
                  <c:v>4353</c:v>
                </c:pt>
                <c:pt idx="2">
                  <c:v>6014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D8-4F3D-AFED-56380DED8A5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0730880"/>
        <c:axId val="90732800"/>
      </c:barChart>
      <c:catAx>
        <c:axId val="9073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732800"/>
        <c:crosses val="autoZero"/>
        <c:auto val="1"/>
        <c:lblAlgn val="ctr"/>
        <c:lblOffset val="100"/>
        <c:noMultiLvlLbl val="0"/>
      </c:catAx>
      <c:valAx>
        <c:axId val="90732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73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08730996275603E-2"/>
          <c:y val="0"/>
          <c:w val="0.89375910999699815"/>
          <c:h val="0.77725067585083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657-4AD2-8C68-9AD25EF0919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657-4AD2-8C68-9AD25EF0919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657-4AD2-8C68-9AD25EF091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676</c:v>
                </c:pt>
                <c:pt idx="1">
                  <c:v>1402</c:v>
                </c:pt>
                <c:pt idx="2">
                  <c:v>5041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57-4AD2-8C68-9AD25EF0919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0152320"/>
        <c:axId val="90159360"/>
      </c:barChart>
      <c:catAx>
        <c:axId val="9015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159360"/>
        <c:crosses val="autoZero"/>
        <c:auto val="1"/>
        <c:lblAlgn val="ctr"/>
        <c:lblOffset val="100"/>
        <c:noMultiLvlLbl val="0"/>
      </c:catAx>
      <c:valAx>
        <c:axId val="90159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15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F2FA1-7522-47EF-8000-223AE3159D0B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CC69C-5139-4672-A6DF-3A2011383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3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22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9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1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CC69C-5139-4672-A6DF-3A2011383CD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1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5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2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44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1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8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3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7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9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3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rvadm.ru/gosudarstvennye-uslugi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vadm.ru/struktura-administracii/finansovoe-upravlenie/publichnyj-bjudzhet/kontrolnye-meroprijatija/" TargetMode="External"/><Relationship Id="rId2" Type="http://schemas.openxmlformats.org/officeDocument/2006/relationships/hyperlink" Target="http://sp-pervouralsk.ru/activiti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prvadm.ru/struktura-administracii/komitet-po-pravovoj-rabote-i-municipalnoj-sluzhbe/protivodejstvie-korrupcii/doklady-otchety-statisticheskaja-informacija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hyperlink" Target="https://prvadm.ru/wp-content/uploads/2021/12/Gtz_orCm76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prvadm.ru/struktura-administracii/komitet-po-pravovoj-rabote-i-municipalnoj-sluzhbe/protivodejstvie-korrupcii/doklady-otchety-statisticheskaja-informacij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vduma.ru/ezavisimiya-ekspertiza-2023.html" TargetMode="External"/><Relationship Id="rId2" Type="http://schemas.openxmlformats.org/officeDocument/2006/relationships/hyperlink" Target="https://prvadm.ru/nezavisimaja-jekspertiz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142"/>
            <a:ext cx="9142771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5589240"/>
            <a:ext cx="792088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59" y="284163"/>
            <a:ext cx="258127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551837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 ИСПОЛНЕНИИ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ПЛАНА МЕРОПРИЯТИЙ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ОРГАНОВ МЕСТНОГО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САМОУПРАВЛЕНИЯ </a:t>
            </a: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ОКРУГА ПЕРВОУРАЛЬСК ПО </a:t>
            </a:r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ПРОТИВОДЕЙСТВИЮ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КОРРУПЦИИ </a:t>
            </a:r>
          </a:p>
          <a:p>
            <a:pPr algn="ctr"/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ГОДЫ 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12</a:t>
            </a:r>
            <a:endParaRPr lang="ru-RU" sz="1600" b="1" dirty="0">
              <a:solidFill>
                <a:prstClr val="white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858" y="44624"/>
            <a:ext cx="8481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СОВЕРШЕНСТВОВАНИЕ 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03648" y="1020226"/>
            <a:ext cx="7056784" cy="72008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069" y="816976"/>
            <a:ext cx="8332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 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мероприятий по мониторингу, повышению эффективности контроля за соблюдением запретов, ограничений и требований, установленных в целях противодействия коррупции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0112" y="3616445"/>
            <a:ext cx="271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Анализ уведомлений служащими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 возможном возникновении конфликта интересов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45954" y="3622735"/>
            <a:ext cx="3510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соблюдения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гражданами, замещавшими должности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службы, ограничений при заключении ими после ухода с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службы трудового договора и (или) гражданско-правового договора в случаях, предусмотренных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 –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уведомлений работодателей</a:t>
            </a:r>
            <a:endParaRPr lang="ru-RU" sz="1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858" y="3591105"/>
            <a:ext cx="20728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исполнения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муниципальными служащими обязанности по предварительному уведомлению представителя нанимателя о намерении выполнять иную оплачиваемую работу </a:t>
            </a:r>
            <a:r>
              <a:rPr lang="ru-RU" sz="12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-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avatars.mds.yandex.net/i?id=b5718582c9af848bb7622181ba783b76-4809764-images-thumbs&amp;ref=rim&amp;n=33&amp;w=146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7743"/>
            <a:ext cx="1008112" cy="117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usinessman.ru/static/img/a/98582/463132/76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98" y="2075618"/>
            <a:ext cx="1836934" cy="151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i?id=7b027a17cada702024a752463d5b13945759145e-7550683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17" y="2075618"/>
            <a:ext cx="2520280" cy="141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26272" y="6063575"/>
            <a:ext cx="3341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ПРОВЕРКИ НЕ ПРОВОДИЛИСЬ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7585850" y="4407565"/>
            <a:ext cx="639409" cy="28803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55321" y="4788550"/>
            <a:ext cx="26886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/>
              <a:t>Предотвращение конфликта интересов состояло </a:t>
            </a:r>
            <a:r>
              <a:rPr lang="ru-RU" sz="1600" b="1" dirty="0">
                <a:solidFill>
                  <a:srgbClr val="FF0000"/>
                </a:solidFill>
              </a:rPr>
              <a:t>в отводе и самоотводе </a:t>
            </a:r>
          </a:p>
        </p:txBody>
      </p:sp>
      <p:cxnSp>
        <p:nvCxnSpPr>
          <p:cNvPr id="9" name="Прямая со стрелкой 8"/>
          <p:cNvCxnSpPr>
            <a:stCxn id="15" idx="2"/>
          </p:cNvCxnSpPr>
          <p:nvPr/>
        </p:nvCxnSpPr>
        <p:spPr>
          <a:xfrm>
            <a:off x="4301022" y="5192395"/>
            <a:ext cx="0" cy="6733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724128" y="5427528"/>
            <a:ext cx="875209" cy="4922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123728" y="5345431"/>
            <a:ext cx="792088" cy="6038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12</a:t>
            </a:r>
            <a:endParaRPr lang="ru-RU" sz="1600" b="1" dirty="0">
              <a:solidFill>
                <a:prstClr val="white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858" y="44624"/>
            <a:ext cx="8481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СОВЕРШЕНСТВОВАНИЕ 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1241" y="918601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 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9399"/>
            <a:ext cx="828092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Осуществление ежегодной оценки коррупционных рисков, возникающих при </a:t>
            </a: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реализации муниципальных функций</a:t>
            </a:r>
            <a:r>
              <a:rPr lang="ru-RU" b="1" i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b="1" i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42" y="2220831"/>
            <a:ext cx="2957218" cy="417689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98" y="1989302"/>
            <a:ext cx="3054244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7" y="1844824"/>
            <a:ext cx="2928391" cy="43433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07504" y="1275730"/>
            <a:ext cx="86545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 органах местного самоуправления проведена оценка коррупционных рисков, по результатам которой  пересмотрены перечни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коррупционно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– опасных функций и перечни должностей с коррупционными рисками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13</a:t>
            </a:r>
            <a:endParaRPr lang="ru-RU" sz="1600" b="1" dirty="0">
              <a:solidFill>
                <a:prstClr val="white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858" y="44624"/>
            <a:ext cx="8481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СОВЕРШЕНСТВОВАНИЕ 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2566" y="646961"/>
            <a:ext cx="8820472" cy="72008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Правовое просвещение по вопросам противодействия коррупции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37" y="1439863"/>
            <a:ext cx="51941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Методические семинары с муниципальными служащими                                и руководителями муниципальных учреждений по теме: «Об актуальных вопросах представления  сведений о доходах, расходах, об имуществе и обязательствах имущественного характера, заполнения соответствующей формы справки в 2021 году»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21.02.2022 г., 22.02.2022 г., 24.02.2022 г., 25.02.2022 г., 01.03.2022 г.);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208" y="3276271"/>
            <a:ext cx="50707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Методический семинар «Виды ответственности за коррупционные правонарушения», «О выявленных органами прокуратуры города Первоуральска коррупционных правонарушений за истекший период» 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14.12.2022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just01\Desktop\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343784"/>
            <a:ext cx="3258108" cy="23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536" y="4531196"/>
            <a:ext cx="50395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Проведены разъяснительные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мероприятия с лицами, впервые поступившими на муниципальную службу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форме консультаций 25 служащим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0370" y="3688283"/>
            <a:ext cx="36606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Муниципальные служащие, </a:t>
            </a:r>
            <a:r>
              <a:rPr lang="ru-RU" sz="1200" dirty="0">
                <a:solidFill>
                  <a:srgbClr val="02020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должностные обязанности которых входит участие в противодействии коррупции, приняли участие в методических онлайн – </a:t>
            </a:r>
            <a:r>
              <a:rPr lang="ru-RU" sz="1200" dirty="0" smtClean="0">
                <a:solidFill>
                  <a:srgbClr val="02020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семинарах о противодействию коррупции, организованных:</a:t>
            </a:r>
          </a:p>
          <a:p>
            <a:pPr marL="171450" indent="-171450" algn="just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2020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200" b="1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Департаментом противодействия коррупции Свердловской области в режиме видео – конференц-связи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09.02.2022, 17.06.2022, 27.10.2022;</a:t>
            </a:r>
          </a:p>
          <a:p>
            <a:pPr marL="171450" indent="-171450" algn="just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b="1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Учебным </a:t>
            </a:r>
            <a:r>
              <a:rPr lang="ru-RU" sz="1200" b="1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центром «Ассоциация Сибирских и </a:t>
            </a:r>
            <a:r>
              <a:rPr lang="ru-RU" sz="1200" b="1" i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Дальновосточных</a:t>
            </a:r>
            <a:r>
              <a:rPr lang="ru-RU" sz="1200" b="1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200" b="1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городов</a:t>
            </a:r>
            <a:r>
              <a:rPr lang="ru-RU" sz="1200" i="1" dirty="0" smtClean="0">
                <a:solidFill>
                  <a:srgbClr val="02020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2020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</a:t>
            </a:r>
            <a:r>
              <a:rPr lang="ru-RU" sz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10.03.2022;</a:t>
            </a:r>
          </a:p>
          <a:p>
            <a:pPr marL="171450" indent="-171450" algn="just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b="1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Общественной палатой Свердловской области во взаимодействии с Департаментом внутренней политики Свердловской области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1-9 декабря 2022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566" y="5311805"/>
            <a:ext cx="5008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</a:pPr>
            <a:r>
              <a:rPr lang="ru-RU" sz="1400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Распространены среди муниципальных служащих и работников муниципальных организаций </a:t>
            </a:r>
            <a:r>
              <a:rPr lang="ru-RU" sz="1400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методические материалы (памятки, брошюры) об уголовной ответственности за коррупционные </a:t>
            </a:r>
            <a:r>
              <a:rPr lang="ru-RU" sz="1400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правонарушения </a:t>
            </a:r>
            <a:endParaRPr lang="ru-RU" sz="1400" i="1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13</a:t>
            </a:r>
            <a:endParaRPr lang="ru-RU" sz="1600" b="1" dirty="0">
              <a:solidFill>
                <a:prstClr val="white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858" y="44624"/>
            <a:ext cx="8481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СОВЕРШЕНСТВОВАНИЕ 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6470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Количество муниципальных служащих, прошедших обучение по антикоррупционной тематике, в  виде прохождения курсов повышения квалификации</a:t>
            </a:r>
            <a:endParaRPr lang="ru-RU" sz="1600" b="1" i="1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85" y="1552625"/>
            <a:ext cx="2743977" cy="19483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Количество обученных муниципальных служащих, в обязанности которых входит участие по противодействию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коррупции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6 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38760" y="3880818"/>
            <a:ext cx="2786348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Количество обученных муниципальных служащих,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впервые поступивших на должности муниципальной службы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33 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3873984"/>
            <a:ext cx="2743977" cy="24482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Количество обученных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муниципальных  </a:t>
            </a:r>
            <a:r>
              <a:rPr 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служащих, в должностные обязанности которых входит участие в проведении закупок товаров, работ,</a:t>
            </a:r>
          </a:p>
          <a:p>
            <a:pPr lvl="0" algn="ctr"/>
            <a:r>
              <a:rPr lang="ru-RU" sz="1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услуг для обеспечения муниципальных </a:t>
            </a:r>
            <a:r>
              <a:rPr lang="ru-RU" sz="1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нужд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13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just01\Desktop\удостоверение - - 0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799"/>
            <a:ext cx="3312368" cy="469345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avatars.mds.yandex.net/i?id=5e935a16cc89607bed4625e7601cf908_sr-558953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60" y="1556792"/>
            <a:ext cx="2786348" cy="20162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165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92380" y="6309320"/>
            <a:ext cx="3896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b="1" dirty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3923" y="603104"/>
            <a:ext cx="692295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5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81279" y="29570"/>
            <a:ext cx="68483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>
              <a:solidFill>
                <a:prstClr val="black"/>
              </a:solidFill>
            </a:endParaRPr>
          </a:p>
        </p:txBody>
      </p:sp>
      <p:pic>
        <p:nvPicPr>
          <p:cNvPr id="2054" name="Picture 6" descr="Снимок сделан в Многофункциональный центр предоставления государственных 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5" y="1210994"/>
            <a:ext cx="2286991" cy="246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МФЦ в свердловских городах будут принимать посетителей только по запис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66" y="3824894"/>
            <a:ext cx="2286991" cy="238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7866" y="85505"/>
            <a:ext cx="8738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ПРОТИВОДЕЙСТВИЕ «БЫТОВОЙ» И «ДЕЛОВОЙ» КОРРУПЦИИ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3354" y="1533328"/>
            <a:ext cx="5987118" cy="990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69" indent="-142869">
              <a:buFont typeface="Wingdings" panose="05000000000000000000" pitchFamily="2" charset="2"/>
              <a:buChar char="ü"/>
            </a:pPr>
            <a:r>
              <a:rPr lang="ru-RU" sz="1167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функционируют </a:t>
            </a:r>
            <a:r>
              <a:rPr lang="ru-RU" sz="1167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167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 </a:t>
            </a:r>
            <a:r>
              <a:rPr lang="ru-RU" sz="1167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167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филиала  МФЦ</a:t>
            </a:r>
          </a:p>
          <a:p>
            <a:pPr marL="142869" indent="-142869" algn="just">
              <a:buFont typeface="Wingdings" panose="05000000000000000000" pitchFamily="2" charset="2"/>
              <a:buChar char="ü"/>
            </a:pPr>
            <a:r>
              <a:rPr lang="ru-RU" sz="1167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предоставляется </a:t>
            </a:r>
            <a:r>
              <a:rPr lang="en-US" sz="1167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80</a:t>
            </a:r>
            <a:r>
              <a:rPr lang="ru-RU" sz="1167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167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муниципальных услуг из </a:t>
            </a:r>
            <a:r>
              <a:rPr lang="ru-RU" sz="1167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8</a:t>
            </a:r>
            <a:r>
              <a:rPr lang="en-US" sz="1167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</a:t>
            </a:r>
            <a:r>
              <a:rPr lang="ru-RU" sz="1167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167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услуги, включенной </a:t>
            </a:r>
            <a:r>
              <a:rPr lang="ru-RU" sz="1167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         в </a:t>
            </a:r>
            <a:r>
              <a:rPr lang="ru-RU" sz="1167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реестр муниципальных услуг</a:t>
            </a:r>
          </a:p>
          <a:p>
            <a:pPr marL="142869" indent="-142869" algn="just">
              <a:buFont typeface="Wingdings" panose="05000000000000000000" pitchFamily="2" charset="2"/>
              <a:buChar char="ü"/>
            </a:pPr>
            <a:r>
              <a:rPr lang="ru-RU" sz="1167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доступность муниципальных услуг по принципу «одного окна» в МФЦ составляет  (</a:t>
            </a:r>
            <a:r>
              <a:rPr lang="ru-RU" sz="1167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96,</a:t>
            </a:r>
            <a:r>
              <a:rPr lang="en-US" sz="1167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38</a:t>
            </a:r>
            <a:r>
              <a:rPr lang="ru-RU" sz="1167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%)</a:t>
            </a:r>
            <a:r>
              <a:rPr lang="ru-RU" sz="1167" dirty="0" smtClean="0">
                <a:solidFill>
                  <a:prstClr val="black"/>
                </a:solidFill>
                <a:latin typeface="Liberation Serif"/>
                <a:ea typeface="Calibri"/>
                <a:cs typeface="Times New Roman"/>
              </a:rPr>
              <a:t> </a:t>
            </a:r>
            <a:endParaRPr lang="ru-RU" sz="1167" dirty="0">
              <a:solidFill>
                <a:prstClr val="black"/>
              </a:solidFill>
              <a:latin typeface="Liberation Serif"/>
              <a:ea typeface="Calibri"/>
              <a:cs typeface="Times New Roman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22170859"/>
              </p:ext>
            </p:extLst>
          </p:nvPr>
        </p:nvGraphicFramePr>
        <p:xfrm>
          <a:off x="2833354" y="2924863"/>
          <a:ext cx="5987118" cy="328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48198" y="4437113"/>
            <a:ext cx="220362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1854" y="995519"/>
            <a:ext cx="5214681" cy="45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67" b="1" i="1" dirty="0">
                <a:solidFill>
                  <a:srgbClr val="FF0000"/>
                </a:solidFill>
                <a:cs typeface="Arabic Typesetting" panose="03020402040406030203" pitchFamily="66" charset="-78"/>
              </a:rPr>
              <a:t>Соглашение с Администрацией                     №2-МО/Н/2020 от 30.04.2020</a:t>
            </a:r>
          </a:p>
          <a:p>
            <a:r>
              <a:rPr lang="ru-RU" sz="1167" b="1" i="1" dirty="0">
                <a:solidFill>
                  <a:srgbClr val="FF0000"/>
                </a:solidFill>
                <a:cs typeface="Arabic Typesetting" panose="03020402040406030203" pitchFamily="66" charset="-78"/>
              </a:rPr>
              <a:t>Соглашение с Управлением образования   №78- МО/Н/2020 от 30.04.2020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9474" y="6283609"/>
            <a:ext cx="88569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prstClr val="black"/>
                </a:solidFill>
              </a:rPr>
              <a:t>Количество обращений через </a:t>
            </a:r>
            <a:r>
              <a:rPr lang="ru-RU" sz="1500" b="1" i="1" dirty="0" smtClean="0">
                <a:solidFill>
                  <a:prstClr val="black"/>
                </a:solidFill>
              </a:rPr>
              <a:t>МФЦ</a:t>
            </a:r>
            <a:r>
              <a:rPr lang="ru-RU" sz="1500" dirty="0" smtClean="0">
                <a:solidFill>
                  <a:prstClr val="black"/>
                </a:solidFill>
              </a:rPr>
              <a:t>  в 2022 </a:t>
            </a:r>
            <a:r>
              <a:rPr lang="ru-RU" sz="1500" dirty="0">
                <a:solidFill>
                  <a:prstClr val="black"/>
                </a:solidFill>
              </a:rPr>
              <a:t>году </a:t>
            </a:r>
            <a:r>
              <a:rPr lang="ru-RU" sz="1500" dirty="0" smtClean="0">
                <a:solidFill>
                  <a:prstClr val="black"/>
                </a:solidFill>
              </a:rPr>
              <a:t>увеличилось </a:t>
            </a:r>
            <a:r>
              <a:rPr lang="ru-RU" sz="1500" dirty="0">
                <a:solidFill>
                  <a:prstClr val="black"/>
                </a:solidFill>
              </a:rPr>
              <a:t>на </a:t>
            </a:r>
            <a:r>
              <a:rPr lang="ru-RU" sz="1500" dirty="0" smtClean="0">
                <a:solidFill>
                  <a:prstClr val="black"/>
                </a:solidFill>
              </a:rPr>
              <a:t>38,15% </a:t>
            </a:r>
            <a:r>
              <a:rPr lang="ru-RU" sz="1500" dirty="0">
                <a:solidFill>
                  <a:prstClr val="black"/>
                </a:solidFill>
              </a:rPr>
              <a:t>в сравнении с </a:t>
            </a:r>
            <a:r>
              <a:rPr lang="ru-RU" sz="1500" dirty="0" smtClean="0">
                <a:solidFill>
                  <a:prstClr val="black"/>
                </a:solidFill>
              </a:rPr>
              <a:t>2021 </a:t>
            </a:r>
            <a:r>
              <a:rPr lang="ru-RU" sz="1500" dirty="0">
                <a:solidFill>
                  <a:prstClr val="black"/>
                </a:solidFill>
              </a:rPr>
              <a:t>годом </a:t>
            </a:r>
            <a:endParaRPr lang="ru-RU" sz="116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1044" y="595421"/>
            <a:ext cx="8072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рганизация предоставления муниципальных услуг через МФ</a:t>
            </a:r>
            <a:r>
              <a:rPr lang="ru-RU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</a:p>
        </p:txBody>
      </p:sp>
    </p:spTree>
    <p:extLst>
      <p:ext uri="{BB962C8B-B14F-4D97-AF65-F5344CB8AC3E}">
        <p14:creationId xmlns:p14="http://schemas.microsoft.com/office/powerpoint/2010/main" val="29385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92380" y="6309320"/>
            <a:ext cx="3896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b="1" dirty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9422" y="-47406"/>
            <a:ext cx="692295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5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91680" y="229594"/>
            <a:ext cx="68483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45036"/>
            <a:ext cx="7711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рганизация получения государственных и муниципальных услуг через единый портал государственных и муниципальных</a:t>
            </a:r>
            <a:endParaRPr lang="ru-RU" sz="1600" b="1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1224" y="1109657"/>
            <a:ext cx="53640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преимуществах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получения государственных и муниципальных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endParaRPr lang="ru-RU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электронной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 через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портал государственных </a:t>
            </a: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услуг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7684" y="2956713"/>
            <a:ext cx="357950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  <a:hlinkClick r:id="rId2"/>
              </a:rPr>
              <a:t>https://prvadm.ru/gosudarstvennye-uslugi/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6939" y="6042038"/>
            <a:ext cx="73808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prstClr val="black"/>
                </a:solidFill>
              </a:rPr>
              <a:t>Количество обращений через </a:t>
            </a:r>
            <a:r>
              <a:rPr lang="ru-RU" sz="1500" b="1" i="1" dirty="0">
                <a:solidFill>
                  <a:prstClr val="black"/>
                </a:solidFill>
              </a:rPr>
              <a:t>Единый портал государственных и муниципальных услуг</a:t>
            </a:r>
            <a:r>
              <a:rPr lang="ru-RU" sz="1500" dirty="0">
                <a:solidFill>
                  <a:prstClr val="black"/>
                </a:solidFill>
              </a:rPr>
              <a:t> в </a:t>
            </a:r>
            <a:r>
              <a:rPr lang="ru-RU" sz="1500" dirty="0" smtClean="0">
                <a:solidFill>
                  <a:prstClr val="black"/>
                </a:solidFill>
              </a:rPr>
              <a:t>2022 </a:t>
            </a:r>
            <a:r>
              <a:rPr lang="ru-RU" sz="1500" dirty="0">
                <a:solidFill>
                  <a:prstClr val="black"/>
                </a:solidFill>
              </a:rPr>
              <a:t>году  увеличилась </a:t>
            </a:r>
            <a:r>
              <a:rPr lang="ru-RU" sz="1500" dirty="0" smtClean="0">
                <a:solidFill>
                  <a:prstClr val="black"/>
                </a:solidFill>
              </a:rPr>
              <a:t>почтив 4 раза в </a:t>
            </a:r>
            <a:r>
              <a:rPr lang="ru-RU" sz="1500" dirty="0">
                <a:solidFill>
                  <a:prstClr val="black"/>
                </a:solidFill>
              </a:rPr>
              <a:t>сравнении с </a:t>
            </a:r>
            <a:r>
              <a:rPr lang="ru-RU" sz="1500" dirty="0" smtClean="0">
                <a:solidFill>
                  <a:prstClr val="black"/>
                </a:solidFill>
              </a:rPr>
              <a:t>2021 </a:t>
            </a:r>
            <a:r>
              <a:rPr lang="ru-RU" sz="1500" dirty="0">
                <a:solidFill>
                  <a:prstClr val="black"/>
                </a:solidFill>
              </a:rPr>
              <a:t>годом </a:t>
            </a:r>
            <a:endParaRPr lang="ru-RU" sz="116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3168352" cy="223224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10089402"/>
              </p:ext>
            </p:extLst>
          </p:nvPr>
        </p:nvGraphicFramePr>
        <p:xfrm>
          <a:off x="1125284" y="3482858"/>
          <a:ext cx="7042973" cy="2533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7504" y="6801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ПРОТИВОДЕЙСТВИЕ «БЫТОВОЙ» И «ДЕЛОВОЙ» КОРРУПЦИИ</a:t>
            </a:r>
          </a:p>
        </p:txBody>
      </p:sp>
    </p:spTree>
    <p:extLst>
      <p:ext uri="{BB962C8B-B14F-4D97-AF65-F5344CB8AC3E}">
        <p14:creationId xmlns:p14="http://schemas.microsoft.com/office/powerpoint/2010/main" val="25886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14</a:t>
            </a:r>
            <a:endParaRPr lang="ru-RU" sz="1600" b="1" dirty="0">
              <a:solidFill>
                <a:prstClr val="white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-30381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ПРОТИВОДЕЙСТВИЕ КОРРУПЦИИ В СФЕРЕ УПРАВЛЕНИЯ И РАСПОРЯЖЕНИЯ  МУНИЦИПАЛЬНОЙ СОБСТВЕННОСТЬЮ, В БЮДЖЕТНОЙ СФЕРЕ, В СФЕРЕ ЗАКУПОК ТОВАРОВ, РАБОТ, УСЛУГ ДЛЯ ОБЕСПЕЧЕНИЯ МУНИЦИПАЛЬНЫХ НУЖД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123865"/>
              </p:ext>
            </p:extLst>
          </p:nvPr>
        </p:nvGraphicFramePr>
        <p:xfrm>
          <a:off x="611560" y="980728"/>
          <a:ext cx="8208912" cy="40903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46554"/>
                <a:gridCol w="1985545"/>
                <a:gridCol w="3876813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Контрольные мероприятия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Ответственный орган, проводивший проверку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Выявленные нарушения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9667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сфере использования муниципального имущества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 мероприятий</a:t>
                      </a:r>
                      <a:endParaRPr lang="ru-RU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Счетная палата городского округа Первоуральск, Финансовое управление Администрации городского округа Первоуральск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Выявлены  нарушения при управлении и распоряжении имуществом на сумму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14 481,56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тыс.рублей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Неэффективного, нецелевого использования имущества не установлено.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0762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В бюджетной сфере – </a:t>
                      </a:r>
                      <a:r>
                        <a:rPr lang="ru-RU" sz="11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контрольных мероприятия</a:t>
                      </a:r>
                      <a:endParaRPr lang="ru-RU" sz="11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Счетная палата городского округа Первоуральск, Финансовое управление Администрации городского округа Первоуральск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Установлено 21 нарушений бюджетного законодательства Российской Федерации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сумму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206,2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тыс.рублей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прокуратуру города Первоуральска для возбуждения дел об административных правонарушениях  направлены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материалы 8 проверок.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1189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сфере закупок товаров, работ, услуг для обеспечения муниципальных нужд проведена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проведено -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контрольных мероприятий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Счетная палата городского округа Первоуральск, Финансовое управление Администрации городского округа Первоуральск</a:t>
                      </a:r>
                    </a:p>
                    <a:p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Финансовым управлением Администрации городского округа Первоуральск в адрес объектов контроля направлено 3 предписания об устранении нарушений  законодательства Российской Федерации и иных нормативных правовых актов о контрактной системе в сфере закупок товаров, работ, услуг для обеспечения государственных и муниципальных нужд.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 rot="10800000" flipV="1">
            <a:off x="611560" y="5229200"/>
            <a:ext cx="8260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Результаты контрольных мероприятий размещены: </a:t>
            </a:r>
          </a:p>
          <a:p>
            <a:pPr algn="just"/>
            <a:r>
              <a:rPr lang="ru-RU" sz="12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официальном сайте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Счетной палаты городского округа Первоуральск о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en-US" sz="1200" dirty="0"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2"/>
              </a:rPr>
              <a:t>sp-pervouralsk.ru/activities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/>
            <a:r>
              <a:rPr lang="ru-RU" sz="12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а официальном сайте Администрации городского округа Первоуральск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https</a:t>
            </a:r>
            <a:r>
              <a:rPr lang="en-US" sz="1200" dirty="0">
                <a:latin typeface="Arial" pitchFamily="34" charset="0"/>
                <a:cs typeface="Arial" pitchFamily="34" charset="0"/>
                <a:hlinkClick r:id="rId3"/>
              </a:rPr>
              <a:t>://prvadm.ru/struktura-administracii/finansovoe-upravlenie/publichnyj-bjudzhet/kontrolnye-meroprijatija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16</a:t>
            </a:r>
            <a:endParaRPr lang="ru-RU" sz="1600" b="1" dirty="0">
              <a:solidFill>
                <a:prstClr val="white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548" y="9054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ОБЕСПЕЧЕНИЕ ОТКРЫТОСТИ ДЕЯТЕЛЬНОСТИ ОРГАНОВ МЕСТНОГО САМОУПРАВЛЕНИЯ В СФЕРЕ ПРОТИВОДЕЙСТВИЯ КОРРУПЦИИ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967" y="836712"/>
            <a:ext cx="8172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Обеспечена открытость и доступность информации о деятельности по профилактике коррупционных правонарушений </a:t>
            </a:r>
            <a:r>
              <a:rPr lang="ru-RU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u="sng" dirty="0" smtClean="0">
                <a:latin typeface="Arial" pitchFamily="34" charset="0"/>
                <a:cs typeface="Arial" pitchFamily="34" charset="0"/>
                <a:hlinkClick r:id="rId2"/>
              </a:rPr>
              <a:t>https</a:t>
            </a:r>
            <a:r>
              <a:rPr lang="ru-RU" sz="1400" u="sng" dirty="0"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ru-RU" sz="1400" u="sng" dirty="0" smtClean="0">
                <a:latin typeface="Arial" pitchFamily="34" charset="0"/>
                <a:cs typeface="Arial" pitchFamily="34" charset="0"/>
                <a:hlinkClick r:id="rId2"/>
              </a:rPr>
              <a:t>prvadm.ru/struktura-administracii/komitet-po-pravovoj-rabote-i-municipalnoj-sluzhbe/protivodejstvie-korrupcii</a:t>
            </a:r>
            <a:r>
              <a:rPr lang="ru-RU" u="sng" dirty="0" smtClean="0">
                <a:hlinkClick r:id="rId2"/>
              </a:rPr>
              <a:t>/</a:t>
            </a: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18" y="1827114"/>
            <a:ext cx="8102006" cy="489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4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18</a:t>
            </a:r>
            <a:endParaRPr lang="ru-RU" sz="1600" b="1" dirty="0">
              <a:solidFill>
                <a:prstClr val="white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548" y="9054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ОТКРЫТОСТИ ДЕЯТЕЛЬНОСТИ ОРГАНОВ МЕСТНОГО САМОУПРАВЛЕНИЯ В СФЕРЕ ПРОТИВОДЕЙСТВИЯ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КОРРУПЦИИ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548" y="90872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 преддверии Международного дня борьбы с </a:t>
            </a:r>
            <a:r>
              <a:rPr lang="ru-RU" sz="20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коррупцией</a:t>
            </a:r>
          </a:p>
          <a:p>
            <a:pPr algn="ctr"/>
            <a:r>
              <a:rPr lang="ru-RU" sz="20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(9 декабря) </a:t>
            </a:r>
            <a:r>
              <a:rPr lang="ru-RU" sz="20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20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году</a:t>
            </a:r>
          </a:p>
        </p:txBody>
      </p:sp>
      <p:pic>
        <p:nvPicPr>
          <p:cNvPr id="11" name="Рисунок 10" descr="Первоуральские школьники приняли участие в конкурсе социальных плакатов «Мы против коррупции», организованном городским Управлением образования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963898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71402" y="1729805"/>
            <a:ext cx="5838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b="1" i="1" dirty="0"/>
              <a:t>Первоуральские школьники приняли участие в конкурсе социальных плакатов «Мы против коррупции», организованном городским Управлением образования</a:t>
            </a:r>
            <a:endParaRPr lang="ru-RU" sz="16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500" y="3356992"/>
            <a:ext cx="385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На конкурс были представлены </a:t>
            </a:r>
            <a:r>
              <a:rPr lang="ru-RU" i="1" dirty="0" smtClean="0">
                <a:solidFill>
                  <a:srgbClr val="FF0000"/>
                </a:solidFill>
              </a:rPr>
              <a:t>34 </a:t>
            </a:r>
            <a:r>
              <a:rPr lang="ru-RU" i="1" dirty="0">
                <a:solidFill>
                  <a:srgbClr val="FF0000"/>
                </a:solidFill>
              </a:rPr>
              <a:t>работы учащихся 11 первоуральских </a:t>
            </a:r>
            <a:r>
              <a:rPr lang="ru-RU" i="1" dirty="0" smtClean="0">
                <a:solidFill>
                  <a:srgbClr val="FF0000"/>
                </a:solidFill>
              </a:rPr>
              <a:t>школ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just01\Desktop\КОРРУПЦИЯ\КОНКУРСЫ ПО КОРРУПЦИИ\2022\Конкурс социальных плакатов\Ватажникова Валер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067" y="2827854"/>
            <a:ext cx="1368152" cy="177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ust01\Desktop\КОРРУПЦИЯ\КОНКУРСЫ ПО КОРРУПЦИИ\2022\Конкурс социальных плакатов\Усольцева Ксен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021" y="2827854"/>
            <a:ext cx="2430861" cy="173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ust01\Desktop\КОРРУПЦИЯ\КОНКУРСЫ ПО КОРРУПЦИИ\2022\Конкурс социальных плакатов\Иванов Дмитри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9" y="4606876"/>
            <a:ext cx="1710190" cy="21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ust01\Desktop\КОРРУПЦИЯ\КОНКУРСЫ ПО КОРРУПЦИИ\2022\Конкурс социальных плакатов\Хованова Софь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25641"/>
            <a:ext cx="2451058" cy="15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just01\Desktop\КОРРУПЦИЯ\КОНКУРСЫ ПО КОРРУПЦИИ\2022\Конкурс социальных плакатов\Никольская Ева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302" y="4793367"/>
            <a:ext cx="2313658" cy="162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just01\Desktop\КОРРУПЦИЯ\КОНКУРСЫ ПО КОРРУПЦИИ\2022\Конкурс социальных плакатов\Старцева Ирин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825641"/>
            <a:ext cx="2148423" cy="161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18</a:t>
            </a:r>
            <a:endParaRPr lang="ru-RU" sz="1600" b="1" dirty="0">
              <a:solidFill>
                <a:prstClr val="white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-31535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Целевые показатели реализации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Плана мероприятий по противодействию коррупции в городском округе Первоуральск на 2021 – 2024 годы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 2022 год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659809"/>
              </p:ext>
            </p:extLst>
          </p:nvPr>
        </p:nvGraphicFramePr>
        <p:xfrm>
          <a:off x="143508" y="779516"/>
          <a:ext cx="8856984" cy="55930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6044"/>
                <a:gridCol w="6732748"/>
                <a:gridCol w="864096"/>
                <a:gridCol w="864096"/>
              </a:tblGrid>
              <a:tr h="691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/>
                          <a:ea typeface="Times New Roman"/>
                        </a:rPr>
                        <a:t>№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/>
                          <a:ea typeface="Times New Roman"/>
                        </a:rPr>
                        <a:t>п/п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/>
                          <a:ea typeface="Times New Roman"/>
                        </a:rPr>
                        <a:t>Наименование показателей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Liberation Serif"/>
                          <a:ea typeface="Times New Roman"/>
                        </a:rPr>
                        <a:t>Плановое значение целевого показателя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Liberation Serif"/>
                          <a:ea typeface="Times New Roman"/>
                        </a:rPr>
                        <a:t>Достигнутое значение целевого показателя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2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/>
                          <a:ea typeface="Times New Roman"/>
                        </a:rPr>
                        <a:t>1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/>
                          <a:ea typeface="Times New Roman"/>
                        </a:rPr>
                        <a:t>2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Liberation Serif"/>
                          <a:ea typeface="Times New Roman"/>
                        </a:rPr>
                        <a:t>3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Liberation Serif"/>
                          <a:ea typeface="Times New Roman"/>
                        </a:rPr>
                        <a:t>4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42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/>
                          <a:ea typeface="Times New Roman"/>
                        </a:rPr>
                        <a:t>1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Доля заседаний комиссий по соблюдению требований к служебному поведению муниципальных служащих городского округа Первоуральск и урегулированию конфликта интересов в органах местного самоуправления городского округа Первоуральск, информация в отношении которых размещена на официальных сайтах органов местного самоуправления городского округа Первоуральск, от общего количества проведенных заседаний комиссий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Liberation Serif"/>
                          <a:ea typeface="Times New Roman"/>
                        </a:rPr>
                        <a:t>100%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Liberation Serif"/>
                          <a:ea typeface="Times New Roman"/>
                        </a:rPr>
                        <a:t>100%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31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/>
                          <a:ea typeface="Times New Roman"/>
                        </a:rPr>
                        <a:t>2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Доля лиц, замещающих должности муниципальной службы в органах местного самоуправления городского округа Первоуральск, представивших сведения о доходах, расходах, об имуществе и обязательствах имущественного характера, от общего количества муниципальных служащих, замещающих на 31 декабря года, предшествующего отчетному году, должности муниципальной службы в органах местного самоуправления городского округа Первоуральск и, осуществление полномочий по которым влечет за собой обязанность представлять такие сведения.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Liberation Serif"/>
                          <a:ea typeface="Times New Roman"/>
                        </a:rPr>
                        <a:t>100%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Liberation Serif"/>
                          <a:ea typeface="Times New Roman"/>
                        </a:rPr>
                        <a:t> 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Liberation Serif"/>
                          <a:ea typeface="Times New Roman"/>
                        </a:rPr>
                        <a:t> 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Liberation Serif"/>
                          <a:ea typeface="Times New Roman"/>
                        </a:rPr>
                        <a:t>100%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0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/>
                          <a:ea typeface="Times New Roman"/>
                        </a:rPr>
                        <a:t>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Доля руководителей муниципальных учреждений городского округа Первоуральск, представивших сведения о доходах, об имуществе и обязательствах имущественного характера, от общего количества руководителей муниципальных учреждений городского округа Первоуральск.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Liberation Serif"/>
                          <a:ea typeface="Times New Roman"/>
                        </a:rPr>
                        <a:t>100%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Liberation Serif"/>
                          <a:ea typeface="Times New Roman"/>
                        </a:rPr>
                        <a:t> 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Liberation Serif"/>
                          <a:ea typeface="Times New Roman"/>
                        </a:rPr>
                        <a:t> 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Liberation Serif"/>
                          <a:ea typeface="Times New Roman"/>
                        </a:rPr>
                        <a:t>100%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31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/>
                          <a:ea typeface="Times New Roman"/>
                        </a:rPr>
                        <a:t>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Доля лиц, замещающих муниципальные должности городского округа Первоуральск, должности муниципальной службы в органах местного самоуправления городского округа Первоуральск в отношении которых опубликованы представленные ими сведения о доходах, расходах, об имуществе и обязательствах имущественного характера, от общего количества лиц, обязанных представить сведения о доходах, расходах, об имуществе и обязательствах имущественного характера, подлежащие опубликованию.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Liberation Serif"/>
                          <a:ea typeface="Times New Roman"/>
                        </a:rPr>
                        <a:t>100%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Liberation Serif"/>
                          <a:ea typeface="Times New Roman"/>
                        </a:rPr>
                        <a:t> 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Liberation Serif"/>
                          <a:ea typeface="Times New Roman"/>
                        </a:rPr>
                        <a:t> 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Liberation Serif"/>
                          <a:ea typeface="Times New Roman"/>
                        </a:rPr>
                        <a:t> 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Liberation Serif"/>
                          <a:ea typeface="Times New Roman"/>
                        </a:rPr>
                        <a:t>100%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42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/>
                          <a:ea typeface="Times New Roman"/>
                        </a:rPr>
                        <a:t>5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/>
                          <a:ea typeface="Times New Roman"/>
                        </a:rPr>
                        <a:t>Доля руководителей муниципальных учреждений городского округа Первоуральск, в отношении которых опубликованы сведения о доходах, об имуществе и обязательствах имущественного характера, от общего количества руководителей муниципальных учреждений городского округа Первоуральск, представивших сведения о доходах, об имуществе и обязательствах имущественного характера.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Liberation Serif"/>
                          <a:ea typeface="Times New Roman"/>
                        </a:rPr>
                        <a:t>100%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Liberation Serif"/>
                          <a:ea typeface="Times New Roman"/>
                        </a:rPr>
                        <a:t>100%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6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435" y="836712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29038" y="2021595"/>
            <a:ext cx="15121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1"/>
            <a:ext cx="8142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ПЛАН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МЕРОПРИЯТИЙ ПО ПРОТИВОДЕЙСТВИЮ КОРРУПЦИИ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ГОРОДСКОМ ОКРУГЕ ПЕРВОУРАЛЬСК НА 2021 - 2024 ГОДЫ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326" y="1484784"/>
            <a:ext cx="8157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УТВЕРЖДЕН РАСПОРЯЖЕНИЕМ ГЛАВЫ ГОРОДСКОГО ОКРУГА ПЕРВОУРАЛЬСК ОТ 24.12.2020 г. № 225 (в ред. распоряжений Главы городского округа Первоуральск от 25.06.2012 № 130, от 17.09.2021 № 194, от 29.12.2021 № 267) «ОБ </a:t>
            </a:r>
            <a:r>
              <a:rPr lang="ru-RU" dirty="0"/>
              <a:t>УТВЕРЖДЕНИИ </a:t>
            </a:r>
            <a:r>
              <a:rPr lang="ru-RU" dirty="0" smtClean="0"/>
              <a:t>ПЛАНА МЕРОПРИЯТИЙ </a:t>
            </a:r>
            <a:r>
              <a:rPr lang="ru-RU" dirty="0"/>
              <a:t>ПО ПРОТИВОДЕЙСТВИЮ </a:t>
            </a:r>
            <a:r>
              <a:rPr lang="ru-RU" dirty="0" smtClean="0"/>
              <a:t>КОРРУПЦИИВ </a:t>
            </a:r>
            <a:r>
              <a:rPr lang="ru-RU" dirty="0"/>
              <a:t>ГОРОДСКОМ ОКРУГЕ ПЕРВОУРАЛЬСК НА 2021 - 2024 ГОДЫ </a:t>
            </a:r>
            <a:r>
              <a:rPr lang="ru-RU" dirty="0" smtClean="0"/>
              <a:t>И ПЕРЕЧНЯ </a:t>
            </a:r>
            <a:r>
              <a:rPr lang="ru-RU" dirty="0"/>
              <a:t>ЦЕЛЕВЫХ ПОКАЗАТЕЛЕЙ ЭФФЕКТИВНОСТИ </a:t>
            </a:r>
            <a:r>
              <a:rPr lang="ru-RU" dirty="0" smtClean="0"/>
              <a:t>РЕАЛИЗАЦИИ ПЛАНА </a:t>
            </a:r>
            <a:r>
              <a:rPr lang="ru-RU" dirty="0"/>
              <a:t>МЕРОПРИЯТИЙ ПО ПРОТИВОДЕЙСТВИЮ </a:t>
            </a:r>
            <a:r>
              <a:rPr lang="ru-RU" dirty="0" smtClean="0"/>
              <a:t>КОРРУПЦИИ </a:t>
            </a:r>
          </a:p>
          <a:p>
            <a:pPr algn="ctr"/>
            <a:r>
              <a:rPr lang="ru-RU" dirty="0" smtClean="0"/>
              <a:t>В </a:t>
            </a:r>
            <a:r>
              <a:rPr lang="ru-RU" dirty="0"/>
              <a:t>ГОРОДСКОМ ОКРУГЕ ПЕРВОУРАЛЬСК </a:t>
            </a:r>
            <a:r>
              <a:rPr lang="ru-RU" dirty="0" smtClean="0"/>
              <a:t>НА </a:t>
            </a:r>
            <a:r>
              <a:rPr lang="ru-RU" dirty="0"/>
              <a:t>2021 - 2024 </a:t>
            </a:r>
            <a:r>
              <a:rPr lang="ru-RU" dirty="0" smtClean="0"/>
              <a:t>ГОДЫ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142938" y="3793108"/>
            <a:ext cx="975889" cy="641685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55576" y="4740696"/>
            <a:ext cx="324373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algn="ctr"/>
            <a:r>
              <a:rPr lang="ru-RU" sz="1600" b="1" cap="all" dirty="0" smtClean="0">
                <a:solidFill>
                  <a:srgbClr val="FF0000"/>
                </a:solidFill>
                <a:latin typeface="Arial" pitchFamily="34" charset="0"/>
              </a:rPr>
              <a:t>Включает – 119 мероприятий </a:t>
            </a:r>
            <a:endParaRPr lang="ru-RU" sz="1600" b="1" cap="all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18828" y="4705664"/>
            <a:ext cx="367398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algn="ctr"/>
            <a:r>
              <a:rPr lang="ru-RU" sz="1600" b="1" cap="all" dirty="0" smtClean="0">
                <a:solidFill>
                  <a:srgbClr val="FF0000"/>
                </a:solidFill>
                <a:latin typeface="Arial" pitchFamily="34" charset="0"/>
              </a:rPr>
              <a:t>ПО 15 направлениям антикоррупционной деятельности</a:t>
            </a:r>
            <a:endParaRPr lang="ru-RU" sz="1600" b="1" cap="all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252186" y="4761123"/>
            <a:ext cx="432048" cy="36004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81328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18</a:t>
            </a:r>
            <a:endParaRPr lang="ru-RU" sz="1600" b="1" dirty="0">
              <a:solidFill>
                <a:prstClr val="white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7129" y="11663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ЦЕЛЕВЫЕ ПОКАЗАТЕЛИ РЕАЛИЗАЦИИ ПЛАНА МЕРОПРИЯТИЙ ОРГАНОВ МЕСТНОГО САМОУПРАВЛЕНИЯ ГОРОДСКОГО ОКРУГА ПЕРВОУРАЛЬСК ПО</a:t>
            </a:r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ПРОТИВОДЕЙСТВИЮ КОРРУПЦИИ НА 2022 ГОД</a:t>
            </a:r>
            <a:endParaRPr lang="ru-RU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06511"/>
              </p:ext>
            </p:extLst>
          </p:nvPr>
        </p:nvGraphicFramePr>
        <p:xfrm>
          <a:off x="179512" y="1196752"/>
          <a:ext cx="8820979" cy="52017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4035"/>
                <a:gridCol w="6768752"/>
                <a:gridCol w="864096"/>
                <a:gridCol w="864096"/>
              </a:tblGrid>
              <a:tr h="656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/>
                          <a:ea typeface="Times New Roman"/>
                        </a:rPr>
                        <a:t>№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/>
                          <a:ea typeface="Times New Roman"/>
                        </a:rPr>
                        <a:t>п/п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/>
                          <a:ea typeface="Times New Roman"/>
                        </a:rPr>
                        <a:t>Наименование показателей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Liberation Serif"/>
                          <a:ea typeface="Times New Roman"/>
                        </a:rPr>
                        <a:t>Плановое значение целевого показателя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Liberation Serif"/>
                          <a:ea typeface="Times New Roman"/>
                        </a:rPr>
                        <a:t>Достигнутое значение целевого показателя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4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Liberation Serif"/>
                          <a:ea typeface="Times New Roman"/>
                        </a:rPr>
                        <a:t>1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/>
                          <a:ea typeface="Times New Roman"/>
                        </a:rPr>
                        <a:t>2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Liberation Serif"/>
                          <a:ea typeface="Times New Roman"/>
                        </a:rPr>
                        <a:t>3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Liberation Serif"/>
                          <a:ea typeface="Times New Roman"/>
                        </a:rPr>
                        <a:t>4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488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6</a:t>
                      </a:r>
                      <a:endParaRPr lang="ru-RU" sz="1200" b="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Снижение доли лиц, замещающих должности муниципальной службы в органах местного самоуправления городского округа Первоуральск, допустивших представление недостоверных и (или) неполных сведений о доходах, расходах, об имуществе и обязательствах имущественного характера, а также о доходах, расходах, об имуществе и обязательствах имущественного характера своих супруги (супруга) и несовершеннолетних детей, от общего количества лиц, замещающих должности муниципальной службы в органах местного самоуправления городского округа Первоуральск, представляющих сведения о доходах, расходах, об имуществе и обязательствах имущественного характера.</a:t>
                      </a:r>
                      <a:endParaRPr lang="ru-RU" sz="1200" b="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0,5%</a:t>
                      </a:r>
                      <a:endParaRPr lang="ru-RU" sz="120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12,2%</a:t>
                      </a:r>
                      <a:endParaRPr lang="ru-RU" sz="120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6196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7</a:t>
                      </a:r>
                      <a:endParaRPr lang="ru-RU" sz="1200" b="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Доля лиц, замещающих должности муниципальной службы в органах местного самоуправления городского округа Первоуральск, в том числе ответственных за работу по профилактике коррупционных и иных правонарушений, прошедших обучение по программам антикоррупционной тематики.</a:t>
                      </a:r>
                      <a:endParaRPr lang="ru-RU" sz="1200" b="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2886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8</a:t>
                      </a:r>
                      <a:endParaRPr lang="ru-RU" sz="1200" b="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Доля проектов нормативных правовых актов городского округа Первоуральск, в отношении которых проводилась внутренняя антикоррупционная экспертиза, в общем количестве подготовленных нормативных правовых актов городского округа Первоуральск</a:t>
                      </a:r>
                      <a:endParaRPr lang="ru-RU" sz="1200" b="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837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9</a:t>
                      </a:r>
                      <a:endParaRPr lang="ru-RU" sz="1200" b="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Доля обращений граждан, организаций (сообщений) о фактах коррупции или коррупционных проявлениях от общего количества обращений.</a:t>
                      </a:r>
                      <a:endParaRPr lang="ru-RU" sz="1200" b="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0,1%</a:t>
                      </a:r>
                      <a:endParaRPr lang="ru-RU" sz="120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0,01%</a:t>
                      </a:r>
                      <a:endParaRPr lang="ru-RU" sz="120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243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10</a:t>
                      </a:r>
                    </a:p>
                    <a:p>
                      <a:endParaRPr lang="ru-RU" sz="1200" b="0" dirty="0" smtClean="0"/>
                    </a:p>
                    <a:p>
                      <a:endParaRPr lang="ru-RU" sz="1200" b="0" dirty="0" smtClean="0"/>
                    </a:p>
                    <a:p>
                      <a:r>
                        <a:rPr lang="ru-RU" sz="1200" b="0" dirty="0" smtClean="0"/>
                        <a:t>11</a:t>
                      </a:r>
                      <a:endParaRPr lang="ru-RU" sz="1200" b="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Доля нарушений в сфере управления и распоряжения имуществом, находящимся в муниципальной собственности. </a:t>
                      </a:r>
                    </a:p>
                    <a:p>
                      <a:endParaRPr lang="ru-RU" sz="1200" b="0" dirty="0" smtClean="0"/>
                    </a:p>
                    <a:p>
                      <a:r>
                        <a:rPr lang="ru-RU" sz="1200" b="0" dirty="0" smtClean="0"/>
                        <a:t>Доля нарушений действующего законодательства при проведении конкурсов и аукционов на размещение заказов на закупку продукции для муниципальных нужд.</a:t>
                      </a:r>
                    </a:p>
                    <a:p>
                      <a:endParaRPr lang="ru-RU" sz="1200" b="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4,0%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6,0%</a:t>
                      </a:r>
                      <a:endParaRPr lang="ru-RU" sz="120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2,7%</a:t>
                      </a:r>
                    </a:p>
                    <a:p>
                      <a:endParaRPr lang="ru-RU" sz="1200" dirty="0" smtClean="0"/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0,3%</a:t>
                      </a:r>
                      <a:endParaRPr lang="ru-RU" sz="1200" dirty="0"/>
                    </a:p>
                  </a:txBody>
                  <a:tcPr marL="29263" marR="292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4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3" y="0"/>
            <a:ext cx="9036496" cy="908720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ПОВЫШЕНИЕ ЭФФЕКТИВНОСТИ АНТИКОРРУПЦИОННОЙ ДЕЯТЕЛЬНОСТИ</a:t>
            </a:r>
            <a:endParaRPr lang="ru-RU" sz="1800" i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16757"/>
            <a:ext cx="3960440" cy="4525963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Отчеты об исполнении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лана мероприятий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 противодействию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коррупции в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городском округе Первоуральск на 2021 - 2024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годы 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перечня целевых показателей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Плана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мероприятий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противодействию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коррупции в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городском округе Первоуральск на 2021 - 2024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годы, размещены на официальном сайте Администрации городского округа Первоуральск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1600" b="1" dirty="0" smtClean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2"/>
              </a:rPr>
              <a:t>https://prvadm.ru/struktura-administracii/komitet-po-pravovoj-rabote-i-municipalnoj-sluzhbe/protivodejstvie-korrupcii/doklady-otchety-statisticheskaja-informacija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2"/>
              </a:rPr>
              <a:t>/</a:t>
            </a:r>
            <a:endParaRPr lang="ru-RU" sz="1600" b="1" dirty="0" smtClean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4896544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253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4435" y="836712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72497" y="2367200"/>
            <a:ext cx="441390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algn="ctr"/>
            <a:r>
              <a:rPr lang="ru-RU" sz="1600" b="1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Комиссия по координации работы по противодействию коррупции </a:t>
            </a:r>
          </a:p>
          <a:p>
            <a:pPr algn="ctr"/>
            <a:r>
              <a:rPr lang="ru-RU" sz="1600" b="1" cap="all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городском округе </a:t>
            </a:r>
            <a:r>
              <a:rPr lang="ru-RU" sz="1600" b="1" cap="all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первоуральск</a:t>
            </a:r>
            <a:r>
              <a:rPr lang="ru-RU" sz="16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600" b="1" cap="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7114" y="6262573"/>
            <a:ext cx="15121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-21391"/>
            <a:ext cx="84424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1746" y="86033"/>
            <a:ext cx="8218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ОБЕСПЕЧЕНЕИ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ДЕЯТЕЛЬНОСТИ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КОМИССИИ ПО КООРДИНАЦИИ РАБОТЫ ПО ПРОТИВОДЕЙСТВИЮ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КОРРУПЦИИ В ГОРОДСКОМ ОКРУГЕ ПЕРВОУРАЛЬСК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03451" y="837506"/>
            <a:ext cx="427257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algn="ctr"/>
            <a:r>
              <a:rPr lang="ru-RU" sz="2000" cap="all" dirty="0" smtClean="0">
                <a:solidFill>
                  <a:schemeClr val="tx1"/>
                </a:solidFill>
                <a:latin typeface="Arial" pitchFamily="34" charset="0"/>
              </a:rPr>
              <a:t>Глава городского округа </a:t>
            </a:r>
            <a:r>
              <a:rPr lang="ru-RU" sz="2000" cap="all" dirty="0" err="1" smtClean="0">
                <a:solidFill>
                  <a:schemeClr val="tx1"/>
                </a:solidFill>
                <a:latin typeface="Arial" pitchFamily="34" charset="0"/>
              </a:rPr>
              <a:t>первоуральск</a:t>
            </a:r>
            <a:r>
              <a:rPr lang="ru-RU" sz="2000" cap="all" dirty="0" smtClean="0">
                <a:solidFill>
                  <a:schemeClr val="tx1"/>
                </a:solidFill>
                <a:latin typeface="Arial" pitchFamily="34" charset="0"/>
              </a:rPr>
              <a:t>  </a:t>
            </a:r>
            <a:endParaRPr lang="ru-RU" sz="2000" cap="all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85775" y="3996308"/>
            <a:ext cx="1778938" cy="74066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ЗАСЕДАНИЕ 28.04.2022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516216" y="3974191"/>
            <a:ext cx="1728192" cy="74066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ЗАСЕДАНИЕ 28.07.2022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473199" y="5156522"/>
            <a:ext cx="1790373" cy="71874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ЗАСЕДАНИЕ 20.10.2022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537523" y="5153445"/>
            <a:ext cx="1728192" cy="71874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ЗАСЕДАНИЕ 29.12.2022</a:t>
            </a:r>
          </a:p>
        </p:txBody>
      </p:sp>
      <p:pic>
        <p:nvPicPr>
          <p:cNvPr id="1026" name="Picture 2" descr="https://www.pervo.ru/uploads/posts/2020-10/1602131619_pervoru-5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" y="670808"/>
            <a:ext cx="3437211" cy="3325712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трелка вниз 36"/>
          <p:cNvSpPr/>
          <p:nvPr/>
        </p:nvSpPr>
        <p:spPr>
          <a:xfrm>
            <a:off x="6053290" y="1669990"/>
            <a:ext cx="720081" cy="64807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27" y="4323425"/>
            <a:ext cx="34291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</a:rPr>
              <a:t>Информация о деятельности комиссии размещена на официальном сайте Администрации городского округа Первоуральск </a:t>
            </a:r>
            <a:r>
              <a:rPr lang="en-US" sz="1400" b="1" dirty="0" smtClean="0">
                <a:solidFill>
                  <a:srgbClr val="FF0000"/>
                </a:solidFill>
              </a:rPr>
              <a:t>https</a:t>
            </a:r>
            <a:r>
              <a:rPr lang="en-US" sz="1400" b="1" dirty="0">
                <a:solidFill>
                  <a:srgbClr val="FF0000"/>
                </a:solidFill>
              </a:rPr>
              <a:t>://prvadm.ru/struktura-administracii/komitet-po-pravovoj-rabote-i-municipalnoj-sluzhbe/protivodejstvie-korrupcii/komissija-po-koordinacii-raboty-po-protivodejstviju-korrupcii/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3443338" y="3215337"/>
            <a:ext cx="1024871" cy="1293072"/>
          </a:xfrm>
          <a:prstGeom prst="curvedRightArrow">
            <a:avLst>
              <a:gd name="adj1" fmla="val 26760"/>
              <a:gd name="adj2" fmla="val 50000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8244408" y="3198197"/>
            <a:ext cx="899592" cy="1437088"/>
          </a:xfrm>
          <a:prstGeom prst="curved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Franklin Gothic Boo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638" y="801591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algn="just"/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29038" y="2021595"/>
            <a:ext cx="15121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7886"/>
            <a:ext cx="84424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1" y="95747"/>
            <a:ext cx="8770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НОРМАТИВНОГО ПРАВОВОГО ОБЕСПЕЧЕНИЯ ДЕЯТЕЛЬНОСТИ ПО ПРОТИВОДЕЙСТВИЮ КОРРУПЦИИ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652" y="923230"/>
            <a:ext cx="8543537" cy="56015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FF0000"/>
                </a:solidFill>
                <a:latin typeface="Liberation Serif"/>
                <a:ea typeface="Times New Roman"/>
                <a:cs typeface="Times New Roman"/>
              </a:rPr>
              <a:t>В</a:t>
            </a:r>
            <a:r>
              <a:rPr lang="ru-RU" b="1" i="1" dirty="0" smtClean="0">
                <a:solidFill>
                  <a:srgbClr val="FF0000"/>
                </a:solidFill>
                <a:latin typeface="Liberation Serif"/>
                <a:ea typeface="Times New Roman"/>
                <a:cs typeface="Times New Roman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Liberation Serif"/>
                <a:ea typeface="Times New Roman"/>
                <a:cs typeface="Times New Roman"/>
              </a:rPr>
              <a:t>целях </a:t>
            </a:r>
            <a:r>
              <a:rPr lang="ru-RU" b="1" i="1" dirty="0" smtClean="0">
                <a:solidFill>
                  <a:srgbClr val="FF0000"/>
                </a:solidFill>
                <a:latin typeface="Liberation Serif"/>
                <a:ea typeface="Times New Roman"/>
                <a:cs typeface="Times New Roman"/>
              </a:rPr>
              <a:t>приведения муниципальных правовых актов  </a:t>
            </a:r>
            <a:r>
              <a:rPr lang="ru-RU" b="1" i="1" dirty="0">
                <a:solidFill>
                  <a:srgbClr val="FF0000"/>
                </a:solidFill>
                <a:latin typeface="Liberation Serif"/>
                <a:ea typeface="Times New Roman"/>
                <a:cs typeface="Times New Roman"/>
              </a:rPr>
              <a:t>в соответствие с законодательством Российской Федерации и Свердловской области по противодействию </a:t>
            </a:r>
            <a:r>
              <a:rPr lang="ru-RU" b="1" i="1" dirty="0" smtClean="0">
                <a:solidFill>
                  <a:srgbClr val="FF0000"/>
                </a:solidFill>
                <a:latin typeface="Liberation Serif"/>
                <a:ea typeface="Times New Roman"/>
                <a:cs typeface="Times New Roman"/>
              </a:rPr>
              <a:t>коррупции подготовлены следующие акты:</a:t>
            </a:r>
          </a:p>
          <a:p>
            <a:pPr algn="just"/>
            <a:endParaRPr lang="ru-RU" b="1" i="1" dirty="0" smtClean="0">
              <a:solidFill>
                <a:srgbClr val="FF0000"/>
              </a:solidFill>
              <a:latin typeface="Liberation Serif"/>
              <a:ea typeface="Times New Roman"/>
              <a:cs typeface="Times New Roman"/>
            </a:endParaRPr>
          </a:p>
          <a:p>
            <a:pPr algn="just" fontAlgn="auto">
              <a:spcAft>
                <a:spcPts val="0"/>
              </a:spcAft>
            </a:pPr>
            <a:r>
              <a:rPr lang="ru-RU" sz="11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Решение Первоуральской городской Думы от 24.02.2022 г. № 539 «О внесении изменений в отдельные муниципальные нормативные правовые акты Первоуральской городской Думы по вопросам муниципальной службы;</a:t>
            </a:r>
          </a:p>
          <a:p>
            <a:pPr algn="just" fontAlgn="auto">
              <a:spcAft>
                <a:spcPts val="0"/>
              </a:spcAft>
            </a:pPr>
            <a:r>
              <a:rPr lang="ru-RU" sz="11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2) Решение Первоуральской городской Думы от 577 от 26.05.2022 г. «Об утверждении Порядка принятия и рассмотрения сообщений о возникновении личной заинтересованности при осуществлении полномочий, связанных с депутатской деятельностью, которая приводит или может привести к конфликту интересов, и принятия мер по предотвращению или урегулированию конфликта интересов, депутатов Первоуральской городской Думы;</a:t>
            </a:r>
          </a:p>
          <a:p>
            <a:pPr algn="just" fontAlgn="auto">
              <a:spcAft>
                <a:spcPts val="0"/>
              </a:spcAft>
            </a:pPr>
            <a:r>
              <a:rPr lang="ru-RU" sz="11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3) Постановление Главы городского округа Первоуральск от 02.06.2022 № 65 «О внесении изменений в Постановление Главы городского округа Первоуральск от 18.02.2016 № 09 «О комиссии Администрации городского округа Первоуральск по соблюдению требований к служебному поведению муниципальных служащих и урегулированию конфликту интересов»;</a:t>
            </a:r>
          </a:p>
          <a:p>
            <a:pPr algn="just" fontAlgn="auto">
              <a:spcAft>
                <a:spcPts val="0"/>
              </a:spcAft>
            </a:pPr>
            <a:r>
              <a:rPr lang="ru-RU" sz="11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4) Постановление Главы городского округа Первоуральск от 30.06.2022 № 75 «О внесении изменений в Порядок проведения антикоррупционного мониторинга в городском округе Первоуральск, утвержденный постановлением Главы городского округа Первоуральск от 18 августа 2021 года № 66 «О мониторинге состояния и эффективности противодействия коррупции (антикоррупционном мониторинге) в городском округе Первоуральск»;</a:t>
            </a:r>
          </a:p>
          <a:p>
            <a:pPr algn="just" fontAlgn="auto">
              <a:spcAft>
                <a:spcPts val="0"/>
              </a:spcAft>
            </a:pPr>
            <a:r>
              <a:rPr lang="ru-RU" sz="11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5) Постановление Главы городского округа Первоуральск от 31.08.2022 № 97 «О внесении изменений в Постановление Главы городского округа Первоуральск от 18.02.2016 № 09 «О комиссии Администрации городского округа Первоуральск по соблюдению требований к служебному поведению муниципальных служащих и урегулированию конфликту интересов»;</a:t>
            </a:r>
          </a:p>
          <a:p>
            <a:pPr algn="just" fontAlgn="auto">
              <a:spcAft>
                <a:spcPts val="0"/>
              </a:spcAft>
            </a:pPr>
            <a:r>
              <a:rPr lang="ru-RU" sz="11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6) Постановление Главы городского округа Первоуральск от 13.10.2022 № 118 «О внесении изменений в Порядок уведомления представителя нанимателя (работодателя) о фактах обращения в целях склонения к совершению  коррупционных правонарушений муниципальных служащих, замещающих отдельные должности муниципальной службы в органах местного самоуправления городского округа Первоуральск, утвержденный постановлением Главы городского округа Первоуральск от 24.01.2021 № </a:t>
            </a:r>
            <a:r>
              <a:rPr lang="ru-RU" sz="11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17</a:t>
            </a:r>
            <a:r>
              <a:rPr lang="ru-RU" sz="11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»;</a:t>
            </a:r>
          </a:p>
          <a:p>
            <a:pPr algn="just" fontAlgn="auto">
              <a:spcAft>
                <a:spcPts val="0"/>
              </a:spcAft>
            </a:pPr>
            <a:r>
              <a:rPr lang="ru-RU" sz="11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7) Распоряжение Администрации городского округа Первоуральск от 19.10.2022 № 537 «О проведении оценки коррупционных рисков, возникающих при реализации Администрацией городского округа Первоуральск установленных функций»; </a:t>
            </a:r>
          </a:p>
          <a:p>
            <a:r>
              <a:rPr lang="ru-RU" sz="11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8) Постановление Администрации городского округа Первоуральск от 20.12.2022 № 3317 «Об утверждении Перечня должностей муниципальной службы в Администрации городского округа Первоуральск, замещение которых связано с коррупционными рисками». </a:t>
            </a:r>
            <a:endParaRPr lang="ru-RU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5</a:t>
            </a:r>
            <a:endParaRPr lang="ru-RU" sz="1600" b="1" dirty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937" y="932021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9710" y="120512"/>
            <a:ext cx="89842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ПОВЫШЕНИЕ РЕЗУЛЬТАТИВНОСТИ АНТИКОРРУПЦИОННОЙ ЭКСПЕРТИЗЫ НОРМАТИВНЫХ ПРАВОВЫХ АКТОВ ГОРОДСКОГО ОКРУГА ПЕРВОУРАЛЬСК И ИХ ПРОЕКТОВ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3891616" y="1792032"/>
            <a:ext cx="1039770" cy="1407194"/>
          </a:xfrm>
          <a:prstGeom prst="rightArrow">
            <a:avLst>
              <a:gd name="adj1" fmla="val 50000"/>
              <a:gd name="adj2" fmla="val 45846"/>
            </a:avLst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10759" y="2140078"/>
            <a:ext cx="1734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экспертиза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27584" y="4170566"/>
            <a:ext cx="1939557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заключений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выявлении </a:t>
            </a:r>
            <a:r>
              <a:rPr lang="ru-RU" sz="14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коррупциогенных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факторов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8144" y="3331677"/>
            <a:ext cx="2808312" cy="646331"/>
          </a:xfrm>
          <a:prstGeom prst="rect">
            <a:avLst/>
          </a:prstGeom>
          <a:solidFill>
            <a:schemeClr val="bg1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УПРАВЛЕНИЕ  МИНЮСТА РОССИИ ПО СВЕРДЛОВСКОЙ ОБЛАСТИ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7543" y="3355694"/>
            <a:ext cx="2952327" cy="60016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ЮРИДИЧЕСКИЕ СЛУЖБЫ  АДМИНИСТРАЦИИ, ПЕРВОУРАЛЬСКОЙ ГОРОДСКОЙ ДУМЫ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2349" y="2768154"/>
            <a:ext cx="810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47551" y="5689972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коррупциогенные</a:t>
            </a:r>
            <a:r>
              <a:rPr lang="ru-RU" sz="1600" b="1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факторы </a:t>
            </a:r>
            <a:r>
              <a:rPr 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устранены</a:t>
            </a:r>
            <a:endParaRPr lang="ru-RU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3" y="1844824"/>
            <a:ext cx="2808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 проектов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 – правовых актов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10759" y="3362461"/>
            <a:ext cx="1873909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ПРОКУРАТУРА   </a:t>
            </a:r>
          </a:p>
          <a:p>
            <a:pPr lvl="0" algn="ctr"/>
            <a:r>
              <a:rPr lang="ru-RU" sz="1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ПЕРВОУРАЛЬСКА</a:t>
            </a:r>
            <a:endParaRPr lang="ru-RU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10759" y="4170566"/>
            <a:ext cx="1873909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требований 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устранении </a:t>
            </a:r>
            <a:r>
              <a:rPr lang="ru-RU" sz="14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коррупциогенных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факторов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8144" y="4217610"/>
            <a:ext cx="280831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4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коррупциогенные</a:t>
            </a:r>
            <a:r>
              <a:rPr lang="ru-RU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факторы </a:t>
            </a:r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выявлены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767141" y="5135289"/>
            <a:ext cx="940763" cy="46805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60130" y="2001578"/>
            <a:ext cx="2808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проекта о внесении изменений в Устав городского округа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ервоуральск 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71699" y="3978008"/>
            <a:ext cx="0" cy="1925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26884" y="3854904"/>
            <a:ext cx="0" cy="315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380312" y="4012735"/>
            <a:ext cx="0" cy="204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23528" y="90496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Обобщение результатов антикоррупционной экспертизы </a:t>
            </a:r>
          </a:p>
          <a:p>
            <a:pPr lvl="0" algn="ctr"/>
            <a:r>
              <a:rPr lang="ru-RU" sz="20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нормативных правовых актов и  их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400387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5</a:t>
            </a:r>
            <a:endParaRPr lang="ru-RU" sz="1600" b="1" dirty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435" y="836712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74571" y="1672433"/>
            <a:ext cx="5701685" cy="5723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ОРГАНЫ МЕСТНОГО САМОУПРАВЛЕНИЯ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34739" y="2081617"/>
            <a:ext cx="1007439" cy="1257518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739" y="116632"/>
            <a:ext cx="84424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Повышение результативности антикоррупционной экспертизы нормативных правовых актов городского округа Первоуральск и их проектов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74571" y="2438995"/>
            <a:ext cx="5072185" cy="155427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>
                <a:cs typeface="Aharoni" panose="02010803020104030203" pitchFamily="2" charset="-79"/>
              </a:defRPr>
            </a:lvl1pPr>
          </a:lstStyle>
          <a:p>
            <a:pPr algn="ctr"/>
            <a:r>
              <a:rPr lang="ru-RU" sz="1400" b="1" dirty="0" smtClean="0">
                <a:latin typeface="Arial" pitchFamily="34" charset="0"/>
                <a:ea typeface="Times New Roman"/>
                <a:cs typeface="Arial" pitchFamily="34" charset="0"/>
              </a:rPr>
              <a:t>Размещение проектов  нормативных </a:t>
            </a:r>
            <a:r>
              <a:rPr lang="ru-RU" sz="1400" b="1" dirty="0">
                <a:latin typeface="Arial" pitchFamily="34" charset="0"/>
                <a:ea typeface="Times New Roman"/>
                <a:cs typeface="Arial" pitchFamily="34" charset="0"/>
              </a:rPr>
              <a:t>правовых </a:t>
            </a:r>
            <a:r>
              <a:rPr lang="ru-RU" sz="1400" b="1" dirty="0" smtClean="0">
                <a:latin typeface="Arial" pitchFamily="34" charset="0"/>
                <a:ea typeface="Times New Roman"/>
                <a:cs typeface="Arial" pitchFamily="34" charset="0"/>
              </a:rPr>
              <a:t>актов проведения независимой антикоррупционной экспертизы:</a:t>
            </a:r>
          </a:p>
          <a:p>
            <a:pPr algn="ctr"/>
            <a:r>
              <a:rPr lang="en-US" sz="1400" b="1" dirty="0">
                <a:latin typeface="Arial" pitchFamily="34" charset="0"/>
                <a:ea typeface="Times New Roman"/>
                <a:cs typeface="Arial" pitchFamily="34" charset="0"/>
                <a:hlinkClick r:id="rId2"/>
              </a:rPr>
              <a:t>https://prvadm.ru/nezavisimaja-jekspertiza</a:t>
            </a:r>
            <a:r>
              <a:rPr lang="en-US" sz="1100" b="1" dirty="0" smtClean="0">
                <a:latin typeface="Arial" pitchFamily="34" charset="0"/>
                <a:ea typeface="Times New Roman"/>
                <a:cs typeface="Arial" pitchFamily="34" charset="0"/>
                <a:hlinkClick r:id="rId2"/>
              </a:rPr>
              <a:t>/</a:t>
            </a:r>
            <a:endParaRPr lang="ru-RU" sz="11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/>
            <a:endParaRPr lang="ru-RU" sz="11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/>
            <a:r>
              <a:rPr lang="ru-RU" sz="11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b="1" dirty="0">
                <a:latin typeface="Arial" pitchFamily="34" charset="0"/>
                <a:ea typeface="Times New Roman"/>
                <a:cs typeface="Arial" pitchFamily="34" charset="0"/>
                <a:hlinkClick r:id="rId3"/>
              </a:rPr>
              <a:t>https://</a:t>
            </a:r>
            <a:r>
              <a:rPr lang="en-US" sz="1400" b="1" dirty="0" smtClean="0">
                <a:latin typeface="Arial" pitchFamily="34" charset="0"/>
                <a:ea typeface="Times New Roman"/>
                <a:cs typeface="Arial" pitchFamily="34" charset="0"/>
                <a:hlinkClick r:id="rId3"/>
              </a:rPr>
              <a:t>www.prvduma.ru/ezavisimiya-ekspertiza-2023.html</a:t>
            </a:r>
            <a:r>
              <a:rPr lang="ru-RU" sz="1100" b="1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ru-RU" sz="1100" b="1" dirty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2162" y="838171"/>
            <a:ext cx="79150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Ведение учета  и обобщение результатов независимой антикоррупционной экспертизы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58403" y="4079833"/>
            <a:ext cx="51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148 проектов нормативно – правовых актов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 rot="20360056">
            <a:off x="14494" y="4787039"/>
            <a:ext cx="1962713" cy="1687547"/>
          </a:xfrm>
          <a:prstGeom prst="downArrow">
            <a:avLst>
              <a:gd name="adj1" fmla="val 50000"/>
              <a:gd name="adj2" fmla="val 4983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Уведом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ления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90622" y="4797152"/>
            <a:ext cx="3155176" cy="13934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600" b="1" dirty="0" err="1">
                <a:solidFill>
                  <a:srgbClr val="FF0000"/>
                </a:solidFill>
                <a:latin typeface="Liberation Serif"/>
                <a:ea typeface="Times New Roman"/>
              </a:rPr>
              <a:t>Чуприянов</a:t>
            </a:r>
            <a:r>
              <a:rPr lang="ru-RU" sz="1600" b="1" dirty="0">
                <a:solidFill>
                  <a:srgbClr val="FF0000"/>
                </a:solidFill>
                <a:latin typeface="Liberation Serif"/>
                <a:ea typeface="Times New Roman"/>
              </a:rPr>
              <a:t> В.Н. – </a:t>
            </a:r>
            <a:r>
              <a:rPr lang="ru-RU" sz="1600" b="1" dirty="0" smtClean="0">
                <a:solidFill>
                  <a:srgbClr val="FF0000"/>
                </a:solidFill>
                <a:latin typeface="Liberation Serif"/>
                <a:ea typeface="Times New Roman"/>
              </a:rPr>
              <a:t>1 заключения </a:t>
            </a:r>
            <a:r>
              <a:rPr lang="ru-RU" sz="1600" dirty="0" smtClean="0">
                <a:solidFill>
                  <a:schemeClr val="tx1"/>
                </a:solidFill>
                <a:latin typeface="Liberation Serif"/>
                <a:ea typeface="Times New Roman"/>
              </a:rPr>
              <a:t>об отсутствии </a:t>
            </a:r>
            <a:r>
              <a:rPr lang="ru-RU" sz="1600" dirty="0" err="1" smtClean="0">
                <a:solidFill>
                  <a:schemeClr val="tx1"/>
                </a:solidFill>
                <a:latin typeface="Liberation Serif"/>
                <a:ea typeface="Times New Roman"/>
              </a:rPr>
              <a:t>коррупциогенных</a:t>
            </a:r>
            <a:r>
              <a:rPr lang="ru-RU" sz="1600" dirty="0" smtClean="0">
                <a:solidFill>
                  <a:schemeClr val="tx1"/>
                </a:solidFill>
                <a:latin typeface="Liberation Serif"/>
                <a:ea typeface="Times New Roman"/>
              </a:rPr>
              <a:t> факторов</a:t>
            </a:r>
            <a:endParaRPr lang="ru-RU" sz="16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002953" y="1501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9021" y="4456304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100%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411" y="2486826"/>
            <a:ext cx="2805959" cy="42798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17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7</a:t>
            </a:r>
            <a:endParaRPr lang="ru-RU" sz="1600" b="1" dirty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367" y="1282554"/>
            <a:ext cx="8307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000" dirty="0" smtClean="0">
              <a:latin typeface="Times New Roman"/>
              <a:ea typeface="Calibri"/>
            </a:endParaRPr>
          </a:p>
          <a:p>
            <a:pPr algn="just"/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8301" y="116632"/>
            <a:ext cx="8253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СОВЕРШЕНСТВОВАНИЕ РАБОТЫ ПО ПРОФИЛАКТИКЕ КОРРУПЦИОННЫХ И ИНЫХ ПРАВОНАРУШЕНИЙ В СИСТЕМЕ КАДРОВОЙ РАБОТЫ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503" y="1957552"/>
            <a:ext cx="1936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Муниципальные </a:t>
            </a:r>
            <a:endParaRPr lang="ru-RU" sz="16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служащие </a:t>
            </a:r>
            <a:endParaRPr lang="ru-RU" sz="1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50598" y="1913496"/>
            <a:ext cx="3573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Руководители муниципальных 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учреждений, доходы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- 60 (100%) </a:t>
            </a:r>
            <a:endParaRPr lang="ru-RU" sz="1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Семинар для бухгалтеров всех типов бюджетного (государственного) сектора си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1" y="2962583"/>
            <a:ext cx="145817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1503" y="5044181"/>
            <a:ext cx="2291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 smtClean="0">
                <a:latin typeface="Arial" pitchFamily="34" charset="0"/>
                <a:ea typeface="Times New Roman"/>
                <a:cs typeface="Arial" pitchFamily="34" charset="0"/>
              </a:rPr>
              <a:t>Проведение обучающих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Arial" pitchFamily="34" charset="0"/>
                <a:ea typeface="Times New Roman"/>
                <a:cs typeface="Arial" pitchFamily="34" charset="0"/>
              </a:rPr>
              <a:t> семинаров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8160" y="5041453"/>
            <a:ext cx="1633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Индивидуальные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консультации</a:t>
            </a:r>
            <a:endParaRPr lang="ru-RU" sz="1400" b="1" i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0489" y="4469603"/>
            <a:ext cx="22052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Февраль 2022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123728" y="4797152"/>
            <a:ext cx="18222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 стрелкой 2047"/>
          <p:cNvCxnSpPr/>
          <p:nvPr/>
        </p:nvCxnSpPr>
        <p:spPr>
          <a:xfrm>
            <a:off x="399239" y="4797152"/>
            <a:ext cx="17244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Прямая со стрелкой 2055"/>
          <p:cNvCxnSpPr/>
          <p:nvPr/>
        </p:nvCxnSpPr>
        <p:spPr>
          <a:xfrm>
            <a:off x="3945989" y="4794811"/>
            <a:ext cx="17781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Прямая со стрелкой 2057"/>
          <p:cNvCxnSpPr/>
          <p:nvPr/>
        </p:nvCxnSpPr>
        <p:spPr>
          <a:xfrm flipV="1">
            <a:off x="5627213" y="4794811"/>
            <a:ext cx="1722680" cy="4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9" name="Picture 8" descr="Интервью при приеме на работу &amp;ndash; важная часть бизнес-процессов в о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9531"/>
            <a:ext cx="1581804" cy="14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2" descr="Справка о доходах расходах об имуществе и обязательствах имущественного хар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228" y="2999531"/>
            <a:ext cx="1154553" cy="134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Прямоугольник 2061"/>
          <p:cNvSpPr/>
          <p:nvPr/>
        </p:nvSpPr>
        <p:spPr>
          <a:xfrm>
            <a:off x="3952091" y="5090347"/>
            <a:ext cx="187705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 smtClean="0">
                <a:latin typeface="Arial" pitchFamily="34" charset="0"/>
                <a:ea typeface="Times New Roman"/>
                <a:cs typeface="Arial" pitchFamily="34" charset="0"/>
              </a:rPr>
              <a:t>Прием сведений</a:t>
            </a:r>
          </a:p>
          <a:p>
            <a:pPr>
              <a:spcAft>
                <a:spcPts val="0"/>
              </a:spcAft>
            </a:pPr>
            <a:r>
              <a:rPr lang="ru-RU" sz="1100" dirty="0" smtClean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ru-RU" sz="11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Прямоугольник 2062"/>
          <p:cNvSpPr/>
          <p:nvPr/>
        </p:nvSpPr>
        <p:spPr>
          <a:xfrm>
            <a:off x="3945989" y="4442647"/>
            <a:ext cx="15173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 апреля 2022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Прямоугольник 2065"/>
          <p:cNvSpPr/>
          <p:nvPr/>
        </p:nvSpPr>
        <p:spPr>
          <a:xfrm>
            <a:off x="5623738" y="5061176"/>
            <a:ext cx="21131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 smtClean="0">
                <a:latin typeface="Arial" pitchFamily="34" charset="0"/>
                <a:ea typeface="Times New Roman"/>
                <a:cs typeface="Arial" pitchFamily="34" charset="0"/>
              </a:rPr>
              <a:t>Размещение сведений  на официальных сайтах органов</a:t>
            </a:r>
          </a:p>
          <a:p>
            <a:pPr>
              <a:spcAft>
                <a:spcPts val="0"/>
              </a:spcAf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естного самоуправления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Прямоугольник 2068"/>
          <p:cNvSpPr/>
          <p:nvPr/>
        </p:nvSpPr>
        <p:spPr>
          <a:xfrm>
            <a:off x="5707392" y="4434741"/>
            <a:ext cx="1642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 рабочих дней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349893" y="4794811"/>
            <a:ext cx="179410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736879" y="5074698"/>
            <a:ext cx="14842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Arial" pitchFamily="34" charset="0"/>
                <a:ea typeface="Times New Roman"/>
                <a:cs typeface="Arial" pitchFamily="34" charset="0"/>
              </a:rPr>
              <a:t>Прием </a:t>
            </a:r>
            <a:r>
              <a:rPr lang="ru-RU" sz="1400" dirty="0" smtClean="0">
                <a:latin typeface="Arial" pitchFamily="34" charset="0"/>
                <a:ea typeface="Times New Roman"/>
                <a:cs typeface="Arial" pitchFamily="34" charset="0"/>
              </a:rPr>
              <a:t>уточненных сведений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45670" y="4415691"/>
            <a:ext cx="1218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 мая 2022</a:t>
            </a:r>
            <a:endParaRPr lang="ru-RU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7086" y="1957552"/>
            <a:ext cx="22155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- доходы 171 (100%)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27086" y="2205884"/>
            <a:ext cx="15918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- расходы 2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30" name="Рисунок 29"/>
          <p:cNvPicPr/>
          <p:nvPr/>
        </p:nvPicPr>
        <p:blipFill>
          <a:blip r:embed="rId6"/>
          <a:stretch>
            <a:fillRect/>
          </a:stretch>
        </p:blipFill>
        <p:spPr>
          <a:xfrm>
            <a:off x="5627212" y="2962583"/>
            <a:ext cx="1722681" cy="1440160"/>
          </a:xfrm>
          <a:prstGeom prst="rect">
            <a:avLst/>
          </a:prstGeom>
        </p:spPr>
      </p:pic>
      <p:pic>
        <p:nvPicPr>
          <p:cNvPr id="1028" name="Picture 4" descr="свободно бумага, документ, компьютерные иконки прозрачное изображение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553" y="2962583"/>
            <a:ext cx="1472213" cy="13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2222" y="836712"/>
            <a:ext cx="81086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Организация приема сведений о доходах, расходах, об имуществе и обязательствах имущественного характера</a:t>
            </a:r>
            <a:endParaRPr lang="ru-RU" sz="2000" b="1" dirty="0">
              <a:solidFill>
                <a:schemeClr val="accent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4823" y="44624"/>
            <a:ext cx="8295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СОВЕРШЕНСТВОВАНИЕ 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79018" y="1980077"/>
            <a:ext cx="3541887" cy="8538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АДМИНИСТРАЦИЯ ГОРОДСКОГО ОКРУГА ПЕРВОУРАЛЬСК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4530111" y="1616731"/>
            <a:ext cx="385858" cy="47193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2417" y="2971427"/>
            <a:ext cx="3600042" cy="830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проведенных заседаний комиссий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3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23.05.2022 г. , 29.07.2022 г., 31.08.2022 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г.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20790" y="1980077"/>
            <a:ext cx="3456384" cy="853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УПРАВЛЕНИЕ ЖИЛИЩНО – КОММУНАЛЬНОГО ХОЗЯЙСТВА И СТРОИТЕЛЬСТВА ГОРОДСКОГО ОКРУГА ПЕРВОУРАЛЬСК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12356" y="2971428"/>
            <a:ext cx="3473921" cy="830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Количество проведенных заседаний комиссий 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2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04.02.2022 г., 03.10.2022 г.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4192778"/>
            <a:ext cx="64064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Материалы проверок о предоставлении муниципальными служащими недостоверных (неполных) сведений о доходах, расходах, об имуществе и обязательствах имущественного характера – </a:t>
            </a:r>
            <a:r>
              <a:rPr lang="ru-RU" sz="1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 </a:t>
            </a:r>
            <a:endParaRPr lang="ru-RU" sz="1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Уведомление о невозможности предоставить сведения о доходах супруга – </a:t>
            </a:r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 даче согласий на замещение должностей в коммерческих (некоммерческих) организациях  - </a:t>
            </a:r>
            <a:r>
              <a:rPr lang="ru-RU" sz="1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Уведомления муниципальных служащих </a:t>
            </a:r>
            <a:r>
              <a:rPr lang="ru-RU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 возможном конфликте интересов - </a:t>
            </a:r>
            <a:r>
              <a:rPr lang="ru-RU" sz="1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500" dirty="0">
              <a:solidFill>
                <a:srgbClr val="FF0000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4485497" y="3752937"/>
            <a:ext cx="385858" cy="47193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s://avatars.mds.yandex.net/i?id=af3e94a13e5f00d38b75c77abc5d74dfdbf5468b-706860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88904"/>
            <a:ext cx="2555776" cy="28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4822" y="710568"/>
            <a:ext cx="8381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еятельность комиссий по соблюдению требований к </a:t>
            </a:r>
          </a:p>
          <a:p>
            <a:pPr lvl="0" algn="ctr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служебному поведению муниципальных служащих и </a:t>
            </a:r>
          </a:p>
          <a:p>
            <a:pPr lvl="0" algn="ctr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урегулированию  конфликта интересов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76456" y="6309320"/>
            <a:ext cx="467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941168"/>
            <a:ext cx="8460940" cy="1695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4997152"/>
            <a:ext cx="8496944" cy="163469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462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СОВЕРШЕНСТВОВАНИЕ 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19048" y="2779188"/>
            <a:ext cx="3168352" cy="148197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Нарушения, связанные с предоставлением сведений о доходах, об имуществе и обязательствах имущественного характера</a:t>
            </a:r>
          </a:p>
          <a:p>
            <a:pPr algn="ctr"/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32856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МУНИЦИПАЛЬНЫЕ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СЛУЖАЩИЕ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39562" y="2058776"/>
            <a:ext cx="2696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РУКОВОДИТЕЛИ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МУНИЦИПАЛЬНЫХ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УЧРЕЖДЕНИЙ</a:t>
            </a:r>
          </a:p>
        </p:txBody>
      </p:sp>
      <p:sp>
        <p:nvSpPr>
          <p:cNvPr id="25" name="Стрелка вправо 24"/>
          <p:cNvSpPr/>
          <p:nvPr/>
        </p:nvSpPr>
        <p:spPr>
          <a:xfrm rot="10800000">
            <a:off x="6315578" y="3386558"/>
            <a:ext cx="1115092" cy="12963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48862" y="3200103"/>
            <a:ext cx="1412352" cy="7242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2022 –22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444811" y="3222204"/>
            <a:ext cx="1303653" cy="7242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2022 – 0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1890508" y="3412373"/>
            <a:ext cx="1202216" cy="10381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26" idx="2"/>
          </p:cNvCxnSpPr>
          <p:nvPr/>
        </p:nvCxnSpPr>
        <p:spPr>
          <a:xfrm flipH="1">
            <a:off x="1150904" y="3924356"/>
            <a:ext cx="4134" cy="789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7" idx="2"/>
          </p:cNvCxnSpPr>
          <p:nvPr/>
        </p:nvCxnSpPr>
        <p:spPr>
          <a:xfrm flipH="1">
            <a:off x="8082498" y="3946457"/>
            <a:ext cx="14140" cy="6979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88289" y="4659272"/>
            <a:ext cx="1377353" cy="76926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2022 –8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516819" y="4688754"/>
            <a:ext cx="1303653" cy="76926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2022–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131846" y="4581129"/>
            <a:ext cx="3168352" cy="120788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Привлечены к дисциплинарной ответственности</a:t>
            </a:r>
          </a:p>
          <a:p>
            <a:pPr algn="ctr"/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1882949" y="4878397"/>
            <a:ext cx="1236098" cy="12554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0800000">
            <a:off x="6315577" y="4871608"/>
            <a:ext cx="1201241" cy="968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836712"/>
            <a:ext cx="8586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Выявленные случаи несоблюдения антикоррупционного законодательства  </a:t>
            </a:r>
            <a:r>
              <a:rPr lang="ru-RU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Российской Федерации, применение мер юридической ответственности</a:t>
            </a:r>
            <a:endParaRPr lang="ru-RU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10075</TotalTime>
  <Words>2513</Words>
  <Application>Microsoft Office PowerPoint</Application>
  <PresentationFormat>Экран (4:3)</PresentationFormat>
  <Paragraphs>285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ПОВЫШЕНИЕ ЭФФЕКТИВНОСТИ АНТИКОРРУПЦИОННОЙ ДЕЯТЕЛЬНОСТИ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 Г. Барац</dc:creator>
  <cp:lastModifiedBy>Купцова А.Ф.</cp:lastModifiedBy>
  <cp:revision>545</cp:revision>
  <cp:lastPrinted>2019-04-16T05:16:38Z</cp:lastPrinted>
  <dcterms:modified xsi:type="dcterms:W3CDTF">2023-01-20T09:03:46Z</dcterms:modified>
</cp:coreProperties>
</file>