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536" r:id="rId3"/>
    <p:sldId id="322" r:id="rId4"/>
    <p:sldId id="476" r:id="rId5"/>
    <p:sldId id="288" r:id="rId6"/>
    <p:sldId id="576" r:id="rId7"/>
    <p:sldId id="382" r:id="rId8"/>
    <p:sldId id="574" r:id="rId9"/>
    <p:sldId id="577" r:id="rId10"/>
    <p:sldId id="557" r:id="rId11"/>
    <p:sldId id="561" r:id="rId12"/>
    <p:sldId id="578" r:id="rId13"/>
    <p:sldId id="570" r:id="rId14"/>
    <p:sldId id="571" r:id="rId15"/>
    <p:sldId id="572" r:id="rId16"/>
    <p:sldId id="462" r:id="rId17"/>
    <p:sldId id="562" r:id="rId18"/>
    <p:sldId id="526" r:id="rId19"/>
    <p:sldId id="291" r:id="rId20"/>
    <p:sldId id="551" r:id="rId21"/>
    <p:sldId id="566" r:id="rId22"/>
    <p:sldId id="567" r:id="rId23"/>
    <p:sldId id="568" r:id="rId24"/>
    <p:sldId id="569" r:id="rId25"/>
    <p:sldId id="300" r:id="rId26"/>
    <p:sldId id="310" r:id="rId27"/>
    <p:sldId id="527" r:id="rId28"/>
    <p:sldId id="477" r:id="rId29"/>
    <p:sldId id="531" r:id="rId30"/>
    <p:sldId id="297" r:id="rId3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529548-CD66-4FF8-B0CC-54ECB63CEFD9}">
          <p14:sldIdLst>
            <p14:sldId id="258"/>
            <p14:sldId id="536"/>
            <p14:sldId id="322"/>
            <p14:sldId id="476"/>
            <p14:sldId id="288"/>
            <p14:sldId id="576"/>
            <p14:sldId id="382"/>
            <p14:sldId id="574"/>
            <p14:sldId id="577"/>
            <p14:sldId id="557"/>
            <p14:sldId id="561"/>
            <p14:sldId id="578"/>
            <p14:sldId id="570"/>
            <p14:sldId id="571"/>
            <p14:sldId id="572"/>
            <p14:sldId id="462"/>
            <p14:sldId id="562"/>
            <p14:sldId id="526"/>
            <p14:sldId id="291"/>
            <p14:sldId id="551"/>
            <p14:sldId id="566"/>
            <p14:sldId id="567"/>
            <p14:sldId id="568"/>
            <p14:sldId id="569"/>
            <p14:sldId id="300"/>
            <p14:sldId id="310"/>
            <p14:sldId id="527"/>
            <p14:sldId id="477"/>
            <p14:sldId id="531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D2DEEF"/>
    <a:srgbClr val="00F26D"/>
    <a:srgbClr val="F3F6FB"/>
    <a:srgbClr val="FFF0C1"/>
    <a:srgbClr val="FFE699"/>
    <a:srgbClr val="FFF2CC"/>
    <a:srgbClr val="DEEBF7"/>
    <a:srgbClr val="FFFFCC"/>
    <a:srgbClr val="EF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5256" autoAdjust="0"/>
  </p:normalViewPr>
  <p:slideViewPr>
    <p:cSldViewPr snapToGrid="0">
      <p:cViewPr varScale="1">
        <p:scale>
          <a:sx n="74" d="100"/>
          <a:sy n="74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E5-4FDB-B769-870C489BD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000" b="1" i="0" u="none" strike="noStrike" kern="1200" baseline="0">
                    <a:solidFill>
                      <a:srgbClr val="00206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E5-4FDB-B769-870C489BD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F26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5671867175727933E-17"/>
                  <c:y val="-9.936651245283939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2800" b="1" i="0" u="none" strike="noStrike" kern="1200" baseline="0">
                      <a:solidFill>
                        <a:srgbClr val="C00000"/>
                      </a:solidFill>
                      <a:latin typeface="Liberation Serif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E5-4FDB-B769-870C489BD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800" b="1" i="0" u="none" strike="noStrike" kern="1200" baseline="0">
                    <a:solidFill>
                      <a:srgbClr val="00206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E5-4FDB-B769-870C489BD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7408"/>
        <c:axId val="4418944"/>
      </c:barChart>
      <c:catAx>
        <c:axId val="4417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418944"/>
        <c:crosses val="autoZero"/>
        <c:auto val="1"/>
        <c:lblAlgn val="ctr"/>
        <c:lblOffset val="100"/>
        <c:noMultiLvlLbl val="0"/>
      </c:catAx>
      <c:valAx>
        <c:axId val="44189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4174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622258970419881"/>
          <c:y val="0.91301787687068992"/>
          <c:w val="0.44742842973505353"/>
          <c:h val="8.4736781639668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2480093918391E-2"/>
          <c:y val="2.1370446858414632E-2"/>
          <c:w val="0.92897519906081605"/>
          <c:h val="0.6388976040229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487565962547756E-2"/>
                  <c:y val="-2.230013523747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8E-4693-804C-81B701CC1B46}"/>
                </c:ext>
              </c:extLst>
            </c:dLbl>
            <c:dLbl>
              <c:idx val="1"/>
              <c:layout>
                <c:manualLayout>
                  <c:x val="-4.7479276604246279E-2"/>
                  <c:y val="-4.0545700431764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8E-4693-804C-81B701CC1B46}"/>
                </c:ext>
              </c:extLst>
            </c:dLbl>
            <c:dLbl>
              <c:idx val="2"/>
              <c:layout>
                <c:manualLayout>
                  <c:x val="-2.4689223834208119E-2"/>
                  <c:y val="-3.0409275323822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8E-4693-804C-81B701CC1B46}"/>
                </c:ext>
              </c:extLst>
            </c:dLbl>
            <c:dLbl>
              <c:idx val="3"/>
              <c:layout>
                <c:manualLayout>
                  <c:x val="-2.65883948983778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8E-4693-804C-81B701CC1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федеральные органы </c:v>
                </c:pt>
                <c:pt idx="1">
                  <c:v>органы государственной власти Свердловской области</c:v>
                </c:pt>
                <c:pt idx="2">
                  <c:v>органы местного самоуправления</c:v>
                </c:pt>
                <c:pt idx="3">
                  <c:v>иные организации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53.9</c:v>
                </c:pt>
                <c:pt idx="1">
                  <c:v>8.3000000000000007</c:v>
                </c:pt>
                <c:pt idx="2">
                  <c:v>26.3</c:v>
                </c:pt>
                <c:pt idx="3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8E-4693-804C-81B701CC1B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408866979506721E-17"/>
                  <c:y val="-4.05457004317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8E-4693-804C-81B701CC1B46}"/>
                </c:ext>
              </c:extLst>
            </c:dLbl>
            <c:dLbl>
              <c:idx val="1"/>
              <c:layout>
                <c:manualLayout>
                  <c:x val="-1.3294197449188949E-2"/>
                  <c:y val="-2.2300135237470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8E-4693-804C-81B701CC1B46}"/>
                </c:ext>
              </c:extLst>
            </c:dLbl>
            <c:dLbl>
              <c:idx val="2"/>
              <c:layout>
                <c:manualLayout>
                  <c:x val="0"/>
                  <c:y val="-3.0409275323822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8E-4693-804C-81B701CC1B46}"/>
                </c:ext>
              </c:extLst>
            </c:dLbl>
            <c:dLbl>
              <c:idx val="3"/>
              <c:layout>
                <c:manualLayout>
                  <c:x val="0"/>
                  <c:y val="-4.0404040404040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8E-4693-804C-81B701CC1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федеральные органы </c:v>
                </c:pt>
                <c:pt idx="1">
                  <c:v>органы государственной власти Свердловской области</c:v>
                </c:pt>
                <c:pt idx="2">
                  <c:v>органы местного самоуправления</c:v>
                </c:pt>
                <c:pt idx="3">
                  <c:v>иные организации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54.4</c:v>
                </c:pt>
                <c:pt idx="1">
                  <c:v>7.5</c:v>
                </c:pt>
                <c:pt idx="2">
                  <c:v>29.4</c:v>
                </c:pt>
                <c:pt idx="3">
                  <c:v>8.7000000000000011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E-4693-804C-81B701CC1B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F26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479276604246244E-2"/>
                  <c:y val="-1.8245565194293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8E-4693-804C-81B701CC1B46}"/>
                </c:ext>
              </c:extLst>
            </c:dLbl>
            <c:dLbl>
              <c:idx val="1"/>
              <c:layout>
                <c:manualLayout>
                  <c:x val="2.2790052770038129E-2"/>
                  <c:y val="-1.62182801727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8E-4693-804C-81B701CC1B46}"/>
                </c:ext>
              </c:extLst>
            </c:dLbl>
            <c:dLbl>
              <c:idx val="2"/>
              <c:layout>
                <c:manualLayout>
                  <c:x val="3.9882592347566845E-2"/>
                  <c:y val="-2.0272850215881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8E-4693-804C-81B701CC1B46}"/>
                </c:ext>
              </c:extLst>
            </c:dLbl>
            <c:dLbl>
              <c:idx val="3"/>
              <c:layout>
                <c:manualLayout>
                  <c:x val="2.2790052770038059E-2"/>
                  <c:y val="-1.013642510794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8E-4693-804C-81B701CC1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rgbClr val="C00000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федеральные органы </c:v>
                </c:pt>
                <c:pt idx="1">
                  <c:v>органы государственной власти Свердловской области</c:v>
                </c:pt>
                <c:pt idx="2">
                  <c:v>органы местного самоуправления</c:v>
                </c:pt>
                <c:pt idx="3">
                  <c:v>иные организации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57.4</c:v>
                </c:pt>
                <c:pt idx="1">
                  <c:v>12.2</c:v>
                </c:pt>
                <c:pt idx="2">
                  <c:v>22.3</c:v>
                </c:pt>
                <c:pt idx="3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8E-4693-804C-81B701CC1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7424"/>
        <c:axId val="4568960"/>
      </c:barChart>
      <c:catAx>
        <c:axId val="456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568960"/>
        <c:crosses val="autoZero"/>
        <c:auto val="1"/>
        <c:lblAlgn val="ctr"/>
        <c:lblOffset val="100"/>
        <c:noMultiLvlLbl val="0"/>
      </c:catAx>
      <c:valAx>
        <c:axId val="45689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5674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C00000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364912410828685"/>
          <c:y val="0.79685710162731938"/>
          <c:w val="0.44742842973505348"/>
          <c:h val="8.4736781639668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060"/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E064C-07A2-4BB7-BFCA-172DE4CD12F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F50E3-DAE4-4400-BE80-AD3198339D03}">
      <dgm:prSet phldrT="[Текст]" custT="1"/>
      <dgm:spPr>
        <a:solidFill>
          <a:srgbClr val="D2DEE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3000" b="1" i="0" kern="12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54</a:t>
          </a:r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/>
          </a:r>
          <a:b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процессуальных документа: </a:t>
          </a:r>
          <a: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/>
          </a:r>
          <a:b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отзывы, возражения, ходатайства и др.</a:t>
          </a:r>
        </a:p>
      </dgm:t>
    </dgm:pt>
    <dgm:pt modelId="{F646ABDC-F4EB-4DCD-B3EB-E2B8AE26C99A}" type="parTrans" cxnId="{FC1831B7-8789-487D-A831-933697D37E28}">
      <dgm:prSet/>
      <dgm:spPr/>
      <dgm:t>
        <a:bodyPr/>
        <a:lstStyle/>
        <a:p>
          <a:endParaRPr lang="ru-RU"/>
        </a:p>
      </dgm:t>
    </dgm:pt>
    <dgm:pt modelId="{1B3F52D2-C0B1-477C-9284-DD62D59FE8CC}" type="sibTrans" cxnId="{FC1831B7-8789-487D-A831-933697D37E28}">
      <dgm:prSet/>
      <dgm:spPr/>
      <dgm:t>
        <a:bodyPr/>
        <a:lstStyle/>
        <a:p>
          <a:endParaRPr lang="ru-RU"/>
        </a:p>
      </dgm:t>
    </dgm:pt>
    <dgm:pt modelId="{B52B42AA-CE08-4FD5-B42A-7234A00E2CD7}">
      <dgm:prSet phldrT="[Текст]" custT="1"/>
      <dgm:spPr>
        <a:solidFill>
          <a:srgbClr val="F3F6FB">
            <a:alpha val="89804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marL="628650" indent="0">
            <a:lnSpc>
              <a:spcPct val="100000"/>
            </a:lnSpc>
            <a:spcAft>
              <a:spcPts val="0"/>
            </a:spcAft>
          </a:pP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30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46</a:t>
          </a: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по </a:t>
          </a:r>
          <a:r>
            <a:rPr lang="ru-RU" sz="30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15</a:t>
          </a: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жалобам </a:t>
          </a:r>
        </a:p>
      </dgm:t>
    </dgm:pt>
    <dgm:pt modelId="{F0378C2B-F2FE-4CA6-94BB-8E11A48F65C8}" type="parTrans" cxnId="{DA3324B4-0034-449D-9ED2-898DA5B1F2E5}">
      <dgm:prSet/>
      <dgm:spPr/>
      <dgm:t>
        <a:bodyPr/>
        <a:lstStyle/>
        <a:p>
          <a:endParaRPr lang="ru-RU"/>
        </a:p>
      </dgm:t>
    </dgm:pt>
    <dgm:pt modelId="{2C567694-A049-4435-9F40-932986250F40}" type="sibTrans" cxnId="{DA3324B4-0034-449D-9ED2-898DA5B1F2E5}">
      <dgm:prSet/>
      <dgm:spPr/>
      <dgm:t>
        <a:bodyPr/>
        <a:lstStyle/>
        <a:p>
          <a:endParaRPr lang="ru-RU"/>
        </a:p>
      </dgm:t>
    </dgm:pt>
    <dgm:pt modelId="{C1D0AEF6-73E8-4F54-B347-EF2AF9823A50}">
      <dgm:prSet phldrT="[Текст]" custT="1"/>
      <dgm:spPr>
        <a:solidFill>
          <a:srgbClr val="F3F6FB">
            <a:alpha val="89804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marL="628650" indent="0">
            <a:lnSpc>
              <a:spcPct val="100000"/>
            </a:lnSpc>
            <a:spcAft>
              <a:spcPts val="0"/>
            </a:spcAft>
          </a:pP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30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8</a:t>
          </a: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по инициативе суда</a:t>
          </a:r>
        </a:p>
      </dgm:t>
    </dgm:pt>
    <dgm:pt modelId="{0C1ADF35-CBAC-461B-98BB-C0ED79D1ABC5}" type="sibTrans" cxnId="{5B3F771A-DF9D-4DB6-BDEB-EB9207BBBD7D}">
      <dgm:prSet/>
      <dgm:spPr/>
      <dgm:t>
        <a:bodyPr/>
        <a:lstStyle/>
        <a:p>
          <a:endParaRPr lang="ru-RU"/>
        </a:p>
      </dgm:t>
    </dgm:pt>
    <dgm:pt modelId="{B2CF0A60-AF54-4B90-9C04-31143FBF64D7}" type="parTrans" cxnId="{5B3F771A-DF9D-4DB6-BDEB-EB9207BBBD7D}">
      <dgm:prSet/>
      <dgm:spPr/>
      <dgm:t>
        <a:bodyPr/>
        <a:lstStyle/>
        <a:p>
          <a:endParaRPr lang="ru-RU"/>
        </a:p>
      </dgm:t>
    </dgm:pt>
    <dgm:pt modelId="{AC187753-9E1A-4734-85FE-88B5F7D30107}" type="pres">
      <dgm:prSet presAssocID="{8F5E064C-07A2-4BB7-BFCA-172DE4CD12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33DD5-423D-4E40-A6B6-96432256B1E0}" type="pres">
      <dgm:prSet presAssocID="{729F50E3-DAE4-4400-BE80-AD3198339D03}" presName="compNode" presStyleCnt="0"/>
      <dgm:spPr/>
    </dgm:pt>
    <dgm:pt modelId="{8D021559-3B05-4400-96FD-803E76C56E60}" type="pres">
      <dgm:prSet presAssocID="{729F50E3-DAE4-4400-BE80-AD3198339D03}" presName="noGeometry" presStyleCnt="0"/>
      <dgm:spPr/>
    </dgm:pt>
    <dgm:pt modelId="{4AA28508-3066-4E8C-91C9-794CDD9C009B}" type="pres">
      <dgm:prSet presAssocID="{729F50E3-DAE4-4400-BE80-AD3198339D03}" presName="childTextVisible" presStyleLbl="bgAccFollowNode1" presStyleIdx="0" presStyleCnt="1" custScaleX="331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0F4F2-8265-439E-AE51-DB22812EE47C}" type="pres">
      <dgm:prSet presAssocID="{729F50E3-DAE4-4400-BE80-AD3198339D03}" presName="childTextHidden" presStyleLbl="bgAccFollowNode1" presStyleIdx="0" presStyleCnt="1"/>
      <dgm:spPr/>
      <dgm:t>
        <a:bodyPr/>
        <a:lstStyle/>
        <a:p>
          <a:endParaRPr lang="ru-RU"/>
        </a:p>
      </dgm:t>
    </dgm:pt>
    <dgm:pt modelId="{E8A529DA-CEA5-488E-B734-CE6EE5EBE78E}" type="pres">
      <dgm:prSet presAssocID="{729F50E3-DAE4-4400-BE80-AD3198339D03}" presName="parentText" presStyleLbl="node1" presStyleIdx="0" presStyleCnt="1" custScaleX="338063" custScaleY="155736" custLinFactX="-100000" custLinFactNeighborX="-128241" custLinFactNeighborY="-4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324B4-0034-449D-9ED2-898DA5B1F2E5}" srcId="{729F50E3-DAE4-4400-BE80-AD3198339D03}" destId="{B52B42AA-CE08-4FD5-B42A-7234A00E2CD7}" srcOrd="0" destOrd="0" parTransId="{F0378C2B-F2FE-4CA6-94BB-8E11A48F65C8}" sibTransId="{2C567694-A049-4435-9F40-932986250F40}"/>
    <dgm:cxn modelId="{FC1831B7-8789-487D-A831-933697D37E28}" srcId="{8F5E064C-07A2-4BB7-BFCA-172DE4CD12F8}" destId="{729F50E3-DAE4-4400-BE80-AD3198339D03}" srcOrd="0" destOrd="0" parTransId="{F646ABDC-F4EB-4DCD-B3EB-E2B8AE26C99A}" sibTransId="{1B3F52D2-C0B1-477C-9284-DD62D59FE8CC}"/>
    <dgm:cxn modelId="{0D3C4A0E-FD09-490E-9AD7-D6C0133CC0B3}" type="presOf" srcId="{C1D0AEF6-73E8-4F54-B347-EF2AF9823A50}" destId="{4AA28508-3066-4E8C-91C9-794CDD9C009B}" srcOrd="0" destOrd="1" presId="urn:microsoft.com/office/officeart/2005/8/layout/hProcess6"/>
    <dgm:cxn modelId="{02BF814C-38C0-4021-A1E7-E2FB7AAC797D}" type="presOf" srcId="{8F5E064C-07A2-4BB7-BFCA-172DE4CD12F8}" destId="{AC187753-9E1A-4734-85FE-88B5F7D30107}" srcOrd="0" destOrd="0" presId="urn:microsoft.com/office/officeart/2005/8/layout/hProcess6"/>
    <dgm:cxn modelId="{5B3F771A-DF9D-4DB6-BDEB-EB9207BBBD7D}" srcId="{729F50E3-DAE4-4400-BE80-AD3198339D03}" destId="{C1D0AEF6-73E8-4F54-B347-EF2AF9823A50}" srcOrd="1" destOrd="0" parTransId="{B2CF0A60-AF54-4B90-9C04-31143FBF64D7}" sibTransId="{0C1ADF35-CBAC-461B-98BB-C0ED79D1ABC5}"/>
    <dgm:cxn modelId="{C1EE04C9-6D5F-458D-BF29-5A3DF71C1479}" type="presOf" srcId="{729F50E3-DAE4-4400-BE80-AD3198339D03}" destId="{E8A529DA-CEA5-488E-B734-CE6EE5EBE78E}" srcOrd="0" destOrd="0" presId="urn:microsoft.com/office/officeart/2005/8/layout/hProcess6"/>
    <dgm:cxn modelId="{CC8ABFE3-50A8-49F3-B798-2007F1717E01}" type="presOf" srcId="{B52B42AA-CE08-4FD5-B42A-7234A00E2CD7}" destId="{4AA28508-3066-4E8C-91C9-794CDD9C009B}" srcOrd="0" destOrd="0" presId="urn:microsoft.com/office/officeart/2005/8/layout/hProcess6"/>
    <dgm:cxn modelId="{3C271061-E8E4-47BF-A3C2-05EA70F24E7E}" type="presOf" srcId="{C1D0AEF6-73E8-4F54-B347-EF2AF9823A50}" destId="{E4B0F4F2-8265-439E-AE51-DB22812EE47C}" srcOrd="1" destOrd="1" presId="urn:microsoft.com/office/officeart/2005/8/layout/hProcess6"/>
    <dgm:cxn modelId="{9FED7125-23BB-4B52-9D0A-E9B13A4912CF}" type="presOf" srcId="{B52B42AA-CE08-4FD5-B42A-7234A00E2CD7}" destId="{E4B0F4F2-8265-439E-AE51-DB22812EE47C}" srcOrd="1" destOrd="0" presId="urn:microsoft.com/office/officeart/2005/8/layout/hProcess6"/>
    <dgm:cxn modelId="{ED2F798A-4A89-4AC4-AFB3-CF9E4129DFAB}" type="presParOf" srcId="{AC187753-9E1A-4734-85FE-88B5F7D30107}" destId="{FAA33DD5-423D-4E40-A6B6-96432256B1E0}" srcOrd="0" destOrd="0" presId="urn:microsoft.com/office/officeart/2005/8/layout/hProcess6"/>
    <dgm:cxn modelId="{8CB01635-479C-4A72-9D20-8FDA47171919}" type="presParOf" srcId="{FAA33DD5-423D-4E40-A6B6-96432256B1E0}" destId="{8D021559-3B05-4400-96FD-803E76C56E60}" srcOrd="0" destOrd="0" presId="urn:microsoft.com/office/officeart/2005/8/layout/hProcess6"/>
    <dgm:cxn modelId="{C89F8102-91A7-42D2-AA6F-D6DA37C6EA98}" type="presParOf" srcId="{FAA33DD5-423D-4E40-A6B6-96432256B1E0}" destId="{4AA28508-3066-4E8C-91C9-794CDD9C009B}" srcOrd="1" destOrd="0" presId="urn:microsoft.com/office/officeart/2005/8/layout/hProcess6"/>
    <dgm:cxn modelId="{F111FBA2-389E-4B95-9D4D-EAF4F06B177F}" type="presParOf" srcId="{FAA33DD5-423D-4E40-A6B6-96432256B1E0}" destId="{E4B0F4F2-8265-439E-AE51-DB22812EE47C}" srcOrd="2" destOrd="0" presId="urn:microsoft.com/office/officeart/2005/8/layout/hProcess6"/>
    <dgm:cxn modelId="{A177F810-01E7-4780-8269-944727E4296A}" type="presParOf" srcId="{FAA33DD5-423D-4E40-A6B6-96432256B1E0}" destId="{E8A529DA-CEA5-488E-B734-CE6EE5EBE78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E064C-07A2-4BB7-BFCA-172DE4CD12F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F50E3-DAE4-4400-BE80-AD3198339D03}">
      <dgm:prSet phldrT="[Текст]" custT="1"/>
      <dgm:spPr>
        <a:solidFill>
          <a:srgbClr val="D2DEE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3000" b="1" i="0" kern="12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50</a:t>
          </a:r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/>
          </a:r>
          <a:b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судебных заседаний</a:t>
          </a:r>
          <a:endParaRPr lang="ru-RU" sz="2400" b="0" i="0" kern="1200" dirty="0">
            <a:solidFill>
              <a:srgbClr val="00206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F646ABDC-F4EB-4DCD-B3EB-E2B8AE26C99A}" type="parTrans" cxnId="{FC1831B7-8789-487D-A831-933697D37E28}">
      <dgm:prSet/>
      <dgm:spPr/>
      <dgm:t>
        <a:bodyPr/>
        <a:lstStyle/>
        <a:p>
          <a:endParaRPr lang="ru-RU"/>
        </a:p>
      </dgm:t>
    </dgm:pt>
    <dgm:pt modelId="{1B3F52D2-C0B1-477C-9284-DD62D59FE8CC}" type="sibTrans" cxnId="{FC1831B7-8789-487D-A831-933697D37E28}">
      <dgm:prSet/>
      <dgm:spPr/>
      <dgm:t>
        <a:bodyPr/>
        <a:lstStyle/>
        <a:p>
          <a:endParaRPr lang="ru-RU"/>
        </a:p>
      </dgm:t>
    </dgm:pt>
    <dgm:pt modelId="{B52B42AA-CE08-4FD5-B42A-7234A00E2CD7}">
      <dgm:prSet phldrT="[Текст]" custT="1"/>
      <dgm:spPr>
        <a:solidFill>
          <a:srgbClr val="F3F6FB">
            <a:alpha val="89804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marL="628650" indent="0">
            <a:lnSpc>
              <a:spcPct val="100000"/>
            </a:lnSpc>
            <a:spcAft>
              <a:spcPts val="0"/>
            </a:spcAft>
          </a:pP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45</a:t>
          </a: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по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15</a:t>
          </a: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жалобам в качестве 3 лица </a:t>
          </a:r>
        </a:p>
      </dgm:t>
    </dgm:pt>
    <dgm:pt modelId="{F0378C2B-F2FE-4CA6-94BB-8E11A48F65C8}" type="parTrans" cxnId="{DA3324B4-0034-449D-9ED2-898DA5B1F2E5}">
      <dgm:prSet/>
      <dgm:spPr/>
      <dgm:t>
        <a:bodyPr/>
        <a:lstStyle/>
        <a:p>
          <a:endParaRPr lang="ru-RU"/>
        </a:p>
      </dgm:t>
    </dgm:pt>
    <dgm:pt modelId="{2C567694-A049-4435-9F40-932986250F40}" type="sibTrans" cxnId="{DA3324B4-0034-449D-9ED2-898DA5B1F2E5}">
      <dgm:prSet/>
      <dgm:spPr/>
      <dgm:t>
        <a:bodyPr/>
        <a:lstStyle/>
        <a:p>
          <a:endParaRPr lang="ru-RU"/>
        </a:p>
      </dgm:t>
    </dgm:pt>
    <dgm:pt modelId="{C1D0AEF6-73E8-4F54-B347-EF2AF9823A50}">
      <dgm:prSet phldrT="[Текст]" custT="1"/>
      <dgm:spPr>
        <a:solidFill>
          <a:srgbClr val="F3F6FB">
            <a:alpha val="89804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marL="628650" indent="0">
            <a:lnSpc>
              <a:spcPct val="100000"/>
            </a:lnSpc>
            <a:spcAft>
              <a:spcPts val="0"/>
            </a:spcAft>
          </a:pP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4</a:t>
          </a:r>
          <a:r>
            <a:rPr lang="ru-RU" sz="2000" b="0" i="1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инициативе суда</a:t>
          </a:r>
        </a:p>
      </dgm:t>
    </dgm:pt>
    <dgm:pt modelId="{0C1ADF35-CBAC-461B-98BB-C0ED79D1ABC5}" type="sibTrans" cxnId="{5B3F771A-DF9D-4DB6-BDEB-EB9207BBBD7D}">
      <dgm:prSet/>
      <dgm:spPr/>
      <dgm:t>
        <a:bodyPr/>
        <a:lstStyle/>
        <a:p>
          <a:endParaRPr lang="ru-RU"/>
        </a:p>
      </dgm:t>
    </dgm:pt>
    <dgm:pt modelId="{B2CF0A60-AF54-4B90-9C04-31143FBF64D7}" type="parTrans" cxnId="{5B3F771A-DF9D-4DB6-BDEB-EB9207BBBD7D}">
      <dgm:prSet/>
      <dgm:spPr/>
      <dgm:t>
        <a:bodyPr/>
        <a:lstStyle/>
        <a:p>
          <a:endParaRPr lang="ru-RU"/>
        </a:p>
      </dgm:t>
    </dgm:pt>
    <dgm:pt modelId="{F4D57C7B-C145-4709-A0D1-2FE320293A33}">
      <dgm:prSet phldrT="[Текст]" custT="1"/>
      <dgm:spPr>
        <a:solidFill>
          <a:srgbClr val="F3F6FB">
            <a:alpha val="89804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marL="628650" indent="0">
            <a:lnSpc>
              <a:spcPct val="100000"/>
            </a:lnSpc>
            <a:spcAft>
              <a:spcPts val="0"/>
            </a:spcAft>
          </a:pP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</a:t>
          </a: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как защитник в адм. производстве</a:t>
          </a:r>
        </a:p>
      </dgm:t>
    </dgm:pt>
    <dgm:pt modelId="{389AA2C5-5C2F-4CAC-B59F-66A6FF8C187F}" type="parTrans" cxnId="{BCA2C9BD-E5AF-441E-9BC8-5DE0FD8033FD}">
      <dgm:prSet/>
      <dgm:spPr/>
      <dgm:t>
        <a:bodyPr/>
        <a:lstStyle/>
        <a:p>
          <a:endParaRPr lang="ru-RU"/>
        </a:p>
      </dgm:t>
    </dgm:pt>
    <dgm:pt modelId="{EC7AE583-40F2-423A-B6A5-D91773614503}" type="sibTrans" cxnId="{BCA2C9BD-E5AF-441E-9BC8-5DE0FD8033FD}">
      <dgm:prSet/>
      <dgm:spPr/>
      <dgm:t>
        <a:bodyPr/>
        <a:lstStyle/>
        <a:p>
          <a:endParaRPr lang="ru-RU"/>
        </a:p>
      </dgm:t>
    </dgm:pt>
    <dgm:pt modelId="{AC187753-9E1A-4734-85FE-88B5F7D30107}" type="pres">
      <dgm:prSet presAssocID="{8F5E064C-07A2-4BB7-BFCA-172DE4CD12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33DD5-423D-4E40-A6B6-96432256B1E0}" type="pres">
      <dgm:prSet presAssocID="{729F50E3-DAE4-4400-BE80-AD3198339D03}" presName="compNode" presStyleCnt="0"/>
      <dgm:spPr/>
    </dgm:pt>
    <dgm:pt modelId="{8D021559-3B05-4400-96FD-803E76C56E60}" type="pres">
      <dgm:prSet presAssocID="{729F50E3-DAE4-4400-BE80-AD3198339D03}" presName="noGeometry" presStyleCnt="0"/>
      <dgm:spPr/>
    </dgm:pt>
    <dgm:pt modelId="{4AA28508-3066-4E8C-91C9-794CDD9C009B}" type="pres">
      <dgm:prSet presAssocID="{729F50E3-DAE4-4400-BE80-AD3198339D03}" presName="childTextVisible" presStyleLbl="bgAccFollowNode1" presStyleIdx="0" presStyleCnt="1" custScaleX="331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0F4F2-8265-439E-AE51-DB22812EE47C}" type="pres">
      <dgm:prSet presAssocID="{729F50E3-DAE4-4400-BE80-AD3198339D03}" presName="childTextHidden" presStyleLbl="bgAccFollowNode1" presStyleIdx="0" presStyleCnt="1"/>
      <dgm:spPr/>
      <dgm:t>
        <a:bodyPr/>
        <a:lstStyle/>
        <a:p>
          <a:endParaRPr lang="ru-RU"/>
        </a:p>
      </dgm:t>
    </dgm:pt>
    <dgm:pt modelId="{E8A529DA-CEA5-488E-B734-CE6EE5EBE78E}" type="pres">
      <dgm:prSet presAssocID="{729F50E3-DAE4-4400-BE80-AD3198339D03}" presName="parentText" presStyleLbl="node1" presStyleIdx="0" presStyleCnt="1" custScaleX="338063" custScaleY="155736" custLinFactX="-100000" custLinFactNeighborX="-128241" custLinFactNeighborY="-4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A2C9BD-E5AF-441E-9BC8-5DE0FD8033FD}" srcId="{729F50E3-DAE4-4400-BE80-AD3198339D03}" destId="{F4D57C7B-C145-4709-A0D1-2FE320293A33}" srcOrd="1" destOrd="0" parTransId="{389AA2C5-5C2F-4CAC-B59F-66A6FF8C187F}" sibTransId="{EC7AE583-40F2-423A-B6A5-D91773614503}"/>
    <dgm:cxn modelId="{DA3324B4-0034-449D-9ED2-898DA5B1F2E5}" srcId="{729F50E3-DAE4-4400-BE80-AD3198339D03}" destId="{B52B42AA-CE08-4FD5-B42A-7234A00E2CD7}" srcOrd="0" destOrd="0" parTransId="{F0378C2B-F2FE-4CA6-94BB-8E11A48F65C8}" sibTransId="{2C567694-A049-4435-9F40-932986250F40}"/>
    <dgm:cxn modelId="{FC1831B7-8789-487D-A831-933697D37E28}" srcId="{8F5E064C-07A2-4BB7-BFCA-172DE4CD12F8}" destId="{729F50E3-DAE4-4400-BE80-AD3198339D03}" srcOrd="0" destOrd="0" parTransId="{F646ABDC-F4EB-4DCD-B3EB-E2B8AE26C99A}" sibTransId="{1B3F52D2-C0B1-477C-9284-DD62D59FE8CC}"/>
    <dgm:cxn modelId="{D8461929-AF2D-461C-A11A-0B79D7E12E2D}" type="presOf" srcId="{F4D57C7B-C145-4709-A0D1-2FE320293A33}" destId="{4AA28508-3066-4E8C-91C9-794CDD9C009B}" srcOrd="0" destOrd="1" presId="urn:microsoft.com/office/officeart/2005/8/layout/hProcess6"/>
    <dgm:cxn modelId="{02BF814C-38C0-4021-A1E7-E2FB7AAC797D}" type="presOf" srcId="{8F5E064C-07A2-4BB7-BFCA-172DE4CD12F8}" destId="{AC187753-9E1A-4734-85FE-88B5F7D30107}" srcOrd="0" destOrd="0" presId="urn:microsoft.com/office/officeart/2005/8/layout/hProcess6"/>
    <dgm:cxn modelId="{0D3C4A0E-FD09-490E-9AD7-D6C0133CC0B3}" type="presOf" srcId="{C1D0AEF6-73E8-4F54-B347-EF2AF9823A50}" destId="{4AA28508-3066-4E8C-91C9-794CDD9C009B}" srcOrd="0" destOrd="2" presId="urn:microsoft.com/office/officeart/2005/8/layout/hProcess6"/>
    <dgm:cxn modelId="{5B3F771A-DF9D-4DB6-BDEB-EB9207BBBD7D}" srcId="{729F50E3-DAE4-4400-BE80-AD3198339D03}" destId="{C1D0AEF6-73E8-4F54-B347-EF2AF9823A50}" srcOrd="2" destOrd="0" parTransId="{B2CF0A60-AF54-4B90-9C04-31143FBF64D7}" sibTransId="{0C1ADF35-CBAC-461B-98BB-C0ED79D1ABC5}"/>
    <dgm:cxn modelId="{C1EE04C9-6D5F-458D-BF29-5A3DF71C1479}" type="presOf" srcId="{729F50E3-DAE4-4400-BE80-AD3198339D03}" destId="{E8A529DA-CEA5-488E-B734-CE6EE5EBE78E}" srcOrd="0" destOrd="0" presId="urn:microsoft.com/office/officeart/2005/8/layout/hProcess6"/>
    <dgm:cxn modelId="{CC8ABFE3-50A8-49F3-B798-2007F1717E01}" type="presOf" srcId="{B52B42AA-CE08-4FD5-B42A-7234A00E2CD7}" destId="{4AA28508-3066-4E8C-91C9-794CDD9C009B}" srcOrd="0" destOrd="0" presId="urn:microsoft.com/office/officeart/2005/8/layout/hProcess6"/>
    <dgm:cxn modelId="{3C271061-E8E4-47BF-A3C2-05EA70F24E7E}" type="presOf" srcId="{C1D0AEF6-73E8-4F54-B347-EF2AF9823A50}" destId="{E4B0F4F2-8265-439E-AE51-DB22812EE47C}" srcOrd="1" destOrd="2" presId="urn:microsoft.com/office/officeart/2005/8/layout/hProcess6"/>
    <dgm:cxn modelId="{9FED7125-23BB-4B52-9D0A-E9B13A4912CF}" type="presOf" srcId="{B52B42AA-CE08-4FD5-B42A-7234A00E2CD7}" destId="{E4B0F4F2-8265-439E-AE51-DB22812EE47C}" srcOrd="1" destOrd="0" presId="urn:microsoft.com/office/officeart/2005/8/layout/hProcess6"/>
    <dgm:cxn modelId="{1E36368C-39D4-4EA5-B0C7-35591EFEF984}" type="presOf" srcId="{F4D57C7B-C145-4709-A0D1-2FE320293A33}" destId="{E4B0F4F2-8265-439E-AE51-DB22812EE47C}" srcOrd="1" destOrd="1" presId="urn:microsoft.com/office/officeart/2005/8/layout/hProcess6"/>
    <dgm:cxn modelId="{ED2F798A-4A89-4AC4-AFB3-CF9E4129DFAB}" type="presParOf" srcId="{AC187753-9E1A-4734-85FE-88B5F7D30107}" destId="{FAA33DD5-423D-4E40-A6B6-96432256B1E0}" srcOrd="0" destOrd="0" presId="urn:microsoft.com/office/officeart/2005/8/layout/hProcess6"/>
    <dgm:cxn modelId="{8CB01635-479C-4A72-9D20-8FDA47171919}" type="presParOf" srcId="{FAA33DD5-423D-4E40-A6B6-96432256B1E0}" destId="{8D021559-3B05-4400-96FD-803E76C56E60}" srcOrd="0" destOrd="0" presId="urn:microsoft.com/office/officeart/2005/8/layout/hProcess6"/>
    <dgm:cxn modelId="{C89F8102-91A7-42D2-AA6F-D6DA37C6EA98}" type="presParOf" srcId="{FAA33DD5-423D-4E40-A6B6-96432256B1E0}" destId="{4AA28508-3066-4E8C-91C9-794CDD9C009B}" srcOrd="1" destOrd="0" presId="urn:microsoft.com/office/officeart/2005/8/layout/hProcess6"/>
    <dgm:cxn modelId="{F111FBA2-389E-4B95-9D4D-EAF4F06B177F}" type="presParOf" srcId="{FAA33DD5-423D-4E40-A6B6-96432256B1E0}" destId="{E4B0F4F2-8265-439E-AE51-DB22812EE47C}" srcOrd="2" destOrd="0" presId="urn:microsoft.com/office/officeart/2005/8/layout/hProcess6"/>
    <dgm:cxn modelId="{A177F810-01E7-4780-8269-944727E4296A}" type="presParOf" srcId="{FAA33DD5-423D-4E40-A6B6-96432256B1E0}" destId="{E8A529DA-CEA5-488E-B734-CE6EE5EBE78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E064C-07A2-4BB7-BFCA-172DE4CD12F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F50E3-DAE4-4400-BE80-AD3198339D03}">
      <dgm:prSet phldrT="[Текст]" custT="1"/>
      <dgm:spPr>
        <a:solidFill>
          <a:srgbClr val="D2DEE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Правовые позиции </a:t>
          </a:r>
          <a: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для самостоятельной защиты </a:t>
          </a:r>
          <a:b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заявителями в суде</a:t>
          </a:r>
        </a:p>
      </dgm:t>
    </dgm:pt>
    <dgm:pt modelId="{F646ABDC-F4EB-4DCD-B3EB-E2B8AE26C99A}" type="parTrans" cxnId="{FC1831B7-8789-487D-A831-933697D37E28}">
      <dgm:prSet/>
      <dgm:spPr/>
      <dgm:t>
        <a:bodyPr/>
        <a:lstStyle/>
        <a:p>
          <a:endParaRPr lang="ru-RU"/>
        </a:p>
      </dgm:t>
    </dgm:pt>
    <dgm:pt modelId="{1B3F52D2-C0B1-477C-9284-DD62D59FE8CC}" type="sibTrans" cxnId="{FC1831B7-8789-487D-A831-933697D37E28}">
      <dgm:prSet/>
      <dgm:spPr/>
      <dgm:t>
        <a:bodyPr/>
        <a:lstStyle/>
        <a:p>
          <a:endParaRPr lang="ru-RU"/>
        </a:p>
      </dgm:t>
    </dgm:pt>
    <dgm:pt modelId="{B52B42AA-CE08-4FD5-B42A-7234A00E2CD7}">
      <dgm:prSet phldrT="[Текст]" custT="1"/>
      <dgm:spPr>
        <a:solidFill>
          <a:srgbClr val="F3F6FB">
            <a:alpha val="89804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marL="628650" indent="0">
            <a:lnSpc>
              <a:spcPct val="100000"/>
            </a:lnSpc>
            <a:spcAft>
              <a:spcPts val="0"/>
            </a:spcAft>
          </a:pP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по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13</a:t>
          </a: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жалобам </a:t>
          </a:r>
        </a:p>
      </dgm:t>
    </dgm:pt>
    <dgm:pt modelId="{F0378C2B-F2FE-4CA6-94BB-8E11A48F65C8}" type="parTrans" cxnId="{DA3324B4-0034-449D-9ED2-898DA5B1F2E5}">
      <dgm:prSet/>
      <dgm:spPr/>
      <dgm:t>
        <a:bodyPr/>
        <a:lstStyle/>
        <a:p>
          <a:endParaRPr lang="ru-RU"/>
        </a:p>
      </dgm:t>
    </dgm:pt>
    <dgm:pt modelId="{2C567694-A049-4435-9F40-932986250F40}" type="sibTrans" cxnId="{DA3324B4-0034-449D-9ED2-898DA5B1F2E5}">
      <dgm:prSet/>
      <dgm:spPr/>
      <dgm:t>
        <a:bodyPr/>
        <a:lstStyle/>
        <a:p>
          <a:endParaRPr lang="ru-RU"/>
        </a:p>
      </dgm:t>
    </dgm:pt>
    <dgm:pt modelId="{C1D0AEF6-73E8-4F54-B347-EF2AF9823A50}">
      <dgm:prSet phldrT="[Текст]" custT="1"/>
      <dgm:spPr>
        <a:solidFill>
          <a:srgbClr val="F3F6FB">
            <a:alpha val="89804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marL="628650" indent="0">
            <a:lnSpc>
              <a:spcPct val="100000"/>
            </a:lnSpc>
            <a:spcAft>
              <a:spcPts val="0"/>
            </a:spcAft>
          </a:pP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по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</a:t>
          </a: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обращению</a:t>
          </a:r>
          <a:endParaRPr lang="ru-RU" sz="2200" b="0" i="1" kern="1200" dirty="0">
            <a:solidFill>
              <a:srgbClr val="00206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0C1ADF35-CBAC-461B-98BB-C0ED79D1ABC5}" type="sibTrans" cxnId="{5B3F771A-DF9D-4DB6-BDEB-EB9207BBBD7D}">
      <dgm:prSet/>
      <dgm:spPr/>
      <dgm:t>
        <a:bodyPr/>
        <a:lstStyle/>
        <a:p>
          <a:endParaRPr lang="ru-RU"/>
        </a:p>
      </dgm:t>
    </dgm:pt>
    <dgm:pt modelId="{B2CF0A60-AF54-4B90-9C04-31143FBF64D7}" type="parTrans" cxnId="{5B3F771A-DF9D-4DB6-BDEB-EB9207BBBD7D}">
      <dgm:prSet/>
      <dgm:spPr/>
      <dgm:t>
        <a:bodyPr/>
        <a:lstStyle/>
        <a:p>
          <a:endParaRPr lang="ru-RU"/>
        </a:p>
      </dgm:t>
    </dgm:pt>
    <dgm:pt modelId="{AC187753-9E1A-4734-85FE-88B5F7D30107}" type="pres">
      <dgm:prSet presAssocID="{8F5E064C-07A2-4BB7-BFCA-172DE4CD12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33DD5-423D-4E40-A6B6-96432256B1E0}" type="pres">
      <dgm:prSet presAssocID="{729F50E3-DAE4-4400-BE80-AD3198339D03}" presName="compNode" presStyleCnt="0"/>
      <dgm:spPr/>
    </dgm:pt>
    <dgm:pt modelId="{8D021559-3B05-4400-96FD-803E76C56E60}" type="pres">
      <dgm:prSet presAssocID="{729F50E3-DAE4-4400-BE80-AD3198339D03}" presName="noGeometry" presStyleCnt="0"/>
      <dgm:spPr/>
    </dgm:pt>
    <dgm:pt modelId="{4AA28508-3066-4E8C-91C9-794CDD9C009B}" type="pres">
      <dgm:prSet presAssocID="{729F50E3-DAE4-4400-BE80-AD3198339D03}" presName="childTextVisible" presStyleLbl="bgAccFollowNode1" presStyleIdx="0" presStyleCnt="1" custScaleX="331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0F4F2-8265-439E-AE51-DB22812EE47C}" type="pres">
      <dgm:prSet presAssocID="{729F50E3-DAE4-4400-BE80-AD3198339D03}" presName="childTextHidden" presStyleLbl="bgAccFollowNode1" presStyleIdx="0" presStyleCnt="1"/>
      <dgm:spPr/>
      <dgm:t>
        <a:bodyPr/>
        <a:lstStyle/>
        <a:p>
          <a:endParaRPr lang="ru-RU"/>
        </a:p>
      </dgm:t>
    </dgm:pt>
    <dgm:pt modelId="{E8A529DA-CEA5-488E-B734-CE6EE5EBE78E}" type="pres">
      <dgm:prSet presAssocID="{729F50E3-DAE4-4400-BE80-AD3198339D03}" presName="parentText" presStyleLbl="node1" presStyleIdx="0" presStyleCnt="1" custScaleX="338063" custScaleY="155736" custLinFactX="-100000" custLinFactNeighborX="-128241" custLinFactNeighborY="-4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3324B4-0034-449D-9ED2-898DA5B1F2E5}" srcId="{729F50E3-DAE4-4400-BE80-AD3198339D03}" destId="{B52B42AA-CE08-4FD5-B42A-7234A00E2CD7}" srcOrd="0" destOrd="0" parTransId="{F0378C2B-F2FE-4CA6-94BB-8E11A48F65C8}" sibTransId="{2C567694-A049-4435-9F40-932986250F40}"/>
    <dgm:cxn modelId="{FC1831B7-8789-487D-A831-933697D37E28}" srcId="{8F5E064C-07A2-4BB7-BFCA-172DE4CD12F8}" destId="{729F50E3-DAE4-4400-BE80-AD3198339D03}" srcOrd="0" destOrd="0" parTransId="{F646ABDC-F4EB-4DCD-B3EB-E2B8AE26C99A}" sibTransId="{1B3F52D2-C0B1-477C-9284-DD62D59FE8CC}"/>
    <dgm:cxn modelId="{0D3C4A0E-FD09-490E-9AD7-D6C0133CC0B3}" type="presOf" srcId="{C1D0AEF6-73E8-4F54-B347-EF2AF9823A50}" destId="{4AA28508-3066-4E8C-91C9-794CDD9C009B}" srcOrd="0" destOrd="1" presId="urn:microsoft.com/office/officeart/2005/8/layout/hProcess6"/>
    <dgm:cxn modelId="{02BF814C-38C0-4021-A1E7-E2FB7AAC797D}" type="presOf" srcId="{8F5E064C-07A2-4BB7-BFCA-172DE4CD12F8}" destId="{AC187753-9E1A-4734-85FE-88B5F7D30107}" srcOrd="0" destOrd="0" presId="urn:microsoft.com/office/officeart/2005/8/layout/hProcess6"/>
    <dgm:cxn modelId="{5B3F771A-DF9D-4DB6-BDEB-EB9207BBBD7D}" srcId="{729F50E3-DAE4-4400-BE80-AD3198339D03}" destId="{C1D0AEF6-73E8-4F54-B347-EF2AF9823A50}" srcOrd="1" destOrd="0" parTransId="{B2CF0A60-AF54-4B90-9C04-31143FBF64D7}" sibTransId="{0C1ADF35-CBAC-461B-98BB-C0ED79D1ABC5}"/>
    <dgm:cxn modelId="{C1EE04C9-6D5F-458D-BF29-5A3DF71C1479}" type="presOf" srcId="{729F50E3-DAE4-4400-BE80-AD3198339D03}" destId="{E8A529DA-CEA5-488E-B734-CE6EE5EBE78E}" srcOrd="0" destOrd="0" presId="urn:microsoft.com/office/officeart/2005/8/layout/hProcess6"/>
    <dgm:cxn modelId="{CC8ABFE3-50A8-49F3-B798-2007F1717E01}" type="presOf" srcId="{B52B42AA-CE08-4FD5-B42A-7234A00E2CD7}" destId="{4AA28508-3066-4E8C-91C9-794CDD9C009B}" srcOrd="0" destOrd="0" presId="urn:microsoft.com/office/officeart/2005/8/layout/hProcess6"/>
    <dgm:cxn modelId="{3C271061-E8E4-47BF-A3C2-05EA70F24E7E}" type="presOf" srcId="{C1D0AEF6-73E8-4F54-B347-EF2AF9823A50}" destId="{E4B0F4F2-8265-439E-AE51-DB22812EE47C}" srcOrd="1" destOrd="1" presId="urn:microsoft.com/office/officeart/2005/8/layout/hProcess6"/>
    <dgm:cxn modelId="{9FED7125-23BB-4B52-9D0A-E9B13A4912CF}" type="presOf" srcId="{B52B42AA-CE08-4FD5-B42A-7234A00E2CD7}" destId="{E4B0F4F2-8265-439E-AE51-DB22812EE47C}" srcOrd="1" destOrd="0" presId="urn:microsoft.com/office/officeart/2005/8/layout/hProcess6"/>
    <dgm:cxn modelId="{ED2F798A-4A89-4AC4-AFB3-CF9E4129DFAB}" type="presParOf" srcId="{AC187753-9E1A-4734-85FE-88B5F7D30107}" destId="{FAA33DD5-423D-4E40-A6B6-96432256B1E0}" srcOrd="0" destOrd="0" presId="urn:microsoft.com/office/officeart/2005/8/layout/hProcess6"/>
    <dgm:cxn modelId="{8CB01635-479C-4A72-9D20-8FDA47171919}" type="presParOf" srcId="{FAA33DD5-423D-4E40-A6B6-96432256B1E0}" destId="{8D021559-3B05-4400-96FD-803E76C56E60}" srcOrd="0" destOrd="0" presId="urn:microsoft.com/office/officeart/2005/8/layout/hProcess6"/>
    <dgm:cxn modelId="{C89F8102-91A7-42D2-AA6F-D6DA37C6EA98}" type="presParOf" srcId="{FAA33DD5-423D-4E40-A6B6-96432256B1E0}" destId="{4AA28508-3066-4E8C-91C9-794CDD9C009B}" srcOrd="1" destOrd="0" presId="urn:microsoft.com/office/officeart/2005/8/layout/hProcess6"/>
    <dgm:cxn modelId="{F111FBA2-389E-4B95-9D4D-EAF4F06B177F}" type="presParOf" srcId="{FAA33DD5-423D-4E40-A6B6-96432256B1E0}" destId="{E4B0F4F2-8265-439E-AE51-DB22812EE47C}" srcOrd="2" destOrd="0" presId="urn:microsoft.com/office/officeart/2005/8/layout/hProcess6"/>
    <dgm:cxn modelId="{A177F810-01E7-4780-8269-944727E4296A}" type="presParOf" srcId="{FAA33DD5-423D-4E40-A6B6-96432256B1E0}" destId="{E8A529DA-CEA5-488E-B734-CE6EE5EBE78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AAB1E5-E5B9-40DD-A846-19C9FF14D05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E9A560-FCA2-4AA9-A349-4FC427556D62}">
      <dgm:prSet phldrT="[Текст]" custT="1"/>
      <dgm:spPr>
        <a:solidFill>
          <a:srgbClr val="D2DEEF"/>
        </a:solidFill>
        <a:ln>
          <a:solidFill>
            <a:srgbClr val="00206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3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26</a:t>
          </a:r>
          <a:r>
            <a:rPr lang="ru-RU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br>
            <a:rPr lang="ru-RU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3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предложений</a:t>
          </a:r>
          <a:r>
            <a:rPr lang="ru-RU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en-US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/>
          </a:r>
          <a:br>
            <a:rPr lang="en-US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endParaRPr lang="en-US" sz="2000" dirty="0">
            <a:solidFill>
              <a:srgbClr val="00206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  <a:p>
          <a:pPr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 внесудебном урегулировании спорных ситуаций</a:t>
          </a:r>
          <a:endParaRPr lang="ru-RU" sz="2000" dirty="0"/>
        </a:p>
      </dgm:t>
    </dgm:pt>
    <dgm:pt modelId="{232DBF95-4B2F-467C-8F81-9BE770CF8051}" type="parTrans" cxnId="{15A2BF1A-C0A0-486D-B67B-1408A4BDAA38}">
      <dgm:prSet/>
      <dgm:spPr/>
      <dgm:t>
        <a:bodyPr/>
        <a:lstStyle/>
        <a:p>
          <a:endParaRPr lang="ru-RU"/>
        </a:p>
      </dgm:t>
    </dgm:pt>
    <dgm:pt modelId="{C14275AE-D3A1-403E-96E4-09F3CF600233}" type="sibTrans" cxnId="{15A2BF1A-C0A0-486D-B67B-1408A4BDAA38}">
      <dgm:prSet/>
      <dgm:spPr/>
      <dgm:t>
        <a:bodyPr/>
        <a:lstStyle/>
        <a:p>
          <a:endParaRPr lang="ru-RU"/>
        </a:p>
      </dgm:t>
    </dgm:pt>
    <dgm:pt modelId="{B03EE64F-2C8E-4FA4-A9DE-241F95F4D7FD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95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органам публичной власти</a:t>
          </a:r>
          <a:endParaRPr lang="ru-RU" sz="2000" b="1" dirty="0">
            <a:solidFill>
              <a:srgbClr val="C00000"/>
            </a:solidFill>
          </a:endParaRPr>
        </a:p>
      </dgm:t>
    </dgm:pt>
    <dgm:pt modelId="{2FCFE4EA-486E-460C-BE49-AB4628DB94ED}" type="parTrans" cxnId="{558AB696-282E-4FBC-B4FD-9262AFB18D07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4BBCAF62-F995-4898-A417-015DBE11D430}" type="sibTrans" cxnId="{558AB696-282E-4FBC-B4FD-9262AFB18D07}">
      <dgm:prSet/>
      <dgm:spPr/>
      <dgm:t>
        <a:bodyPr/>
        <a:lstStyle/>
        <a:p>
          <a:endParaRPr lang="ru-RU"/>
        </a:p>
      </dgm:t>
    </dgm:pt>
    <dgm:pt modelId="{C0A4F45E-D429-497E-AC24-ABBDD3D158EF}">
      <dgm:prSet phldrT="[Текст]" custT="1"/>
      <dgm:spPr>
        <a:solidFill>
          <a:srgbClr val="D2DEEF"/>
        </a:solidFill>
        <a:ln>
          <a:solidFill>
            <a:srgbClr val="00206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36</a:t>
          </a:r>
          <a:br>
            <a:rPr lang="ru-RU" sz="3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3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мероприятий</a:t>
          </a:r>
          <a:endParaRPr lang="ru-RU" sz="3000" dirty="0"/>
        </a:p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solidFill>
              <a:srgbClr val="00206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6EF6FF3-15A8-4932-9987-86C68C9B15CD}" type="parTrans" cxnId="{3A946DBA-09B4-4D07-B9B1-4BBD9E5D08B1}">
      <dgm:prSet/>
      <dgm:spPr/>
      <dgm:t>
        <a:bodyPr/>
        <a:lstStyle/>
        <a:p>
          <a:endParaRPr lang="ru-RU"/>
        </a:p>
      </dgm:t>
    </dgm:pt>
    <dgm:pt modelId="{D043ABF6-88D5-4E1C-B00A-FD9BA31CC7DE}" type="sibTrans" cxnId="{3A946DBA-09B4-4D07-B9B1-4BBD9E5D08B1}">
      <dgm:prSet/>
      <dgm:spPr/>
      <dgm:t>
        <a:bodyPr/>
        <a:lstStyle/>
        <a:p>
          <a:endParaRPr lang="ru-RU"/>
        </a:p>
      </dgm:t>
    </dgm:pt>
    <dgm:pt modelId="{7554822F-52E8-41AB-B3C8-8A6FF552BB62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5000"/>
            </a:lnSpc>
          </a:pPr>
          <a:r>
            <a:rPr lang="ru-RU" sz="200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восстановлены права </a:t>
          </a:r>
          <a:r>
            <a:rPr lang="ru-RU" sz="2000" b="1" kern="12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15 СПД</a:t>
          </a:r>
          <a:endParaRPr lang="ru-RU" sz="2000" kern="1200" dirty="0">
            <a:solidFill>
              <a:srgbClr val="00206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E5765D7D-CB07-4C29-ACCF-45D71F382D5C}" type="parTrans" cxnId="{532B990E-527A-4BC0-96CA-3DCFD8835B73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D518DFDA-8A79-4D9A-8D4B-BB9C0BA3A2D0}" type="sibTrans" cxnId="{532B990E-527A-4BC0-96CA-3DCFD8835B73}">
      <dgm:prSet/>
      <dgm:spPr/>
      <dgm:t>
        <a:bodyPr/>
        <a:lstStyle/>
        <a:p>
          <a:endParaRPr lang="ru-RU"/>
        </a:p>
      </dgm:t>
    </dgm:pt>
    <dgm:pt modelId="{4A5E7034-F796-4AD3-B438-07B67174D4C0}">
      <dgm:prSet custT="1"/>
      <dgm:spPr>
        <a:solidFill>
          <a:srgbClr val="D2DEEF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3600" b="1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Рабочая группа </a:t>
          </a:r>
          <a:r>
            <a:rPr lang="en-US" sz="1600" b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/>
          </a:r>
          <a:br>
            <a:rPr lang="en-US" sz="1600" b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1800" b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досудебному урегулированию споров субъектов инвестиционной деятельности с контрольными </a:t>
          </a:r>
          <a:br>
            <a:rPr lang="ru-RU" sz="1800" b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1800" b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 надзорными органами </a:t>
          </a:r>
          <a:endParaRPr lang="ru-RU" sz="1800" b="0" kern="1200" dirty="0"/>
        </a:p>
      </dgm:t>
    </dgm:pt>
    <dgm:pt modelId="{6B051242-E0C0-4A03-8B40-CC0944CBAB29}" type="parTrans" cxnId="{EB73F728-35EE-4917-8357-CDCE3969D019}">
      <dgm:prSet/>
      <dgm:spPr/>
      <dgm:t>
        <a:bodyPr/>
        <a:lstStyle/>
        <a:p>
          <a:endParaRPr lang="ru-RU"/>
        </a:p>
      </dgm:t>
    </dgm:pt>
    <dgm:pt modelId="{A162C55F-418B-4247-AFCC-B875E8552703}" type="sibTrans" cxnId="{EB73F728-35EE-4917-8357-CDCE3969D019}">
      <dgm:prSet/>
      <dgm:spPr/>
      <dgm:t>
        <a:bodyPr/>
        <a:lstStyle/>
        <a:p>
          <a:endParaRPr lang="ru-RU"/>
        </a:p>
      </dgm:t>
    </dgm:pt>
    <dgm:pt modelId="{CDAE77A1-C7E8-4B67-AC75-63AF82D05752}">
      <dgm:prSet custT="1"/>
      <dgm:spPr>
        <a:solidFill>
          <a:schemeClr val="bg1">
            <a:alpha val="9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000" b="1" kern="12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3 обращения</a:t>
          </a:r>
          <a:endParaRPr lang="ru-RU" sz="2000" kern="1200" dirty="0">
            <a:solidFill>
              <a:srgbClr val="00206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238D253B-1335-4E19-A197-D314BEA4A993}" type="parTrans" cxnId="{C89144D4-43E7-473A-AAD5-8CBB9E1499BF}">
      <dgm:prSet/>
      <dgm:spPr/>
      <dgm:t>
        <a:bodyPr/>
        <a:lstStyle/>
        <a:p>
          <a:endParaRPr lang="ru-RU"/>
        </a:p>
      </dgm:t>
    </dgm:pt>
    <dgm:pt modelId="{42CDF37D-92E5-496F-9CDE-E9B9DFDF9317}" type="sibTrans" cxnId="{C89144D4-43E7-473A-AAD5-8CBB9E1499BF}">
      <dgm:prSet/>
      <dgm:spPr/>
      <dgm:t>
        <a:bodyPr/>
        <a:lstStyle/>
        <a:p>
          <a:endParaRPr lang="ru-RU"/>
        </a:p>
      </dgm:t>
    </dgm:pt>
    <dgm:pt modelId="{8D30F44D-6199-494F-B2F6-CB4122575C2B}">
      <dgm:prSet custT="1"/>
      <dgm:spPr>
        <a:ln>
          <a:solidFill>
            <a:srgbClr val="00206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4 заседания</a:t>
          </a:r>
          <a:endParaRPr lang="ru-RU" sz="2000" dirty="0"/>
        </a:p>
      </dgm:t>
    </dgm:pt>
    <dgm:pt modelId="{531DA76E-BCEF-4A3D-9C0D-02A3C10CA910}" type="parTrans" cxnId="{4B2FF8C0-CA3A-4081-AE5F-7C818D2811CC}">
      <dgm:prSet/>
      <dgm:spPr/>
      <dgm:t>
        <a:bodyPr/>
        <a:lstStyle/>
        <a:p>
          <a:endParaRPr lang="ru-RU"/>
        </a:p>
      </dgm:t>
    </dgm:pt>
    <dgm:pt modelId="{9BFD15D2-920A-4256-924C-07CA49E676BD}" type="sibTrans" cxnId="{4B2FF8C0-CA3A-4081-AE5F-7C818D2811CC}">
      <dgm:prSet/>
      <dgm:spPr/>
      <dgm:t>
        <a:bodyPr/>
        <a:lstStyle/>
        <a:p>
          <a:endParaRPr lang="ru-RU"/>
        </a:p>
      </dgm:t>
    </dgm:pt>
    <dgm:pt modelId="{372BBD78-A8A8-4C78-AA9B-49F64411E92A}">
      <dgm:prSet custT="1"/>
      <dgm:spPr>
        <a:ln>
          <a:solidFill>
            <a:srgbClr val="00206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2 рабочих встречи</a:t>
          </a:r>
          <a:endParaRPr lang="ru-RU" sz="2200" b="1" kern="1200" dirty="0">
            <a:solidFill>
              <a:srgbClr val="C0000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gm:t>
    </dgm:pt>
    <dgm:pt modelId="{2042FFFB-DE31-4864-8B74-2261FBD4DCF3}" type="parTrans" cxnId="{CC5519AA-99A1-4343-879D-AB0E9BF011C4}">
      <dgm:prSet/>
      <dgm:spPr/>
      <dgm:t>
        <a:bodyPr/>
        <a:lstStyle/>
        <a:p>
          <a:endParaRPr lang="ru-RU"/>
        </a:p>
      </dgm:t>
    </dgm:pt>
    <dgm:pt modelId="{22A86D8C-A46D-4DB8-8CD0-26FE7ED47815}" type="sibTrans" cxnId="{CC5519AA-99A1-4343-879D-AB0E9BF011C4}">
      <dgm:prSet/>
      <dgm:spPr/>
      <dgm:t>
        <a:bodyPr/>
        <a:lstStyle/>
        <a:p>
          <a:endParaRPr lang="ru-RU"/>
        </a:p>
      </dgm:t>
    </dgm:pt>
    <dgm:pt modelId="{DADE344D-8682-4BD9-B943-F241F6CDDCAA}">
      <dgm:prSet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5000"/>
            </a:lnSpc>
          </a:pPr>
          <a:r>
            <a:rPr lang="ru-RU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органам </a:t>
          </a:r>
          <a:br>
            <a:rPr lang="ru-RU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местного самоуправления</a:t>
          </a:r>
          <a:endParaRPr lang="ru-RU" sz="2000" dirty="0"/>
        </a:p>
      </dgm:t>
    </dgm:pt>
    <dgm:pt modelId="{6AA6B5CE-43BF-46F8-9AEC-973251433F32}" type="parTrans" cxnId="{4209B9DA-9D23-4045-99D9-7741CE6AB0D3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3A94ADD-D8A8-4BB0-AD0D-F25598B29570}" type="sibTrans" cxnId="{4209B9DA-9D23-4045-99D9-7741CE6AB0D3}">
      <dgm:prSet/>
      <dgm:spPr/>
      <dgm:t>
        <a:bodyPr/>
        <a:lstStyle/>
        <a:p>
          <a:endParaRPr lang="ru-RU"/>
        </a:p>
      </dgm:t>
    </dgm:pt>
    <dgm:pt modelId="{F0DDE717-7ADF-48B3-9059-3A2C250D61B8}">
      <dgm:prSet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5000"/>
            </a:lnSpc>
          </a:pPr>
          <a:r>
            <a:rPr lang="ru-RU" sz="2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иным организациям</a:t>
          </a:r>
          <a:endParaRPr lang="ru-RU" sz="2000" dirty="0"/>
        </a:p>
      </dgm:t>
    </dgm:pt>
    <dgm:pt modelId="{FC028FF3-33F3-480D-84F6-45B181B5EABD}" type="parTrans" cxnId="{4D9738D6-8A79-4D74-AF12-FB1653770429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808DC58-B07E-4369-B735-35A9782299A6}" type="sibTrans" cxnId="{4D9738D6-8A79-4D74-AF12-FB1653770429}">
      <dgm:prSet/>
      <dgm:spPr/>
      <dgm:t>
        <a:bodyPr/>
        <a:lstStyle/>
        <a:p>
          <a:endParaRPr lang="ru-RU"/>
        </a:p>
      </dgm:t>
    </dgm:pt>
    <dgm:pt modelId="{48EE8F4D-1692-477C-950C-55E34D7C05B9}" type="pres">
      <dgm:prSet presAssocID="{4CAAB1E5-E5B9-40DD-A846-19C9FF14D0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AB6424-93CE-43D3-8249-4D693B3E7861}" type="pres">
      <dgm:prSet presAssocID="{70E9A560-FCA2-4AA9-A349-4FC427556D62}" presName="root" presStyleCnt="0"/>
      <dgm:spPr/>
    </dgm:pt>
    <dgm:pt modelId="{4D325520-9D3C-4F87-88CE-F2FE9C487278}" type="pres">
      <dgm:prSet presAssocID="{70E9A560-FCA2-4AA9-A349-4FC427556D62}" presName="rootComposite" presStyleCnt="0"/>
      <dgm:spPr/>
    </dgm:pt>
    <dgm:pt modelId="{21B0B642-CF00-4BD8-875C-E99E4701B9F7}" type="pres">
      <dgm:prSet presAssocID="{70E9A560-FCA2-4AA9-A349-4FC427556D62}" presName="rootText" presStyleLbl="node1" presStyleIdx="0" presStyleCnt="3" custScaleX="159010" custScaleY="228285"/>
      <dgm:spPr/>
      <dgm:t>
        <a:bodyPr/>
        <a:lstStyle/>
        <a:p>
          <a:endParaRPr lang="ru-RU"/>
        </a:p>
      </dgm:t>
    </dgm:pt>
    <dgm:pt modelId="{B36EF4EF-B4B3-4E96-948F-141810247537}" type="pres">
      <dgm:prSet presAssocID="{70E9A560-FCA2-4AA9-A349-4FC427556D62}" presName="rootConnector" presStyleLbl="node1" presStyleIdx="0" presStyleCnt="3"/>
      <dgm:spPr/>
      <dgm:t>
        <a:bodyPr/>
        <a:lstStyle/>
        <a:p>
          <a:endParaRPr lang="ru-RU"/>
        </a:p>
      </dgm:t>
    </dgm:pt>
    <dgm:pt modelId="{985ECF41-9DA7-4A5A-BD95-4CB3B1735B94}" type="pres">
      <dgm:prSet presAssocID="{70E9A560-FCA2-4AA9-A349-4FC427556D62}" presName="childShape" presStyleCnt="0"/>
      <dgm:spPr/>
    </dgm:pt>
    <dgm:pt modelId="{55A03B4E-1AB6-4350-B370-B0D8F28C4474}" type="pres">
      <dgm:prSet presAssocID="{2FCFE4EA-486E-460C-BE49-AB4628DB94ED}" presName="Name13" presStyleLbl="parChTrans1D2" presStyleIdx="0" presStyleCnt="7"/>
      <dgm:spPr/>
      <dgm:t>
        <a:bodyPr/>
        <a:lstStyle/>
        <a:p>
          <a:endParaRPr lang="ru-RU"/>
        </a:p>
      </dgm:t>
    </dgm:pt>
    <dgm:pt modelId="{710C5C36-1A89-437B-8F66-80F7E7721F8C}" type="pres">
      <dgm:prSet presAssocID="{B03EE64F-2C8E-4FA4-A9DE-241F95F4D7FD}" presName="childText" presStyleLbl="bgAcc1" presStyleIdx="0" presStyleCnt="7" custScaleX="157816" custScaleY="82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1FD69-4186-4D8C-AB89-B5705386490D}" type="pres">
      <dgm:prSet presAssocID="{6AA6B5CE-43BF-46F8-9AEC-973251433F32}" presName="Name13" presStyleLbl="parChTrans1D2" presStyleIdx="1" presStyleCnt="7"/>
      <dgm:spPr/>
      <dgm:t>
        <a:bodyPr/>
        <a:lstStyle/>
        <a:p>
          <a:endParaRPr lang="ru-RU"/>
        </a:p>
      </dgm:t>
    </dgm:pt>
    <dgm:pt modelId="{2BE183DA-29F5-4EB7-B9F8-5B3905F16342}" type="pres">
      <dgm:prSet presAssocID="{DADE344D-8682-4BD9-B943-F241F6CDDCAA}" presName="childText" presStyleLbl="bgAcc1" presStyleIdx="1" presStyleCnt="7" custScaleX="156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836BB-487C-40F0-8546-B4EBCDA59052}" type="pres">
      <dgm:prSet presAssocID="{FC028FF3-33F3-480D-84F6-45B181B5EABD}" presName="Name13" presStyleLbl="parChTrans1D2" presStyleIdx="2" presStyleCnt="7"/>
      <dgm:spPr/>
      <dgm:t>
        <a:bodyPr/>
        <a:lstStyle/>
        <a:p>
          <a:endParaRPr lang="ru-RU"/>
        </a:p>
      </dgm:t>
    </dgm:pt>
    <dgm:pt modelId="{BF78D1D2-4662-484C-AA05-991A6727B313}" type="pres">
      <dgm:prSet presAssocID="{F0DDE717-7ADF-48B3-9059-3A2C250D61B8}" presName="childText" presStyleLbl="bgAcc1" presStyleIdx="2" presStyleCnt="7" custScaleX="159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B5148-CB86-434B-9B03-6B49C51A250B}" type="pres">
      <dgm:prSet presAssocID="{C0A4F45E-D429-497E-AC24-ABBDD3D158EF}" presName="root" presStyleCnt="0"/>
      <dgm:spPr/>
    </dgm:pt>
    <dgm:pt modelId="{6A3A04B5-1EDB-4559-A1CE-82FA33ECEFC3}" type="pres">
      <dgm:prSet presAssocID="{C0A4F45E-D429-497E-AC24-ABBDD3D158EF}" presName="rootComposite" presStyleCnt="0"/>
      <dgm:spPr/>
    </dgm:pt>
    <dgm:pt modelId="{14010A08-80F5-4609-90F1-2FD2F8996F0B}" type="pres">
      <dgm:prSet presAssocID="{C0A4F45E-D429-497E-AC24-ABBDD3D158EF}" presName="rootText" presStyleLbl="node1" presStyleIdx="1" presStyleCnt="3" custScaleX="149345" custScaleY="231338"/>
      <dgm:spPr/>
      <dgm:t>
        <a:bodyPr/>
        <a:lstStyle/>
        <a:p>
          <a:endParaRPr lang="ru-RU"/>
        </a:p>
      </dgm:t>
    </dgm:pt>
    <dgm:pt modelId="{71A9530A-D972-4177-BA27-AA228EE7B266}" type="pres">
      <dgm:prSet presAssocID="{C0A4F45E-D429-497E-AC24-ABBDD3D158EF}" presName="rootConnector" presStyleLbl="node1" presStyleIdx="1" presStyleCnt="3"/>
      <dgm:spPr/>
      <dgm:t>
        <a:bodyPr/>
        <a:lstStyle/>
        <a:p>
          <a:endParaRPr lang="ru-RU"/>
        </a:p>
      </dgm:t>
    </dgm:pt>
    <dgm:pt modelId="{F0DFFD2D-0B8F-4C8D-9187-534A761A5CA2}" type="pres">
      <dgm:prSet presAssocID="{C0A4F45E-D429-497E-AC24-ABBDD3D158EF}" presName="childShape" presStyleCnt="0"/>
      <dgm:spPr/>
    </dgm:pt>
    <dgm:pt modelId="{9CC6C772-2E07-4084-ACCF-21B12FBAF1D9}" type="pres">
      <dgm:prSet presAssocID="{E5765D7D-CB07-4C29-ACCF-45D71F382D5C}" presName="Name13" presStyleLbl="parChTrans1D2" presStyleIdx="3" presStyleCnt="7"/>
      <dgm:spPr/>
      <dgm:t>
        <a:bodyPr/>
        <a:lstStyle/>
        <a:p>
          <a:endParaRPr lang="ru-RU"/>
        </a:p>
      </dgm:t>
    </dgm:pt>
    <dgm:pt modelId="{4B2435FA-4382-4D52-B55B-BF990F9F62DE}" type="pres">
      <dgm:prSet presAssocID="{7554822F-52E8-41AB-B3C8-8A6FF552BB62}" presName="childText" presStyleLbl="bgAcc1" presStyleIdx="3" presStyleCnt="7" custScaleX="164759" custScaleY="129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49E9F-ED40-41A2-A2C0-ACE958878CE5}" type="pres">
      <dgm:prSet presAssocID="{4A5E7034-F796-4AD3-B438-07B67174D4C0}" presName="root" presStyleCnt="0"/>
      <dgm:spPr/>
    </dgm:pt>
    <dgm:pt modelId="{0FD80257-A70F-4CB5-8319-DB031B05DF80}" type="pres">
      <dgm:prSet presAssocID="{4A5E7034-F796-4AD3-B438-07B67174D4C0}" presName="rootComposite" presStyleCnt="0"/>
      <dgm:spPr/>
    </dgm:pt>
    <dgm:pt modelId="{7DD1F6E3-C2CC-4F61-AD09-DF68CBAE9E23}" type="pres">
      <dgm:prSet presAssocID="{4A5E7034-F796-4AD3-B438-07B67174D4C0}" presName="rootText" presStyleLbl="node1" presStyleIdx="2" presStyleCnt="3" custScaleX="218879" custScaleY="224166"/>
      <dgm:spPr/>
      <dgm:t>
        <a:bodyPr/>
        <a:lstStyle/>
        <a:p>
          <a:endParaRPr lang="ru-RU"/>
        </a:p>
      </dgm:t>
    </dgm:pt>
    <dgm:pt modelId="{7A64BFCE-5547-4CC8-904D-0A01CBDB625C}" type="pres">
      <dgm:prSet presAssocID="{4A5E7034-F796-4AD3-B438-07B67174D4C0}" presName="rootConnector" presStyleLbl="node1" presStyleIdx="2" presStyleCnt="3"/>
      <dgm:spPr/>
      <dgm:t>
        <a:bodyPr/>
        <a:lstStyle/>
        <a:p>
          <a:endParaRPr lang="ru-RU"/>
        </a:p>
      </dgm:t>
    </dgm:pt>
    <dgm:pt modelId="{FC0884F5-ED94-4568-976B-F948F03CC0DF}" type="pres">
      <dgm:prSet presAssocID="{4A5E7034-F796-4AD3-B438-07B67174D4C0}" presName="childShape" presStyleCnt="0"/>
      <dgm:spPr/>
    </dgm:pt>
    <dgm:pt modelId="{A0FA3B62-24A6-4E31-96AF-76746E3699F7}" type="pres">
      <dgm:prSet presAssocID="{238D253B-1335-4E19-A197-D314BEA4A993}" presName="Name13" presStyleLbl="parChTrans1D2" presStyleIdx="4" presStyleCnt="7"/>
      <dgm:spPr/>
      <dgm:t>
        <a:bodyPr/>
        <a:lstStyle/>
        <a:p>
          <a:endParaRPr lang="ru-RU"/>
        </a:p>
      </dgm:t>
    </dgm:pt>
    <dgm:pt modelId="{B29AAF9B-EC6B-454D-9E88-F24DF827BC8B}" type="pres">
      <dgm:prSet presAssocID="{CDAE77A1-C7E8-4B67-AC75-63AF82D05752}" presName="childText" presStyleLbl="bgAcc1" presStyleIdx="4" presStyleCnt="7" custScaleX="203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E83F7-1B4F-4E62-956E-9D1444C4E290}" type="pres">
      <dgm:prSet presAssocID="{531DA76E-BCEF-4A3D-9C0D-02A3C10CA910}" presName="Name13" presStyleLbl="parChTrans1D2" presStyleIdx="5" presStyleCnt="7"/>
      <dgm:spPr/>
      <dgm:t>
        <a:bodyPr/>
        <a:lstStyle/>
        <a:p>
          <a:endParaRPr lang="ru-RU"/>
        </a:p>
      </dgm:t>
    </dgm:pt>
    <dgm:pt modelId="{10D71D15-7901-4251-BF11-832C3CF53515}" type="pres">
      <dgm:prSet presAssocID="{8D30F44D-6199-494F-B2F6-CB4122575C2B}" presName="childText" presStyleLbl="bgAcc1" presStyleIdx="5" presStyleCnt="7" custScaleX="20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9DDEB-144F-4DAF-B7DC-E3133A07146A}" type="pres">
      <dgm:prSet presAssocID="{2042FFFB-DE31-4864-8B74-2261FBD4DCF3}" presName="Name13" presStyleLbl="parChTrans1D2" presStyleIdx="6" presStyleCnt="7"/>
      <dgm:spPr/>
      <dgm:t>
        <a:bodyPr/>
        <a:lstStyle/>
        <a:p>
          <a:endParaRPr lang="ru-RU"/>
        </a:p>
      </dgm:t>
    </dgm:pt>
    <dgm:pt modelId="{D7EC3261-7FB7-4A59-818E-99ABDC7D5EBB}" type="pres">
      <dgm:prSet presAssocID="{372BBD78-A8A8-4C78-AA9B-49F64411E92A}" presName="childText" presStyleLbl="bgAcc1" presStyleIdx="6" presStyleCnt="7" custScaleX="204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04741B-A4A8-416C-8A5B-BD45F7DEB6E1}" type="presOf" srcId="{372BBD78-A8A8-4C78-AA9B-49F64411E92A}" destId="{D7EC3261-7FB7-4A59-818E-99ABDC7D5EBB}" srcOrd="0" destOrd="0" presId="urn:microsoft.com/office/officeart/2005/8/layout/hierarchy3"/>
    <dgm:cxn modelId="{15A2BF1A-C0A0-486D-B67B-1408A4BDAA38}" srcId="{4CAAB1E5-E5B9-40DD-A846-19C9FF14D05A}" destId="{70E9A560-FCA2-4AA9-A349-4FC427556D62}" srcOrd="0" destOrd="0" parTransId="{232DBF95-4B2F-467C-8F81-9BE770CF8051}" sibTransId="{C14275AE-D3A1-403E-96E4-09F3CF600233}"/>
    <dgm:cxn modelId="{67F9E888-18B7-48DC-8630-B254769E97F7}" type="presOf" srcId="{CDAE77A1-C7E8-4B67-AC75-63AF82D05752}" destId="{B29AAF9B-EC6B-454D-9E88-F24DF827BC8B}" srcOrd="0" destOrd="0" presId="urn:microsoft.com/office/officeart/2005/8/layout/hierarchy3"/>
    <dgm:cxn modelId="{76124743-D48A-427D-9957-7380046D79D1}" type="presOf" srcId="{C0A4F45E-D429-497E-AC24-ABBDD3D158EF}" destId="{14010A08-80F5-4609-90F1-2FD2F8996F0B}" srcOrd="0" destOrd="0" presId="urn:microsoft.com/office/officeart/2005/8/layout/hierarchy3"/>
    <dgm:cxn modelId="{0502C605-3DCE-4A37-A948-8599DE6D10BB}" type="presOf" srcId="{B03EE64F-2C8E-4FA4-A9DE-241F95F4D7FD}" destId="{710C5C36-1A89-437B-8F66-80F7E7721F8C}" srcOrd="0" destOrd="0" presId="urn:microsoft.com/office/officeart/2005/8/layout/hierarchy3"/>
    <dgm:cxn modelId="{B793D758-0ADB-4418-99E4-75F639498DF3}" type="presOf" srcId="{C0A4F45E-D429-497E-AC24-ABBDD3D158EF}" destId="{71A9530A-D972-4177-BA27-AA228EE7B266}" srcOrd="1" destOrd="0" presId="urn:microsoft.com/office/officeart/2005/8/layout/hierarchy3"/>
    <dgm:cxn modelId="{4B2FF8C0-CA3A-4081-AE5F-7C818D2811CC}" srcId="{4A5E7034-F796-4AD3-B438-07B67174D4C0}" destId="{8D30F44D-6199-494F-B2F6-CB4122575C2B}" srcOrd="1" destOrd="0" parTransId="{531DA76E-BCEF-4A3D-9C0D-02A3C10CA910}" sibTransId="{9BFD15D2-920A-4256-924C-07CA49E676BD}"/>
    <dgm:cxn modelId="{6ACD7D9C-F2C4-4DD0-8060-F086E406156D}" type="presOf" srcId="{2042FFFB-DE31-4864-8B74-2261FBD4DCF3}" destId="{AAF9DDEB-144F-4DAF-B7DC-E3133A07146A}" srcOrd="0" destOrd="0" presId="urn:microsoft.com/office/officeart/2005/8/layout/hierarchy3"/>
    <dgm:cxn modelId="{BA5ABB55-595A-44B8-A2A5-81C9AD4E93F7}" type="presOf" srcId="{2FCFE4EA-486E-460C-BE49-AB4628DB94ED}" destId="{55A03B4E-1AB6-4350-B370-B0D8F28C4474}" srcOrd="0" destOrd="0" presId="urn:microsoft.com/office/officeart/2005/8/layout/hierarchy3"/>
    <dgm:cxn modelId="{4D9738D6-8A79-4D74-AF12-FB1653770429}" srcId="{70E9A560-FCA2-4AA9-A349-4FC427556D62}" destId="{F0DDE717-7ADF-48B3-9059-3A2C250D61B8}" srcOrd="2" destOrd="0" parTransId="{FC028FF3-33F3-480D-84F6-45B181B5EABD}" sibTransId="{3808DC58-B07E-4369-B735-35A9782299A6}"/>
    <dgm:cxn modelId="{3A946DBA-09B4-4D07-B9B1-4BBD9E5D08B1}" srcId="{4CAAB1E5-E5B9-40DD-A846-19C9FF14D05A}" destId="{C0A4F45E-D429-497E-AC24-ABBDD3D158EF}" srcOrd="1" destOrd="0" parTransId="{E6EF6FF3-15A8-4932-9987-86C68C9B15CD}" sibTransId="{D043ABF6-88D5-4E1C-B00A-FD9BA31CC7DE}"/>
    <dgm:cxn modelId="{9D011E83-72D6-4BD1-A1B9-3AA55D69EAE9}" type="presOf" srcId="{F0DDE717-7ADF-48B3-9059-3A2C250D61B8}" destId="{BF78D1D2-4662-484C-AA05-991A6727B313}" srcOrd="0" destOrd="0" presId="urn:microsoft.com/office/officeart/2005/8/layout/hierarchy3"/>
    <dgm:cxn modelId="{D40D0CEE-A535-4930-BA5F-D125BE1B82F7}" type="presOf" srcId="{70E9A560-FCA2-4AA9-A349-4FC427556D62}" destId="{B36EF4EF-B4B3-4E96-948F-141810247537}" srcOrd="1" destOrd="0" presId="urn:microsoft.com/office/officeart/2005/8/layout/hierarchy3"/>
    <dgm:cxn modelId="{A63F7D1D-2557-4966-B532-6FA55D3844E4}" type="presOf" srcId="{70E9A560-FCA2-4AA9-A349-4FC427556D62}" destId="{21B0B642-CF00-4BD8-875C-E99E4701B9F7}" srcOrd="0" destOrd="0" presId="urn:microsoft.com/office/officeart/2005/8/layout/hierarchy3"/>
    <dgm:cxn modelId="{4209B9DA-9D23-4045-99D9-7741CE6AB0D3}" srcId="{70E9A560-FCA2-4AA9-A349-4FC427556D62}" destId="{DADE344D-8682-4BD9-B943-F241F6CDDCAA}" srcOrd="1" destOrd="0" parTransId="{6AA6B5CE-43BF-46F8-9AEC-973251433F32}" sibTransId="{E3A94ADD-D8A8-4BB0-AD0D-F25598B29570}"/>
    <dgm:cxn modelId="{3560AEBF-3562-4285-9666-74A894F324BF}" type="presOf" srcId="{E5765D7D-CB07-4C29-ACCF-45D71F382D5C}" destId="{9CC6C772-2E07-4084-ACCF-21B12FBAF1D9}" srcOrd="0" destOrd="0" presId="urn:microsoft.com/office/officeart/2005/8/layout/hierarchy3"/>
    <dgm:cxn modelId="{B1582AC1-61B9-4EA3-B526-6B301D802A91}" type="presOf" srcId="{7554822F-52E8-41AB-B3C8-8A6FF552BB62}" destId="{4B2435FA-4382-4D52-B55B-BF990F9F62DE}" srcOrd="0" destOrd="0" presId="urn:microsoft.com/office/officeart/2005/8/layout/hierarchy3"/>
    <dgm:cxn modelId="{532B990E-527A-4BC0-96CA-3DCFD8835B73}" srcId="{C0A4F45E-D429-497E-AC24-ABBDD3D158EF}" destId="{7554822F-52E8-41AB-B3C8-8A6FF552BB62}" srcOrd="0" destOrd="0" parTransId="{E5765D7D-CB07-4C29-ACCF-45D71F382D5C}" sibTransId="{D518DFDA-8A79-4D9A-8D4B-BB9C0BA3A2D0}"/>
    <dgm:cxn modelId="{F43C3997-F3AE-4DBF-B5D6-2C81BE5300C6}" type="presOf" srcId="{8D30F44D-6199-494F-B2F6-CB4122575C2B}" destId="{10D71D15-7901-4251-BF11-832C3CF53515}" srcOrd="0" destOrd="0" presId="urn:microsoft.com/office/officeart/2005/8/layout/hierarchy3"/>
    <dgm:cxn modelId="{CD7D8F52-7306-4CC2-8055-EDABD1A892B4}" type="presOf" srcId="{531DA76E-BCEF-4A3D-9C0D-02A3C10CA910}" destId="{A54E83F7-1B4F-4E62-956E-9D1444C4E290}" srcOrd="0" destOrd="0" presId="urn:microsoft.com/office/officeart/2005/8/layout/hierarchy3"/>
    <dgm:cxn modelId="{558AB696-282E-4FBC-B4FD-9262AFB18D07}" srcId="{70E9A560-FCA2-4AA9-A349-4FC427556D62}" destId="{B03EE64F-2C8E-4FA4-A9DE-241F95F4D7FD}" srcOrd="0" destOrd="0" parTransId="{2FCFE4EA-486E-460C-BE49-AB4628DB94ED}" sibTransId="{4BBCAF62-F995-4898-A417-015DBE11D430}"/>
    <dgm:cxn modelId="{CF9B4F4F-1ED9-482A-B8F7-035D89E4F36A}" type="presOf" srcId="{6AA6B5CE-43BF-46F8-9AEC-973251433F32}" destId="{3E81FD69-4186-4D8C-AB89-B5705386490D}" srcOrd="0" destOrd="0" presId="urn:microsoft.com/office/officeart/2005/8/layout/hierarchy3"/>
    <dgm:cxn modelId="{51BB2E7A-5730-4207-88D2-72678004B825}" type="presOf" srcId="{238D253B-1335-4E19-A197-D314BEA4A993}" destId="{A0FA3B62-24A6-4E31-96AF-76746E3699F7}" srcOrd="0" destOrd="0" presId="urn:microsoft.com/office/officeart/2005/8/layout/hierarchy3"/>
    <dgm:cxn modelId="{C89144D4-43E7-473A-AAD5-8CBB9E1499BF}" srcId="{4A5E7034-F796-4AD3-B438-07B67174D4C0}" destId="{CDAE77A1-C7E8-4B67-AC75-63AF82D05752}" srcOrd="0" destOrd="0" parTransId="{238D253B-1335-4E19-A197-D314BEA4A993}" sibTransId="{42CDF37D-92E5-496F-9CDE-E9B9DFDF9317}"/>
    <dgm:cxn modelId="{00B84057-B02B-4D68-9B76-269E3FF164E6}" type="presOf" srcId="{DADE344D-8682-4BD9-B943-F241F6CDDCAA}" destId="{2BE183DA-29F5-4EB7-B9F8-5B3905F16342}" srcOrd="0" destOrd="0" presId="urn:microsoft.com/office/officeart/2005/8/layout/hierarchy3"/>
    <dgm:cxn modelId="{CC5519AA-99A1-4343-879D-AB0E9BF011C4}" srcId="{4A5E7034-F796-4AD3-B438-07B67174D4C0}" destId="{372BBD78-A8A8-4C78-AA9B-49F64411E92A}" srcOrd="2" destOrd="0" parTransId="{2042FFFB-DE31-4864-8B74-2261FBD4DCF3}" sibTransId="{22A86D8C-A46D-4DB8-8CD0-26FE7ED47815}"/>
    <dgm:cxn modelId="{778B94DB-DD75-4779-B1D1-E2EEB52196AF}" type="presOf" srcId="{FC028FF3-33F3-480D-84F6-45B181B5EABD}" destId="{70F836BB-487C-40F0-8546-B4EBCDA59052}" srcOrd="0" destOrd="0" presId="urn:microsoft.com/office/officeart/2005/8/layout/hierarchy3"/>
    <dgm:cxn modelId="{DAF433FB-C681-4DC4-9377-78956B985EA4}" type="presOf" srcId="{4A5E7034-F796-4AD3-B438-07B67174D4C0}" destId="{7A64BFCE-5547-4CC8-904D-0A01CBDB625C}" srcOrd="1" destOrd="0" presId="urn:microsoft.com/office/officeart/2005/8/layout/hierarchy3"/>
    <dgm:cxn modelId="{38D1B416-FB86-4D9C-BAAB-3C34AD8BDB12}" type="presOf" srcId="{4CAAB1E5-E5B9-40DD-A846-19C9FF14D05A}" destId="{48EE8F4D-1692-477C-950C-55E34D7C05B9}" srcOrd="0" destOrd="0" presId="urn:microsoft.com/office/officeart/2005/8/layout/hierarchy3"/>
    <dgm:cxn modelId="{62EF0035-7719-4FAE-855D-0DDFCD94A9F7}" type="presOf" srcId="{4A5E7034-F796-4AD3-B438-07B67174D4C0}" destId="{7DD1F6E3-C2CC-4F61-AD09-DF68CBAE9E23}" srcOrd="0" destOrd="0" presId="urn:microsoft.com/office/officeart/2005/8/layout/hierarchy3"/>
    <dgm:cxn modelId="{EB73F728-35EE-4917-8357-CDCE3969D019}" srcId="{4CAAB1E5-E5B9-40DD-A846-19C9FF14D05A}" destId="{4A5E7034-F796-4AD3-B438-07B67174D4C0}" srcOrd="2" destOrd="0" parTransId="{6B051242-E0C0-4A03-8B40-CC0944CBAB29}" sibTransId="{A162C55F-418B-4247-AFCC-B875E8552703}"/>
    <dgm:cxn modelId="{2B8F1661-3644-4366-80C0-84CCFE1DC315}" type="presParOf" srcId="{48EE8F4D-1692-477C-950C-55E34D7C05B9}" destId="{D8AB6424-93CE-43D3-8249-4D693B3E7861}" srcOrd="0" destOrd="0" presId="urn:microsoft.com/office/officeart/2005/8/layout/hierarchy3"/>
    <dgm:cxn modelId="{57F3A7FB-6154-494C-B7DF-D63E95A4A2D3}" type="presParOf" srcId="{D8AB6424-93CE-43D3-8249-4D693B3E7861}" destId="{4D325520-9D3C-4F87-88CE-F2FE9C487278}" srcOrd="0" destOrd="0" presId="urn:microsoft.com/office/officeart/2005/8/layout/hierarchy3"/>
    <dgm:cxn modelId="{0AE1627F-674E-4F50-997B-55559163793C}" type="presParOf" srcId="{4D325520-9D3C-4F87-88CE-F2FE9C487278}" destId="{21B0B642-CF00-4BD8-875C-E99E4701B9F7}" srcOrd="0" destOrd="0" presId="urn:microsoft.com/office/officeart/2005/8/layout/hierarchy3"/>
    <dgm:cxn modelId="{6A67D4C3-BE0C-4A9E-AB0A-3DE3B51E83C7}" type="presParOf" srcId="{4D325520-9D3C-4F87-88CE-F2FE9C487278}" destId="{B36EF4EF-B4B3-4E96-948F-141810247537}" srcOrd="1" destOrd="0" presId="urn:microsoft.com/office/officeart/2005/8/layout/hierarchy3"/>
    <dgm:cxn modelId="{8F38A33C-E5E6-4B6B-9CE4-CFA0C7895175}" type="presParOf" srcId="{D8AB6424-93CE-43D3-8249-4D693B3E7861}" destId="{985ECF41-9DA7-4A5A-BD95-4CB3B1735B94}" srcOrd="1" destOrd="0" presId="urn:microsoft.com/office/officeart/2005/8/layout/hierarchy3"/>
    <dgm:cxn modelId="{17560B63-2BF7-4F7F-AB52-2DD32549D54E}" type="presParOf" srcId="{985ECF41-9DA7-4A5A-BD95-4CB3B1735B94}" destId="{55A03B4E-1AB6-4350-B370-B0D8F28C4474}" srcOrd="0" destOrd="0" presId="urn:microsoft.com/office/officeart/2005/8/layout/hierarchy3"/>
    <dgm:cxn modelId="{62F3BF47-752B-444C-9D24-6F1B2B4B1669}" type="presParOf" srcId="{985ECF41-9DA7-4A5A-BD95-4CB3B1735B94}" destId="{710C5C36-1A89-437B-8F66-80F7E7721F8C}" srcOrd="1" destOrd="0" presId="urn:microsoft.com/office/officeart/2005/8/layout/hierarchy3"/>
    <dgm:cxn modelId="{F64DABFE-F62F-4C96-AC21-16FB513AA935}" type="presParOf" srcId="{985ECF41-9DA7-4A5A-BD95-4CB3B1735B94}" destId="{3E81FD69-4186-4D8C-AB89-B5705386490D}" srcOrd="2" destOrd="0" presId="urn:microsoft.com/office/officeart/2005/8/layout/hierarchy3"/>
    <dgm:cxn modelId="{5A31BADA-1101-4E35-BEED-864BD4D144FD}" type="presParOf" srcId="{985ECF41-9DA7-4A5A-BD95-4CB3B1735B94}" destId="{2BE183DA-29F5-4EB7-B9F8-5B3905F16342}" srcOrd="3" destOrd="0" presId="urn:microsoft.com/office/officeart/2005/8/layout/hierarchy3"/>
    <dgm:cxn modelId="{F71D2D07-36CE-45D0-A24E-F7097ACF8C1F}" type="presParOf" srcId="{985ECF41-9DA7-4A5A-BD95-4CB3B1735B94}" destId="{70F836BB-487C-40F0-8546-B4EBCDA59052}" srcOrd="4" destOrd="0" presId="urn:microsoft.com/office/officeart/2005/8/layout/hierarchy3"/>
    <dgm:cxn modelId="{29CE4CD0-337E-45E6-AD90-6FA5AE0D67DE}" type="presParOf" srcId="{985ECF41-9DA7-4A5A-BD95-4CB3B1735B94}" destId="{BF78D1D2-4662-484C-AA05-991A6727B313}" srcOrd="5" destOrd="0" presId="urn:microsoft.com/office/officeart/2005/8/layout/hierarchy3"/>
    <dgm:cxn modelId="{7541A26C-8675-4A91-B871-EB9047C55FF8}" type="presParOf" srcId="{48EE8F4D-1692-477C-950C-55E34D7C05B9}" destId="{779B5148-CB86-434B-9B03-6B49C51A250B}" srcOrd="1" destOrd="0" presId="urn:microsoft.com/office/officeart/2005/8/layout/hierarchy3"/>
    <dgm:cxn modelId="{78F814C3-58B9-463B-9C8B-28CC50C8BFE9}" type="presParOf" srcId="{779B5148-CB86-434B-9B03-6B49C51A250B}" destId="{6A3A04B5-1EDB-4559-A1CE-82FA33ECEFC3}" srcOrd="0" destOrd="0" presId="urn:microsoft.com/office/officeart/2005/8/layout/hierarchy3"/>
    <dgm:cxn modelId="{C4650C0F-514B-4273-809D-55F4345EEF0D}" type="presParOf" srcId="{6A3A04B5-1EDB-4559-A1CE-82FA33ECEFC3}" destId="{14010A08-80F5-4609-90F1-2FD2F8996F0B}" srcOrd="0" destOrd="0" presId="urn:microsoft.com/office/officeart/2005/8/layout/hierarchy3"/>
    <dgm:cxn modelId="{360159BD-B501-4337-A9E8-38287D5C2D58}" type="presParOf" srcId="{6A3A04B5-1EDB-4559-A1CE-82FA33ECEFC3}" destId="{71A9530A-D972-4177-BA27-AA228EE7B266}" srcOrd="1" destOrd="0" presId="urn:microsoft.com/office/officeart/2005/8/layout/hierarchy3"/>
    <dgm:cxn modelId="{BCF5B3E7-F81E-4829-8243-CF69C1EB5469}" type="presParOf" srcId="{779B5148-CB86-434B-9B03-6B49C51A250B}" destId="{F0DFFD2D-0B8F-4C8D-9187-534A761A5CA2}" srcOrd="1" destOrd="0" presId="urn:microsoft.com/office/officeart/2005/8/layout/hierarchy3"/>
    <dgm:cxn modelId="{09DA3ED3-0F6A-44BD-9643-2A3FCDB82C4F}" type="presParOf" srcId="{F0DFFD2D-0B8F-4C8D-9187-534A761A5CA2}" destId="{9CC6C772-2E07-4084-ACCF-21B12FBAF1D9}" srcOrd="0" destOrd="0" presId="urn:microsoft.com/office/officeart/2005/8/layout/hierarchy3"/>
    <dgm:cxn modelId="{29F3D410-D1BC-4B87-9BE9-9E11E14AB289}" type="presParOf" srcId="{F0DFFD2D-0B8F-4C8D-9187-534A761A5CA2}" destId="{4B2435FA-4382-4D52-B55B-BF990F9F62DE}" srcOrd="1" destOrd="0" presId="urn:microsoft.com/office/officeart/2005/8/layout/hierarchy3"/>
    <dgm:cxn modelId="{1EF4AD38-5CE3-44CD-966C-5C86CD5172DA}" type="presParOf" srcId="{48EE8F4D-1692-477C-950C-55E34D7C05B9}" destId="{97E49E9F-ED40-41A2-A2C0-ACE958878CE5}" srcOrd="2" destOrd="0" presId="urn:microsoft.com/office/officeart/2005/8/layout/hierarchy3"/>
    <dgm:cxn modelId="{6DAD0ABD-9D9C-4E03-992B-56B953EC29F9}" type="presParOf" srcId="{97E49E9F-ED40-41A2-A2C0-ACE958878CE5}" destId="{0FD80257-A70F-4CB5-8319-DB031B05DF80}" srcOrd="0" destOrd="0" presId="urn:microsoft.com/office/officeart/2005/8/layout/hierarchy3"/>
    <dgm:cxn modelId="{4F821AC6-D480-4C40-B543-B59CC0E65BCA}" type="presParOf" srcId="{0FD80257-A70F-4CB5-8319-DB031B05DF80}" destId="{7DD1F6E3-C2CC-4F61-AD09-DF68CBAE9E23}" srcOrd="0" destOrd="0" presId="urn:microsoft.com/office/officeart/2005/8/layout/hierarchy3"/>
    <dgm:cxn modelId="{016E12A2-91CD-4A10-8F51-A546B629A17A}" type="presParOf" srcId="{0FD80257-A70F-4CB5-8319-DB031B05DF80}" destId="{7A64BFCE-5547-4CC8-904D-0A01CBDB625C}" srcOrd="1" destOrd="0" presId="urn:microsoft.com/office/officeart/2005/8/layout/hierarchy3"/>
    <dgm:cxn modelId="{D7725BBD-366B-4ADA-B1F2-0CDCED67C07A}" type="presParOf" srcId="{97E49E9F-ED40-41A2-A2C0-ACE958878CE5}" destId="{FC0884F5-ED94-4568-976B-F948F03CC0DF}" srcOrd="1" destOrd="0" presId="urn:microsoft.com/office/officeart/2005/8/layout/hierarchy3"/>
    <dgm:cxn modelId="{A20E3F17-D757-43DB-8A69-2029982D2459}" type="presParOf" srcId="{FC0884F5-ED94-4568-976B-F948F03CC0DF}" destId="{A0FA3B62-24A6-4E31-96AF-76746E3699F7}" srcOrd="0" destOrd="0" presId="urn:microsoft.com/office/officeart/2005/8/layout/hierarchy3"/>
    <dgm:cxn modelId="{D549D874-E615-4975-851E-5B541447FDA9}" type="presParOf" srcId="{FC0884F5-ED94-4568-976B-F948F03CC0DF}" destId="{B29AAF9B-EC6B-454D-9E88-F24DF827BC8B}" srcOrd="1" destOrd="0" presId="urn:microsoft.com/office/officeart/2005/8/layout/hierarchy3"/>
    <dgm:cxn modelId="{9DD9FE65-1874-40AD-8F98-CD4B8D2E022C}" type="presParOf" srcId="{FC0884F5-ED94-4568-976B-F948F03CC0DF}" destId="{A54E83F7-1B4F-4E62-956E-9D1444C4E290}" srcOrd="2" destOrd="0" presId="urn:microsoft.com/office/officeart/2005/8/layout/hierarchy3"/>
    <dgm:cxn modelId="{1495E7D4-6102-4235-AC63-60EE19011F2B}" type="presParOf" srcId="{FC0884F5-ED94-4568-976B-F948F03CC0DF}" destId="{10D71D15-7901-4251-BF11-832C3CF53515}" srcOrd="3" destOrd="0" presId="urn:microsoft.com/office/officeart/2005/8/layout/hierarchy3"/>
    <dgm:cxn modelId="{072A81AE-F8B9-4DE0-BD63-B52468EBE12B}" type="presParOf" srcId="{FC0884F5-ED94-4568-976B-F948F03CC0DF}" destId="{AAF9DDEB-144F-4DAF-B7DC-E3133A07146A}" srcOrd="4" destOrd="0" presId="urn:microsoft.com/office/officeart/2005/8/layout/hierarchy3"/>
    <dgm:cxn modelId="{E6388A64-DF88-493F-BDB5-F990B1D77161}" type="presParOf" srcId="{FC0884F5-ED94-4568-976B-F948F03CC0DF}" destId="{D7EC3261-7FB7-4A59-818E-99ABDC7D5EB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1EEA7E-1EAE-41FE-AAC7-65E3C8B256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256283-E92B-4219-B2AF-0C3433F07009}">
      <dgm:prSet phldrT="[Текст]" custT="1"/>
      <dgm:spPr>
        <a:solidFill>
          <a:srgbClr val="FFF0C1"/>
        </a:solidFill>
        <a:ln>
          <a:solidFill>
            <a:srgbClr val="00206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Необходимые действия работодателя </a:t>
          </a:r>
          <a:br>
            <a:rPr lang="ru-RU" sz="1600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при призыве работника в ходе частичной мобилизации</a:t>
          </a:r>
          <a:endParaRPr lang="ru-RU" sz="1600" dirty="0"/>
        </a:p>
      </dgm:t>
    </dgm:pt>
    <dgm:pt modelId="{1B67F12C-3CEC-495B-A0E1-4A38485BDD28}" type="parTrans" cxnId="{AE416417-29D8-4D68-A65E-0A61110231F7}">
      <dgm:prSet/>
      <dgm:spPr/>
      <dgm:t>
        <a:bodyPr/>
        <a:lstStyle/>
        <a:p>
          <a:endParaRPr lang="ru-RU"/>
        </a:p>
      </dgm:t>
    </dgm:pt>
    <dgm:pt modelId="{CFDD429F-93B3-4459-98A4-B30D6CB5AC85}" type="sibTrans" cxnId="{AE416417-29D8-4D68-A65E-0A61110231F7}">
      <dgm:prSet/>
      <dgm:spPr/>
      <dgm:t>
        <a:bodyPr/>
        <a:lstStyle/>
        <a:p>
          <a:endParaRPr lang="ru-RU"/>
        </a:p>
      </dgm:t>
    </dgm:pt>
    <dgm:pt modelId="{A1DE8912-2B6F-47E0-883D-442BA974EAF8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Регистрация участников оборота пестицидов </a:t>
          </a:r>
          <a:br>
            <a:rPr lang="ru-RU" sz="1600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</a:br>
          <a:r>
            <a:rPr lang="ru-RU" sz="1600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и агрохимикатов в ФГИС «Сатурн»</a:t>
          </a:r>
          <a:endParaRPr lang="ru-RU" sz="1600" dirty="0"/>
        </a:p>
      </dgm:t>
    </dgm:pt>
    <dgm:pt modelId="{9AFA8E28-2A93-44BC-A4D8-84F3F541FEF0}" type="parTrans" cxnId="{F56B89D2-D02B-4D9C-BD4B-BA68162A8623}">
      <dgm:prSet/>
      <dgm:spPr/>
      <dgm:t>
        <a:bodyPr/>
        <a:lstStyle/>
        <a:p>
          <a:endParaRPr lang="ru-RU"/>
        </a:p>
      </dgm:t>
    </dgm:pt>
    <dgm:pt modelId="{98F2A3D6-98DD-4231-9555-0D865256F4D4}" type="sibTrans" cxnId="{F56B89D2-D02B-4D9C-BD4B-BA68162A8623}">
      <dgm:prSet/>
      <dgm:spPr/>
      <dgm:t>
        <a:bodyPr/>
        <a:lstStyle/>
        <a:p>
          <a:endParaRPr lang="ru-RU"/>
        </a:p>
      </dgm:t>
    </dgm:pt>
    <dgm:pt modelId="{E08F94B8-5F37-489A-9175-2A2F15052CF4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kern="1200" dirty="0">
              <a:solidFill>
                <a:srgbClr val="002060"/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Введение единого налогового платежа и единого налогового счета</a:t>
          </a:r>
        </a:p>
      </dgm:t>
    </dgm:pt>
    <dgm:pt modelId="{20FA0F7C-3F44-4C53-ABD8-FB2780A1569A}" type="parTrans" cxnId="{5863E567-285B-439F-92FE-3FF9D2CC0161}">
      <dgm:prSet/>
      <dgm:spPr/>
      <dgm:t>
        <a:bodyPr/>
        <a:lstStyle/>
        <a:p>
          <a:endParaRPr lang="ru-RU"/>
        </a:p>
      </dgm:t>
    </dgm:pt>
    <dgm:pt modelId="{8299753A-D613-4ECB-9A98-60BD33B8CD18}" type="sibTrans" cxnId="{5863E567-285B-439F-92FE-3FF9D2CC0161}">
      <dgm:prSet/>
      <dgm:spPr/>
      <dgm:t>
        <a:bodyPr/>
        <a:lstStyle/>
        <a:p>
          <a:endParaRPr lang="ru-RU"/>
        </a:p>
      </dgm:t>
    </dgm:pt>
    <dgm:pt modelId="{92823385-CC88-404F-8048-FA736C181278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kern="1200" dirty="0">
              <a:solidFill>
                <a:srgbClr val="002060"/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«Дробление бизнеса» как самый актуальный налоговый риск группы компаний в сфере малого бизнеса </a:t>
          </a:r>
        </a:p>
      </dgm:t>
    </dgm:pt>
    <dgm:pt modelId="{FFBFAB77-D74C-411F-91E2-B3DE716C4D7F}" type="parTrans" cxnId="{D1D0D4C8-7F40-4668-8E0D-21D9181B4162}">
      <dgm:prSet/>
      <dgm:spPr/>
      <dgm:t>
        <a:bodyPr/>
        <a:lstStyle/>
        <a:p>
          <a:endParaRPr lang="ru-RU"/>
        </a:p>
      </dgm:t>
    </dgm:pt>
    <dgm:pt modelId="{F5DC75AC-DBB3-4CAD-82B7-584899DDB65B}" type="sibTrans" cxnId="{D1D0D4C8-7F40-4668-8E0D-21D9181B4162}">
      <dgm:prSet/>
      <dgm:spPr/>
      <dgm:t>
        <a:bodyPr/>
        <a:lstStyle/>
        <a:p>
          <a:endParaRPr lang="ru-RU"/>
        </a:p>
      </dgm:t>
    </dgm:pt>
    <dgm:pt modelId="{93D98992-21BE-4BA3-BA8F-5048A7E34E09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500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Изменения законодательства о закупках товаров, работ, услуг и исполнение госконтрактов</a:t>
          </a:r>
          <a:endParaRPr lang="ru-RU" sz="1500" dirty="0"/>
        </a:p>
      </dgm:t>
    </dgm:pt>
    <dgm:pt modelId="{0E02893F-DD24-4D8F-B051-D8437B9E5A82}" type="parTrans" cxnId="{FB8BC9CD-F4CC-4A91-8D18-8AEC0C495C7F}">
      <dgm:prSet/>
      <dgm:spPr/>
      <dgm:t>
        <a:bodyPr/>
        <a:lstStyle/>
        <a:p>
          <a:endParaRPr lang="ru-RU"/>
        </a:p>
      </dgm:t>
    </dgm:pt>
    <dgm:pt modelId="{1A417995-D770-4EE7-8F9A-08B904ED11B9}" type="sibTrans" cxnId="{FB8BC9CD-F4CC-4A91-8D18-8AEC0C495C7F}">
      <dgm:prSet/>
      <dgm:spPr/>
      <dgm:t>
        <a:bodyPr/>
        <a:lstStyle/>
        <a:p>
          <a:endParaRPr lang="ru-RU"/>
        </a:p>
      </dgm:t>
    </dgm:pt>
    <dgm:pt modelId="{C10B6E8F-4B5F-49E0-A156-0DC7B3D4ED10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kern="1200" dirty="0">
              <a:solidFill>
                <a:srgbClr val="002060"/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Государственная кадастровая оценка объектов недвижимости в 2022–2023 годах </a:t>
          </a:r>
          <a:br>
            <a:rPr lang="ru-RU" sz="1600" kern="1200" dirty="0">
              <a:solidFill>
                <a:srgbClr val="002060"/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600" kern="1200" dirty="0">
              <a:solidFill>
                <a:srgbClr val="002060"/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и снижение рисков предпринимателей</a:t>
          </a:r>
        </a:p>
      </dgm:t>
    </dgm:pt>
    <dgm:pt modelId="{19519803-BCFB-46A1-BF34-127F6ABF69A0}" type="parTrans" cxnId="{BBF05257-EDD4-41B9-8BD0-6E383A957AC1}">
      <dgm:prSet/>
      <dgm:spPr/>
      <dgm:t>
        <a:bodyPr/>
        <a:lstStyle/>
        <a:p>
          <a:endParaRPr lang="ru-RU"/>
        </a:p>
      </dgm:t>
    </dgm:pt>
    <dgm:pt modelId="{2C76CB8A-961F-49D8-A519-6D686D199D3E}" type="sibTrans" cxnId="{BBF05257-EDD4-41B9-8BD0-6E383A957AC1}">
      <dgm:prSet/>
      <dgm:spPr/>
      <dgm:t>
        <a:bodyPr/>
        <a:lstStyle/>
        <a:p>
          <a:endParaRPr lang="ru-RU"/>
        </a:p>
      </dgm:t>
    </dgm:pt>
    <dgm:pt modelId="{1ADC151F-D226-444F-84D4-9D5755651D39}">
      <dgm:prSet custT="1"/>
      <dgm:spPr>
        <a:solidFill>
          <a:srgbClr val="FFF0C1"/>
        </a:solidFill>
        <a:ln>
          <a:solidFill>
            <a:srgbClr val="00206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Защита прав налогоплательщика </a:t>
          </a:r>
          <a:br>
            <a:rPr lang="ru-RU" sz="1600" kern="1200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от необоснованных </a:t>
          </a:r>
          <a:r>
            <a:rPr lang="ru-RU" sz="1600" kern="1200" dirty="0">
              <a:solidFill>
                <a:srgbClr val="002060"/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претензий налоговых органов</a:t>
          </a:r>
          <a:endParaRPr lang="ru-RU" sz="1600" kern="1200" dirty="0"/>
        </a:p>
      </dgm:t>
    </dgm:pt>
    <dgm:pt modelId="{010608D5-0FB3-457F-BE0D-213E111BC366}" type="parTrans" cxnId="{1B4C4C7F-9A15-4446-A7FA-C6D9512476C0}">
      <dgm:prSet/>
      <dgm:spPr/>
      <dgm:t>
        <a:bodyPr/>
        <a:lstStyle/>
        <a:p>
          <a:endParaRPr lang="ru-RU"/>
        </a:p>
      </dgm:t>
    </dgm:pt>
    <dgm:pt modelId="{97E97011-5A26-4A8C-9511-EE4BA588A4FF}" type="sibTrans" cxnId="{1B4C4C7F-9A15-4446-A7FA-C6D9512476C0}">
      <dgm:prSet/>
      <dgm:spPr/>
      <dgm:t>
        <a:bodyPr/>
        <a:lstStyle/>
        <a:p>
          <a:endParaRPr lang="ru-RU"/>
        </a:p>
      </dgm:t>
    </dgm:pt>
    <dgm:pt modelId="{4C60C5A6-9DE4-480B-BD45-B14B1DD8B8F8}">
      <dgm:prSet custT="1"/>
      <dgm:spPr>
        <a:solidFill>
          <a:srgbClr val="FFF0C1"/>
        </a:solidFill>
        <a:ln>
          <a:solidFill>
            <a:srgbClr val="002060"/>
          </a:solidFill>
        </a:ln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kern="1200" dirty="0">
              <a:solidFill>
                <a:srgbClr val="002060"/>
              </a:solidFill>
              <a:latin typeface="Liberation Serif" panose="02020603050405020304" pitchFamily="18" charset="0"/>
              <a:ea typeface="+mn-ea"/>
              <a:cs typeface="Times New Roman" panose="02020603050405020304" pitchFamily="18" charset="0"/>
            </a:rPr>
            <a:t>Снижение рисков при экспорте товаров, которые могут  иметь двойное назначение </a:t>
          </a:r>
        </a:p>
      </dgm:t>
    </dgm:pt>
    <dgm:pt modelId="{FD4E9DC7-DACB-4CC4-8BFE-4295583A0FC7}" type="parTrans" cxnId="{6333A5B0-54FD-45C5-BC34-0AEE4C74DDC9}">
      <dgm:prSet/>
      <dgm:spPr/>
      <dgm:t>
        <a:bodyPr/>
        <a:lstStyle/>
        <a:p>
          <a:endParaRPr lang="ru-RU"/>
        </a:p>
      </dgm:t>
    </dgm:pt>
    <dgm:pt modelId="{4D17AB7D-C5E0-4E34-9221-5A474846A2D3}" type="sibTrans" cxnId="{6333A5B0-54FD-45C5-BC34-0AEE4C74DDC9}">
      <dgm:prSet/>
      <dgm:spPr/>
      <dgm:t>
        <a:bodyPr/>
        <a:lstStyle/>
        <a:p>
          <a:endParaRPr lang="ru-RU"/>
        </a:p>
      </dgm:t>
    </dgm:pt>
    <dgm:pt modelId="{84274CD5-E89C-41A9-B112-37B42A1715E5}" type="pres">
      <dgm:prSet presAssocID="{C31EEA7E-1EAE-41FE-AAC7-65E3C8B256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FFCF7-513F-447C-9647-FDC6C1D7C537}" type="pres">
      <dgm:prSet presAssocID="{10256283-E92B-4219-B2AF-0C3433F0700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53453-FA87-4A3A-A16C-D05D829EEB1A}" type="pres">
      <dgm:prSet presAssocID="{CFDD429F-93B3-4459-98A4-B30D6CB5AC85}" presName="sibTrans" presStyleCnt="0"/>
      <dgm:spPr/>
    </dgm:pt>
    <dgm:pt modelId="{8C950248-EB82-4D21-86B9-05CCF79F7462}" type="pres">
      <dgm:prSet presAssocID="{A1DE8912-2B6F-47E0-883D-442BA974EAF8}" presName="node" presStyleLbl="node1" presStyleIdx="1" presStyleCnt="8" custLinFactNeighborX="0" custLinFactNeighborY="-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8AC4E-3D20-47AF-A28D-60E30A0CFD58}" type="pres">
      <dgm:prSet presAssocID="{98F2A3D6-98DD-4231-9555-0D865256F4D4}" presName="sibTrans" presStyleCnt="0"/>
      <dgm:spPr/>
    </dgm:pt>
    <dgm:pt modelId="{FB24EC25-6636-40A0-88A0-17A6E3FFBDF4}" type="pres">
      <dgm:prSet presAssocID="{E08F94B8-5F37-489A-9175-2A2F15052CF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AAB58-BC49-4F99-A3B0-B50DE6D3C532}" type="pres">
      <dgm:prSet presAssocID="{8299753A-D613-4ECB-9A98-60BD33B8CD18}" presName="sibTrans" presStyleCnt="0"/>
      <dgm:spPr/>
    </dgm:pt>
    <dgm:pt modelId="{FFD28480-A42B-49D8-B998-F9596FF17386}" type="pres">
      <dgm:prSet presAssocID="{1ADC151F-D226-444F-84D4-9D5755651D3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CA29F-5A1F-44CB-9AC2-20078FABF3F0}" type="pres">
      <dgm:prSet presAssocID="{97E97011-5A26-4A8C-9511-EE4BA588A4FF}" presName="sibTrans" presStyleCnt="0"/>
      <dgm:spPr/>
    </dgm:pt>
    <dgm:pt modelId="{74145257-1206-4A4A-A427-78FEA351C7C4}" type="pres">
      <dgm:prSet presAssocID="{92823385-CC88-404F-8048-FA736C18127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A6584-AD91-4A2C-93B3-0D35BEE22466}" type="pres">
      <dgm:prSet presAssocID="{F5DC75AC-DBB3-4CAD-82B7-584899DDB65B}" presName="sibTrans" presStyleCnt="0"/>
      <dgm:spPr/>
    </dgm:pt>
    <dgm:pt modelId="{D861DB82-8C23-47C3-A6C5-F4EDBFFB3D07}" type="pres">
      <dgm:prSet presAssocID="{93D98992-21BE-4BA3-BA8F-5048A7E34E0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C7009-7A19-4CC0-89AC-65F2A4362CDE}" type="pres">
      <dgm:prSet presAssocID="{1A417995-D770-4EE7-8F9A-08B904ED11B9}" presName="sibTrans" presStyleCnt="0"/>
      <dgm:spPr/>
    </dgm:pt>
    <dgm:pt modelId="{FD6927A8-9F1E-40BC-9999-489102DFD376}" type="pres">
      <dgm:prSet presAssocID="{C10B6E8F-4B5F-49E0-A156-0DC7B3D4ED1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A4FCE-18E2-4D9F-AF21-15383BA76C73}" type="pres">
      <dgm:prSet presAssocID="{2C76CB8A-961F-49D8-A519-6D686D199D3E}" presName="sibTrans" presStyleCnt="0"/>
      <dgm:spPr/>
    </dgm:pt>
    <dgm:pt modelId="{58A26D99-DA50-4CFA-86F5-EA205FCD0ED1}" type="pres">
      <dgm:prSet presAssocID="{4C60C5A6-9DE4-480B-BD45-B14B1DD8B8F8}" presName="node" presStyleLbl="node1" presStyleIdx="7" presStyleCnt="8" custLinFactNeighborX="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ECEA8-C2C2-4459-8564-784E77F88110}" type="presOf" srcId="{C31EEA7E-1EAE-41FE-AAC7-65E3C8B256E3}" destId="{84274CD5-E89C-41A9-B112-37B42A1715E5}" srcOrd="0" destOrd="0" presId="urn:microsoft.com/office/officeart/2005/8/layout/default"/>
    <dgm:cxn modelId="{071D21E8-7C10-4D74-9B71-96DB1CEAE87B}" type="presOf" srcId="{92823385-CC88-404F-8048-FA736C181278}" destId="{74145257-1206-4A4A-A427-78FEA351C7C4}" srcOrd="0" destOrd="0" presId="urn:microsoft.com/office/officeart/2005/8/layout/default"/>
    <dgm:cxn modelId="{D1D0D4C8-7F40-4668-8E0D-21D9181B4162}" srcId="{C31EEA7E-1EAE-41FE-AAC7-65E3C8B256E3}" destId="{92823385-CC88-404F-8048-FA736C181278}" srcOrd="4" destOrd="0" parTransId="{FFBFAB77-D74C-411F-91E2-B3DE716C4D7F}" sibTransId="{F5DC75AC-DBB3-4CAD-82B7-584899DDB65B}"/>
    <dgm:cxn modelId="{772A7757-8F44-4B06-842D-BF6F2CB3698D}" type="presOf" srcId="{1ADC151F-D226-444F-84D4-9D5755651D39}" destId="{FFD28480-A42B-49D8-B998-F9596FF17386}" srcOrd="0" destOrd="0" presId="urn:microsoft.com/office/officeart/2005/8/layout/default"/>
    <dgm:cxn modelId="{1B4C4C7F-9A15-4446-A7FA-C6D9512476C0}" srcId="{C31EEA7E-1EAE-41FE-AAC7-65E3C8B256E3}" destId="{1ADC151F-D226-444F-84D4-9D5755651D39}" srcOrd="3" destOrd="0" parTransId="{010608D5-0FB3-457F-BE0D-213E111BC366}" sibTransId="{97E97011-5A26-4A8C-9511-EE4BA588A4FF}"/>
    <dgm:cxn modelId="{AE416417-29D8-4D68-A65E-0A61110231F7}" srcId="{C31EEA7E-1EAE-41FE-AAC7-65E3C8B256E3}" destId="{10256283-E92B-4219-B2AF-0C3433F07009}" srcOrd="0" destOrd="0" parTransId="{1B67F12C-3CEC-495B-A0E1-4A38485BDD28}" sibTransId="{CFDD429F-93B3-4459-98A4-B30D6CB5AC85}"/>
    <dgm:cxn modelId="{5863E567-285B-439F-92FE-3FF9D2CC0161}" srcId="{C31EEA7E-1EAE-41FE-AAC7-65E3C8B256E3}" destId="{E08F94B8-5F37-489A-9175-2A2F15052CF4}" srcOrd="2" destOrd="0" parTransId="{20FA0F7C-3F44-4C53-ABD8-FB2780A1569A}" sibTransId="{8299753A-D613-4ECB-9A98-60BD33B8CD18}"/>
    <dgm:cxn modelId="{C11381CE-C444-4B44-AC71-485E3FAC0172}" type="presOf" srcId="{A1DE8912-2B6F-47E0-883D-442BA974EAF8}" destId="{8C950248-EB82-4D21-86B9-05CCF79F7462}" srcOrd="0" destOrd="0" presId="urn:microsoft.com/office/officeart/2005/8/layout/default"/>
    <dgm:cxn modelId="{FB8BC9CD-F4CC-4A91-8D18-8AEC0C495C7F}" srcId="{C31EEA7E-1EAE-41FE-AAC7-65E3C8B256E3}" destId="{93D98992-21BE-4BA3-BA8F-5048A7E34E09}" srcOrd="5" destOrd="0" parTransId="{0E02893F-DD24-4D8F-B051-D8437B9E5A82}" sibTransId="{1A417995-D770-4EE7-8F9A-08B904ED11B9}"/>
    <dgm:cxn modelId="{BBF05257-EDD4-41B9-8BD0-6E383A957AC1}" srcId="{C31EEA7E-1EAE-41FE-AAC7-65E3C8B256E3}" destId="{C10B6E8F-4B5F-49E0-A156-0DC7B3D4ED10}" srcOrd="6" destOrd="0" parTransId="{19519803-BCFB-46A1-BF34-127F6ABF69A0}" sibTransId="{2C76CB8A-961F-49D8-A519-6D686D199D3E}"/>
    <dgm:cxn modelId="{6333A5B0-54FD-45C5-BC34-0AEE4C74DDC9}" srcId="{C31EEA7E-1EAE-41FE-AAC7-65E3C8B256E3}" destId="{4C60C5A6-9DE4-480B-BD45-B14B1DD8B8F8}" srcOrd="7" destOrd="0" parTransId="{FD4E9DC7-DACB-4CC4-8BFE-4295583A0FC7}" sibTransId="{4D17AB7D-C5E0-4E34-9221-5A474846A2D3}"/>
    <dgm:cxn modelId="{7F251A0A-5AA1-466D-9CE4-BC8487559DCF}" type="presOf" srcId="{E08F94B8-5F37-489A-9175-2A2F15052CF4}" destId="{FB24EC25-6636-40A0-88A0-17A6E3FFBDF4}" srcOrd="0" destOrd="0" presId="urn:microsoft.com/office/officeart/2005/8/layout/default"/>
    <dgm:cxn modelId="{E1114ECE-62AA-400B-80AA-4FE29DD5AC3C}" type="presOf" srcId="{C10B6E8F-4B5F-49E0-A156-0DC7B3D4ED10}" destId="{FD6927A8-9F1E-40BC-9999-489102DFD376}" srcOrd="0" destOrd="0" presId="urn:microsoft.com/office/officeart/2005/8/layout/default"/>
    <dgm:cxn modelId="{4640FD75-D79B-419E-8D00-398AB0E602B6}" type="presOf" srcId="{10256283-E92B-4219-B2AF-0C3433F07009}" destId="{A83FFCF7-513F-447C-9647-FDC6C1D7C537}" srcOrd="0" destOrd="0" presId="urn:microsoft.com/office/officeart/2005/8/layout/default"/>
    <dgm:cxn modelId="{F56B89D2-D02B-4D9C-BD4B-BA68162A8623}" srcId="{C31EEA7E-1EAE-41FE-AAC7-65E3C8B256E3}" destId="{A1DE8912-2B6F-47E0-883D-442BA974EAF8}" srcOrd="1" destOrd="0" parTransId="{9AFA8E28-2A93-44BC-A4D8-84F3F541FEF0}" sibTransId="{98F2A3D6-98DD-4231-9555-0D865256F4D4}"/>
    <dgm:cxn modelId="{C70A641E-197B-4E05-A17E-F6F89D522E48}" type="presOf" srcId="{93D98992-21BE-4BA3-BA8F-5048A7E34E09}" destId="{D861DB82-8C23-47C3-A6C5-F4EDBFFB3D07}" srcOrd="0" destOrd="0" presId="urn:microsoft.com/office/officeart/2005/8/layout/default"/>
    <dgm:cxn modelId="{20236DA1-8EDA-40BE-852E-B59C3F32AEFD}" type="presOf" srcId="{4C60C5A6-9DE4-480B-BD45-B14B1DD8B8F8}" destId="{58A26D99-DA50-4CFA-86F5-EA205FCD0ED1}" srcOrd="0" destOrd="0" presId="urn:microsoft.com/office/officeart/2005/8/layout/default"/>
    <dgm:cxn modelId="{549761FE-404A-452B-BB37-ED8FC0381D91}" type="presParOf" srcId="{84274CD5-E89C-41A9-B112-37B42A1715E5}" destId="{A83FFCF7-513F-447C-9647-FDC6C1D7C537}" srcOrd="0" destOrd="0" presId="urn:microsoft.com/office/officeart/2005/8/layout/default"/>
    <dgm:cxn modelId="{3541049C-4A43-4288-A710-AC8B9DE0394D}" type="presParOf" srcId="{84274CD5-E89C-41A9-B112-37B42A1715E5}" destId="{E1353453-FA87-4A3A-A16C-D05D829EEB1A}" srcOrd="1" destOrd="0" presId="urn:microsoft.com/office/officeart/2005/8/layout/default"/>
    <dgm:cxn modelId="{2F864D3B-AC53-4892-BA05-7EA0E1CDA9BF}" type="presParOf" srcId="{84274CD5-E89C-41A9-B112-37B42A1715E5}" destId="{8C950248-EB82-4D21-86B9-05CCF79F7462}" srcOrd="2" destOrd="0" presId="urn:microsoft.com/office/officeart/2005/8/layout/default"/>
    <dgm:cxn modelId="{6A4015B3-A84A-444D-9084-67B0BB0843A9}" type="presParOf" srcId="{84274CD5-E89C-41A9-B112-37B42A1715E5}" destId="{E168AC4E-3D20-47AF-A28D-60E30A0CFD58}" srcOrd="3" destOrd="0" presId="urn:microsoft.com/office/officeart/2005/8/layout/default"/>
    <dgm:cxn modelId="{3AAE9C51-37C9-4397-8D8F-339D8E84FE97}" type="presParOf" srcId="{84274CD5-E89C-41A9-B112-37B42A1715E5}" destId="{FB24EC25-6636-40A0-88A0-17A6E3FFBDF4}" srcOrd="4" destOrd="0" presId="urn:microsoft.com/office/officeart/2005/8/layout/default"/>
    <dgm:cxn modelId="{65B783AC-DD8B-45BE-BDA3-3B0A34C2329C}" type="presParOf" srcId="{84274CD5-E89C-41A9-B112-37B42A1715E5}" destId="{D34AAB58-BC49-4F99-A3B0-B50DE6D3C532}" srcOrd="5" destOrd="0" presId="urn:microsoft.com/office/officeart/2005/8/layout/default"/>
    <dgm:cxn modelId="{96B5C8F9-50C5-4DF7-94B6-C8FDF7457423}" type="presParOf" srcId="{84274CD5-E89C-41A9-B112-37B42A1715E5}" destId="{FFD28480-A42B-49D8-B998-F9596FF17386}" srcOrd="6" destOrd="0" presId="urn:microsoft.com/office/officeart/2005/8/layout/default"/>
    <dgm:cxn modelId="{547970D7-B2E4-4A15-85A3-CAA94242E65F}" type="presParOf" srcId="{84274CD5-E89C-41A9-B112-37B42A1715E5}" destId="{90ECA29F-5A1F-44CB-9AC2-20078FABF3F0}" srcOrd="7" destOrd="0" presId="urn:microsoft.com/office/officeart/2005/8/layout/default"/>
    <dgm:cxn modelId="{58A8C23B-2A9C-4AD4-9792-6A57ADBFC9A3}" type="presParOf" srcId="{84274CD5-E89C-41A9-B112-37B42A1715E5}" destId="{74145257-1206-4A4A-A427-78FEA351C7C4}" srcOrd="8" destOrd="0" presId="urn:microsoft.com/office/officeart/2005/8/layout/default"/>
    <dgm:cxn modelId="{ACF77B7C-9B40-458F-A7F3-5888B1365DA2}" type="presParOf" srcId="{84274CD5-E89C-41A9-B112-37B42A1715E5}" destId="{C97A6584-AD91-4A2C-93B3-0D35BEE22466}" srcOrd="9" destOrd="0" presId="urn:microsoft.com/office/officeart/2005/8/layout/default"/>
    <dgm:cxn modelId="{126505A0-9AA4-44FF-99BB-37D5A52DF859}" type="presParOf" srcId="{84274CD5-E89C-41A9-B112-37B42A1715E5}" destId="{D861DB82-8C23-47C3-A6C5-F4EDBFFB3D07}" srcOrd="10" destOrd="0" presId="urn:microsoft.com/office/officeart/2005/8/layout/default"/>
    <dgm:cxn modelId="{16F174DE-1E54-4885-BCB2-C5EB5D4A5B49}" type="presParOf" srcId="{84274CD5-E89C-41A9-B112-37B42A1715E5}" destId="{E5FC7009-7A19-4CC0-89AC-65F2A4362CDE}" srcOrd="11" destOrd="0" presId="urn:microsoft.com/office/officeart/2005/8/layout/default"/>
    <dgm:cxn modelId="{AE63D89B-FB1E-4A23-B9F3-60C4E9A2A7B8}" type="presParOf" srcId="{84274CD5-E89C-41A9-B112-37B42A1715E5}" destId="{FD6927A8-9F1E-40BC-9999-489102DFD376}" srcOrd="12" destOrd="0" presId="urn:microsoft.com/office/officeart/2005/8/layout/default"/>
    <dgm:cxn modelId="{4A0F4F19-7ABE-4929-B704-8C238EB09C3E}" type="presParOf" srcId="{84274CD5-E89C-41A9-B112-37B42A1715E5}" destId="{17DA4FCE-18E2-4D9F-AF21-15383BA76C73}" srcOrd="13" destOrd="0" presId="urn:microsoft.com/office/officeart/2005/8/layout/default"/>
    <dgm:cxn modelId="{B07918E6-BE56-4474-8BBD-EEB40B6342EF}" type="presParOf" srcId="{84274CD5-E89C-41A9-B112-37B42A1715E5}" destId="{58A26D99-DA50-4CFA-86F5-EA205FCD0ED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3ECBFD-E740-4628-A150-2B74A0233B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39177-03F1-467F-864A-F4EB7FB5CB50}">
      <dgm:prSet phldrT="[Текст]" custT="1"/>
      <dgm:spPr>
        <a:solidFill>
          <a:srgbClr val="EAEFF7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600" b="1" dirty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</a:rPr>
            <a:t>Проверочный мораторий не распространяется на налоговой контроль</a:t>
          </a:r>
          <a:endParaRPr lang="ru-RU" sz="2600" b="1" dirty="0">
            <a:solidFill>
              <a:srgbClr val="002060"/>
            </a:solidFill>
          </a:endParaRPr>
        </a:p>
      </dgm:t>
    </dgm:pt>
    <dgm:pt modelId="{C814C875-07ED-4D40-AC91-1DD1E4F2A7F7}" type="parTrans" cxnId="{A07106EC-68F6-42A2-941B-C9323E82ADCF}">
      <dgm:prSet/>
      <dgm:spPr/>
      <dgm:t>
        <a:bodyPr/>
        <a:lstStyle/>
        <a:p>
          <a:endParaRPr lang="ru-RU"/>
        </a:p>
      </dgm:t>
    </dgm:pt>
    <dgm:pt modelId="{AF2BB1C7-A8F4-436F-91B3-346C112AD5B1}" type="sibTrans" cxnId="{A07106EC-68F6-42A2-941B-C9323E82ADCF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2D4F8D9-D623-4C18-99E6-20AD4F0CA462}">
      <dgm:prSet phldrT="[Текст]" custT="1"/>
      <dgm:spPr>
        <a:solidFill>
          <a:srgbClr val="EAEFF7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600" b="1" kern="1200" dirty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  <a:cs typeface="+mn-cs"/>
            </a:rPr>
            <a:t>Отсутствуют негативные последствия для налоговых органов в случае нарушения сроков проведения проверок </a:t>
          </a:r>
          <a:br>
            <a:rPr lang="ru-RU" sz="2600" b="1" kern="1200" dirty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  <a:cs typeface="+mn-cs"/>
            </a:rPr>
          </a:br>
          <a:r>
            <a:rPr lang="ru-RU" sz="2600" b="1" kern="1200" dirty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  <a:cs typeface="+mn-cs"/>
            </a:rPr>
            <a:t>и оформления их результатов</a:t>
          </a:r>
          <a:endParaRPr lang="ru-RU" sz="2000" b="1" kern="1200" dirty="0">
            <a:solidFill>
              <a:srgbClr val="002060"/>
            </a:solidFill>
            <a:latin typeface="Liberation Serif" panose="02020603050405020304" pitchFamily="18" charset="0"/>
            <a:ea typeface="Calibri" panose="020F0502020204030204" pitchFamily="34" charset="0"/>
            <a:cs typeface="+mn-cs"/>
          </a:endParaRPr>
        </a:p>
      </dgm:t>
    </dgm:pt>
    <dgm:pt modelId="{8C0079F2-3D5A-4FC5-9417-4963F039E173}" type="parTrans" cxnId="{E2F9AB9C-8665-44E4-92FB-CD2594FAD925}">
      <dgm:prSet/>
      <dgm:spPr/>
      <dgm:t>
        <a:bodyPr/>
        <a:lstStyle/>
        <a:p>
          <a:endParaRPr lang="ru-RU"/>
        </a:p>
      </dgm:t>
    </dgm:pt>
    <dgm:pt modelId="{4FF5D299-494A-4A25-AB19-55259D3CEF3E}" type="sibTrans" cxnId="{E2F9AB9C-8665-44E4-92FB-CD2594FAD925}">
      <dgm:prSet/>
      <dgm:spPr/>
      <dgm:t>
        <a:bodyPr/>
        <a:lstStyle/>
        <a:p>
          <a:endParaRPr lang="ru-RU"/>
        </a:p>
      </dgm:t>
    </dgm:pt>
    <dgm:pt modelId="{E955F0F3-8378-4A6E-9A94-EAB61AF01794}" type="pres">
      <dgm:prSet presAssocID="{A33ECBFD-E740-4628-A150-2B74A0233B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6617073-2EC1-4CEA-8761-939F44990851}" type="pres">
      <dgm:prSet presAssocID="{A33ECBFD-E740-4628-A150-2B74A0233B78}" presName="Name1" presStyleCnt="0"/>
      <dgm:spPr/>
    </dgm:pt>
    <dgm:pt modelId="{6EF22BC2-A4F5-4583-BEEA-DDAC2274EBBE}" type="pres">
      <dgm:prSet presAssocID="{A33ECBFD-E740-4628-A150-2B74A0233B78}" presName="cycle" presStyleCnt="0"/>
      <dgm:spPr/>
    </dgm:pt>
    <dgm:pt modelId="{533CD784-7123-4B09-8E1B-2BF787B27FAD}" type="pres">
      <dgm:prSet presAssocID="{A33ECBFD-E740-4628-A150-2B74A0233B78}" presName="srcNode" presStyleLbl="node1" presStyleIdx="0" presStyleCnt="2"/>
      <dgm:spPr/>
    </dgm:pt>
    <dgm:pt modelId="{690BB2CA-C993-458C-B25E-4AFA4890F72A}" type="pres">
      <dgm:prSet presAssocID="{A33ECBFD-E740-4628-A150-2B74A0233B78}" presName="conn" presStyleLbl="parChTrans1D2" presStyleIdx="0" presStyleCnt="1"/>
      <dgm:spPr/>
      <dgm:t>
        <a:bodyPr/>
        <a:lstStyle/>
        <a:p>
          <a:endParaRPr lang="ru-RU"/>
        </a:p>
      </dgm:t>
    </dgm:pt>
    <dgm:pt modelId="{BF3CD5EC-0CD0-447D-A2E8-20B0658715AE}" type="pres">
      <dgm:prSet presAssocID="{A33ECBFD-E740-4628-A150-2B74A0233B78}" presName="extraNode" presStyleLbl="node1" presStyleIdx="0" presStyleCnt="2"/>
      <dgm:spPr/>
    </dgm:pt>
    <dgm:pt modelId="{C3C3510D-39B9-4A43-A840-4BCDCCA9E888}" type="pres">
      <dgm:prSet presAssocID="{A33ECBFD-E740-4628-A150-2B74A0233B78}" presName="dstNode" presStyleLbl="node1" presStyleIdx="0" presStyleCnt="2"/>
      <dgm:spPr/>
    </dgm:pt>
    <dgm:pt modelId="{A1012D4F-5FB0-4CBA-861B-0CAA1CFD9D53}" type="pres">
      <dgm:prSet presAssocID="{2BA39177-03F1-467F-864A-F4EB7FB5CB5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637A8-E055-4C2A-9D54-4E8E5F787190}" type="pres">
      <dgm:prSet presAssocID="{2BA39177-03F1-467F-864A-F4EB7FB5CB50}" presName="accent_1" presStyleCnt="0"/>
      <dgm:spPr/>
    </dgm:pt>
    <dgm:pt modelId="{94C19057-7F38-41E4-8C7B-F028068248C8}" type="pres">
      <dgm:prSet presAssocID="{2BA39177-03F1-467F-864A-F4EB7FB5CB50}" presName="accentRepeatNode" presStyleLbl="solidFgAcc1" presStyleIdx="0" presStyleCnt="2"/>
      <dgm:spPr>
        <a:ln>
          <a:solidFill>
            <a:srgbClr val="002060"/>
          </a:solidFill>
        </a:ln>
      </dgm:spPr>
    </dgm:pt>
    <dgm:pt modelId="{35F060FE-25D1-4996-B5B9-1FBEED9DC180}" type="pres">
      <dgm:prSet presAssocID="{B2D4F8D9-D623-4C18-99E6-20AD4F0CA462}" presName="text_2" presStyleLbl="node1" presStyleIdx="1" presStyleCnt="2" custScaleY="123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0254C-04D9-4681-A902-E6D0EA1CA078}" type="pres">
      <dgm:prSet presAssocID="{B2D4F8D9-D623-4C18-99E6-20AD4F0CA462}" presName="accent_2" presStyleCnt="0"/>
      <dgm:spPr/>
    </dgm:pt>
    <dgm:pt modelId="{7117437E-8402-45FC-B4D3-EBEBC8715866}" type="pres">
      <dgm:prSet presAssocID="{B2D4F8D9-D623-4C18-99E6-20AD4F0CA462}" presName="accentRepeatNode" presStyleLbl="solidFgAcc1" presStyleIdx="1" presStyleCnt="2"/>
      <dgm:spPr>
        <a:ln>
          <a:solidFill>
            <a:srgbClr val="002060"/>
          </a:solidFill>
        </a:ln>
      </dgm:spPr>
    </dgm:pt>
  </dgm:ptLst>
  <dgm:cxnLst>
    <dgm:cxn modelId="{C59A2E21-3D26-4AE1-A8AA-C7C016BFF0D7}" type="presOf" srcId="{AF2BB1C7-A8F4-436F-91B3-346C112AD5B1}" destId="{690BB2CA-C993-458C-B25E-4AFA4890F72A}" srcOrd="0" destOrd="0" presId="urn:microsoft.com/office/officeart/2008/layout/VerticalCurvedList"/>
    <dgm:cxn modelId="{D65BDF8E-A72A-45FC-9B84-306F66D93342}" type="presOf" srcId="{A33ECBFD-E740-4628-A150-2B74A0233B78}" destId="{E955F0F3-8378-4A6E-9A94-EAB61AF01794}" srcOrd="0" destOrd="0" presId="urn:microsoft.com/office/officeart/2008/layout/VerticalCurvedList"/>
    <dgm:cxn modelId="{E2F9AB9C-8665-44E4-92FB-CD2594FAD925}" srcId="{A33ECBFD-E740-4628-A150-2B74A0233B78}" destId="{B2D4F8D9-D623-4C18-99E6-20AD4F0CA462}" srcOrd="1" destOrd="0" parTransId="{8C0079F2-3D5A-4FC5-9417-4963F039E173}" sibTransId="{4FF5D299-494A-4A25-AB19-55259D3CEF3E}"/>
    <dgm:cxn modelId="{6067A043-6C85-4905-BEC2-183F306AC50F}" type="presOf" srcId="{2BA39177-03F1-467F-864A-F4EB7FB5CB50}" destId="{A1012D4F-5FB0-4CBA-861B-0CAA1CFD9D53}" srcOrd="0" destOrd="0" presId="urn:microsoft.com/office/officeart/2008/layout/VerticalCurvedList"/>
    <dgm:cxn modelId="{4FE3426C-8E02-425A-BE45-05076C60FE4B}" type="presOf" srcId="{B2D4F8D9-D623-4C18-99E6-20AD4F0CA462}" destId="{35F060FE-25D1-4996-B5B9-1FBEED9DC180}" srcOrd="0" destOrd="0" presId="urn:microsoft.com/office/officeart/2008/layout/VerticalCurvedList"/>
    <dgm:cxn modelId="{A07106EC-68F6-42A2-941B-C9323E82ADCF}" srcId="{A33ECBFD-E740-4628-A150-2B74A0233B78}" destId="{2BA39177-03F1-467F-864A-F4EB7FB5CB50}" srcOrd="0" destOrd="0" parTransId="{C814C875-07ED-4D40-AC91-1DD1E4F2A7F7}" sibTransId="{AF2BB1C7-A8F4-436F-91B3-346C112AD5B1}"/>
    <dgm:cxn modelId="{CE59C12D-20E0-4F82-92E3-38517E5DB1D8}" type="presParOf" srcId="{E955F0F3-8378-4A6E-9A94-EAB61AF01794}" destId="{86617073-2EC1-4CEA-8761-939F44990851}" srcOrd="0" destOrd="0" presId="urn:microsoft.com/office/officeart/2008/layout/VerticalCurvedList"/>
    <dgm:cxn modelId="{C3DCEF73-2646-449D-9176-49BC59DEE0B3}" type="presParOf" srcId="{86617073-2EC1-4CEA-8761-939F44990851}" destId="{6EF22BC2-A4F5-4583-BEEA-DDAC2274EBBE}" srcOrd="0" destOrd="0" presId="urn:microsoft.com/office/officeart/2008/layout/VerticalCurvedList"/>
    <dgm:cxn modelId="{76A5CED7-E7C0-437D-A05D-65243A979EBE}" type="presParOf" srcId="{6EF22BC2-A4F5-4583-BEEA-DDAC2274EBBE}" destId="{533CD784-7123-4B09-8E1B-2BF787B27FAD}" srcOrd="0" destOrd="0" presId="urn:microsoft.com/office/officeart/2008/layout/VerticalCurvedList"/>
    <dgm:cxn modelId="{428A2FA8-B654-404A-810C-E546C835C5D4}" type="presParOf" srcId="{6EF22BC2-A4F5-4583-BEEA-DDAC2274EBBE}" destId="{690BB2CA-C993-458C-B25E-4AFA4890F72A}" srcOrd="1" destOrd="0" presId="urn:microsoft.com/office/officeart/2008/layout/VerticalCurvedList"/>
    <dgm:cxn modelId="{1D909561-F7D5-4C11-ABFB-244927D2FC4A}" type="presParOf" srcId="{6EF22BC2-A4F5-4583-BEEA-DDAC2274EBBE}" destId="{BF3CD5EC-0CD0-447D-A2E8-20B0658715AE}" srcOrd="2" destOrd="0" presId="urn:microsoft.com/office/officeart/2008/layout/VerticalCurvedList"/>
    <dgm:cxn modelId="{EA3BB98D-F939-4D6A-990C-5108AFEC0650}" type="presParOf" srcId="{6EF22BC2-A4F5-4583-BEEA-DDAC2274EBBE}" destId="{C3C3510D-39B9-4A43-A840-4BCDCCA9E888}" srcOrd="3" destOrd="0" presId="urn:microsoft.com/office/officeart/2008/layout/VerticalCurvedList"/>
    <dgm:cxn modelId="{59FB18D6-C340-4071-A2DB-E19701185020}" type="presParOf" srcId="{86617073-2EC1-4CEA-8761-939F44990851}" destId="{A1012D4F-5FB0-4CBA-861B-0CAA1CFD9D53}" srcOrd="1" destOrd="0" presId="urn:microsoft.com/office/officeart/2008/layout/VerticalCurvedList"/>
    <dgm:cxn modelId="{DBFC5BC9-A775-4AE7-92CF-45D60100A4FB}" type="presParOf" srcId="{86617073-2EC1-4CEA-8761-939F44990851}" destId="{12F637A8-E055-4C2A-9D54-4E8E5F787190}" srcOrd="2" destOrd="0" presId="urn:microsoft.com/office/officeart/2008/layout/VerticalCurvedList"/>
    <dgm:cxn modelId="{07738376-F294-400F-80B0-1E071C1FDB3F}" type="presParOf" srcId="{12F637A8-E055-4C2A-9D54-4E8E5F787190}" destId="{94C19057-7F38-41E4-8C7B-F028068248C8}" srcOrd="0" destOrd="0" presId="urn:microsoft.com/office/officeart/2008/layout/VerticalCurvedList"/>
    <dgm:cxn modelId="{8CBB712E-C4DB-469A-9E98-6D6827A396AA}" type="presParOf" srcId="{86617073-2EC1-4CEA-8761-939F44990851}" destId="{35F060FE-25D1-4996-B5B9-1FBEED9DC180}" srcOrd="3" destOrd="0" presId="urn:microsoft.com/office/officeart/2008/layout/VerticalCurvedList"/>
    <dgm:cxn modelId="{FE07E452-DABD-4DD5-A020-5C11620CE7C9}" type="presParOf" srcId="{86617073-2EC1-4CEA-8761-939F44990851}" destId="{C1E0254C-04D9-4681-A902-E6D0EA1CA078}" srcOrd="4" destOrd="0" presId="urn:microsoft.com/office/officeart/2008/layout/VerticalCurvedList"/>
    <dgm:cxn modelId="{DDEDBE6A-6C49-4A1F-8EE2-FA6515FB4C28}" type="presParOf" srcId="{C1E0254C-04D9-4681-A902-E6D0EA1CA078}" destId="{7117437E-8402-45FC-B4D3-EBEBC87158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3ECBFD-E740-4628-A150-2B74A0233B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39177-03F1-467F-864A-F4EB7FB5CB50}">
      <dgm:prSet phldrT="[Текст]" custT="1"/>
      <dgm:spPr>
        <a:solidFill>
          <a:srgbClr val="EAEFF7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600" b="1" kern="1200" dirty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  <a:cs typeface="+mn-cs"/>
            </a:rPr>
            <a:t>Необоснованное, избыточное принятие налоговыми органами обеспечительных мер</a:t>
          </a:r>
        </a:p>
      </dgm:t>
    </dgm:pt>
    <dgm:pt modelId="{C814C875-07ED-4D40-AC91-1DD1E4F2A7F7}" type="parTrans" cxnId="{A07106EC-68F6-42A2-941B-C9323E82ADCF}">
      <dgm:prSet/>
      <dgm:spPr/>
      <dgm:t>
        <a:bodyPr/>
        <a:lstStyle/>
        <a:p>
          <a:endParaRPr lang="ru-RU"/>
        </a:p>
      </dgm:t>
    </dgm:pt>
    <dgm:pt modelId="{AF2BB1C7-A8F4-436F-91B3-346C112AD5B1}" type="sibTrans" cxnId="{A07106EC-68F6-42A2-941B-C9323E82ADCF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2D4F8D9-D623-4C18-99E6-20AD4F0CA462}">
      <dgm:prSet phldrT="[Текст]" custT="1"/>
      <dgm:spPr>
        <a:solidFill>
          <a:srgbClr val="EAEFF7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600" b="1" kern="1200" dirty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  <a:cs typeface="+mn-cs"/>
            </a:rPr>
            <a:t>Необоснованные запросы налоговыми органами дополнительных документов и информации</a:t>
          </a:r>
        </a:p>
      </dgm:t>
    </dgm:pt>
    <dgm:pt modelId="{8C0079F2-3D5A-4FC5-9417-4963F039E173}" type="parTrans" cxnId="{E2F9AB9C-8665-44E4-92FB-CD2594FAD925}">
      <dgm:prSet/>
      <dgm:spPr/>
      <dgm:t>
        <a:bodyPr/>
        <a:lstStyle/>
        <a:p>
          <a:endParaRPr lang="ru-RU"/>
        </a:p>
      </dgm:t>
    </dgm:pt>
    <dgm:pt modelId="{4FF5D299-494A-4A25-AB19-55259D3CEF3E}" type="sibTrans" cxnId="{E2F9AB9C-8665-44E4-92FB-CD2594FAD925}">
      <dgm:prSet/>
      <dgm:spPr/>
      <dgm:t>
        <a:bodyPr/>
        <a:lstStyle/>
        <a:p>
          <a:endParaRPr lang="ru-RU"/>
        </a:p>
      </dgm:t>
    </dgm:pt>
    <dgm:pt modelId="{E955F0F3-8378-4A6E-9A94-EAB61AF01794}" type="pres">
      <dgm:prSet presAssocID="{A33ECBFD-E740-4628-A150-2B74A0233B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6617073-2EC1-4CEA-8761-939F44990851}" type="pres">
      <dgm:prSet presAssocID="{A33ECBFD-E740-4628-A150-2B74A0233B78}" presName="Name1" presStyleCnt="0"/>
      <dgm:spPr/>
    </dgm:pt>
    <dgm:pt modelId="{6EF22BC2-A4F5-4583-BEEA-DDAC2274EBBE}" type="pres">
      <dgm:prSet presAssocID="{A33ECBFD-E740-4628-A150-2B74A0233B78}" presName="cycle" presStyleCnt="0"/>
      <dgm:spPr/>
    </dgm:pt>
    <dgm:pt modelId="{533CD784-7123-4B09-8E1B-2BF787B27FAD}" type="pres">
      <dgm:prSet presAssocID="{A33ECBFD-E740-4628-A150-2B74A0233B78}" presName="srcNode" presStyleLbl="node1" presStyleIdx="0" presStyleCnt="2"/>
      <dgm:spPr/>
    </dgm:pt>
    <dgm:pt modelId="{690BB2CA-C993-458C-B25E-4AFA4890F72A}" type="pres">
      <dgm:prSet presAssocID="{A33ECBFD-E740-4628-A150-2B74A0233B78}" presName="conn" presStyleLbl="parChTrans1D2" presStyleIdx="0" presStyleCnt="1"/>
      <dgm:spPr/>
      <dgm:t>
        <a:bodyPr/>
        <a:lstStyle/>
        <a:p>
          <a:endParaRPr lang="ru-RU"/>
        </a:p>
      </dgm:t>
    </dgm:pt>
    <dgm:pt modelId="{BF3CD5EC-0CD0-447D-A2E8-20B0658715AE}" type="pres">
      <dgm:prSet presAssocID="{A33ECBFD-E740-4628-A150-2B74A0233B78}" presName="extraNode" presStyleLbl="node1" presStyleIdx="0" presStyleCnt="2"/>
      <dgm:spPr/>
    </dgm:pt>
    <dgm:pt modelId="{C3C3510D-39B9-4A43-A840-4BCDCCA9E888}" type="pres">
      <dgm:prSet presAssocID="{A33ECBFD-E740-4628-A150-2B74A0233B78}" presName="dstNode" presStyleLbl="node1" presStyleIdx="0" presStyleCnt="2"/>
      <dgm:spPr/>
    </dgm:pt>
    <dgm:pt modelId="{A1012D4F-5FB0-4CBA-861B-0CAA1CFD9D53}" type="pres">
      <dgm:prSet presAssocID="{2BA39177-03F1-467F-864A-F4EB7FB5CB50}" presName="text_1" presStyleLbl="node1" presStyleIdx="0" presStyleCnt="2" custScaleY="107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637A8-E055-4C2A-9D54-4E8E5F787190}" type="pres">
      <dgm:prSet presAssocID="{2BA39177-03F1-467F-864A-F4EB7FB5CB50}" presName="accent_1" presStyleCnt="0"/>
      <dgm:spPr/>
    </dgm:pt>
    <dgm:pt modelId="{94C19057-7F38-41E4-8C7B-F028068248C8}" type="pres">
      <dgm:prSet presAssocID="{2BA39177-03F1-467F-864A-F4EB7FB5CB50}" presName="accentRepeatNode" presStyleLbl="solidFgAcc1" presStyleIdx="0" presStyleCnt="2"/>
      <dgm:spPr>
        <a:ln>
          <a:solidFill>
            <a:srgbClr val="002060"/>
          </a:solidFill>
        </a:ln>
      </dgm:spPr>
    </dgm:pt>
    <dgm:pt modelId="{35F060FE-25D1-4996-B5B9-1FBEED9DC180}" type="pres">
      <dgm:prSet presAssocID="{B2D4F8D9-D623-4C18-99E6-20AD4F0CA462}" presName="text_2" presStyleLbl="node1" presStyleIdx="1" presStyleCnt="2" custScaleY="123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0254C-04D9-4681-A902-E6D0EA1CA078}" type="pres">
      <dgm:prSet presAssocID="{B2D4F8D9-D623-4C18-99E6-20AD4F0CA462}" presName="accent_2" presStyleCnt="0"/>
      <dgm:spPr/>
    </dgm:pt>
    <dgm:pt modelId="{7117437E-8402-45FC-B4D3-EBEBC8715866}" type="pres">
      <dgm:prSet presAssocID="{B2D4F8D9-D623-4C18-99E6-20AD4F0CA462}" presName="accentRepeatNode" presStyleLbl="solidFgAcc1" presStyleIdx="1" presStyleCnt="2"/>
      <dgm:spPr>
        <a:ln>
          <a:solidFill>
            <a:srgbClr val="002060"/>
          </a:solidFill>
        </a:ln>
      </dgm:spPr>
    </dgm:pt>
  </dgm:ptLst>
  <dgm:cxnLst>
    <dgm:cxn modelId="{C59A2E21-3D26-4AE1-A8AA-C7C016BFF0D7}" type="presOf" srcId="{AF2BB1C7-A8F4-436F-91B3-346C112AD5B1}" destId="{690BB2CA-C993-458C-B25E-4AFA4890F72A}" srcOrd="0" destOrd="0" presId="urn:microsoft.com/office/officeart/2008/layout/VerticalCurvedList"/>
    <dgm:cxn modelId="{D65BDF8E-A72A-45FC-9B84-306F66D93342}" type="presOf" srcId="{A33ECBFD-E740-4628-A150-2B74A0233B78}" destId="{E955F0F3-8378-4A6E-9A94-EAB61AF01794}" srcOrd="0" destOrd="0" presId="urn:microsoft.com/office/officeart/2008/layout/VerticalCurvedList"/>
    <dgm:cxn modelId="{E2F9AB9C-8665-44E4-92FB-CD2594FAD925}" srcId="{A33ECBFD-E740-4628-A150-2B74A0233B78}" destId="{B2D4F8D9-D623-4C18-99E6-20AD4F0CA462}" srcOrd="1" destOrd="0" parTransId="{8C0079F2-3D5A-4FC5-9417-4963F039E173}" sibTransId="{4FF5D299-494A-4A25-AB19-55259D3CEF3E}"/>
    <dgm:cxn modelId="{6067A043-6C85-4905-BEC2-183F306AC50F}" type="presOf" srcId="{2BA39177-03F1-467F-864A-F4EB7FB5CB50}" destId="{A1012D4F-5FB0-4CBA-861B-0CAA1CFD9D53}" srcOrd="0" destOrd="0" presId="urn:microsoft.com/office/officeart/2008/layout/VerticalCurvedList"/>
    <dgm:cxn modelId="{4FE3426C-8E02-425A-BE45-05076C60FE4B}" type="presOf" srcId="{B2D4F8D9-D623-4C18-99E6-20AD4F0CA462}" destId="{35F060FE-25D1-4996-B5B9-1FBEED9DC180}" srcOrd="0" destOrd="0" presId="urn:microsoft.com/office/officeart/2008/layout/VerticalCurvedList"/>
    <dgm:cxn modelId="{A07106EC-68F6-42A2-941B-C9323E82ADCF}" srcId="{A33ECBFD-E740-4628-A150-2B74A0233B78}" destId="{2BA39177-03F1-467F-864A-F4EB7FB5CB50}" srcOrd="0" destOrd="0" parTransId="{C814C875-07ED-4D40-AC91-1DD1E4F2A7F7}" sibTransId="{AF2BB1C7-A8F4-436F-91B3-346C112AD5B1}"/>
    <dgm:cxn modelId="{CE59C12D-20E0-4F82-92E3-38517E5DB1D8}" type="presParOf" srcId="{E955F0F3-8378-4A6E-9A94-EAB61AF01794}" destId="{86617073-2EC1-4CEA-8761-939F44990851}" srcOrd="0" destOrd="0" presId="urn:microsoft.com/office/officeart/2008/layout/VerticalCurvedList"/>
    <dgm:cxn modelId="{C3DCEF73-2646-449D-9176-49BC59DEE0B3}" type="presParOf" srcId="{86617073-2EC1-4CEA-8761-939F44990851}" destId="{6EF22BC2-A4F5-4583-BEEA-DDAC2274EBBE}" srcOrd="0" destOrd="0" presId="urn:microsoft.com/office/officeart/2008/layout/VerticalCurvedList"/>
    <dgm:cxn modelId="{76A5CED7-E7C0-437D-A05D-65243A979EBE}" type="presParOf" srcId="{6EF22BC2-A4F5-4583-BEEA-DDAC2274EBBE}" destId="{533CD784-7123-4B09-8E1B-2BF787B27FAD}" srcOrd="0" destOrd="0" presId="urn:microsoft.com/office/officeart/2008/layout/VerticalCurvedList"/>
    <dgm:cxn modelId="{428A2FA8-B654-404A-810C-E546C835C5D4}" type="presParOf" srcId="{6EF22BC2-A4F5-4583-BEEA-DDAC2274EBBE}" destId="{690BB2CA-C993-458C-B25E-4AFA4890F72A}" srcOrd="1" destOrd="0" presId="urn:microsoft.com/office/officeart/2008/layout/VerticalCurvedList"/>
    <dgm:cxn modelId="{1D909561-F7D5-4C11-ABFB-244927D2FC4A}" type="presParOf" srcId="{6EF22BC2-A4F5-4583-BEEA-DDAC2274EBBE}" destId="{BF3CD5EC-0CD0-447D-A2E8-20B0658715AE}" srcOrd="2" destOrd="0" presId="urn:microsoft.com/office/officeart/2008/layout/VerticalCurvedList"/>
    <dgm:cxn modelId="{EA3BB98D-F939-4D6A-990C-5108AFEC0650}" type="presParOf" srcId="{6EF22BC2-A4F5-4583-BEEA-DDAC2274EBBE}" destId="{C3C3510D-39B9-4A43-A840-4BCDCCA9E888}" srcOrd="3" destOrd="0" presId="urn:microsoft.com/office/officeart/2008/layout/VerticalCurvedList"/>
    <dgm:cxn modelId="{59FB18D6-C340-4071-A2DB-E19701185020}" type="presParOf" srcId="{86617073-2EC1-4CEA-8761-939F44990851}" destId="{A1012D4F-5FB0-4CBA-861B-0CAA1CFD9D53}" srcOrd="1" destOrd="0" presId="urn:microsoft.com/office/officeart/2008/layout/VerticalCurvedList"/>
    <dgm:cxn modelId="{DBFC5BC9-A775-4AE7-92CF-45D60100A4FB}" type="presParOf" srcId="{86617073-2EC1-4CEA-8761-939F44990851}" destId="{12F637A8-E055-4C2A-9D54-4E8E5F787190}" srcOrd="2" destOrd="0" presId="urn:microsoft.com/office/officeart/2008/layout/VerticalCurvedList"/>
    <dgm:cxn modelId="{07738376-F294-400F-80B0-1E071C1FDB3F}" type="presParOf" srcId="{12F637A8-E055-4C2A-9D54-4E8E5F787190}" destId="{94C19057-7F38-41E4-8C7B-F028068248C8}" srcOrd="0" destOrd="0" presId="urn:microsoft.com/office/officeart/2008/layout/VerticalCurvedList"/>
    <dgm:cxn modelId="{8CBB712E-C4DB-469A-9E98-6D6827A396AA}" type="presParOf" srcId="{86617073-2EC1-4CEA-8761-939F44990851}" destId="{35F060FE-25D1-4996-B5B9-1FBEED9DC180}" srcOrd="3" destOrd="0" presId="urn:microsoft.com/office/officeart/2008/layout/VerticalCurvedList"/>
    <dgm:cxn modelId="{FE07E452-DABD-4DD5-A020-5C11620CE7C9}" type="presParOf" srcId="{86617073-2EC1-4CEA-8761-939F44990851}" destId="{C1E0254C-04D9-4681-A902-E6D0EA1CA078}" srcOrd="4" destOrd="0" presId="urn:microsoft.com/office/officeart/2008/layout/VerticalCurvedList"/>
    <dgm:cxn modelId="{DDEDBE6A-6C49-4A1F-8EE2-FA6515FB4C28}" type="presParOf" srcId="{C1E0254C-04D9-4681-A902-E6D0EA1CA078}" destId="{7117437E-8402-45FC-B4D3-EBEBC87158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3ECBFD-E740-4628-A150-2B74A0233B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39177-03F1-467F-864A-F4EB7FB5CB50}">
      <dgm:prSet phldrT="[Текст]" custT="1"/>
      <dgm:spPr>
        <a:solidFill>
          <a:srgbClr val="EAEFF7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600" b="1" kern="1200" dirty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  <a:cs typeface="+mn-cs"/>
            </a:rPr>
            <a:t>Применение инвестиционного налогового вычета только участниками национального проекта «Производительность труда и поддержка занятости»</a:t>
          </a:r>
        </a:p>
      </dgm:t>
    </dgm:pt>
    <dgm:pt modelId="{C814C875-07ED-4D40-AC91-1DD1E4F2A7F7}" type="parTrans" cxnId="{A07106EC-68F6-42A2-941B-C9323E82ADCF}">
      <dgm:prSet/>
      <dgm:spPr/>
      <dgm:t>
        <a:bodyPr/>
        <a:lstStyle/>
        <a:p>
          <a:endParaRPr lang="ru-RU"/>
        </a:p>
      </dgm:t>
    </dgm:pt>
    <dgm:pt modelId="{AF2BB1C7-A8F4-436F-91B3-346C112AD5B1}" type="sibTrans" cxnId="{A07106EC-68F6-42A2-941B-C9323E82ADCF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955F0F3-8378-4A6E-9A94-EAB61AF01794}" type="pres">
      <dgm:prSet presAssocID="{A33ECBFD-E740-4628-A150-2B74A0233B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6617073-2EC1-4CEA-8761-939F44990851}" type="pres">
      <dgm:prSet presAssocID="{A33ECBFD-E740-4628-A150-2B74A0233B78}" presName="Name1" presStyleCnt="0"/>
      <dgm:spPr/>
    </dgm:pt>
    <dgm:pt modelId="{6EF22BC2-A4F5-4583-BEEA-DDAC2274EBBE}" type="pres">
      <dgm:prSet presAssocID="{A33ECBFD-E740-4628-A150-2B74A0233B78}" presName="cycle" presStyleCnt="0"/>
      <dgm:spPr/>
    </dgm:pt>
    <dgm:pt modelId="{533CD784-7123-4B09-8E1B-2BF787B27FAD}" type="pres">
      <dgm:prSet presAssocID="{A33ECBFD-E740-4628-A150-2B74A0233B78}" presName="srcNode" presStyleLbl="node1" presStyleIdx="0" presStyleCnt="1"/>
      <dgm:spPr/>
    </dgm:pt>
    <dgm:pt modelId="{690BB2CA-C993-458C-B25E-4AFA4890F72A}" type="pres">
      <dgm:prSet presAssocID="{A33ECBFD-E740-4628-A150-2B74A0233B78}" presName="conn" presStyleLbl="parChTrans1D2" presStyleIdx="0" presStyleCnt="1"/>
      <dgm:spPr/>
      <dgm:t>
        <a:bodyPr/>
        <a:lstStyle/>
        <a:p>
          <a:endParaRPr lang="ru-RU"/>
        </a:p>
      </dgm:t>
    </dgm:pt>
    <dgm:pt modelId="{BF3CD5EC-0CD0-447D-A2E8-20B0658715AE}" type="pres">
      <dgm:prSet presAssocID="{A33ECBFD-E740-4628-A150-2B74A0233B78}" presName="extraNode" presStyleLbl="node1" presStyleIdx="0" presStyleCnt="1"/>
      <dgm:spPr/>
    </dgm:pt>
    <dgm:pt modelId="{C3C3510D-39B9-4A43-A840-4BCDCCA9E888}" type="pres">
      <dgm:prSet presAssocID="{A33ECBFD-E740-4628-A150-2B74A0233B78}" presName="dstNode" presStyleLbl="node1" presStyleIdx="0" presStyleCnt="1"/>
      <dgm:spPr/>
    </dgm:pt>
    <dgm:pt modelId="{A1012D4F-5FB0-4CBA-861B-0CAA1CFD9D53}" type="pres">
      <dgm:prSet presAssocID="{2BA39177-03F1-467F-864A-F4EB7FB5CB50}" presName="text_1" presStyleLbl="node1" presStyleIdx="0" presStyleCnt="1" custScaleY="107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637A8-E055-4C2A-9D54-4E8E5F787190}" type="pres">
      <dgm:prSet presAssocID="{2BA39177-03F1-467F-864A-F4EB7FB5CB50}" presName="accent_1" presStyleCnt="0"/>
      <dgm:spPr/>
    </dgm:pt>
    <dgm:pt modelId="{94C19057-7F38-41E4-8C7B-F028068248C8}" type="pres">
      <dgm:prSet presAssocID="{2BA39177-03F1-467F-864A-F4EB7FB5CB50}" presName="accentRepeatNode" presStyleLbl="solidFgAcc1" presStyleIdx="0" presStyleCnt="1"/>
      <dgm:spPr>
        <a:ln>
          <a:solidFill>
            <a:srgbClr val="002060"/>
          </a:solidFill>
        </a:ln>
      </dgm:spPr>
    </dgm:pt>
  </dgm:ptLst>
  <dgm:cxnLst>
    <dgm:cxn modelId="{D65BDF8E-A72A-45FC-9B84-306F66D93342}" type="presOf" srcId="{A33ECBFD-E740-4628-A150-2B74A0233B78}" destId="{E955F0F3-8378-4A6E-9A94-EAB61AF01794}" srcOrd="0" destOrd="0" presId="urn:microsoft.com/office/officeart/2008/layout/VerticalCurvedList"/>
    <dgm:cxn modelId="{6067A043-6C85-4905-BEC2-183F306AC50F}" type="presOf" srcId="{2BA39177-03F1-467F-864A-F4EB7FB5CB50}" destId="{A1012D4F-5FB0-4CBA-861B-0CAA1CFD9D53}" srcOrd="0" destOrd="0" presId="urn:microsoft.com/office/officeart/2008/layout/VerticalCurvedList"/>
    <dgm:cxn modelId="{C59A2E21-3D26-4AE1-A8AA-C7C016BFF0D7}" type="presOf" srcId="{AF2BB1C7-A8F4-436F-91B3-346C112AD5B1}" destId="{690BB2CA-C993-458C-B25E-4AFA4890F72A}" srcOrd="0" destOrd="0" presId="urn:microsoft.com/office/officeart/2008/layout/VerticalCurvedList"/>
    <dgm:cxn modelId="{A07106EC-68F6-42A2-941B-C9323E82ADCF}" srcId="{A33ECBFD-E740-4628-A150-2B74A0233B78}" destId="{2BA39177-03F1-467F-864A-F4EB7FB5CB50}" srcOrd="0" destOrd="0" parTransId="{C814C875-07ED-4D40-AC91-1DD1E4F2A7F7}" sibTransId="{AF2BB1C7-A8F4-436F-91B3-346C112AD5B1}"/>
    <dgm:cxn modelId="{CE59C12D-20E0-4F82-92E3-38517E5DB1D8}" type="presParOf" srcId="{E955F0F3-8378-4A6E-9A94-EAB61AF01794}" destId="{86617073-2EC1-4CEA-8761-939F44990851}" srcOrd="0" destOrd="0" presId="urn:microsoft.com/office/officeart/2008/layout/VerticalCurvedList"/>
    <dgm:cxn modelId="{C3DCEF73-2646-449D-9176-49BC59DEE0B3}" type="presParOf" srcId="{86617073-2EC1-4CEA-8761-939F44990851}" destId="{6EF22BC2-A4F5-4583-BEEA-DDAC2274EBBE}" srcOrd="0" destOrd="0" presId="urn:microsoft.com/office/officeart/2008/layout/VerticalCurvedList"/>
    <dgm:cxn modelId="{76A5CED7-E7C0-437D-A05D-65243A979EBE}" type="presParOf" srcId="{6EF22BC2-A4F5-4583-BEEA-DDAC2274EBBE}" destId="{533CD784-7123-4B09-8E1B-2BF787B27FAD}" srcOrd="0" destOrd="0" presId="urn:microsoft.com/office/officeart/2008/layout/VerticalCurvedList"/>
    <dgm:cxn modelId="{428A2FA8-B654-404A-810C-E546C835C5D4}" type="presParOf" srcId="{6EF22BC2-A4F5-4583-BEEA-DDAC2274EBBE}" destId="{690BB2CA-C993-458C-B25E-4AFA4890F72A}" srcOrd="1" destOrd="0" presId="urn:microsoft.com/office/officeart/2008/layout/VerticalCurvedList"/>
    <dgm:cxn modelId="{1D909561-F7D5-4C11-ABFB-244927D2FC4A}" type="presParOf" srcId="{6EF22BC2-A4F5-4583-BEEA-DDAC2274EBBE}" destId="{BF3CD5EC-0CD0-447D-A2E8-20B0658715AE}" srcOrd="2" destOrd="0" presId="urn:microsoft.com/office/officeart/2008/layout/VerticalCurvedList"/>
    <dgm:cxn modelId="{EA3BB98D-F939-4D6A-990C-5108AFEC0650}" type="presParOf" srcId="{6EF22BC2-A4F5-4583-BEEA-DDAC2274EBBE}" destId="{C3C3510D-39B9-4A43-A840-4BCDCCA9E888}" srcOrd="3" destOrd="0" presId="urn:microsoft.com/office/officeart/2008/layout/VerticalCurvedList"/>
    <dgm:cxn modelId="{59FB18D6-C340-4071-A2DB-E19701185020}" type="presParOf" srcId="{86617073-2EC1-4CEA-8761-939F44990851}" destId="{A1012D4F-5FB0-4CBA-861B-0CAA1CFD9D53}" srcOrd="1" destOrd="0" presId="urn:microsoft.com/office/officeart/2008/layout/VerticalCurvedList"/>
    <dgm:cxn modelId="{DBFC5BC9-A775-4AE7-92CF-45D60100A4FB}" type="presParOf" srcId="{86617073-2EC1-4CEA-8761-939F44990851}" destId="{12F637A8-E055-4C2A-9D54-4E8E5F787190}" srcOrd="2" destOrd="0" presId="urn:microsoft.com/office/officeart/2008/layout/VerticalCurvedList"/>
    <dgm:cxn modelId="{07738376-F294-400F-80B0-1E071C1FDB3F}" type="presParOf" srcId="{12F637A8-E055-4C2A-9D54-4E8E5F787190}" destId="{94C19057-7F38-41E4-8C7B-F028068248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3ECBFD-E740-4628-A150-2B74A0233B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A39177-03F1-467F-864A-F4EB7FB5CB50}">
      <dgm:prSet phldrT="[Текст]" custT="1"/>
      <dgm:spPr>
        <a:solidFill>
          <a:srgbClr val="EAEFF7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  <a:cs typeface="+mn-cs"/>
            </a:rPr>
            <a:t>Существенные затруднения при переходе на фактический учет объемов накопления ТКО и из-за действующих нормативов накопления ТКО, объектов и расчетных единиц, </a:t>
          </a:r>
          <a:b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  <a:cs typeface="+mn-cs"/>
            </a:rPr>
          </a:br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Calibri" panose="020F0502020204030204" pitchFamily="34" charset="0"/>
              <a:cs typeface="+mn-cs"/>
            </a:rPr>
            <a:t>не учитывающих специфику хозяйственной деятельности, технологию образования отходов </a:t>
          </a:r>
        </a:p>
      </dgm:t>
    </dgm:pt>
    <dgm:pt modelId="{C814C875-07ED-4D40-AC91-1DD1E4F2A7F7}" type="parTrans" cxnId="{A07106EC-68F6-42A2-941B-C9323E82ADCF}">
      <dgm:prSet/>
      <dgm:spPr/>
      <dgm:t>
        <a:bodyPr/>
        <a:lstStyle/>
        <a:p>
          <a:endParaRPr lang="ru-RU"/>
        </a:p>
      </dgm:t>
    </dgm:pt>
    <dgm:pt modelId="{AF2BB1C7-A8F4-436F-91B3-346C112AD5B1}" type="sibTrans" cxnId="{A07106EC-68F6-42A2-941B-C9323E82ADCF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955F0F3-8378-4A6E-9A94-EAB61AF01794}" type="pres">
      <dgm:prSet presAssocID="{A33ECBFD-E740-4628-A150-2B74A0233B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6617073-2EC1-4CEA-8761-939F44990851}" type="pres">
      <dgm:prSet presAssocID="{A33ECBFD-E740-4628-A150-2B74A0233B78}" presName="Name1" presStyleCnt="0"/>
      <dgm:spPr/>
    </dgm:pt>
    <dgm:pt modelId="{6EF22BC2-A4F5-4583-BEEA-DDAC2274EBBE}" type="pres">
      <dgm:prSet presAssocID="{A33ECBFD-E740-4628-A150-2B74A0233B78}" presName="cycle" presStyleCnt="0"/>
      <dgm:spPr/>
    </dgm:pt>
    <dgm:pt modelId="{533CD784-7123-4B09-8E1B-2BF787B27FAD}" type="pres">
      <dgm:prSet presAssocID="{A33ECBFD-E740-4628-A150-2B74A0233B78}" presName="srcNode" presStyleLbl="node1" presStyleIdx="0" presStyleCnt="1"/>
      <dgm:spPr/>
    </dgm:pt>
    <dgm:pt modelId="{690BB2CA-C993-458C-B25E-4AFA4890F72A}" type="pres">
      <dgm:prSet presAssocID="{A33ECBFD-E740-4628-A150-2B74A0233B78}" presName="conn" presStyleLbl="parChTrans1D2" presStyleIdx="0" presStyleCnt="1"/>
      <dgm:spPr/>
      <dgm:t>
        <a:bodyPr/>
        <a:lstStyle/>
        <a:p>
          <a:endParaRPr lang="ru-RU"/>
        </a:p>
      </dgm:t>
    </dgm:pt>
    <dgm:pt modelId="{BF3CD5EC-0CD0-447D-A2E8-20B0658715AE}" type="pres">
      <dgm:prSet presAssocID="{A33ECBFD-E740-4628-A150-2B74A0233B78}" presName="extraNode" presStyleLbl="node1" presStyleIdx="0" presStyleCnt="1"/>
      <dgm:spPr/>
    </dgm:pt>
    <dgm:pt modelId="{C3C3510D-39B9-4A43-A840-4BCDCCA9E888}" type="pres">
      <dgm:prSet presAssocID="{A33ECBFD-E740-4628-A150-2B74A0233B78}" presName="dstNode" presStyleLbl="node1" presStyleIdx="0" presStyleCnt="1"/>
      <dgm:spPr/>
    </dgm:pt>
    <dgm:pt modelId="{A1012D4F-5FB0-4CBA-861B-0CAA1CFD9D53}" type="pres">
      <dgm:prSet presAssocID="{2BA39177-03F1-467F-864A-F4EB7FB5CB50}" presName="text_1" presStyleLbl="node1" presStyleIdx="0" presStyleCnt="1" custScaleY="117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637A8-E055-4C2A-9D54-4E8E5F787190}" type="pres">
      <dgm:prSet presAssocID="{2BA39177-03F1-467F-864A-F4EB7FB5CB50}" presName="accent_1" presStyleCnt="0"/>
      <dgm:spPr/>
    </dgm:pt>
    <dgm:pt modelId="{94C19057-7F38-41E4-8C7B-F028068248C8}" type="pres">
      <dgm:prSet presAssocID="{2BA39177-03F1-467F-864A-F4EB7FB5CB50}" presName="accentRepeatNode" presStyleLbl="solidFgAcc1" presStyleIdx="0" presStyleCnt="1"/>
      <dgm:spPr>
        <a:ln>
          <a:solidFill>
            <a:srgbClr val="002060"/>
          </a:solidFill>
        </a:ln>
      </dgm:spPr>
    </dgm:pt>
  </dgm:ptLst>
  <dgm:cxnLst>
    <dgm:cxn modelId="{D65BDF8E-A72A-45FC-9B84-306F66D93342}" type="presOf" srcId="{A33ECBFD-E740-4628-A150-2B74A0233B78}" destId="{E955F0F3-8378-4A6E-9A94-EAB61AF01794}" srcOrd="0" destOrd="0" presId="urn:microsoft.com/office/officeart/2008/layout/VerticalCurvedList"/>
    <dgm:cxn modelId="{6067A043-6C85-4905-BEC2-183F306AC50F}" type="presOf" srcId="{2BA39177-03F1-467F-864A-F4EB7FB5CB50}" destId="{A1012D4F-5FB0-4CBA-861B-0CAA1CFD9D53}" srcOrd="0" destOrd="0" presId="urn:microsoft.com/office/officeart/2008/layout/VerticalCurvedList"/>
    <dgm:cxn modelId="{C59A2E21-3D26-4AE1-A8AA-C7C016BFF0D7}" type="presOf" srcId="{AF2BB1C7-A8F4-436F-91B3-346C112AD5B1}" destId="{690BB2CA-C993-458C-B25E-4AFA4890F72A}" srcOrd="0" destOrd="0" presId="urn:microsoft.com/office/officeart/2008/layout/VerticalCurvedList"/>
    <dgm:cxn modelId="{A07106EC-68F6-42A2-941B-C9323E82ADCF}" srcId="{A33ECBFD-E740-4628-A150-2B74A0233B78}" destId="{2BA39177-03F1-467F-864A-F4EB7FB5CB50}" srcOrd="0" destOrd="0" parTransId="{C814C875-07ED-4D40-AC91-1DD1E4F2A7F7}" sibTransId="{AF2BB1C7-A8F4-436F-91B3-346C112AD5B1}"/>
    <dgm:cxn modelId="{CE59C12D-20E0-4F82-92E3-38517E5DB1D8}" type="presParOf" srcId="{E955F0F3-8378-4A6E-9A94-EAB61AF01794}" destId="{86617073-2EC1-4CEA-8761-939F44990851}" srcOrd="0" destOrd="0" presId="urn:microsoft.com/office/officeart/2008/layout/VerticalCurvedList"/>
    <dgm:cxn modelId="{C3DCEF73-2646-449D-9176-49BC59DEE0B3}" type="presParOf" srcId="{86617073-2EC1-4CEA-8761-939F44990851}" destId="{6EF22BC2-A4F5-4583-BEEA-DDAC2274EBBE}" srcOrd="0" destOrd="0" presId="urn:microsoft.com/office/officeart/2008/layout/VerticalCurvedList"/>
    <dgm:cxn modelId="{76A5CED7-E7C0-437D-A05D-65243A979EBE}" type="presParOf" srcId="{6EF22BC2-A4F5-4583-BEEA-DDAC2274EBBE}" destId="{533CD784-7123-4B09-8E1B-2BF787B27FAD}" srcOrd="0" destOrd="0" presId="urn:microsoft.com/office/officeart/2008/layout/VerticalCurvedList"/>
    <dgm:cxn modelId="{428A2FA8-B654-404A-810C-E546C835C5D4}" type="presParOf" srcId="{6EF22BC2-A4F5-4583-BEEA-DDAC2274EBBE}" destId="{690BB2CA-C993-458C-B25E-4AFA4890F72A}" srcOrd="1" destOrd="0" presId="urn:microsoft.com/office/officeart/2008/layout/VerticalCurvedList"/>
    <dgm:cxn modelId="{1D909561-F7D5-4C11-ABFB-244927D2FC4A}" type="presParOf" srcId="{6EF22BC2-A4F5-4583-BEEA-DDAC2274EBBE}" destId="{BF3CD5EC-0CD0-447D-A2E8-20B0658715AE}" srcOrd="2" destOrd="0" presId="urn:microsoft.com/office/officeart/2008/layout/VerticalCurvedList"/>
    <dgm:cxn modelId="{EA3BB98D-F939-4D6A-990C-5108AFEC0650}" type="presParOf" srcId="{6EF22BC2-A4F5-4583-BEEA-DDAC2274EBBE}" destId="{C3C3510D-39B9-4A43-A840-4BCDCCA9E888}" srcOrd="3" destOrd="0" presId="urn:microsoft.com/office/officeart/2008/layout/VerticalCurvedList"/>
    <dgm:cxn modelId="{59FB18D6-C340-4071-A2DB-E19701185020}" type="presParOf" srcId="{86617073-2EC1-4CEA-8761-939F44990851}" destId="{A1012D4F-5FB0-4CBA-861B-0CAA1CFD9D53}" srcOrd="1" destOrd="0" presId="urn:microsoft.com/office/officeart/2008/layout/VerticalCurvedList"/>
    <dgm:cxn modelId="{DBFC5BC9-A775-4AE7-92CF-45D60100A4FB}" type="presParOf" srcId="{86617073-2EC1-4CEA-8761-939F44990851}" destId="{12F637A8-E055-4C2A-9D54-4E8E5F787190}" srcOrd="2" destOrd="0" presId="urn:microsoft.com/office/officeart/2008/layout/VerticalCurvedList"/>
    <dgm:cxn modelId="{07738376-F294-400F-80B0-1E071C1FDB3F}" type="presParOf" srcId="{12F637A8-E055-4C2A-9D54-4E8E5F787190}" destId="{94C19057-7F38-41E4-8C7B-F028068248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28508-3066-4E8C-91C9-794CDD9C009B}">
      <dsp:nvSpPr>
        <dsp:cNvPr id="0" name=""/>
        <dsp:cNvSpPr/>
      </dsp:nvSpPr>
      <dsp:spPr>
        <a:xfrm>
          <a:off x="1743409" y="0"/>
          <a:ext cx="8011082" cy="2110873"/>
        </a:xfrm>
        <a:prstGeom prst="rightArrow">
          <a:avLst>
            <a:gd name="adj1" fmla="val 70000"/>
            <a:gd name="adj2" fmla="val 50000"/>
          </a:avLst>
        </a:prstGeom>
        <a:solidFill>
          <a:srgbClr val="F3F6FB">
            <a:alpha val="89804"/>
          </a:srgb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16510" rIns="33020" bIns="16510" numCol="1" spcCol="1270" anchor="ctr" anchorCtr="0">
          <a:noAutofit/>
        </a:bodyPr>
        <a:lstStyle/>
        <a:p>
          <a:pPr marL="628650" lvl="1" indent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30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46</a:t>
          </a: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по </a:t>
          </a:r>
          <a:r>
            <a:rPr lang="ru-RU" sz="30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15</a:t>
          </a: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жалобам </a:t>
          </a:r>
        </a:p>
        <a:p>
          <a:pPr marL="628650" lvl="1" indent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30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8</a:t>
          </a: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по инициативе суда</a:t>
          </a:r>
        </a:p>
      </dsp:txBody>
      <dsp:txXfrm>
        <a:off x="3746179" y="316631"/>
        <a:ext cx="5269505" cy="1477611"/>
      </dsp:txXfrm>
    </dsp:sp>
    <dsp:sp modelId="{E8A529DA-CEA5-488E-B734-CE6EE5EBE78E}">
      <dsp:nvSpPr>
        <dsp:cNvPr id="0" name=""/>
        <dsp:cNvSpPr/>
      </dsp:nvSpPr>
      <dsp:spPr>
        <a:xfrm>
          <a:off x="0" y="59870"/>
          <a:ext cx="4081838" cy="1880386"/>
        </a:xfrm>
        <a:prstGeom prst="ellipse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54</a:t>
          </a:r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/>
          </a:r>
          <a:b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процессуальных документа: </a:t>
          </a:r>
          <a: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/>
          </a:r>
          <a:b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отзывы, возражения, ходатайства и др.</a:t>
          </a:r>
        </a:p>
      </dsp:txBody>
      <dsp:txXfrm>
        <a:off x="597771" y="335246"/>
        <a:ext cx="2886296" cy="1329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28508-3066-4E8C-91C9-794CDD9C009B}">
      <dsp:nvSpPr>
        <dsp:cNvPr id="0" name=""/>
        <dsp:cNvSpPr/>
      </dsp:nvSpPr>
      <dsp:spPr>
        <a:xfrm>
          <a:off x="1743409" y="0"/>
          <a:ext cx="8011082" cy="2110873"/>
        </a:xfrm>
        <a:prstGeom prst="rightArrow">
          <a:avLst>
            <a:gd name="adj1" fmla="val 70000"/>
            <a:gd name="adj2" fmla="val 50000"/>
          </a:avLst>
        </a:prstGeom>
        <a:solidFill>
          <a:srgbClr val="F3F6FB">
            <a:alpha val="89804"/>
          </a:srgb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62865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45</a:t>
          </a: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по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15</a:t>
          </a: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жалобам в качестве 3 лица </a:t>
          </a:r>
        </a:p>
        <a:p>
          <a:pPr marL="62865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</a:t>
          </a: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как защитник в адм. производстве</a:t>
          </a:r>
        </a:p>
        <a:p>
          <a:pPr marL="628650" lvl="1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4</a:t>
          </a:r>
          <a:r>
            <a:rPr lang="ru-RU" sz="2000" b="0" i="1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</a:t>
          </a:r>
          <a:r>
            <a:rPr lang="ru-RU" sz="20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по инициативе суда</a:t>
          </a:r>
        </a:p>
      </dsp:txBody>
      <dsp:txXfrm>
        <a:off x="3746179" y="316631"/>
        <a:ext cx="5269505" cy="1477611"/>
      </dsp:txXfrm>
    </dsp:sp>
    <dsp:sp modelId="{E8A529DA-CEA5-488E-B734-CE6EE5EBE78E}">
      <dsp:nvSpPr>
        <dsp:cNvPr id="0" name=""/>
        <dsp:cNvSpPr/>
      </dsp:nvSpPr>
      <dsp:spPr>
        <a:xfrm>
          <a:off x="0" y="59870"/>
          <a:ext cx="4081838" cy="1880386"/>
        </a:xfrm>
        <a:prstGeom prst="ellipse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0" kern="12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50</a:t>
          </a:r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/>
          </a:r>
          <a:b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судебных заседаний</a:t>
          </a:r>
          <a:endParaRPr lang="ru-RU" sz="2400" b="0" i="0" kern="1200" dirty="0">
            <a:solidFill>
              <a:srgbClr val="00206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597771" y="335246"/>
        <a:ext cx="2886296" cy="1329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28508-3066-4E8C-91C9-794CDD9C009B}">
      <dsp:nvSpPr>
        <dsp:cNvPr id="0" name=""/>
        <dsp:cNvSpPr/>
      </dsp:nvSpPr>
      <dsp:spPr>
        <a:xfrm>
          <a:off x="1743409" y="0"/>
          <a:ext cx="8011082" cy="2110873"/>
        </a:xfrm>
        <a:prstGeom prst="rightArrow">
          <a:avLst>
            <a:gd name="adj1" fmla="val 70000"/>
            <a:gd name="adj2" fmla="val 50000"/>
          </a:avLst>
        </a:prstGeom>
        <a:solidFill>
          <a:srgbClr val="F3F6FB">
            <a:alpha val="89804"/>
          </a:srgbClr>
        </a:solidFill>
        <a:ln w="1270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16510" rIns="33020" bIns="16510" numCol="1" spcCol="1270" anchor="ctr" anchorCtr="0">
          <a:noAutofit/>
        </a:bodyPr>
        <a:lstStyle/>
        <a:p>
          <a:pPr marL="628650" lvl="1" indent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по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13</a:t>
          </a: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жалобам </a:t>
          </a:r>
        </a:p>
        <a:p>
          <a:pPr marL="628650" lvl="1" indent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по </a:t>
          </a:r>
          <a:r>
            <a:rPr lang="ru-RU" sz="26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1</a:t>
          </a:r>
          <a:r>
            <a:rPr lang="ru-RU" sz="26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 обращению</a:t>
          </a:r>
          <a:endParaRPr lang="ru-RU" sz="2200" b="0" i="1" kern="1200" dirty="0">
            <a:solidFill>
              <a:srgbClr val="002060"/>
            </a:solidFill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</a:endParaRPr>
        </a:p>
      </dsp:txBody>
      <dsp:txXfrm>
        <a:off x="3746179" y="316631"/>
        <a:ext cx="5269505" cy="1477611"/>
      </dsp:txXfrm>
    </dsp:sp>
    <dsp:sp modelId="{E8A529DA-CEA5-488E-B734-CE6EE5EBE78E}">
      <dsp:nvSpPr>
        <dsp:cNvPr id="0" name=""/>
        <dsp:cNvSpPr/>
      </dsp:nvSpPr>
      <dsp:spPr>
        <a:xfrm>
          <a:off x="0" y="59870"/>
          <a:ext cx="4081838" cy="1880386"/>
        </a:xfrm>
        <a:prstGeom prst="ellipse">
          <a:avLst/>
        </a:prstGeom>
        <a:solidFill>
          <a:srgbClr val="D2DEEF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Правовые позиции </a:t>
          </a:r>
          <a: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для самостоятельной защиты </a:t>
          </a:r>
          <a:b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</a:br>
          <a:r>
            <a:rPr lang="ru-RU" sz="2400" b="0" i="0" kern="12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rPr>
            <a:t>заявителями в суде</a:t>
          </a:r>
        </a:p>
      </dsp:txBody>
      <dsp:txXfrm>
        <a:off x="597771" y="335246"/>
        <a:ext cx="2886296" cy="1329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C9B3F-3D39-4A25-A511-3AB2B29EECEB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16954-A4C9-4A16-A15C-738DD4096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67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24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6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14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1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06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98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0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92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6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45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8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33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48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65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59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6954-A4C9-4A16-A15C-738DD4096FA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30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6954-A4C9-4A16-A15C-738DD4096F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4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75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6954-A4C9-4A16-A15C-738DD4096F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6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16954-A4C9-4A16-A15C-738DD4096F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8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47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8087-BEC8-4364-8CB7-ACFAF0522D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76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3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4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6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7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9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3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8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4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9B5F-98B4-4F8B-9978-C065E1F49789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18AD-3B6C-4A2D-90F8-913A9E2B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9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ir@egov66.tu" TargetMode="External"/><Relationship Id="rId3" Type="http://schemas.openxmlformats.org/officeDocument/2006/relationships/image" Target="../media/image8.jpeg"/><Relationship Id="rId7" Type="http://schemas.openxmlformats.org/officeDocument/2006/relationships/hyperlink" Target="mailto:Sverdlovsk@ombudsmanbiz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.artyuh@egov66.ru" TargetMode="External"/><Relationship Id="rId5" Type="http://schemas.openxmlformats.org/officeDocument/2006/relationships/hyperlink" Target="http://uzpp.midural.ru/" TargetMode="External"/><Relationship Id="rId4" Type="http://schemas.openxmlformats.org/officeDocument/2006/relationships/image" Target="../media/image9.jpeg"/><Relationship Id="rId9" Type="http://schemas.openxmlformats.org/officeDocument/2006/relationships/hyperlink" Target="mailto:mir@egov66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zpp.midural.ru/article/show/id/1006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mbudsmanbiz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uzpp.midural.ru/article/show/id/13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3.sv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3.sv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33.sv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31.sv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zpp.midural.r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66msp.ru/" TargetMode="External"/><Relationship Id="rId4" Type="http://schemas.openxmlformats.org/officeDocument/2006/relationships/hyperlink" Target="mailto:Sverdlovsk@ombudsmanbiz.ru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9.png"/><Relationship Id="rId3" Type="http://schemas.openxmlformats.org/officeDocument/2006/relationships/hyperlink" Target="https://uzpp.midural.ru/" TargetMode="External"/><Relationship Id="rId7" Type="http://schemas.openxmlformats.org/officeDocument/2006/relationships/hyperlink" Target="https://vk.com/ENArtyukh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gif"/><Relationship Id="rId10" Type="http://schemas.openxmlformats.org/officeDocument/2006/relationships/hyperlink" Target="https://vk.com/ombudsmanbiz66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zpp.midural.ru/article/show/id/13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523431" y="0"/>
            <a:ext cx="4058970" cy="884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5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296" y="1310016"/>
            <a:ext cx="10855105" cy="466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5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основных направлениях </a:t>
            </a:r>
          </a:p>
          <a:p>
            <a:pPr algn="ctr">
              <a:lnSpc>
                <a:spcPct val="90000"/>
              </a:lnSpc>
            </a:pPr>
            <a:r>
              <a:rPr lang="ru-RU" sz="5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 </a:t>
            </a:r>
          </a:p>
          <a:p>
            <a:pPr algn="ctr">
              <a:lnSpc>
                <a:spcPct val="90000"/>
              </a:lnSpc>
            </a:pPr>
            <a:r>
              <a:rPr lang="ru-RU" sz="5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Уполномоченного </a:t>
            </a:r>
          </a:p>
          <a:p>
            <a:pPr algn="ctr">
              <a:lnSpc>
                <a:spcPct val="90000"/>
              </a:lnSpc>
            </a:pPr>
            <a:r>
              <a:rPr lang="ru-RU" sz="5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защите прав предпринимателей </a:t>
            </a:r>
          </a:p>
          <a:p>
            <a:pPr algn="ctr">
              <a:lnSpc>
                <a:spcPct val="90000"/>
              </a:lnSpc>
            </a:pPr>
            <a:r>
              <a:rPr lang="ru-RU" sz="5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Свердловской области</a:t>
            </a:r>
            <a:endParaRPr lang="ru-RU" sz="5300" b="1" i="1" kern="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95000"/>
              </a:lnSpc>
            </a:pPr>
            <a:endParaRPr lang="ru-RU" sz="500" b="1" i="1" kern="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95000"/>
              </a:lnSpc>
            </a:pPr>
            <a:endParaRPr lang="ru-RU" sz="500" b="1" i="1" kern="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95000"/>
              </a:lnSpc>
            </a:pPr>
            <a:endParaRPr lang="ru-RU" sz="500" b="1" i="1" kern="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95000"/>
              </a:lnSpc>
            </a:pPr>
            <a:endParaRPr lang="ru-RU" sz="500" b="1" i="1" kern="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95000"/>
              </a:lnSpc>
            </a:pPr>
            <a:endParaRPr lang="ru-RU" sz="500" b="1" i="1" kern="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95000"/>
              </a:lnSpc>
            </a:pPr>
            <a:endParaRPr lang="ru-RU" sz="500" b="1" i="1" kern="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95000"/>
              </a:lnSpc>
            </a:pPr>
            <a:endParaRPr lang="ru-RU" sz="500" b="1" i="1" kern="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95000"/>
              </a:lnSpc>
            </a:pPr>
            <a:endParaRPr lang="ru-RU" sz="500" b="1" i="1" kern="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r">
              <a:lnSpc>
                <a:spcPct val="95000"/>
              </a:lnSpc>
            </a:pPr>
            <a:endParaRPr lang="ru-RU" sz="500" b="1" i="1" kern="800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Picture 2" descr="forum.ykt.ru slayyyer.ru">
            <a:extLst>
              <a:ext uri="{FF2B5EF4-FFF2-40B4-BE49-F238E27FC236}">
                <a16:creationId xmlns:a16="http://schemas.microsoft.com/office/drawing/2014/main" xmlns="" id="{F49DAEB1-2BB6-4865-B3FE-54496B5C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96" y="246340"/>
            <a:ext cx="523703" cy="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1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10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22235" y="191259"/>
            <a:ext cx="9233426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86013" y="1"/>
            <a:ext cx="10883174" cy="73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99000"/>
              </a:lnSpc>
            </a:pP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Рабочая группа по досудебному урегулированию споров субъектов инвестиционной деятельности с контрольными и надзорными органами </a:t>
            </a:r>
          </a:p>
          <a:p>
            <a:pPr algn="ctr">
              <a:lnSpc>
                <a:spcPct val="99000"/>
              </a:lnSpc>
            </a:pPr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DF0E113-96A5-4416-9DDE-A73579424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8" y="3951109"/>
            <a:ext cx="3240000" cy="216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CCBEECB-9EFE-4816-9998-30C1FFA3D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2" y="1165065"/>
            <a:ext cx="3240000" cy="216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E3ECB22E-FF62-464F-B72B-60288688C8D2}"/>
              </a:ext>
            </a:extLst>
          </p:cNvPr>
          <p:cNvSpPr txBox="1">
            <a:spLocks/>
          </p:cNvSpPr>
          <p:nvPr/>
        </p:nvSpPr>
        <p:spPr>
          <a:xfrm>
            <a:off x="3959216" y="987236"/>
            <a:ext cx="8071917" cy="57124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Создана</a:t>
            </a:r>
            <a:r>
              <a:rPr lang="ru-RU" sz="1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 мая 2022 года </a:t>
            </a:r>
            <a:r>
              <a:rPr 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решением </a:t>
            </a:r>
            <a:r>
              <a:rPr lang="ru-RU" sz="1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Инвестиционного комитета Свердловской области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endParaRPr lang="ru-RU" sz="10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Состав:</a:t>
            </a:r>
            <a:r>
              <a:rPr lang="ru-RU" altLang="ru-RU" sz="1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7 человек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endParaRPr lang="ru-RU" altLang="ru-RU" sz="10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Руководитель: </a:t>
            </a:r>
            <a:r>
              <a:rPr lang="ru-RU" altLang="ru-RU" sz="1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Артюх Елена Николаевна, </a:t>
            </a:r>
            <a:r>
              <a:rPr lang="ru-RU" alt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Уполномоченный </a:t>
            </a:r>
            <a:br>
              <a:rPr lang="ru-RU" alt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защите прав предпринимателей в Свердловской области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endParaRPr lang="ru-RU" altLang="ru-RU" sz="1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Секретарь: </a:t>
            </a:r>
            <a:r>
              <a:rPr lang="ru-RU" altLang="ru-RU" sz="1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Боровков Павел Сергеевич, </a:t>
            </a:r>
            <a: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начальник отдела государственной поддержки инвестиционной деятельности и сопровождения инвестиционных проектов Министерства инвестиций и развития Свердловской области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endParaRPr lang="ru-RU" altLang="ru-RU" sz="18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C00000"/>
                </a:solidFill>
                <a:highlight>
                  <a:srgbClr val="C5E0B4"/>
                </a:highligh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Как обратиться:</a:t>
            </a:r>
            <a:r>
              <a:rPr lang="ru-RU" sz="1800" b="1" dirty="0">
                <a:solidFill>
                  <a:srgbClr val="C00000"/>
                </a:solidFill>
                <a:highlight>
                  <a:srgbClr val="C5E0B4"/>
                </a:highligh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endParaRPr lang="ru-RU" sz="1000" b="1" dirty="0">
              <a:solidFill>
                <a:srgbClr val="C00000"/>
              </a:solidFill>
              <a:highlight>
                <a:srgbClr val="C5E0B4"/>
              </a:highligh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0363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Уполномоченному:</a:t>
            </a:r>
            <a: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360363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сайт: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en-US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5"/>
              </a:rPr>
              <a:t>uzpp</a:t>
            </a:r>
            <a:r>
              <a:rPr lang="ru-RU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5"/>
              </a:rPr>
              <a:t>.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5"/>
              </a:rPr>
              <a:t>midural</a:t>
            </a:r>
            <a:r>
              <a:rPr lang="ru-RU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5"/>
              </a:rPr>
              <a:t>.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5"/>
              </a:rPr>
              <a:t>ru</a:t>
            </a:r>
            <a:endParaRPr lang="ru-RU" sz="18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0363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почта: 620004, г. Екатеринбург, ул. Малышева, д. 101 </a:t>
            </a:r>
          </a:p>
          <a:p>
            <a:pPr marL="360363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эл. почта: 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6"/>
              </a:rPr>
              <a:t>pr</a:t>
            </a:r>
            <a:r>
              <a:rPr lang="ru-RU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6"/>
              </a:rPr>
              <a:t>.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6"/>
              </a:rPr>
              <a:t>artyuh</a:t>
            </a:r>
            <a:r>
              <a:rPr lang="ru-RU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6"/>
              </a:rPr>
              <a:t>@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6"/>
              </a:rPr>
              <a:t>egov</a:t>
            </a:r>
            <a:r>
              <a:rPr lang="ru-RU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6"/>
              </a:rPr>
              <a:t>66.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6"/>
              </a:rPr>
              <a:t>ru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b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7"/>
              </a:rPr>
              <a:t>Sverdlovsk@ombudsmanbiz.ru</a:t>
            </a:r>
            <a:endParaRPr lang="ru-RU" sz="1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0363" indent="0">
              <a:lnSpc>
                <a:spcPct val="95000"/>
              </a:lnSpc>
              <a:spcBef>
                <a:spcPts val="0"/>
              </a:spcBef>
              <a:buNone/>
            </a:pPr>
            <a:endParaRPr lang="ru-RU" sz="10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0363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Министерство инвестиций и развития Свердловской области:</a:t>
            </a:r>
            <a: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b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официальный сайт: 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8"/>
              </a:rPr>
              <a:t>mir</a:t>
            </a:r>
            <a:r>
              <a:rPr lang="ru-RU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8"/>
              </a:rPr>
              <a:t>.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8"/>
              </a:rPr>
              <a:t>midural</a:t>
            </a:r>
            <a:r>
              <a:rPr lang="ru-RU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8"/>
              </a:rPr>
              <a:t>.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8"/>
              </a:rPr>
              <a:t>ru</a:t>
            </a: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b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почта: 620031, г. Екатеринбург, пл. Октябрьская, д. 1</a:t>
            </a:r>
            <a:b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эл. почта: 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9"/>
              </a:rPr>
              <a:t>mir</a:t>
            </a:r>
            <a:r>
              <a:rPr lang="ru-RU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9"/>
              </a:rPr>
              <a:t>@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9"/>
              </a:rPr>
              <a:t>egov</a:t>
            </a:r>
            <a:r>
              <a:rPr lang="ru-RU" sz="18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9"/>
              </a:rPr>
              <a:t>66.</a:t>
            </a:r>
            <a:r>
              <a:rPr lang="en-US" sz="18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9"/>
              </a:rPr>
              <a:t>ru</a:t>
            </a:r>
            <a:endParaRPr lang="ru-RU" altLang="ru-RU" sz="18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xmlns="" id="{26BEE283-8008-45B7-8A0C-0711130FD955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xmlns="" id="{7DD13EE6-F39C-4AF4-A798-50C13C7DF02C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828F974-A18F-4A3B-82E1-053FA1A924EA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7A58F1D-BF8F-401E-B45D-7E890731454C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18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74909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11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17966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Пример: акционерное общество «Внеземное»</a:t>
            </a: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F2A5470-5221-4A90-81DD-764A5F2FA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4" y="1516314"/>
            <a:ext cx="4928415" cy="328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xmlns="" id="{BCC2B853-618F-4BD8-A710-30FE48F7CE9F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B6375D1-6026-4D5B-AA31-E26EE3EBD4F1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B0D1F05-5462-4DF9-8B2F-1E9C883745BF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B533287-1F46-4C3A-B87B-834D5B92E4A5}"/>
              </a:ext>
            </a:extLst>
          </p:cNvPr>
          <p:cNvSpPr/>
          <p:nvPr/>
        </p:nvSpPr>
        <p:spPr>
          <a:xfrm>
            <a:off x="683250" y="5128479"/>
            <a:ext cx="10819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Планируемый результат: 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производство ягодных культур (клубника, в перспективе – ежевика, голубика, малина, </a:t>
            </a:r>
            <a:r>
              <a:rPr lang="en-US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&gt;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100 тонн в год)</a:t>
            </a:r>
            <a:endParaRPr lang="ru-RU" altLang="ru-RU" sz="24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C8EF0C2-F1BC-4705-AB14-B150F787E8E7}"/>
              </a:ext>
            </a:extLst>
          </p:cNvPr>
          <p:cNvSpPr/>
          <p:nvPr/>
        </p:nvSpPr>
        <p:spPr>
          <a:xfrm>
            <a:off x="5831899" y="1395494"/>
            <a:ext cx="56876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Проект: 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строительство круглогодичной теплицы (вертикальной фермы) </a:t>
            </a:r>
            <a:b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выращивания ягодных культур методом аэропоники</a:t>
            </a:r>
          </a:p>
          <a:p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Период реализации: 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2022–2023 годы</a:t>
            </a:r>
          </a:p>
          <a:p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Общий объем инвестиций: 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260 млн. рублей (1 очередь)</a:t>
            </a:r>
          </a:p>
          <a:p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6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74909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12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17966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</a:t>
            </a: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0FEB45D-1AF8-4A2B-9503-ABD951E1E5D8}"/>
              </a:ext>
            </a:extLst>
          </p:cNvPr>
          <p:cNvSpPr/>
          <p:nvPr/>
        </p:nvSpPr>
        <p:spPr>
          <a:xfrm>
            <a:off x="688063" y="1101337"/>
            <a:ext cx="10819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Выбран вариант: реализация проекта </a:t>
            </a: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 этапа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</a:p>
          <a:p>
            <a:pPr indent="452438" algn="just">
              <a:lnSpc>
                <a:spcPct val="90000"/>
              </a:lnSpc>
            </a:pPr>
            <a:endParaRPr lang="ru-RU" sz="1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indent="452438" algn="just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Участок разделен на два: один без фактических угодий, другой – с сенокосами, готовятся документы в Управление Росреестра для снятия статуса угодий с </a:t>
            </a:r>
            <a:r>
              <a:rPr lang="ru-RU" sz="2000" b="1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первого участка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через актуализацию данных в Госфонде для начала строительства пока одной теплицы </a:t>
            </a:r>
          </a:p>
          <a:p>
            <a:pPr indent="452438" algn="just">
              <a:lnSpc>
                <a:spcPct val="90000"/>
              </a:lnSpc>
            </a:pPr>
            <a:endParaRPr lang="ru-RU" sz="10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indent="452438" algn="just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использования </a:t>
            </a:r>
            <a:r>
              <a:rPr lang="ru-RU" sz="2000" b="1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второго участка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требуются изменения </a:t>
            </a:r>
            <a:r>
              <a:rPr lang="ru-RU" sz="2000" spc="-2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законодательства</a:t>
            </a:r>
            <a:endParaRPr lang="ru-RU" sz="2000" dirty="0">
              <a:solidFill>
                <a:srgbClr val="002060"/>
              </a:solidFill>
              <a:highlight>
                <a:srgbClr val="FFFF00"/>
              </a:highligh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xmlns="" id="{BCC2B853-618F-4BD8-A710-30FE48F7CE9F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B6375D1-6026-4D5B-AA31-E26EE3EBD4F1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B0D1F05-5462-4DF9-8B2F-1E9C883745BF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B5466F-422A-4B82-8C19-63498C6FA6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/>
          <a:stretch/>
        </p:blipFill>
        <p:spPr>
          <a:xfrm>
            <a:off x="4771806" y="2916458"/>
            <a:ext cx="3104634" cy="37410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0F26BF5-7A1A-4BF6-ABFB-F4AF00A7D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50" y="3296544"/>
            <a:ext cx="4106226" cy="2737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CCE5AA3-6CC6-486E-AE60-1BF6B1398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05" y="3296544"/>
            <a:ext cx="3649980" cy="27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2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74909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13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17966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Примеры </a:t>
            </a:r>
            <a:r>
              <a:rPr lang="ru-RU" altLang="ru-RU" sz="2800" b="1" dirty="0">
                <a:solidFill>
                  <a:srgbClr val="00B05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успешной защиты 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 и законных интересов 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 предпринимательства </a:t>
            </a: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xmlns="" id="{BCC2B853-618F-4BD8-A710-30FE48F7CE9F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B6375D1-6026-4D5B-AA31-E26EE3EBD4F1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B0D1F05-5462-4DF9-8B2F-1E9C883745BF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F5AE3CC1-882C-4CFD-993B-1DC9B7A46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06684"/>
              </p:ext>
            </p:extLst>
          </p:nvPr>
        </p:nvGraphicFramePr>
        <p:xfrm>
          <a:off x="688063" y="1066800"/>
          <a:ext cx="10809838" cy="560774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177028">
                  <a:extLst>
                    <a:ext uri="{9D8B030D-6E8A-4147-A177-3AD203B41FA5}">
                      <a16:colId xmlns:a16="http://schemas.microsoft.com/office/drawing/2014/main" xmlns="" val="3125765813"/>
                    </a:ext>
                  </a:extLst>
                </a:gridCol>
                <a:gridCol w="5632810">
                  <a:extLst>
                    <a:ext uri="{9D8B030D-6E8A-4147-A177-3AD203B41FA5}">
                      <a16:colId xmlns:a16="http://schemas.microsoft.com/office/drawing/2014/main" xmlns="" val="963467298"/>
                    </a:ext>
                  </a:extLst>
                </a:gridCol>
              </a:tblGrid>
              <a:tr h="3384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Суть жалобы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Результат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7714140"/>
                  </a:ext>
                </a:extLst>
              </a:tr>
              <a:tr h="237078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ИП с услугами по дневному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присмотру и уходу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 детьми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Главное управление МЧС России </a:t>
                      </a:r>
                      <a:endParaRPr lang="en-US" sz="18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 Свердловской области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Проведение плановой выездной проверки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связи с неверным установлением категории риска объекта </a:t>
                      </a:r>
                      <a:endParaRPr lang="ru-RU" sz="1800" b="0" dirty="0"/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Уполномоченный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à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 </a:t>
                      </a:r>
                      <a:br>
                        <a:rPr lang="ru-RU" sz="18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</a:b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 руководителю ГУ МЧС России по Свердловской области с обоснованным предложением </a:t>
                      </a: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проверить расчет категории риска</a:t>
                      </a: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Категория риска была снижена,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проверка прекращена</a:t>
                      </a:r>
                      <a:endParaRPr lang="ru-RU" sz="1800" b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548555"/>
                  </a:ext>
                </a:extLst>
              </a:tr>
              <a:tr h="2789871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Сетевой ритейлер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r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Администрация Арамильского </a:t>
                      </a:r>
                    </a:p>
                    <a:p>
                      <a:pPr marL="0" marR="0" lvl="0" indent="0" algn="r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городского округа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Включение клуба по месту жительства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перечень организаций и объектов,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 прилегающих территориях к которым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 допускается розничная продажа алкогольной продукции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à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угроза утраты «алкогольной» лицензии и дальнейшей деятельности магазина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Уполномоченный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à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Wingdings" panose="05000000000000000000" pitchFamily="2" charset="2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Главе МО мотивированное предложение о внесении изменений в муниципальный акт в связи с неправомерным присвоением спортклубу статуса спортивного объекта .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Администрация приняла решение </a:t>
                      </a:r>
                      <a:br>
                        <a:rPr lang="ru-RU" sz="18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 исключении из перечня не только спорного объекта, но и аналогичных ему, не подпадающих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под ограничения, установленные ФЗ, регулирующим оборот алкогольной продукции</a:t>
                      </a:r>
                      <a:endParaRPr lang="ru-RU" sz="1800" b="0" dirty="0"/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32797"/>
                  </a:ext>
                </a:extLst>
              </a:tr>
            </a:tbl>
          </a:graphicData>
        </a:graphic>
      </p:graphicFrame>
      <p:pic>
        <p:nvPicPr>
          <p:cNvPr id="1026" name="Picture 2" descr="Развивающая игра «Цветные человечки» для детей дошкольного возраста от 4 до  6 лет | Дефектология Проф">
            <a:extLst>
              <a:ext uri="{FF2B5EF4-FFF2-40B4-BE49-F238E27FC236}">
                <a16:creationId xmlns:a16="http://schemas.microsoft.com/office/drawing/2014/main" xmlns="" id="{61450A65-A338-4836-B3BC-89BD3CD3E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3"/>
          <a:stretch/>
        </p:blipFill>
        <p:spPr bwMode="auto">
          <a:xfrm>
            <a:off x="3703781" y="1440872"/>
            <a:ext cx="1893887" cy="9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Тележка для покупок">
            <a:extLst>
              <a:ext uri="{FF2B5EF4-FFF2-40B4-BE49-F238E27FC236}">
                <a16:creationId xmlns:a16="http://schemas.microsoft.com/office/drawing/2014/main" xmlns="" id="{D2F47C96-E4DB-4FFF-AA18-0181661A1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063" y="38492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6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74909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14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17966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Примеры </a:t>
            </a:r>
            <a:r>
              <a:rPr lang="ru-RU" altLang="ru-RU" sz="2800" b="1" dirty="0">
                <a:solidFill>
                  <a:srgbClr val="00B05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успешной защиты 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 и законных интересов 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 предпринимательства </a:t>
            </a: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xmlns="" id="{BCC2B853-618F-4BD8-A710-30FE48F7CE9F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B6375D1-6026-4D5B-AA31-E26EE3EBD4F1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B0D1F05-5462-4DF9-8B2F-1E9C883745BF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F5AE3CC1-882C-4CFD-993B-1DC9B7A46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07465"/>
              </p:ext>
            </p:extLst>
          </p:nvPr>
        </p:nvGraphicFramePr>
        <p:xfrm>
          <a:off x="697689" y="1042758"/>
          <a:ext cx="10809838" cy="55790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527620">
                  <a:extLst>
                    <a:ext uri="{9D8B030D-6E8A-4147-A177-3AD203B41FA5}">
                      <a16:colId xmlns:a16="http://schemas.microsoft.com/office/drawing/2014/main" xmlns="" val="3125765813"/>
                    </a:ext>
                  </a:extLst>
                </a:gridCol>
                <a:gridCol w="5282218">
                  <a:extLst>
                    <a:ext uri="{9D8B030D-6E8A-4147-A177-3AD203B41FA5}">
                      <a16:colId xmlns:a16="http://schemas.microsoft.com/office/drawing/2014/main" xmlns="" val="963467298"/>
                    </a:ext>
                  </a:extLst>
                </a:gridCol>
              </a:tblGrid>
              <a:tr h="307673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Суть жалобы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Результат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7714140"/>
                  </a:ext>
                </a:extLst>
              </a:tr>
              <a:tr h="2568775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Предприятие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 переработке отходов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Уральское межрегиональное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управление Росприроднадзора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Многочисленные проверки, незаконные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постановления об </a:t>
                      </a:r>
                      <a:r>
                        <a:rPr lang="ru-RU" sz="1600" b="0" kern="1200" dirty="0" err="1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адм.ответственности</a:t>
                      </a: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предписание и риск утраты </a:t>
                      </a:r>
                      <a:r>
                        <a:rPr lang="ru-RU" sz="1600" b="0" kern="1200" spc="-10" baseline="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права аренды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spc="-10" baseline="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земельного участка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Уполномоченный оказывал помощь в защите участием в деле в  Арбитражном суде Свердловской области и в Березовском городском суде.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Предписание Управления Росприроднадзора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признано недействительным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B05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расторжении договора аренды земельного участка отказано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548555"/>
                  </a:ext>
                </a:extLst>
              </a:tr>
              <a:tr h="269939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ИП</a:t>
                      </a: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000" b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2244725" indent="0"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Судебные приставы – исполнители</a:t>
                      </a:r>
                    </a:p>
                    <a:p>
                      <a:pPr marL="2244725" indent="0">
                        <a:lnSpc>
                          <a:spcPct val="90000"/>
                        </a:lnSpc>
                      </a:pPr>
                      <a:endParaRPr lang="ru-RU" sz="16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2244725" indent="0">
                        <a:lnSpc>
                          <a:spcPct val="90000"/>
                        </a:lnSpc>
                      </a:pPr>
                      <a:endParaRPr lang="ru-RU" sz="16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2244725" indent="0">
                        <a:lnSpc>
                          <a:spcPct val="90000"/>
                        </a:lnSpc>
                      </a:pPr>
                      <a:endParaRPr lang="ru-RU" sz="16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2244725" indent="0">
                        <a:lnSpc>
                          <a:spcPct val="90000"/>
                        </a:lnSpc>
                      </a:pPr>
                      <a:endParaRPr lang="ru-RU" sz="10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Бездействие судебных приставов – исполнителей в части взыскания денег с должников, утрата исполнительных листов, необоснованное окончание производств без исполнения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результате работы на протяжении 2 лет Уполномоченному удалось помочь ИП: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– получить незаконно удерживаемые суммы из федерального бюджета в размере </a:t>
                      </a:r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&gt;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 тыс. руб.,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– во взыскании задолженности по различным исполнительным производствам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в общей сумме </a:t>
                      </a:r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&gt;</a:t>
                      </a: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41 тыс. руб.,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– восстановлены 54 (!) исполнительных листа, считавшихся утраченными приставами,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– возобновлен ряд  необоснованно оконченных  исполнительных производств</a:t>
                      </a:r>
                      <a:endParaRPr lang="ru-RU" sz="1600" b="0" dirty="0"/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32797"/>
                  </a:ext>
                </a:extLst>
              </a:tr>
            </a:tbl>
          </a:graphicData>
        </a:graphic>
      </p:graphicFrame>
      <p:pic>
        <p:nvPicPr>
          <p:cNvPr id="3074" name="Picture 2" descr="Как правильно сортировать бытовые отходы из пластика: инфографика — Domik.ua">
            <a:extLst>
              <a:ext uri="{FF2B5EF4-FFF2-40B4-BE49-F238E27FC236}">
                <a16:creationId xmlns:a16="http://schemas.microsoft.com/office/drawing/2014/main" xmlns="" id="{D89DE47B-1561-4EC2-AB0D-15D16092B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t="21594" r="50708" b="3649"/>
          <a:stretch/>
        </p:blipFill>
        <p:spPr bwMode="auto">
          <a:xfrm>
            <a:off x="4842781" y="1366982"/>
            <a:ext cx="1373287" cy="215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Чего нельзя делать с ИП">
            <a:extLst>
              <a:ext uri="{FF2B5EF4-FFF2-40B4-BE49-F238E27FC236}">
                <a16:creationId xmlns:a16="http://schemas.microsoft.com/office/drawing/2014/main" xmlns="" id="{0E2033AF-FDCD-49D5-B645-EAFC132EE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b="2688"/>
          <a:stretch/>
        </p:blipFill>
        <p:spPr bwMode="auto">
          <a:xfrm>
            <a:off x="697689" y="4064003"/>
            <a:ext cx="2156347" cy="13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01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74909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15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17966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Примеры </a:t>
            </a:r>
            <a:r>
              <a:rPr lang="ru-RU" altLang="ru-RU" sz="2800" b="1" dirty="0">
                <a:solidFill>
                  <a:srgbClr val="00B05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успешной защиты 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 и законных интересов 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субъектов предпринимательства </a:t>
            </a: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Скругленный прямоугольник 3">
            <a:extLst>
              <a:ext uri="{FF2B5EF4-FFF2-40B4-BE49-F238E27FC236}">
                <a16:creationId xmlns:a16="http://schemas.microsoft.com/office/drawing/2014/main" xmlns="" id="{BCC2B853-618F-4BD8-A710-30FE48F7CE9F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B6375D1-6026-4D5B-AA31-E26EE3EBD4F1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5B0D1F05-5462-4DF9-8B2F-1E9C883745BF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xmlns="" id="{F5AE3CC1-882C-4CFD-993B-1DC9B7A46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91469"/>
              </p:ext>
            </p:extLst>
          </p:nvPr>
        </p:nvGraphicFramePr>
        <p:xfrm>
          <a:off x="688063" y="1079703"/>
          <a:ext cx="10809838" cy="56311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434097">
                  <a:extLst>
                    <a:ext uri="{9D8B030D-6E8A-4147-A177-3AD203B41FA5}">
                      <a16:colId xmlns:a16="http://schemas.microsoft.com/office/drawing/2014/main" xmlns="" val="3125765813"/>
                    </a:ext>
                  </a:extLst>
                </a:gridCol>
                <a:gridCol w="4375741">
                  <a:extLst>
                    <a:ext uri="{9D8B030D-6E8A-4147-A177-3AD203B41FA5}">
                      <a16:colId xmlns:a16="http://schemas.microsoft.com/office/drawing/2014/main" xmlns="" val="963467298"/>
                    </a:ext>
                  </a:extLst>
                </a:gridCol>
              </a:tblGrid>
              <a:tr h="315673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Суть жалобы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Результат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7714140"/>
                  </a:ext>
                </a:extLst>
              </a:tr>
              <a:tr h="260728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                                 Управляющая компания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241935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Департамент государственного жилищного и строительного надзора </a:t>
                      </a:r>
                    </a:p>
                    <a:p>
                      <a:pPr marL="241935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Свердловской области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Назначение административного наказания за осуществление предпринимательской деятельности по управлению МКД</a:t>
                      </a:r>
                      <a:r>
                        <a:rPr lang="en-US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 грубым нарушением лицензионных требований,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риск исключения из реестра лицензий сведений обо всех 565 домах, находящиеся в управлении УК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Уполномоченный направил в Департамент правовую позицию по ситуации,</a:t>
                      </a:r>
                    </a:p>
                    <a:p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инициировал рабочие совещания для обсуждения.</a:t>
                      </a:r>
                    </a:p>
                    <a:p>
                      <a:endParaRPr lang="ru-RU" sz="1600" b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Департамент откорректировал свою позицию, решение об исключении всех домов из перечня управляемых УК не принято  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548555"/>
                  </a:ext>
                </a:extLst>
              </a:tr>
              <a:tr h="257899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Негосударственная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детская поликлиника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Минфин и Минздрав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Свердловской области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Отсутствие более 2-х лет компенсации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финансовых затрат, возникших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при выполнении публичной функции, предписанной Управлением Роспотребнадзора по Свердловской области, по проведению лабораторных обследований на </a:t>
                      </a:r>
                      <a:r>
                        <a:rPr lang="en-US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COVID</a:t>
                      </a: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-19 </a:t>
                      </a:r>
                      <a:r>
                        <a:rPr lang="en-US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&gt;</a:t>
                      </a: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1200 контактных детей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Уполномоченный оказывал помощь в защите участием в деле в  Арбитражном суде Свердловской области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00B05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Суд взыскал в пользу детской поликлиники  из казны Свердловской области в лице Минздрава 1,71 млн. рублей. 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B05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Решение обжалуется, продолжаем участвовать в судебной защите </a:t>
                      </a:r>
                    </a:p>
                  </a:txBody>
                  <a:tcPr>
                    <a:lnL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32797"/>
                  </a:ext>
                </a:extLst>
              </a:tr>
            </a:tbl>
          </a:graphicData>
        </a:graphic>
      </p:graphicFrame>
      <p:pic>
        <p:nvPicPr>
          <p:cNvPr id="4098" name="Picture 2" descr="Управляющая компания: бизнес-идея, как открыть, вложения, оборудование, что  нужно для открытия + реальные кейсы">
            <a:extLst>
              <a:ext uri="{FF2B5EF4-FFF2-40B4-BE49-F238E27FC236}">
                <a16:creationId xmlns:a16="http://schemas.microsoft.com/office/drawing/2014/main" xmlns="" id="{8F3E1032-D96B-43D5-982B-592C1AC7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4" y="1424706"/>
            <a:ext cx="2396882" cy="14980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Детская поликлиника | ЦПСиР">
            <a:extLst>
              <a:ext uri="{FF2B5EF4-FFF2-40B4-BE49-F238E27FC236}">
                <a16:creationId xmlns:a16="http://schemas.microsoft.com/office/drawing/2014/main" xmlns="" id="{FC737F77-55F0-4D94-AC12-C5CB2E09F8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"/>
          <a:stretch/>
        </p:blipFill>
        <p:spPr bwMode="auto">
          <a:xfrm>
            <a:off x="4206663" y="4091710"/>
            <a:ext cx="2902002" cy="16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2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E1D8B6-E551-453E-AF65-7383A8498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9" t="10681" r="9484" b="5288"/>
          <a:stretch/>
        </p:blipFill>
        <p:spPr>
          <a:xfrm>
            <a:off x="1683846" y="1070512"/>
            <a:ext cx="8818272" cy="505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3682"/>
            <a:ext cx="10809839" cy="8163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Просветительские мероприятия: </a:t>
            </a:r>
            <a:b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2022 году </a:t>
            </a:r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25 262 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Times New Roman" panose="02020603050405020304" pitchFamily="18" charset="0"/>
              </a:rPr>
              <a:t>слушателя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аудитория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Business FM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2D58F2F-B0D2-4478-96F1-A0E22F50852A}"/>
              </a:ext>
            </a:extLst>
          </p:cNvPr>
          <p:cNvSpPr/>
          <p:nvPr/>
        </p:nvSpPr>
        <p:spPr>
          <a:xfrm>
            <a:off x="5435554" y="6196535"/>
            <a:ext cx="6217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  <a:hlinkClick r:id="rId3"/>
              </a:rPr>
              <a:t>https://uzpp.midural.ru/article/show/id/10064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xmlns="" id="{00F06BA5-96A7-415A-8BE4-E371DDEDF286}"/>
              </a:ext>
            </a:extLst>
          </p:cNvPr>
          <p:cNvSpPr/>
          <p:nvPr/>
        </p:nvSpPr>
        <p:spPr>
          <a:xfrm rot="16200000">
            <a:off x="-3190241" y="3190243"/>
            <a:ext cx="6858002" cy="477519"/>
          </a:xfrm>
          <a:prstGeom prst="rect">
            <a:avLst/>
          </a:prstGeom>
          <a:solidFill>
            <a:srgbClr val="FFE6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3659F06-16E1-4346-9ECC-BB960222C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21" t="39571" r="48275" b="57123"/>
          <a:stretch/>
        </p:blipFill>
        <p:spPr>
          <a:xfrm>
            <a:off x="4666152" y="2630478"/>
            <a:ext cx="2853659" cy="93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Лупа">
            <a:extLst>
              <a:ext uri="{FF2B5EF4-FFF2-40B4-BE49-F238E27FC236}">
                <a16:creationId xmlns:a16="http://schemas.microsoft.com/office/drawing/2014/main" xmlns="" id="{F3329D0C-2D40-46EF-88B0-E6480C978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020045" y="1014031"/>
            <a:ext cx="5057135" cy="5057135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CA72952D-DC6D-49FA-8502-0084F330201F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10602F53-4A0F-4DB7-8DA9-DF6002E52A77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11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195665"/>
            <a:ext cx="10809839" cy="8163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Топ-темы вебинаров-2022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xmlns="" id="{022C0C52-9836-4B3B-9120-738047DF3C93}"/>
              </a:ext>
            </a:extLst>
          </p:cNvPr>
          <p:cNvSpPr/>
          <p:nvPr/>
        </p:nvSpPr>
        <p:spPr>
          <a:xfrm rot="16200000">
            <a:off x="-3190241" y="3190243"/>
            <a:ext cx="6858002" cy="477519"/>
          </a:xfrm>
          <a:prstGeom prst="rect">
            <a:avLst/>
          </a:prstGeom>
          <a:solidFill>
            <a:srgbClr val="FFE6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6773049-411B-4931-908D-9D8B51D4B4BD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6BA93D3-159E-42C3-A3F8-EB96BA9D87D6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BCC59DB3-D2B7-4238-87C0-212EB2758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768021"/>
              </p:ext>
            </p:extLst>
          </p:nvPr>
        </p:nvGraphicFramePr>
        <p:xfrm>
          <a:off x="688063" y="2578096"/>
          <a:ext cx="10809838" cy="4955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949AC42-B246-461A-A367-13D1A96366D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2" y="1063315"/>
            <a:ext cx="3915412" cy="220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118C91-8E17-4DDD-9362-F8C875B417D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00" b="13810"/>
          <a:stretch/>
        </p:blipFill>
        <p:spPr bwMode="auto">
          <a:xfrm>
            <a:off x="8265984" y="1061469"/>
            <a:ext cx="3231917" cy="22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E05A493-C009-4EFB-8E41-2C9A5F3D255A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16" y="1255126"/>
            <a:ext cx="3239770" cy="182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232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18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3" y="242817"/>
            <a:ext cx="10809838" cy="962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8197" y="4368337"/>
            <a:ext cx="10809839" cy="218450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Заключения Уполномоченного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региональные и муниципальные НПА, </a:t>
            </a:r>
            <a:b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том числе в рамках процедуры оценки регулирующего воздействия</a:t>
            </a:r>
            <a:endParaRPr lang="ru-RU" sz="2300" b="1" dirty="0">
              <a:solidFill>
                <a:srgbClr val="002060"/>
              </a:solidFill>
              <a:highlight>
                <a:srgbClr val="FFFF00"/>
              </a:highligh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Мотивированные предложения о принятии / внесении изменений </a:t>
            </a:r>
            <a:b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региональные и муниципальные НПА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2C313959-458C-483E-8D34-7F324C99915C}"/>
              </a:ext>
            </a:extLst>
          </p:cNvPr>
          <p:cNvSpPr txBox="1">
            <a:spLocks/>
          </p:cNvSpPr>
          <p:nvPr/>
        </p:nvSpPr>
        <p:spPr>
          <a:xfrm>
            <a:off x="683964" y="1204926"/>
            <a:ext cx="6189842" cy="34233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Ежегодный доклад о результатах деятельности Уполномоченного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оценкой условий осуществления предпринимательской деятельности </a:t>
            </a:r>
            <a:b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Свердловской области и предложениями </a:t>
            </a:r>
            <a:b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совершенствовании правового положения предпринимателей </a:t>
            </a:r>
            <a:b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предложения в Доклад федерального бизнес-омбудсмена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Президенту Российской Федерации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C5ED22-2526-4A45-A899-169EB91D6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74" y="1113162"/>
            <a:ext cx="4680000" cy="3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3">
            <a:extLst>
              <a:ext uri="{FF2B5EF4-FFF2-40B4-BE49-F238E27FC236}">
                <a16:creationId xmlns:a16="http://schemas.microsoft.com/office/drawing/2014/main" xmlns="" id="{69014D4A-6B44-45A1-9132-21AA37BB5B34}"/>
              </a:ext>
            </a:extLst>
          </p:cNvPr>
          <p:cNvSpPr/>
          <p:nvPr/>
        </p:nvSpPr>
        <p:spPr>
          <a:xfrm rot="16200000">
            <a:off x="-3190241" y="3190243"/>
            <a:ext cx="6858002" cy="477519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47208608-2A9D-4459-8EF8-6E2160BA8819}"/>
              </a:ext>
            </a:extLst>
          </p:cNvPr>
          <p:cNvSpPr txBox="1">
            <a:spLocks/>
          </p:cNvSpPr>
          <p:nvPr/>
        </p:nvSpPr>
        <p:spPr>
          <a:xfrm>
            <a:off x="694099" y="129665"/>
            <a:ext cx="10883174" cy="63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3.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Содействие совершенствованию регуляторной среды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BECE35CA-C2EC-406A-8541-2C6333C32C53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85A736C-188D-49D6-931A-7BF0693D00AD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79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19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22235" y="191259"/>
            <a:ext cx="9233426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1395" y="972675"/>
            <a:ext cx="7023362" cy="3277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9263" algn="just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26 мая 2022 года </a:t>
            </a:r>
            <a:r>
              <a:rPr lang="ru-RU" sz="2600" b="1" kern="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Уполномоченный </a:t>
            </a:r>
            <a:br>
              <a:rPr lang="ru-RU" sz="2600" b="1" kern="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600" b="1" kern="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Президенте Российской Федерации </a:t>
            </a:r>
            <a:br>
              <a:rPr lang="ru-RU" sz="2600" b="1" kern="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600" b="1" kern="0" spc="-6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защите прав предпринимателей Б.Ю. Титов</a:t>
            </a:r>
            <a:r>
              <a:rPr lang="ru-RU" sz="2600" b="1" kern="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передал Президенту России В.В. Путину юбилейный, 10-й </a:t>
            </a:r>
            <a:r>
              <a:rPr lang="ru-RU" sz="26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ежегодный доклад </a:t>
            </a:r>
            <a:r>
              <a:rPr lang="ru-RU" sz="2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 проблемах российского бизнеса и возможностях их решения </a:t>
            </a:r>
            <a:r>
              <a:rPr lang="ru-RU" sz="2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(размещен </a:t>
            </a:r>
            <a:br>
              <a:rPr lang="ru-RU" sz="2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сайте: </a:t>
            </a:r>
            <a:r>
              <a:rPr lang="en-US" sz="2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3"/>
              </a:rPr>
              <a:t>http://ombudsmanbiz.ru</a:t>
            </a:r>
            <a:r>
              <a:rPr lang="ru-RU" sz="2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51395" y="123448"/>
            <a:ext cx="10883174" cy="633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Доклады бизнес-омбудсменов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391028" y="4167425"/>
            <a:ext cx="7490437" cy="2622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9263" algn="just">
              <a:spcBef>
                <a:spcPts val="0"/>
              </a:spcBef>
              <a:buNone/>
            </a:pPr>
            <a:r>
              <a:rPr lang="ru-RU" sz="2600" b="1" kern="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Доклад бизнес-омбудсмена в Свердловской области</a:t>
            </a:r>
            <a:r>
              <a:rPr lang="ru-RU" sz="2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 2022 год передан Губернатору Свердловской области 27 января 2023 года </a:t>
            </a:r>
            <a:br>
              <a:rPr lang="ru-RU" sz="2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2600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размещен на сайте</a:t>
            </a:r>
            <a:r>
              <a:rPr lang="ru-RU" sz="2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 </a:t>
            </a:r>
            <a:r>
              <a:rPr lang="en-US" sz="2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4"/>
              </a:rPr>
              <a:t>https://uzpp.midural.ru/article/show/id/134</a:t>
            </a:r>
            <a:r>
              <a:rPr lang="ru-RU" sz="2600" b="1" kern="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6561AC-576B-4EFA-836E-3D9935B31D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r="2511"/>
          <a:stretch/>
        </p:blipFill>
        <p:spPr>
          <a:xfrm>
            <a:off x="565211" y="4080126"/>
            <a:ext cx="3738880" cy="271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B951FF-B3FE-48B8-8648-972A6C8F47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772" y="1209479"/>
            <a:ext cx="4065693" cy="2509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Скругленный прямоугольник 3">
            <a:extLst>
              <a:ext uri="{FF2B5EF4-FFF2-40B4-BE49-F238E27FC236}">
                <a16:creationId xmlns:a16="http://schemas.microsoft.com/office/drawing/2014/main" xmlns="" id="{626C87F9-D73A-4739-A325-A188DE5804F2}"/>
              </a:ext>
            </a:extLst>
          </p:cNvPr>
          <p:cNvSpPr/>
          <p:nvPr/>
        </p:nvSpPr>
        <p:spPr>
          <a:xfrm rot="16200000">
            <a:off x="-3190241" y="3190243"/>
            <a:ext cx="6858002" cy="477519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1BD15A5D-45A4-4D6C-BADA-5D2EDA3457A5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5387E17-4E08-4BD0-81C5-8E150F8DAC7D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6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ъект 2"/>
          <p:cNvSpPr txBox="1">
            <a:spLocks/>
          </p:cNvSpPr>
          <p:nvPr/>
        </p:nvSpPr>
        <p:spPr>
          <a:xfrm>
            <a:off x="1284695" y="124096"/>
            <a:ext cx="9616573" cy="678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Институт бизнес-омбудсмена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xmlns="" id="{DE8FE5F7-F035-45E4-8484-B10D95F2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4237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2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71AECDB4-5184-41EF-B59B-DE5764A2D908}"/>
              </a:ext>
            </a:extLst>
          </p:cNvPr>
          <p:cNvSpPr txBox="1">
            <a:spLocks/>
          </p:cNvSpPr>
          <p:nvPr/>
        </p:nvSpPr>
        <p:spPr>
          <a:xfrm>
            <a:off x="990626" y="5104900"/>
            <a:ext cx="7031754" cy="2006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sz="60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9</a:t>
            </a:r>
            <a:r>
              <a:rPr lang="ru-RU" sz="50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-й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 – в Свердловской области </a:t>
            </a:r>
            <a:r>
              <a:rPr lang="ru-RU" sz="2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(с марта 2014 года)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97F59925-C221-4D93-BCA7-A0E56F266C34}"/>
              </a:ext>
            </a:extLst>
          </p:cNvPr>
          <p:cNvSpPr txBox="1">
            <a:spLocks/>
          </p:cNvSpPr>
          <p:nvPr/>
        </p:nvSpPr>
        <p:spPr>
          <a:xfrm>
            <a:off x="3838575" y="501027"/>
            <a:ext cx="8741352" cy="2359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ru-RU" sz="50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r>
              <a:rPr lang="en-US" sz="50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&gt;</a:t>
            </a:r>
            <a:r>
              <a:rPr lang="ru-RU" sz="80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</a:t>
            </a:r>
            <a:r>
              <a:rPr lang="ru-RU" sz="50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3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лет – в России </a:t>
            </a:r>
            <a:r>
              <a:rPr lang="ru-RU" sz="2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(с июня 2012 года)</a:t>
            </a:r>
          </a:p>
        </p:txBody>
      </p:sp>
      <p:pic>
        <p:nvPicPr>
          <p:cNvPr id="11" name="Рисунок 10" descr="Buryat1050216">
            <a:extLst>
              <a:ext uri="{FF2B5EF4-FFF2-40B4-BE49-F238E27FC236}">
                <a16:creationId xmlns:a16="http://schemas.microsoft.com/office/drawing/2014/main" xmlns="" id="{96C3E10F-65A2-4E52-A7D7-EAED602A57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06" y="2634232"/>
            <a:ext cx="3978981" cy="2637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1\Pictures\Фото Путин и Титов3.jpg">
            <a:extLst>
              <a:ext uri="{FF2B5EF4-FFF2-40B4-BE49-F238E27FC236}">
                <a16:creationId xmlns:a16="http://schemas.microsoft.com/office/drawing/2014/main" xmlns="" id="{53113807-5C59-4E21-A745-E9049BA31BCD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5" y="1221282"/>
            <a:ext cx="3151840" cy="304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EF2D13-41C9-4B01-930F-E9E0305C5B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81" y="3894336"/>
            <a:ext cx="3769498" cy="282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1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5186" y="6468547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20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0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BDA7E8D9-6136-450F-B579-15A758276908}"/>
              </a:ext>
            </a:extLst>
          </p:cNvPr>
          <p:cNvSpPr txBox="1">
            <a:spLocks/>
          </p:cNvSpPr>
          <p:nvPr/>
        </p:nvSpPr>
        <p:spPr>
          <a:xfrm>
            <a:off x="477520" y="0"/>
            <a:ext cx="11240549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 конструктивного диалога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бизнеса и власти в 2021–2022 гг.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A942AF8-1A44-4035-B13E-FF3B3A4860AA}"/>
              </a:ext>
            </a:extLst>
          </p:cNvPr>
          <p:cNvSpPr txBox="1"/>
          <p:nvPr/>
        </p:nvSpPr>
        <p:spPr>
          <a:xfrm>
            <a:off x="688063" y="919420"/>
            <a:ext cx="10809838" cy="603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B05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принят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федеральный закон о создании единого оператора на рынке цифровой </a:t>
            </a: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рекламы</a:t>
            </a: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B05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Сохранена до 2026 года возможность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оспаривания </a:t>
            </a: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кадастровой стоимости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через специальную комиссию</a:t>
            </a: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B05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Свердловской области до 2025 года продлены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налоговые преференции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b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налогу на имущество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исходя из кадастровой стоимости</a:t>
            </a: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B05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Сохранена до 2025 года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50 % </a:t>
            </a: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налоговая льгота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транспортному налогу </a:t>
            </a:r>
            <a:b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международных грузоперевозчиков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смягчены критерии </a:t>
            </a:r>
            <a:b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численности и уровню заработной платы для ее применения, закону придана обратная сила</a:t>
            </a: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B05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Продлены до 2024 года </a:t>
            </a: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налоговые каникулы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вновь зарегистрированных ИП на ПСН и УСН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 расширением списка видов деятельности</a:t>
            </a: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endParaRPr lang="ru-RU" sz="800" spc="-3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B05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Введены </a:t>
            </a: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налоговые льготы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участников региональных инвестпроектов 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наиболее комфортными условиями для инвесторов</a:t>
            </a: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457200" indent="-457200">
              <a:lnSpc>
                <a:spcPct val="85000"/>
              </a:lnSpc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B05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Продлен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мораторий на проведение </a:t>
            </a: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проверок</a:t>
            </a:r>
          </a:p>
        </p:txBody>
      </p:sp>
      <p:sp>
        <p:nvSpPr>
          <p:cNvPr id="8" name="Скругленный прямоугольник 3">
            <a:extLst>
              <a:ext uri="{FF2B5EF4-FFF2-40B4-BE49-F238E27FC236}">
                <a16:creationId xmlns:a16="http://schemas.microsoft.com/office/drawing/2014/main" xmlns="" id="{79725E37-A916-4196-958B-27DF8FE1A42A}"/>
              </a:ext>
            </a:extLst>
          </p:cNvPr>
          <p:cNvSpPr/>
          <p:nvPr/>
        </p:nvSpPr>
        <p:spPr>
          <a:xfrm rot="16200000">
            <a:off x="-3190241" y="3190243"/>
            <a:ext cx="6858002" cy="477519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1829F49-C9EE-4270-A1E7-B42B70242AB0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6DC7A4B-3D26-47F4-A3FC-6482DC456011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17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3">
            <a:extLst>
              <a:ext uri="{FF2B5EF4-FFF2-40B4-BE49-F238E27FC236}">
                <a16:creationId xmlns:a16="http://schemas.microsoft.com/office/drawing/2014/main" xmlns="" id="{74BE671D-D250-4DA8-8A5F-7D5563B2FE56}"/>
              </a:ext>
            </a:extLst>
          </p:cNvPr>
          <p:cNvSpPr/>
          <p:nvPr/>
        </p:nvSpPr>
        <p:spPr>
          <a:xfrm rot="16200000">
            <a:off x="-3190241" y="3190243"/>
            <a:ext cx="6858002" cy="477519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5186" y="6468547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21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0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BDA7E8D9-6136-450F-B579-15A758276908}"/>
              </a:ext>
            </a:extLst>
          </p:cNvPr>
          <p:cNvSpPr txBox="1">
            <a:spLocks/>
          </p:cNvSpPr>
          <p:nvPr/>
        </p:nvSpPr>
        <p:spPr>
          <a:xfrm>
            <a:off x="688063" y="0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 чем продолжаем системно работать: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</a:t>
            </a:r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Налоговый контроль и администрирование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8DE824EC-7F50-4EC7-B28E-1BACA05C0D0B}"/>
              </a:ext>
            </a:extLst>
          </p:cNvPr>
          <p:cNvCxnSpPr/>
          <p:nvPr/>
        </p:nvCxnSpPr>
        <p:spPr>
          <a:xfrm flipV="1">
            <a:off x="688063" y="825349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44F9520-BA48-4388-9F01-7082B705CEF6}"/>
              </a:ext>
            </a:extLst>
          </p:cNvPr>
          <p:cNvCxnSpPr/>
          <p:nvPr/>
        </p:nvCxnSpPr>
        <p:spPr>
          <a:xfrm flipV="1">
            <a:off x="688063" y="886639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4B959F-AEC6-4DB6-A960-C631C74CC80D}"/>
              </a:ext>
            </a:extLst>
          </p:cNvPr>
          <p:cNvSpPr txBox="1"/>
          <p:nvPr/>
        </p:nvSpPr>
        <p:spPr>
          <a:xfrm rot="16200000">
            <a:off x="-2720781" y="316739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Системные затруднения бизнеса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474B39D4-41B2-4E51-BBD0-7C61184FB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680168"/>
              </p:ext>
            </p:extLst>
          </p:nvPr>
        </p:nvGraphicFramePr>
        <p:xfrm>
          <a:off x="727340" y="1035730"/>
          <a:ext cx="10731283" cy="313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71441FA-5D4A-431A-818D-76596498AB61}"/>
              </a:ext>
            </a:extLst>
          </p:cNvPr>
          <p:cNvSpPr/>
          <p:nvPr/>
        </p:nvSpPr>
        <p:spPr>
          <a:xfrm>
            <a:off x="1524000" y="4223390"/>
            <a:ext cx="993462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ts val="0"/>
              </a:spcAft>
              <a:tabLst>
                <a:tab pos="3494088" algn="l"/>
              </a:tabLst>
            </a:pPr>
            <a:r>
              <a:rPr lang="ru-RU" sz="22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Закрепить в НК РФ: </a:t>
            </a:r>
          </a:p>
          <a:p>
            <a:pPr marL="342900" indent="-342900" algn="r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94088" algn="l"/>
              </a:tabLst>
            </a:pPr>
            <a:r>
              <a:rPr lang="ru-RU" sz="22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нарушение сроков проведения налоговой проверки =  грубое нарушение, </a:t>
            </a:r>
          </a:p>
          <a:p>
            <a:pPr marL="342900" indent="-342900" algn="r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94088" algn="l"/>
              </a:tabLst>
            </a:pPr>
            <a:r>
              <a:rPr lang="ru-RU" sz="22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решение подлежит отмене, </a:t>
            </a:r>
          </a:p>
          <a:p>
            <a:pPr marL="342900" indent="-342900" algn="r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94088" algn="l"/>
              </a:tabLst>
            </a:pPr>
            <a:r>
              <a:rPr lang="ru-RU" sz="22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результаты налоговой проверки признаются недействительными, </a:t>
            </a:r>
          </a:p>
          <a:p>
            <a:pPr marL="342900" indent="-342900" algn="r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494088" algn="l"/>
              </a:tabLst>
            </a:pPr>
            <a:r>
              <a:rPr lang="ru-RU" sz="22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 добытые за пределами срока проверки доказательства – недопустимыми</a:t>
            </a:r>
          </a:p>
        </p:txBody>
      </p:sp>
      <p:pic>
        <p:nvPicPr>
          <p:cNvPr id="8" name="Рисунок 7" descr="Восклицательный знак">
            <a:extLst>
              <a:ext uri="{FF2B5EF4-FFF2-40B4-BE49-F238E27FC236}">
                <a16:creationId xmlns:a16="http://schemas.microsoft.com/office/drawing/2014/main" xmlns="" id="{508E1CEC-5028-42D3-9FDD-5E1316F263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92500" y="4223390"/>
            <a:ext cx="1964974" cy="1964974"/>
          </a:xfrm>
          <a:prstGeom prst="rect">
            <a:avLst/>
          </a:prstGeom>
        </p:spPr>
      </p:pic>
      <p:pic>
        <p:nvPicPr>
          <p:cNvPr id="11" name="Рисунок 10" descr="Вопросительный знак">
            <a:extLst>
              <a:ext uri="{FF2B5EF4-FFF2-40B4-BE49-F238E27FC236}">
                <a16:creationId xmlns:a16="http://schemas.microsoft.com/office/drawing/2014/main" xmlns="" id="{48A1F9E2-A7CB-4AF4-874E-126D00F1C6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8391" y="1551708"/>
            <a:ext cx="690450" cy="690450"/>
          </a:xfrm>
          <a:prstGeom prst="rect">
            <a:avLst/>
          </a:prstGeom>
        </p:spPr>
      </p:pic>
      <p:pic>
        <p:nvPicPr>
          <p:cNvPr id="18" name="Рисунок 17" descr="Вопросительный знак">
            <a:extLst>
              <a:ext uri="{FF2B5EF4-FFF2-40B4-BE49-F238E27FC236}">
                <a16:creationId xmlns:a16="http://schemas.microsoft.com/office/drawing/2014/main" xmlns="" id="{5D759A35-3CDE-4B4F-9EF5-F0595C1789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8391" y="2947758"/>
            <a:ext cx="690450" cy="6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34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5186" y="6468547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22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0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BDA7E8D9-6136-450F-B579-15A758276908}"/>
              </a:ext>
            </a:extLst>
          </p:cNvPr>
          <p:cNvSpPr txBox="1">
            <a:spLocks/>
          </p:cNvSpPr>
          <p:nvPr/>
        </p:nvSpPr>
        <p:spPr>
          <a:xfrm>
            <a:off x="688063" y="0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 чем продолжаем системно работать: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</a:t>
            </a:r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Налоговый контроль и администрирование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8DE824EC-7F50-4EC7-B28E-1BACA05C0D0B}"/>
              </a:ext>
            </a:extLst>
          </p:cNvPr>
          <p:cNvCxnSpPr/>
          <p:nvPr/>
        </p:nvCxnSpPr>
        <p:spPr>
          <a:xfrm flipV="1">
            <a:off x="688063" y="825349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44F9520-BA48-4388-9F01-7082B705CEF6}"/>
              </a:ext>
            </a:extLst>
          </p:cNvPr>
          <p:cNvCxnSpPr/>
          <p:nvPr/>
        </p:nvCxnSpPr>
        <p:spPr>
          <a:xfrm flipV="1">
            <a:off x="688063" y="886639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474B39D4-41B2-4E51-BBD0-7C61184FB71E}"/>
              </a:ext>
            </a:extLst>
          </p:cNvPr>
          <p:cNvGraphicFramePr/>
          <p:nvPr/>
        </p:nvGraphicFramePr>
        <p:xfrm>
          <a:off x="727340" y="1035730"/>
          <a:ext cx="10731283" cy="313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71441FA-5D4A-431A-818D-76596498AB61}"/>
              </a:ext>
            </a:extLst>
          </p:cNvPr>
          <p:cNvSpPr/>
          <p:nvPr/>
        </p:nvSpPr>
        <p:spPr>
          <a:xfrm>
            <a:off x="1524000" y="4158104"/>
            <a:ext cx="993462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2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Нормативно урегулировать порядок проведения </a:t>
            </a:r>
            <a:r>
              <a:rPr lang="ru-RU" sz="2200" i="1" dirty="0" err="1">
                <a:solidFill>
                  <a:srgbClr val="002060"/>
                </a:solidFill>
                <a:latin typeface="Liberation Serif" panose="02020603050405020304" pitchFamily="18" charset="0"/>
              </a:rPr>
              <a:t>предпроверочного</a:t>
            </a:r>
            <a:r>
              <a:rPr lang="ru-RU" sz="22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 анализа</a:t>
            </a:r>
          </a:p>
          <a:p>
            <a:pPr marL="342900" indent="-342900" algn="r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2200" i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342900" indent="-342900" algn="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2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Приостановление расходных операций по счетам и запрет отчуждения имущества </a:t>
            </a:r>
            <a:r>
              <a:rPr lang="ru-RU" sz="2200" b="1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заменить</a:t>
            </a:r>
            <a:r>
              <a:rPr lang="ru-RU" sz="22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 банковскими гарантиями, залогами, поручительствами</a:t>
            </a:r>
          </a:p>
        </p:txBody>
      </p:sp>
      <p:pic>
        <p:nvPicPr>
          <p:cNvPr id="8" name="Рисунок 7" descr="Восклицательный знак">
            <a:extLst>
              <a:ext uri="{FF2B5EF4-FFF2-40B4-BE49-F238E27FC236}">
                <a16:creationId xmlns:a16="http://schemas.microsoft.com/office/drawing/2014/main" xmlns="" id="{508E1CEC-5028-42D3-9FDD-5E1316F263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7340" y="3893567"/>
            <a:ext cx="1964974" cy="1964974"/>
          </a:xfrm>
          <a:prstGeom prst="rect">
            <a:avLst/>
          </a:prstGeom>
        </p:spPr>
      </p:pic>
      <p:pic>
        <p:nvPicPr>
          <p:cNvPr id="13" name="Рисунок 12" descr="Вопросительный знак">
            <a:extLst>
              <a:ext uri="{FF2B5EF4-FFF2-40B4-BE49-F238E27FC236}">
                <a16:creationId xmlns:a16="http://schemas.microsoft.com/office/drawing/2014/main" xmlns="" id="{E7C6F0EB-61D2-48A3-9B2E-4344FB6B2B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68391" y="2947758"/>
            <a:ext cx="690450" cy="690450"/>
          </a:xfrm>
          <a:prstGeom prst="rect">
            <a:avLst/>
          </a:prstGeom>
        </p:spPr>
      </p:pic>
      <p:pic>
        <p:nvPicPr>
          <p:cNvPr id="18" name="Рисунок 17" descr="Вопросительный знак">
            <a:extLst>
              <a:ext uri="{FF2B5EF4-FFF2-40B4-BE49-F238E27FC236}">
                <a16:creationId xmlns:a16="http://schemas.microsoft.com/office/drawing/2014/main" xmlns="" id="{7BA88886-356B-4FDE-8EA0-1DF32384E2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80100" y="1551403"/>
            <a:ext cx="690450" cy="690450"/>
          </a:xfrm>
          <a:prstGeom prst="rect">
            <a:avLst/>
          </a:prstGeom>
        </p:spPr>
      </p:pic>
      <p:sp>
        <p:nvSpPr>
          <p:cNvPr id="15" name="Скругленный прямоугольник 3">
            <a:extLst>
              <a:ext uri="{FF2B5EF4-FFF2-40B4-BE49-F238E27FC236}">
                <a16:creationId xmlns:a16="http://schemas.microsoft.com/office/drawing/2014/main" xmlns="" id="{8563B297-C107-4EFE-A3C4-B1480903B86C}"/>
              </a:ext>
            </a:extLst>
          </p:cNvPr>
          <p:cNvSpPr/>
          <p:nvPr/>
        </p:nvSpPr>
        <p:spPr>
          <a:xfrm rot="16200000">
            <a:off x="-3190241" y="3190243"/>
            <a:ext cx="6858002" cy="477519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FB4830A-C5FC-4585-8AD9-C17BD8C149FB}"/>
              </a:ext>
            </a:extLst>
          </p:cNvPr>
          <p:cNvSpPr txBox="1"/>
          <p:nvPr/>
        </p:nvSpPr>
        <p:spPr>
          <a:xfrm rot="16200000">
            <a:off x="-2720781" y="316739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Системные затруднения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928215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5186" y="6468547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23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0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BDA7E8D9-6136-450F-B579-15A758276908}"/>
              </a:ext>
            </a:extLst>
          </p:cNvPr>
          <p:cNvSpPr txBox="1">
            <a:spLocks/>
          </p:cNvSpPr>
          <p:nvPr/>
        </p:nvSpPr>
        <p:spPr>
          <a:xfrm>
            <a:off x="688063" y="0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 чем продолжаем системно работать: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</a:t>
            </a:r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Потребность в региональных налоговых мерах поддержки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8DE824EC-7F50-4EC7-B28E-1BACA05C0D0B}"/>
              </a:ext>
            </a:extLst>
          </p:cNvPr>
          <p:cNvCxnSpPr/>
          <p:nvPr/>
        </p:nvCxnSpPr>
        <p:spPr>
          <a:xfrm flipV="1">
            <a:off x="688063" y="825349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44F9520-BA48-4388-9F01-7082B705CEF6}"/>
              </a:ext>
            </a:extLst>
          </p:cNvPr>
          <p:cNvCxnSpPr/>
          <p:nvPr/>
        </p:nvCxnSpPr>
        <p:spPr>
          <a:xfrm flipV="1">
            <a:off x="688063" y="886639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474B39D4-41B2-4E51-BBD0-7C61184FB71E}"/>
              </a:ext>
            </a:extLst>
          </p:cNvPr>
          <p:cNvGraphicFramePr/>
          <p:nvPr/>
        </p:nvGraphicFramePr>
        <p:xfrm>
          <a:off x="727340" y="1035730"/>
          <a:ext cx="10731283" cy="313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71441FA-5D4A-431A-818D-76596498AB61}"/>
              </a:ext>
            </a:extLst>
          </p:cNvPr>
          <p:cNvSpPr/>
          <p:nvPr/>
        </p:nvSpPr>
        <p:spPr>
          <a:xfrm>
            <a:off x="1524000" y="4158104"/>
            <a:ext cx="993462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4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Проработать вопрос о расширении круга получателей инвестиционного налогового вычета в Свердловской области </a:t>
            </a:r>
            <a:br>
              <a:rPr lang="ru-RU" sz="2400" i="1" dirty="0">
                <a:solidFill>
                  <a:srgbClr val="002060"/>
                </a:solidFill>
                <a:latin typeface="Liberation Serif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Liberation Serif" panose="02020603050405020304" pitchFamily="18" charset="0"/>
              </a:rPr>
              <a:t>с 2023 года </a:t>
            </a:r>
          </a:p>
          <a:p>
            <a:pPr marL="342900" indent="-342900" algn="r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ru-RU" sz="2400" i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" name="Рисунок 7" descr="Восклицательный знак">
            <a:extLst>
              <a:ext uri="{FF2B5EF4-FFF2-40B4-BE49-F238E27FC236}">
                <a16:creationId xmlns:a16="http://schemas.microsoft.com/office/drawing/2014/main" xmlns="" id="{508E1CEC-5028-42D3-9FDD-5E1316F263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7340" y="4183452"/>
            <a:ext cx="1964974" cy="1964974"/>
          </a:xfrm>
          <a:prstGeom prst="rect">
            <a:avLst/>
          </a:prstGeom>
        </p:spPr>
      </p:pic>
      <p:pic>
        <p:nvPicPr>
          <p:cNvPr id="13" name="Рисунок 12" descr="Вопросительный знак">
            <a:extLst>
              <a:ext uri="{FF2B5EF4-FFF2-40B4-BE49-F238E27FC236}">
                <a16:creationId xmlns:a16="http://schemas.microsoft.com/office/drawing/2014/main" xmlns="" id="{B7E92265-DB8C-4A1C-87BD-F7DFCE9C27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30213" y="2000209"/>
            <a:ext cx="1077278" cy="1077278"/>
          </a:xfrm>
          <a:prstGeom prst="rect">
            <a:avLst/>
          </a:prstGeom>
        </p:spPr>
      </p:pic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xmlns="" id="{D7328470-65E2-439D-AB53-7D80ACA71D2D}"/>
              </a:ext>
            </a:extLst>
          </p:cNvPr>
          <p:cNvSpPr/>
          <p:nvPr/>
        </p:nvSpPr>
        <p:spPr>
          <a:xfrm rot="16200000">
            <a:off x="-3190241" y="3190243"/>
            <a:ext cx="6858002" cy="477519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E4FC78-053D-4090-AFFC-700BA7CC6CE9}"/>
              </a:ext>
            </a:extLst>
          </p:cNvPr>
          <p:cNvSpPr txBox="1"/>
          <p:nvPr/>
        </p:nvSpPr>
        <p:spPr>
          <a:xfrm rot="16200000">
            <a:off x="-2720781" y="316739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Системные затруднения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455562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39C6E149-EDE9-40A9-96FD-EB79E04E9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326829"/>
              </p:ext>
            </p:extLst>
          </p:nvPr>
        </p:nvGraphicFramePr>
        <p:xfrm>
          <a:off x="714914" y="930449"/>
          <a:ext cx="10731283" cy="313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05186" y="6468547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24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0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BDA7E8D9-6136-450F-B579-15A758276908}"/>
              </a:ext>
            </a:extLst>
          </p:cNvPr>
          <p:cNvSpPr txBox="1">
            <a:spLocks/>
          </p:cNvSpPr>
          <p:nvPr/>
        </p:nvSpPr>
        <p:spPr>
          <a:xfrm>
            <a:off x="688063" y="-35624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 чем продолжаем системно работать: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III</a:t>
            </a:r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ЖКХ и тарифы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8DE824EC-7F50-4EC7-B28E-1BACA05C0D0B}"/>
              </a:ext>
            </a:extLst>
          </p:cNvPr>
          <p:cNvCxnSpPr/>
          <p:nvPr/>
        </p:nvCxnSpPr>
        <p:spPr>
          <a:xfrm flipV="1">
            <a:off x="688063" y="825349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044F9520-BA48-4388-9F01-7082B705CEF6}"/>
              </a:ext>
            </a:extLst>
          </p:cNvPr>
          <p:cNvCxnSpPr/>
          <p:nvPr/>
        </p:nvCxnSpPr>
        <p:spPr>
          <a:xfrm flipV="1">
            <a:off x="688063" y="886639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71441FA-5D4A-431A-818D-76596498AB61}"/>
              </a:ext>
            </a:extLst>
          </p:cNvPr>
          <p:cNvSpPr/>
          <p:nvPr/>
        </p:nvSpPr>
        <p:spPr>
          <a:xfrm>
            <a:off x="1524000" y="3668057"/>
            <a:ext cx="993462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Инициировать внесение изменений в  Правила коммерческого учета объема или массы ТКО и постановление Правительства РФ  от 12.11.2016 № 1156</a:t>
            </a:r>
          </a:p>
          <a:p>
            <a:pPr marL="342900" indent="-342900" algn="r">
              <a:lnSpc>
                <a:spcPct val="95000"/>
              </a:lnSpc>
              <a:buFont typeface="Wingdings" panose="05000000000000000000" pitchFamily="2" charset="2"/>
              <a:buChar char="ü"/>
            </a:pPr>
            <a:endParaRPr lang="ru-RU" sz="1600" i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r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Доработать и принять проект постановления Правительства РФ</a:t>
            </a:r>
            <a:br>
              <a:rPr lang="ru-RU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утверждении Правил определения нормативов накопления ТКО…»</a:t>
            </a:r>
          </a:p>
          <a:p>
            <a:pPr algn="r">
              <a:lnSpc>
                <a:spcPct val="95000"/>
              </a:lnSpc>
            </a:pPr>
            <a:r>
              <a:rPr lang="ru-RU" sz="1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285750" indent="-285750" algn="r">
              <a:lnSpc>
                <a:spcPct val="95000"/>
              </a:lnSpc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Установить расчетную единицу «1 сотрудник» для всех предприятий торговли, исключая рынки (продовольственные, промтоварные, универсальные) и торговлю с машин, лотков </a:t>
            </a:r>
          </a:p>
        </p:txBody>
      </p:sp>
      <p:pic>
        <p:nvPicPr>
          <p:cNvPr id="18" name="Рисунок 17" descr="Вопросительный знак">
            <a:extLst>
              <a:ext uri="{FF2B5EF4-FFF2-40B4-BE49-F238E27FC236}">
                <a16:creationId xmlns:a16="http://schemas.microsoft.com/office/drawing/2014/main" xmlns="" id="{5528B775-55E1-4E4B-ADED-CF184104B1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4522" y="1938917"/>
            <a:ext cx="1077278" cy="1077278"/>
          </a:xfrm>
          <a:prstGeom prst="rect">
            <a:avLst/>
          </a:prstGeom>
        </p:spPr>
      </p:pic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xmlns="" id="{08A07FD3-9388-4B57-836D-F5087950B4B1}"/>
              </a:ext>
            </a:extLst>
          </p:cNvPr>
          <p:cNvSpPr/>
          <p:nvPr/>
        </p:nvSpPr>
        <p:spPr>
          <a:xfrm rot="16200000">
            <a:off x="-3190241" y="3190243"/>
            <a:ext cx="6858002" cy="477519"/>
          </a:xfrm>
          <a:prstGeom prst="rect">
            <a:avLst/>
          </a:prstGeom>
          <a:solidFill>
            <a:srgbClr val="DEEBF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4C93E7-DA18-48D2-8CAF-36D054847FB9}"/>
              </a:ext>
            </a:extLst>
          </p:cNvPr>
          <p:cNvSpPr txBox="1"/>
          <p:nvPr/>
        </p:nvSpPr>
        <p:spPr>
          <a:xfrm rot="16200000">
            <a:off x="-2720781" y="316739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Системные затруднения бизнеса</a:t>
            </a:r>
          </a:p>
        </p:txBody>
      </p:sp>
      <p:pic>
        <p:nvPicPr>
          <p:cNvPr id="20" name="Рисунок 19" descr="Восклицательный знак">
            <a:extLst>
              <a:ext uri="{FF2B5EF4-FFF2-40B4-BE49-F238E27FC236}">
                <a16:creationId xmlns:a16="http://schemas.microsoft.com/office/drawing/2014/main" xmlns="" id="{F4E6D6DB-590A-42B1-AEED-3782FFAAE5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80674" y="4085953"/>
            <a:ext cx="1964974" cy="19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31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бъект 2"/>
          <p:cNvSpPr txBox="1">
            <a:spLocks/>
          </p:cNvSpPr>
          <p:nvPr/>
        </p:nvSpPr>
        <p:spPr>
          <a:xfrm>
            <a:off x="1284691" y="268868"/>
            <a:ext cx="9616573" cy="678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Инфраструктура правозащитного института</a:t>
            </a:r>
          </a:p>
        </p:txBody>
      </p:sp>
      <p:sp>
        <p:nvSpPr>
          <p:cNvPr id="36" name="Скругленный прямоугольник 35"/>
          <p:cNvSpPr>
            <a:spLocks/>
          </p:cNvSpPr>
          <p:nvPr/>
        </p:nvSpPr>
        <p:spPr bwMode="auto">
          <a:xfrm>
            <a:off x="2542756" y="1890103"/>
            <a:ext cx="6893817" cy="51658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Аппарат Уполномоченного</a:t>
            </a:r>
            <a:r>
              <a:rPr lang="ru-RU" sz="1300" b="1" dirty="0">
                <a:solidFill>
                  <a:srgbClr val="C00000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b="1" dirty="0">
                <a:solidFill>
                  <a:srgbClr val="C00000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11 штатных единиц </a:t>
            </a:r>
          </a:p>
        </p:txBody>
      </p:sp>
      <p:sp>
        <p:nvSpPr>
          <p:cNvPr id="37" name="Скругленный прямоугольник 36"/>
          <p:cNvSpPr>
            <a:spLocks/>
          </p:cNvSpPr>
          <p:nvPr/>
        </p:nvSpPr>
        <p:spPr bwMode="auto">
          <a:xfrm>
            <a:off x="1867397" y="1182632"/>
            <a:ext cx="8451159" cy="5554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Уполномоченный</a:t>
            </a:r>
            <a:r>
              <a:rPr lang="ru-RU" b="1" dirty="0">
                <a:solidFill>
                  <a:srgbClr val="C00000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защите прав предпринимателей в Свердловской области</a:t>
            </a:r>
          </a:p>
        </p:txBody>
      </p:sp>
      <p:sp>
        <p:nvSpPr>
          <p:cNvPr id="38" name="Скругленный прямоугольник 37"/>
          <p:cNvSpPr>
            <a:spLocks/>
          </p:cNvSpPr>
          <p:nvPr/>
        </p:nvSpPr>
        <p:spPr bwMode="auto">
          <a:xfrm>
            <a:off x="2542756" y="2648313"/>
            <a:ext cx="6893803" cy="7440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Общественный экспертный совет при Уполномоченном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14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23 человека</a:t>
            </a:r>
          </a:p>
        </p:txBody>
      </p:sp>
      <p:sp>
        <p:nvSpPr>
          <p:cNvPr id="39" name="Скругленный прямоугольник 38"/>
          <p:cNvSpPr>
            <a:spLocks/>
          </p:cNvSpPr>
          <p:nvPr/>
        </p:nvSpPr>
        <p:spPr bwMode="auto">
          <a:xfrm>
            <a:off x="2542756" y="3587811"/>
            <a:ext cx="6893820" cy="5061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Экспертные организации Уполномоченного (</a:t>
            </a:r>
            <a:r>
              <a:rPr lang="en-US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pro bono </a:t>
            </a:r>
            <a:r>
              <a:rPr lang="en-US" sz="1600" b="1" dirty="0" err="1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publico</a:t>
            </a: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</a:p>
        </p:txBody>
      </p:sp>
      <p:sp>
        <p:nvSpPr>
          <p:cNvPr id="40" name="Скругленный прямоугольник 39"/>
          <p:cNvSpPr>
            <a:spLocks/>
          </p:cNvSpPr>
          <p:nvPr/>
        </p:nvSpPr>
        <p:spPr bwMode="auto">
          <a:xfrm>
            <a:off x="2542756" y="4253357"/>
            <a:ext cx="6893790" cy="14220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150" b="1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Общественная приемная Уполномоченного при Президенте </a:t>
            </a: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Российской Федерации по защите прав предпринимателей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г. Екатеринбург</a:t>
            </a:r>
          </a:p>
          <a:p>
            <a:pPr algn="ctr">
              <a:lnSpc>
                <a:spcPct val="90000"/>
              </a:lnSpc>
            </a:pPr>
            <a:endParaRPr lang="ru-RU" sz="15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Общественные приемные Уполномоченного</a:t>
            </a:r>
          </a:p>
          <a:p>
            <a:pPr algn="ctr">
              <a:lnSpc>
                <a:spcPct val="80000"/>
              </a:lnSpc>
            </a:pPr>
            <a:r>
              <a:rPr lang="ru-RU" sz="14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г. Каменск-Уральский, г. Нижний Тагил, г. Краснотурьинск, </a:t>
            </a:r>
          </a:p>
          <a:p>
            <a:pPr algn="ctr">
              <a:lnSpc>
                <a:spcPct val="80000"/>
              </a:lnSpc>
            </a:pPr>
            <a:r>
              <a:rPr lang="ru-RU" sz="14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г. Невьянск, г. Новоуральск, г. Верхняя Пышма, г. Реж</a:t>
            </a:r>
          </a:p>
        </p:txBody>
      </p:sp>
      <p:sp>
        <p:nvSpPr>
          <p:cNvPr id="41" name="Скругленный прямоугольник 40"/>
          <p:cNvSpPr>
            <a:spLocks/>
          </p:cNvSpPr>
          <p:nvPr/>
        </p:nvSpPr>
        <p:spPr bwMode="auto">
          <a:xfrm>
            <a:off x="2542757" y="5859115"/>
            <a:ext cx="6893790" cy="678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Общественные помощники Уполномоченного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1300" b="1" dirty="0"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 </a:t>
            </a:r>
            <a:endParaRPr lang="ru-RU" sz="1100" dirty="0">
              <a:effectLst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14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18 помощников в 17 муниципалитетах, 12 отраслевых помощников-экспертов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092976" y="1728941"/>
            <a:ext cx="0" cy="16184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cxnSpLocks/>
          </p:cNvCxnSpPr>
          <p:nvPr/>
        </p:nvCxnSpPr>
        <p:spPr>
          <a:xfrm>
            <a:off x="6092977" y="2418604"/>
            <a:ext cx="0" cy="21103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0788B203-8043-43F3-AD80-A205D5A5358E}"/>
              </a:ext>
            </a:extLst>
          </p:cNvPr>
          <p:cNvCxnSpPr>
            <a:cxnSpLocks/>
          </p:cNvCxnSpPr>
          <p:nvPr/>
        </p:nvCxnSpPr>
        <p:spPr>
          <a:xfrm>
            <a:off x="6092976" y="3392412"/>
            <a:ext cx="0" cy="18374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D842F9E-F77D-499F-AE53-242A024AD6BD}"/>
              </a:ext>
            </a:extLst>
          </p:cNvPr>
          <p:cNvCxnSpPr>
            <a:cxnSpLocks/>
          </p:cNvCxnSpPr>
          <p:nvPr/>
        </p:nvCxnSpPr>
        <p:spPr>
          <a:xfrm>
            <a:off x="6077760" y="4094008"/>
            <a:ext cx="0" cy="15934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5796490A-8A6C-49E1-848D-989AA65F0235}"/>
              </a:ext>
            </a:extLst>
          </p:cNvPr>
          <p:cNvCxnSpPr>
            <a:cxnSpLocks/>
          </p:cNvCxnSpPr>
          <p:nvPr/>
        </p:nvCxnSpPr>
        <p:spPr>
          <a:xfrm>
            <a:off x="6094016" y="5675368"/>
            <a:ext cx="0" cy="18374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xmlns="" id="{DE8FE5F7-F035-45E4-8484-B10D95F2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0" y="6431678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25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28C6D35-1E2D-4FE6-9DF5-92A04AA24494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E661CC66-7535-4EB5-8FA4-35C7A8765B5C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995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E5D6A7-A572-44AF-A59C-52E9E4F16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54" y="1100516"/>
            <a:ext cx="4919851" cy="56897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1917" y="1183574"/>
            <a:ext cx="7144217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5000"/>
              </a:lnSpc>
            </a:pP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88063" y="194517"/>
            <a:ext cx="10982715" cy="887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+mj-ea"/>
                <a:cs typeface="Times New Roman" panose="02020603050405020304" pitchFamily="18" charset="0"/>
              </a:rPr>
              <a:t>Общественные помощники</a:t>
            </a:r>
            <a:endParaRPr lang="ru-RU" sz="2800" b="1" dirty="0">
              <a:solidFill>
                <a:srgbClr val="002060"/>
              </a:solidFill>
              <a:highlight>
                <a:srgbClr val="FFFF00"/>
              </a:highlight>
              <a:latin typeface="Liberation Serif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88063" y="930448"/>
            <a:ext cx="6398748" cy="454579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18 помощников в 17 муниципальных образованиях: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0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 город Алапаевск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Каменск-Уральский ГО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Качканарский ГО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 «город Ирбит»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 город Нижний Тагил 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 Красноуральск 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 Верхняя Пышма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Берёзовский ГО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Полевской ГО</a:t>
            </a:r>
          </a:p>
          <a:p>
            <a:pPr marL="0" lv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Горноуральский ГО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 Заречный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 Краснотурьинск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Невьянский ГО</a:t>
            </a:r>
          </a:p>
          <a:p>
            <a:pPr marL="0" indent="3556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Режевской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</a:t>
            </a:r>
          </a:p>
          <a:p>
            <a:pPr marL="0" indent="3556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 Красноуфимск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Асбестовский ГО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Новоуральский</a:t>
            </a:r>
            <a:r>
              <a:rPr lang="ru-RU" sz="1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ГО</a:t>
            </a:r>
          </a:p>
          <a:p>
            <a:pPr marL="0" indent="3556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defTabSz="541338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2904" y="1295733"/>
            <a:ext cx="4184340" cy="37083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541338"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12 помощников-экспертов в сферах:</a:t>
            </a:r>
          </a:p>
          <a:p>
            <a:pPr algn="ctr" defTabSz="541338">
              <a:lnSpc>
                <a:spcPct val="90000"/>
              </a:lnSpc>
            </a:pPr>
            <a:endParaRPr lang="ru-RU" sz="10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строительство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пожарная безопасность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здравоохранение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энергетика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ЖКХ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цифровые технологии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индустрия красоты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оценочная деятельность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фитнес-индустрия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общественное питание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альтернативные (внесудебные) способы урегулирования конфликтов</a:t>
            </a:r>
          </a:p>
          <a:p>
            <a:pPr indent="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демонстрация кинофильмов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800" y="5232874"/>
            <a:ext cx="6909011" cy="156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общественных приемных:</a:t>
            </a: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endParaRPr lang="ru-RU" sz="10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г. Каменск-Уральский, г. Нижний Тагил, </a:t>
            </a:r>
            <a:b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г. Краснотурьинск, г. Невьянск, г. Верхняя Пышма, г. Реж, г. Новоуральск</a:t>
            </a:r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18877036-AC0B-4295-A3A0-BA4C52AC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26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F3036616-172D-4ECA-A866-D46822DDC1C7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B5382CB-DB4D-40D4-A650-B058A07B809F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011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27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3" y="960522"/>
            <a:ext cx="10809838" cy="57859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Жалоба, обращение: </a:t>
            </a:r>
            <a:endParaRPr lang="en-US" altLang="ru-RU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4013" indent="0" algn="just">
              <a:spcBef>
                <a:spcPts val="0"/>
              </a:spcBef>
              <a:buNone/>
            </a:pPr>
            <a:r>
              <a:rPr lang="ru-RU" altLang="ru-RU" sz="2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через с</a:t>
            </a:r>
            <a:r>
              <a:rPr 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айт Уполномоченного </a:t>
            </a:r>
            <a:r>
              <a:rPr lang="en-US" altLang="ru-RU" sz="2600" b="1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3"/>
              </a:rPr>
              <a:t>uzpp.midural.ru</a:t>
            </a:r>
            <a:r>
              <a:rPr lang="ru-RU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(раздел «Отправить письмо» в основном меню)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ru-RU" altLang="ru-RU" sz="2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почте</a:t>
            </a:r>
            <a:r>
              <a:rPr lang="en-US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620004</a:t>
            </a:r>
            <a:r>
              <a:rPr lang="ru-RU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</a:t>
            </a:r>
            <a:r>
              <a:rPr lang="en-US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г. Екатеринбург, ул. Малышева, д. 101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ru-RU" altLang="ru-RU" sz="2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</a:t>
            </a:r>
            <a:r>
              <a:rPr lang="ru-RU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электронной почте </a:t>
            </a:r>
            <a:r>
              <a:rPr lang="ru-RU" altLang="ru-RU" sz="2600" b="1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4"/>
              </a:rPr>
              <a:t>Sverdlovsk@ombudsmanbiz.ru</a:t>
            </a:r>
            <a:endParaRPr lang="ru-RU" altLang="ru-RU" sz="2600" b="1" i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4013" indent="0" algn="just">
              <a:spcBef>
                <a:spcPts val="0"/>
              </a:spcBef>
              <a:buNone/>
            </a:pPr>
            <a:endParaRPr lang="ru-RU" altLang="ru-RU" sz="1000" b="1" i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950" indent="-3619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Индивидуальный прием: 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ru-RU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очно и по ВКС по средам с 10.00 до 17.00 часов 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ru-RU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запись по тел.: (343) 223-62-74</a:t>
            </a:r>
          </a:p>
          <a:p>
            <a:pPr marL="354013" indent="0" algn="just">
              <a:spcBef>
                <a:spcPts val="0"/>
              </a:spcBef>
              <a:buNone/>
            </a:pPr>
            <a:endParaRPr lang="ru-RU" altLang="ru-RU" sz="1000" i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950" indent="-3619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Онлайн-консультации в центрах «Мой бизнес» 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ru-RU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онлайн-запись на портале </a:t>
            </a:r>
            <a:r>
              <a:rPr lang="en-US" sz="2600" b="1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5"/>
              </a:rPr>
              <a:t>66msp.ru</a:t>
            </a:r>
            <a:endParaRPr lang="ru-RU" sz="2600" b="1" i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4013" indent="0" algn="just">
              <a:spcBef>
                <a:spcPts val="0"/>
              </a:spcBef>
              <a:buNone/>
            </a:pPr>
            <a:endParaRPr lang="ru-RU" sz="1000" i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950" indent="-3619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Совместные приемы с органами власти: 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ru-RU" alt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график на официальном с</a:t>
            </a:r>
            <a:r>
              <a:rPr lang="ru-RU" sz="26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айте Уполномоченного </a:t>
            </a:r>
            <a:r>
              <a:rPr lang="en-US" altLang="ru-RU" sz="2600" b="1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3"/>
              </a:rPr>
              <a:t>uzpp.midural.ru</a:t>
            </a:r>
            <a:endParaRPr lang="ru-RU" altLang="ru-RU" sz="2600" b="1" i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4013" indent="0" algn="just">
              <a:spcBef>
                <a:spcPts val="0"/>
              </a:spcBef>
              <a:buNone/>
            </a:pPr>
            <a:endParaRPr lang="ru-RU" sz="1000" i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1950" indent="-3619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Через общественных помощников: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ru-RU" altLang="ru-RU" sz="26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муниципальных образованиях и отраслевых экспертов</a:t>
            </a:r>
            <a:endParaRPr lang="en-US" altLang="ru-RU" sz="2600" b="1" i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9617BAEF-775A-4F30-A702-A771367D535B}"/>
              </a:ext>
            </a:extLst>
          </p:cNvPr>
          <p:cNvSpPr txBox="1">
            <a:spLocks/>
          </p:cNvSpPr>
          <p:nvPr/>
        </p:nvSpPr>
        <p:spPr>
          <a:xfrm>
            <a:off x="688063" y="0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Способы обратиться</a:t>
            </a:r>
            <a:endParaRPr lang="ru-RU" sz="2800" b="1" dirty="0">
              <a:solidFill>
                <a:srgbClr val="C00000"/>
              </a:solidFill>
              <a:highlight>
                <a:srgbClr val="FFFF00"/>
              </a:highligh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0BF0023-21A3-4ACE-BF88-87FF823BB2F0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FDCAF73-BC92-4623-940E-2D46FB76A667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825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94FBA9-43E4-4283-8CB7-AD64D9F529C4}"/>
              </a:ext>
            </a:extLst>
          </p:cNvPr>
          <p:cNvSpPr/>
          <p:nvPr/>
        </p:nvSpPr>
        <p:spPr>
          <a:xfrm>
            <a:off x="1481581" y="1632903"/>
            <a:ext cx="3332941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lang="ru-RU" sz="28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3"/>
              </a:rPr>
              <a:t>https://uzpp.midural.ru</a:t>
            </a:r>
            <a:endParaRPr lang="ru-RU" sz="2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8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34162"/>
            <a:ext cx="10809839" cy="8163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Онлайн-связь</a:t>
            </a:r>
            <a:endParaRPr lang="ru-RU" sz="2800" b="1" dirty="0">
              <a:solidFill>
                <a:srgbClr val="FF0000"/>
              </a:solidFill>
              <a:highlight>
                <a:srgbClr val="FFFF00"/>
              </a:highlight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48376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B87F305-104F-4C3F-9BAB-AAD7E3B281F0}"/>
              </a:ext>
            </a:extLst>
          </p:cNvPr>
          <p:cNvSpPr/>
          <p:nvPr/>
        </p:nvSpPr>
        <p:spPr>
          <a:xfrm>
            <a:off x="1669837" y="6054293"/>
            <a:ext cx="4939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общественных помощников </a:t>
            </a:r>
            <a:b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связь с </a:t>
            </a:r>
            <a:r>
              <a:rPr lang="en-US" sz="2000" b="1" dirty="0">
                <a:solidFill>
                  <a:srgbClr val="C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000" b="1" dirty="0">
                <a:solidFill>
                  <a:srgbClr val="C0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3 000 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предпринимателей в чатах</a:t>
            </a:r>
          </a:p>
        </p:txBody>
      </p:sp>
      <p:pic>
        <p:nvPicPr>
          <p:cNvPr id="2064" name="Picture 16" descr="Логотип WhatsApp на телефоне">
            <a:extLst>
              <a:ext uri="{FF2B5EF4-FFF2-40B4-BE49-F238E27FC236}">
                <a16:creationId xmlns:a16="http://schemas.microsoft.com/office/drawing/2014/main" xmlns="" id="{D4E5C497-5172-41C1-998F-0B28172D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77" y="6054293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qrcoder.ru/code/?https%3A%2F%2Fuzpp.midural.ru%2F&amp;4&amp;0">
            <a:extLst>
              <a:ext uri="{FF2B5EF4-FFF2-40B4-BE49-F238E27FC236}">
                <a16:creationId xmlns:a16="http://schemas.microsoft.com/office/drawing/2014/main" xmlns="" id="{A5A6F746-FCB1-4FC3-94F7-08484C01C9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3" y="1455748"/>
            <a:ext cx="1220264" cy="1220264"/>
          </a:xfrm>
          <a:prstGeom prst="rect">
            <a:avLst/>
          </a:prstGeom>
          <a:noFill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B2217A0-078A-463D-982B-8A6685C4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576" y="1136481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7A1B66D-3BCF-45ED-9CD2-D08B5EB0C378}"/>
              </a:ext>
            </a:extLst>
          </p:cNvPr>
          <p:cNvSpPr/>
          <p:nvPr/>
        </p:nvSpPr>
        <p:spPr>
          <a:xfrm>
            <a:off x="6694752" y="3728852"/>
            <a:ext cx="354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7"/>
              </a:rPr>
              <a:t>https://vk.com/</a:t>
            </a:r>
            <a:r>
              <a:rPr lang="en-US" sz="24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7"/>
              </a:rPr>
              <a:t>ENA</a:t>
            </a:r>
            <a:r>
              <a:rPr lang="ru-RU" sz="2400" u="sng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7"/>
              </a:rPr>
              <a:t>rtyukh</a:t>
            </a:r>
            <a:r>
              <a:rPr lang="ru-RU" sz="24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</p:txBody>
      </p:sp>
      <p:pic>
        <p:nvPicPr>
          <p:cNvPr id="1030" name="Picture 6" descr="https://sun9-79.userapi.com/impg/w4WKPAHQdJuEAcw8T5Q4RBlX0WQlI3knGBw4Mg/EpEFVd8CLHw.jpg?size=732x1036&amp;quality=95&amp;sign=1598e090fa77c631288338171fb426ba&amp;type=album">
            <a:extLst>
              <a:ext uri="{FF2B5EF4-FFF2-40B4-BE49-F238E27FC236}">
                <a16:creationId xmlns:a16="http://schemas.microsoft.com/office/drawing/2014/main" xmlns="" id="{1DB1A57F-8552-4830-92AD-D153D316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53" y="1028794"/>
            <a:ext cx="1440000" cy="203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Значок вк (вконтакте) в png формате">
            <a:extLst>
              <a:ext uri="{FF2B5EF4-FFF2-40B4-BE49-F238E27FC236}">
                <a16:creationId xmlns:a16="http://schemas.microsoft.com/office/drawing/2014/main" xmlns="" id="{4041C971-A146-4983-9A3B-53A52E87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770" y="3134278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Значок вк (вконтакте) в png формате">
            <a:extLst>
              <a:ext uri="{FF2B5EF4-FFF2-40B4-BE49-F238E27FC236}">
                <a16:creationId xmlns:a16="http://schemas.microsoft.com/office/drawing/2014/main" xmlns="" id="{C1419135-A1C7-4824-8783-6125848C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951" y="4742233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7A39B4C-AEE7-4584-99A7-A467BB219FFC}"/>
              </a:ext>
            </a:extLst>
          </p:cNvPr>
          <p:cNvSpPr/>
          <p:nvPr/>
        </p:nvSpPr>
        <p:spPr>
          <a:xfrm>
            <a:off x="8131449" y="1881031"/>
            <a:ext cx="3921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563C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t.me/ombudsmanbiz_Artyukh </a:t>
            </a:r>
            <a:endParaRPr lang="ru-RU" sz="2400" dirty="0">
              <a:solidFill>
                <a:srgbClr val="0563C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9A933DE-EFEC-4E2D-884E-56C7152E4874}"/>
              </a:ext>
            </a:extLst>
          </p:cNvPr>
          <p:cNvSpPr/>
          <p:nvPr/>
        </p:nvSpPr>
        <p:spPr>
          <a:xfrm>
            <a:off x="8002581" y="5488007"/>
            <a:ext cx="4299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10"/>
              </a:rPr>
              <a:t>https://vk.com/ombudsmanbiz66</a:t>
            </a:r>
            <a:endParaRPr lang="ru-RU" sz="2400" u="sng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326A580-B086-4A40-997D-E887551255A8}"/>
              </a:ext>
            </a:extLst>
          </p:cNvPr>
          <p:cNvSpPr/>
          <p:nvPr/>
        </p:nvSpPr>
        <p:spPr>
          <a:xfrm>
            <a:off x="6694752" y="3475704"/>
            <a:ext cx="2129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Личная страница: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F4F2C38-BF00-468F-B550-7B82C7CD0C2E}"/>
              </a:ext>
            </a:extLst>
          </p:cNvPr>
          <p:cNvSpPr/>
          <p:nvPr/>
        </p:nvSpPr>
        <p:spPr>
          <a:xfrm>
            <a:off x="8131449" y="1513568"/>
            <a:ext cx="192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Telegram-</a:t>
            </a:r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канал: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59F3D2A-321D-45B8-8824-E555710EC03F}"/>
              </a:ext>
            </a:extLst>
          </p:cNvPr>
          <p:cNvSpPr/>
          <p:nvPr/>
        </p:nvSpPr>
        <p:spPr>
          <a:xfrm>
            <a:off x="8002581" y="5153191"/>
            <a:ext cx="3062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Группа Уполномоченного: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0ED53826-8A5D-4EB7-9042-2B47DBAF728F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AAA955CA-F2F0-4714-B6AC-2EFDBBDEFDFA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E4DB5E-6290-4296-A130-AA857BD584E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057" t="11129" r="9176" b="6131"/>
          <a:stretch/>
        </p:blipFill>
        <p:spPr>
          <a:xfrm>
            <a:off x="106214" y="2607269"/>
            <a:ext cx="5705593" cy="320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87934C-B74A-4784-83BA-DD92E370CC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92" y="2607269"/>
            <a:ext cx="1440000" cy="253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52D0771-845C-4DD7-B44B-F28FC1DD71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686" y="4220806"/>
            <a:ext cx="1440000" cy="2534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Сайт на прозрачном фоне - фото и картинки abrakadabra.fun">
            <a:extLst>
              <a:ext uri="{FF2B5EF4-FFF2-40B4-BE49-F238E27FC236}">
                <a16:creationId xmlns:a16="http://schemas.microsoft.com/office/drawing/2014/main" xmlns="" id="{7340B4C9-AFAA-48A4-A214-1A8AD427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12" y="1284917"/>
            <a:ext cx="468000" cy="4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010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691B58-8128-4B4D-9DA8-24E6BEF87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1" t="10047" r="16814" b="8955"/>
          <a:stretch/>
        </p:blipFill>
        <p:spPr>
          <a:xfrm>
            <a:off x="757075" y="960997"/>
            <a:ext cx="6273454" cy="429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29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76269" y="182682"/>
            <a:ext cx="9233426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26086" y="4479644"/>
            <a:ext cx="10809837" cy="916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8000"/>
              </a:lnSpc>
              <a:spcBef>
                <a:spcPts val="0"/>
              </a:spcBef>
              <a:defRPr/>
            </a:pPr>
            <a:endParaRPr lang="en-US" altLang="ru-RU" sz="24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38926" y="5637261"/>
            <a:ext cx="6722591" cy="122073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20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Информационные материалы, подготовленные Уполномоченным, Управлением Роскомнадзора</a:t>
            </a:r>
            <a:r>
              <a:rPr lang="en-US" altLang="ru-RU" sz="20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altLang="ru-RU" sz="2000" b="1" dirty="0" err="1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УрФО</a:t>
            </a:r>
            <a:r>
              <a:rPr lang="ru-RU" altLang="ru-RU" sz="20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lang="ru-RU" sz="20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УФНС, ФСС, ЦБ РФ, региональными министерствами и др. </a:t>
            </a:r>
            <a:endParaRPr lang="en-US" altLang="ru-RU" sz="20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388952" y="4849725"/>
            <a:ext cx="914400" cy="91657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753EC690-AAD6-41ED-9AEE-B64D4384CD84}"/>
              </a:ext>
            </a:extLst>
          </p:cNvPr>
          <p:cNvSpPr txBox="1">
            <a:spLocks/>
          </p:cNvSpPr>
          <p:nvPr/>
        </p:nvSpPr>
        <p:spPr>
          <a:xfrm>
            <a:off x="688063" y="0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«В помощь предпринимателям»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4"/>
              </a:rPr>
              <a:t>http://uzpp.midural.ru/article/show/id/130</a:t>
            </a:r>
            <a:endParaRPr 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4C54CF-C0C8-4BDA-A3ED-9CE41F6464AD}"/>
              </a:ext>
            </a:extLst>
          </p:cNvPr>
          <p:cNvSpPr txBox="1"/>
          <p:nvPr/>
        </p:nvSpPr>
        <p:spPr>
          <a:xfrm>
            <a:off x="6961517" y="864127"/>
            <a:ext cx="532273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Тематические разделы:</a:t>
            </a:r>
            <a:endParaRPr lang="en-US" sz="2000" b="1" u="sng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en-US" sz="500" b="1" u="sng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500" b="1" u="sng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Авторские права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Алгоритмы действий инвестора по подключению </a:t>
            </a:r>
            <a:r>
              <a:rPr lang="en-US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en-US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сетям и при регистрации прав собственности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Банки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Внешнеэкономическая деятельность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Государственная поддержка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Государственный контроль и надзор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Закупки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Кадастровая оценка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Маркировка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Налоги и налогообложение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Обращение с ТКО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Ответы и разъяснения Уполномоченного </a:t>
            </a:r>
            <a:b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Президенте Российской Федерации по защите прав предпринимателей Титова Б.Ю.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Персональные данные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Применение ККТ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Самозанятые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Связь и информационные технологии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Социальное предпринимательство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Социальное страхование и пенсионное обеспечение</a:t>
            </a:r>
            <a:endParaRPr lang="en-US" sz="16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109538"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Уголовное преследование</a:t>
            </a:r>
          </a:p>
        </p:txBody>
      </p:sp>
      <p:sp>
        <p:nvSpPr>
          <p:cNvPr id="18" name="Кольцо 14">
            <a:extLst>
              <a:ext uri="{FF2B5EF4-FFF2-40B4-BE49-F238E27FC236}">
                <a16:creationId xmlns:a16="http://schemas.microsoft.com/office/drawing/2014/main" xmlns="" id="{8E5A7DE6-9493-48D0-B3E1-81086AC9EB3D}"/>
              </a:ext>
            </a:extLst>
          </p:cNvPr>
          <p:cNvSpPr/>
          <p:nvPr/>
        </p:nvSpPr>
        <p:spPr>
          <a:xfrm>
            <a:off x="2486006" y="1539555"/>
            <a:ext cx="1684020" cy="526007"/>
          </a:xfrm>
          <a:prstGeom prst="donut">
            <a:avLst>
              <a:gd name="adj" fmla="val 2454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B9EBE17D-B7E9-41CE-ADAE-F8F21C475644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C718033-137D-4B25-8497-B66900B08DFA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7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3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3" y="1227889"/>
            <a:ext cx="10809838" cy="53889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4000" b="1" dirty="0">
                <a:solidFill>
                  <a:srgbClr val="002060"/>
                </a:solidFill>
                <a:ea typeface="Liberation Serif" panose="02020603050405020304" pitchFamily="18" charset="0"/>
                <a:cs typeface="Liberation Serif" panose="02020603050405020304" pitchFamily="18" charset="0"/>
              </a:rPr>
              <a:t>	</a:t>
            </a:r>
            <a:r>
              <a:rPr lang="ru-RU" sz="65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учреждена </a:t>
            </a:r>
            <a:r>
              <a:rPr lang="ru-RU" sz="65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обеспечения гарантий государственной защиты прав и законных интересов субъектов предпринимательской </a:t>
            </a:r>
            <a:r>
              <a:rPr lang="ru-RU" sz="65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 во взаимодействии с органами публичной власти, организациями с публичными полномочиями и их должностными лицами</a:t>
            </a:r>
            <a:endParaRPr lang="en-US" sz="6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altLang="ru-RU" sz="6500" b="1" dirty="0">
              <a:solidFill>
                <a:srgbClr val="0066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34988" indent="-227013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65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altLang="ru-RU" sz="6500" b="1" i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Федеральный закон </a:t>
            </a:r>
            <a:r>
              <a:rPr lang="ru-RU" altLang="ru-RU" sz="65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7 мая 2013 года № 78-ФЗ </a:t>
            </a:r>
            <a:br>
              <a:rPr lang="ru-RU" altLang="ru-RU" sz="65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65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Уполномоченных по защите прав предпринимателей </a:t>
            </a:r>
            <a:br>
              <a:rPr lang="ru-RU" altLang="ru-RU" sz="65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65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Российской Федерации»</a:t>
            </a:r>
          </a:p>
          <a:p>
            <a:pPr marL="534988" indent="-227013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altLang="ru-RU" sz="65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534988" indent="-227013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65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</a:t>
            </a:r>
            <a:r>
              <a:rPr lang="ru-RU" altLang="ru-RU" sz="6500" b="1" i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 Свердловской области </a:t>
            </a:r>
            <a:r>
              <a:rPr lang="ru-RU" altLang="ru-RU" sz="65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19 декабря 2013 года № 132-ОЗ </a:t>
            </a:r>
            <a:r>
              <a:rPr lang="ru-RU" altLang="ru-RU" sz="65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altLang="ru-RU" sz="65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65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Уполномоченном по защите прав предпринимателей </a:t>
            </a:r>
            <a:br>
              <a:rPr lang="ru-RU" altLang="ru-RU" sz="65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650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Свердловской области»</a:t>
            </a:r>
            <a:endParaRPr lang="en-US" altLang="ru-RU" sz="6500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5BD96FB-4D48-47AC-9674-677AB9BF9684}"/>
              </a:ext>
            </a:extLst>
          </p:cNvPr>
          <p:cNvSpPr txBox="1">
            <a:spLocks/>
          </p:cNvSpPr>
          <p:nvPr/>
        </p:nvSpPr>
        <p:spPr>
          <a:xfrm>
            <a:off x="688063" y="37666"/>
            <a:ext cx="10819464" cy="816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Должность Уполномоченного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6A506FA-C86E-4950-8578-AC105B7DEDA8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1E43AF8E-2C2E-4229-94E9-1BA16AE245AD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364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rum.ykt.ru slayyyer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46" y="173372"/>
            <a:ext cx="523703" cy="9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542161" y="2615190"/>
            <a:ext cx="9104671" cy="38056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Уполномоченный по защите прав предпринимателей </a:t>
            </a:r>
            <a:b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Свердловской области</a:t>
            </a:r>
          </a:p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Елена Николаевна Артюх</a:t>
            </a:r>
          </a:p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3000" b="1" i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адрес: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ул. Малышева, д. 101, оф. 206,</a:t>
            </a:r>
          </a:p>
          <a:p>
            <a:pPr lvl="0"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Екатеринбург, 620004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тел. (343) 223-08-09, </a:t>
            </a:r>
          </a:p>
          <a:p>
            <a:pPr lvl="0"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сайт: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http://uzpp.midural.ru/, </a:t>
            </a:r>
            <a:b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altLang="ru-RU" sz="2800" i="1" dirty="0" err="1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эл</a:t>
            </a:r>
            <a:r>
              <a:rPr lang="ru-RU" altLang="ru-RU" sz="2800" i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почта: </a:t>
            </a:r>
            <a:r>
              <a:rPr lang="en-US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Sverdlovsk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@</a:t>
            </a:r>
            <a:r>
              <a:rPr lang="en-US" altLang="ru-RU" sz="2800" b="1" dirty="0" err="1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ombudsmanbiz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lang="en-US" altLang="ru-RU" sz="2800" b="1" dirty="0" err="1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ru</a:t>
            </a:r>
            <a:endParaRPr lang="en-US" altLang="ru-RU" sz="28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39900" y="1397503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ru-RU" sz="5400" b="1" i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348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C7F91A3-22F1-4A86-A0DB-20C47025105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13" y="1046282"/>
            <a:ext cx="3264833" cy="2178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12A2939-1E10-41E2-A6D5-24BC4B7E7A1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4"/>
          <a:stretch/>
        </p:blipFill>
        <p:spPr bwMode="auto">
          <a:xfrm>
            <a:off x="8422113" y="4628167"/>
            <a:ext cx="3246035" cy="2168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9AE9277-B30C-41CD-AE71-6153F213AB5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t="8398" r="11352"/>
          <a:stretch/>
        </p:blipFill>
        <p:spPr bwMode="auto">
          <a:xfrm>
            <a:off x="523854" y="2807918"/>
            <a:ext cx="3246034" cy="205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107996"/>
            <a:ext cx="10809838" cy="7275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Ключевые направления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3852" y="1296834"/>
            <a:ext cx="8031568" cy="12405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1. Защита индивидуальных прав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законных интересов субъектов предпринимательской деятельности</a:t>
            </a:r>
            <a:b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основании жалобы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852" y="4988075"/>
            <a:ext cx="8031568" cy="15316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11223">
              <a:lnSpc>
                <a:spcPct val="90000"/>
              </a:lnSpc>
              <a:spcBef>
                <a:spcPct val="0"/>
              </a:spcBef>
            </a:pPr>
            <a:r>
              <a:rPr lang="ru-RU" alt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3.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Содействие </a:t>
            </a: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совершенствованию регуляторной среды,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формирование предложений по преодолению системных затруднений бизнеса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65236" y="3302103"/>
            <a:ext cx="7932665" cy="12051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23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2. Правовое просвещение </a:t>
            </a:r>
            <a:r>
              <a:rPr lang="ru-RU" sz="23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сфере предпринимательского законодательства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xmlns="" id="{6FDD9B0F-AD1C-48A2-9B56-AC5B27FA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B64CA84-E05D-487B-8DF1-4E4EB8CBE849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768B6A87-4CC2-45B0-BDDB-D4CB9D6CB268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8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5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3" y="200724"/>
            <a:ext cx="10809838" cy="592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Защита индивидуальных прав и законных интересов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8063" y="1043796"/>
            <a:ext cx="10809838" cy="55637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Получение</a:t>
            </a:r>
            <a:r>
              <a:rPr lang="ru-RU" alt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сведений </a:t>
            </a:r>
            <a:r>
              <a:rPr lang="ru-RU" alt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 документов и информации, подготовка</a:t>
            </a:r>
            <a:r>
              <a:rPr lang="ru-RU" alt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заключений </a:t>
            </a:r>
            <a:r>
              <a:rPr lang="ru-RU" alt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устранении нарушений</a:t>
            </a: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Досудебное</a:t>
            </a:r>
            <a:r>
              <a:rPr lang="ru-RU" alt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урегулирование конфликтов</a:t>
            </a: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alt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</a:t>
            </a:r>
            <a:r>
              <a:rPr lang="ru-RU" b="1" dirty="0">
                <a:solidFill>
                  <a:srgbClr val="0066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судебной защите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непосредственно или подготовка правовой позиции для самостоятельной защиты</a:t>
            </a:r>
            <a:endParaRPr 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 в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выездных проверках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заявлению</a:t>
            </a: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Инициирование</a:t>
            </a:r>
            <a:r>
              <a:rPr lang="ru-RU" b="1" dirty="0">
                <a:solidFill>
                  <a:srgbClr val="0066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проверок ФАС</a:t>
            </a: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C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b="1" spc="-2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Ходатайство</a:t>
            </a:r>
            <a:r>
              <a:rPr lang="ru-RU" b="1" spc="-2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b="1" spc="-20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</a:t>
            </a:r>
            <a:r>
              <a:rPr lang="ru-RU" b="1" spc="-20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привлечении к дисциплинарной ответственности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лиц, виновных в нарушении прав</a:t>
            </a: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ru-RU" sz="5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отдельных случаях защита по уголовным делам,</a:t>
            </a:r>
            <a:r>
              <a:rPr lang="ru-RU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посещение предпринимателей в СИЗО</a:t>
            </a:r>
            <a:endParaRPr lang="en-US" altLang="ru-RU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8" name="Скругленный прямоугольник 3">
            <a:extLst>
              <a:ext uri="{FF2B5EF4-FFF2-40B4-BE49-F238E27FC236}">
                <a16:creationId xmlns:a16="http://schemas.microsoft.com/office/drawing/2014/main" xmlns="" id="{97A946DD-5B46-418F-A02F-A84FEFADD730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193822D-8F89-4A66-9F29-8104C903669F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2AA541F-0F24-4965-8396-1212BC253681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5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41" y="61197"/>
            <a:ext cx="10862632" cy="816333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</a:pP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Динамика количества обращений </a:t>
            </a:r>
            <a:b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доли по уровню органов публичной власти и на организации </a:t>
            </a:r>
            <a:b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2020–2022 годы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72600" y="6431678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6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A39DD87-46E3-43FD-B95D-604FBA707C51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690B42B-EF93-4BA5-90A4-7D693F9A69E1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3">
            <a:extLst>
              <a:ext uri="{FF2B5EF4-FFF2-40B4-BE49-F238E27FC236}">
                <a16:creationId xmlns:a16="http://schemas.microsoft.com/office/drawing/2014/main" xmlns="" id="{8D8F192F-BE47-4357-B5C9-BFA0ED28793E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EEA32F4B-86EC-4E23-B634-908DEF2D6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048115"/>
              </p:ext>
            </p:extLst>
          </p:nvPr>
        </p:nvGraphicFramePr>
        <p:xfrm>
          <a:off x="538941" y="1493918"/>
          <a:ext cx="4190077" cy="411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23B21760-C95A-45F9-8A3F-83682AA85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003726"/>
              </p:ext>
            </p:extLst>
          </p:nvPr>
        </p:nvGraphicFramePr>
        <p:xfrm>
          <a:off x="5273963" y="1136163"/>
          <a:ext cx="6687128" cy="626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649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42" y="73982"/>
            <a:ext cx="10862632" cy="816333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ТОП-5 проблемных сфер правоотношений </a:t>
            </a:r>
            <a:b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жалобах и обращениях</a:t>
            </a:r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72600" y="6431678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7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F011785-5D43-4DDC-9152-A6D327A9F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46877"/>
              </p:ext>
            </p:extLst>
          </p:nvPr>
        </p:nvGraphicFramePr>
        <p:xfrm>
          <a:off x="688063" y="1065710"/>
          <a:ext cx="10809840" cy="5549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564">
                  <a:extLst>
                    <a:ext uri="{9D8B030D-6E8A-4147-A177-3AD203B41FA5}">
                      <a16:colId xmlns:a16="http://schemas.microsoft.com/office/drawing/2014/main" xmlns="" val="175047301"/>
                    </a:ext>
                  </a:extLst>
                </a:gridCol>
                <a:gridCol w="7145849">
                  <a:extLst>
                    <a:ext uri="{9D8B030D-6E8A-4147-A177-3AD203B41FA5}">
                      <a16:colId xmlns:a16="http://schemas.microsoft.com/office/drawing/2014/main" xmlns="" val="2721310505"/>
                    </a:ext>
                  </a:extLst>
                </a:gridCol>
                <a:gridCol w="1337397">
                  <a:extLst>
                    <a:ext uri="{9D8B030D-6E8A-4147-A177-3AD203B41FA5}">
                      <a16:colId xmlns:a16="http://schemas.microsoft.com/office/drawing/2014/main" xmlns="" val="4076025741"/>
                    </a:ext>
                  </a:extLst>
                </a:gridCol>
                <a:gridCol w="1421030">
                  <a:extLst>
                    <a:ext uri="{9D8B030D-6E8A-4147-A177-3AD203B41FA5}">
                      <a16:colId xmlns:a16="http://schemas.microsoft.com/office/drawing/2014/main" xmlns="" val="525974981"/>
                    </a:ext>
                  </a:extLst>
                </a:gridCol>
              </a:tblGrid>
              <a:tr h="562992"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2000" kern="1200" dirty="0">
                          <a:solidFill>
                            <a:srgbClr val="C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5000"/>
                        </a:lnSpc>
                      </a:pPr>
                      <a:r>
                        <a:rPr lang="ru-RU" sz="2000" kern="1200" dirty="0">
                          <a:solidFill>
                            <a:srgbClr val="C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Сфера правоотношений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5000"/>
                        </a:lnSpc>
                      </a:pPr>
                      <a:r>
                        <a:rPr lang="ru-RU" sz="2000" kern="1200" dirty="0">
                          <a:solidFill>
                            <a:srgbClr val="C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 год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ct val="95000"/>
                        </a:lnSpc>
                      </a:pPr>
                      <a:r>
                        <a:rPr lang="ru-RU" sz="2000" kern="1200" dirty="0">
                          <a:solidFill>
                            <a:srgbClr val="C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 год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044653"/>
                  </a:ext>
                </a:extLst>
              </a:tr>
              <a:tr h="92052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1.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Земельные и имущественные отношения, 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включая вопросы аренды 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3400" b="1" i="0" kern="1200" dirty="0">
                          <a:solidFill>
                            <a:srgbClr val="0099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↓</a:t>
                      </a:r>
                      <a:r>
                        <a:rPr lang="ru-RU" sz="3000" b="1" i="0" kern="1200" dirty="0">
                          <a:solidFill>
                            <a:srgbClr val="0099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3000" b="1" i="0" dirty="0">
                          <a:solidFill>
                            <a:srgbClr val="0099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3000" b="1" kern="1200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6300509"/>
                  </a:ext>
                </a:extLst>
              </a:tr>
              <a:tr h="125134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2.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Деятельность правоохранительных, следственных, судебных органов, органов прокуратуры, 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том числе уголовное преследование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400" b="1" i="0" kern="1200" dirty="0">
                          <a:solidFill>
                            <a:srgbClr val="0099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↓ </a:t>
                      </a:r>
                      <a:r>
                        <a:rPr lang="ru-RU" sz="3000" b="1" i="0" dirty="0">
                          <a:solidFill>
                            <a:srgbClr val="0099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3000" b="1" kern="1200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14,2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6351482"/>
                  </a:ext>
                </a:extLst>
              </a:tr>
              <a:tr h="93674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3.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Налоговый контроль и иные функции налоговых органов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i="0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701751"/>
                  </a:ext>
                </a:extLst>
              </a:tr>
              <a:tr h="92052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4.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Претензии к другим субъектам предпринимательской деятельности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</a:t>
                      </a:r>
                      <a:r>
                        <a:rPr lang="ru-RU" sz="3600" b="1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000" b="1" kern="1200" dirty="0">
                          <a:solidFill>
                            <a:srgbClr val="C0000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7,9</a:t>
                      </a:r>
                      <a:endParaRPr lang="ru-RU" sz="3000" b="1" i="0" dirty="0">
                        <a:solidFill>
                          <a:srgbClr val="C00000"/>
                        </a:solidFill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3000" b="1" kern="1200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4,7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5676576"/>
                  </a:ext>
                </a:extLst>
              </a:tr>
              <a:tr h="93674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5.</a:t>
                      </a:r>
                    </a:p>
                  </a:txBody>
                  <a:tcPr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300" b="0" i="0" kern="1200" dirty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Обращения в условиях введения санкций недружественными государствами</a:t>
                      </a:r>
                    </a:p>
                    <a:p>
                      <a:pPr marL="0" algn="l" defTabSz="914377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ru-RU" sz="1800" b="0" i="0" kern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i="0" kern="1200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7,7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3000" b="1" kern="1200" dirty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–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88566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A39DD87-46E3-43FD-B95D-604FBA707C51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690B42B-EF93-4BA5-90A4-7D693F9A69E1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3">
            <a:extLst>
              <a:ext uri="{FF2B5EF4-FFF2-40B4-BE49-F238E27FC236}">
                <a16:creationId xmlns:a16="http://schemas.microsoft.com/office/drawing/2014/main" xmlns="" id="{8D8F192F-BE47-4357-B5C9-BFA0ED28793E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9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01380" y="6502111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8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8063" y="30249"/>
            <a:ext cx="10809838" cy="592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Защита в судах</a:t>
            </a:r>
          </a:p>
        </p:txBody>
      </p:sp>
      <p:sp>
        <p:nvSpPr>
          <p:cNvPr id="8" name="Скругленный прямоугольник 3">
            <a:extLst>
              <a:ext uri="{FF2B5EF4-FFF2-40B4-BE49-F238E27FC236}">
                <a16:creationId xmlns:a16="http://schemas.microsoft.com/office/drawing/2014/main" xmlns="" id="{97A946DD-5B46-418F-A02F-A84FEFADD730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B193822D-8F89-4A66-9F29-8104C903669F}"/>
              </a:ext>
            </a:extLst>
          </p:cNvPr>
          <p:cNvCxnSpPr/>
          <p:nvPr/>
        </p:nvCxnSpPr>
        <p:spPr>
          <a:xfrm flipV="1">
            <a:off x="688063" y="687552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2AA541F-0F24-4965-8396-1212BC253681}"/>
              </a:ext>
            </a:extLst>
          </p:cNvPr>
          <p:cNvCxnSpPr/>
          <p:nvPr/>
        </p:nvCxnSpPr>
        <p:spPr>
          <a:xfrm flipV="1">
            <a:off x="688063" y="740219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57FE3FE1-C874-4E07-8729-5C43213C3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61940"/>
              </p:ext>
            </p:extLst>
          </p:nvPr>
        </p:nvGraphicFramePr>
        <p:xfrm>
          <a:off x="1336501" y="776167"/>
          <a:ext cx="11497901" cy="211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084D0C36-554B-436F-B468-09C4FFF56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762060"/>
              </p:ext>
            </p:extLst>
          </p:nvPr>
        </p:nvGraphicFramePr>
        <p:xfrm>
          <a:off x="1336498" y="2751141"/>
          <a:ext cx="11497901" cy="211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960B95C3-E21F-487C-9A6A-0E835631B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111011"/>
              </p:ext>
            </p:extLst>
          </p:nvPr>
        </p:nvGraphicFramePr>
        <p:xfrm>
          <a:off x="1336499" y="4726114"/>
          <a:ext cx="11497901" cy="211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99302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7933" y="6425142"/>
            <a:ext cx="2743200" cy="365125"/>
          </a:xfrm>
        </p:spPr>
        <p:txBody>
          <a:bodyPr/>
          <a:lstStyle/>
          <a:p>
            <a:fld id="{34672917-F2A8-4D87-9D15-0D3DE9F0F5F9}" type="slidenum">
              <a:rPr lang="ru-RU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pPr/>
              <a:t>9</a:t>
            </a:fld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22235" y="191259"/>
            <a:ext cx="9233426" cy="651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88063" y="158949"/>
            <a:ext cx="10883174" cy="73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>
              <a:lnSpc>
                <a:spcPct val="95000"/>
              </a:lnSpc>
            </a:pP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Досудебное урегулирование споров</a:t>
            </a:r>
          </a:p>
        </p:txBody>
      </p:sp>
      <p:sp>
        <p:nvSpPr>
          <p:cNvPr id="21" name="Скругленный прямоугольник 3">
            <a:extLst>
              <a:ext uri="{FF2B5EF4-FFF2-40B4-BE49-F238E27FC236}">
                <a16:creationId xmlns:a16="http://schemas.microsoft.com/office/drawing/2014/main" xmlns="" id="{26BEE283-8008-45B7-8A0C-0711130FD955}"/>
              </a:ext>
            </a:extLst>
          </p:cNvPr>
          <p:cNvSpPr/>
          <p:nvPr/>
        </p:nvSpPr>
        <p:spPr>
          <a:xfrm rot="16200000">
            <a:off x="-3190240" y="3190239"/>
            <a:ext cx="6858002" cy="477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defRPr/>
            </a:pPr>
            <a:endParaRPr lang="ru-RU" sz="2300" b="1" dirty="0">
              <a:solidFill>
                <a:srgbClr val="00206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xmlns="" id="{7DD13EE6-F39C-4AF4-A798-50C13C7DF02C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828F974-A18F-4A3B-82E1-053FA1A924EA}"/>
              </a:ext>
            </a:extLst>
          </p:cNvPr>
          <p:cNvCxnSpPr/>
          <p:nvPr/>
        </p:nvCxnSpPr>
        <p:spPr>
          <a:xfrm flipV="1">
            <a:off x="688063" y="881510"/>
            <a:ext cx="10809838" cy="4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C7A58F1D-BF8F-401E-B45D-7E890731454C}"/>
              </a:ext>
            </a:extLst>
          </p:cNvPr>
          <p:cNvCxnSpPr/>
          <p:nvPr/>
        </p:nvCxnSpPr>
        <p:spPr>
          <a:xfrm flipV="1">
            <a:off x="688063" y="934177"/>
            <a:ext cx="10809838" cy="4381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EDC1DE3E-4F1A-4155-8B99-1CAF6FED4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470071"/>
              </p:ext>
            </p:extLst>
          </p:nvPr>
        </p:nvGraphicFramePr>
        <p:xfrm>
          <a:off x="-120472" y="1203444"/>
          <a:ext cx="12312472" cy="525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504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12246</TotalTime>
  <Words>1585</Words>
  <Application>Microsoft Office PowerPoint</Application>
  <PresentationFormat>Произвольный</PresentationFormat>
  <Paragraphs>474</Paragraphs>
  <Slides>30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Ключевые направления деятельности</vt:lpstr>
      <vt:lpstr>Презентация PowerPoint</vt:lpstr>
      <vt:lpstr>Динамика количества обращений  и доли по уровню органов публичной власти и на организации  за 2020–2022 годы</vt:lpstr>
      <vt:lpstr> ТОП-5 проблемных сфер правоотношений  в жалобах и обращениях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Просветительские мероприятия:  в 2022 году 25 262 слушателя + аудитория «Business FM»</vt:lpstr>
      <vt:lpstr>Топ-темы вебинаров-2022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Онлайн-связь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Vibory00</cp:lastModifiedBy>
  <cp:revision>3516</cp:revision>
  <cp:lastPrinted>2023-01-26T05:54:25Z</cp:lastPrinted>
  <dcterms:created xsi:type="dcterms:W3CDTF">2018-01-22T12:04:29Z</dcterms:created>
  <dcterms:modified xsi:type="dcterms:W3CDTF">2023-02-07T07:13:16Z</dcterms:modified>
</cp:coreProperties>
</file>