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13"/>
  </p:notesMasterIdLst>
  <p:handoutMasterIdLst>
    <p:handoutMasterId r:id="rId14"/>
  </p:handoutMasterIdLst>
  <p:sldIdLst>
    <p:sldId id="2081" r:id="rId3"/>
    <p:sldId id="2058" r:id="rId4"/>
    <p:sldId id="2087" r:id="rId5"/>
    <p:sldId id="2086" r:id="rId6"/>
    <p:sldId id="2088" r:id="rId7"/>
    <p:sldId id="2089" r:id="rId8"/>
    <p:sldId id="2090" r:id="rId9"/>
    <p:sldId id="2091" r:id="rId10"/>
    <p:sldId id="2092" r:id="rId11"/>
    <p:sldId id="2093" r:id="rId12"/>
  </p:sldIdLst>
  <p:sldSz cx="12192000" cy="6858000"/>
  <p:notesSz cx="6858000" cy="9926638"/>
  <p:embeddedFontLst>
    <p:embeddedFont>
      <p:font typeface="Open Sans Light" panose="020B060402020202020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Condensed" panose="020B0604020202020204" charset="0"/>
      <p:regular r:id="rId27"/>
      <p:bold r:id="rId28"/>
      <p:italic r:id="rId29"/>
      <p:boldItalic r:id="rId30"/>
    </p:embeddedFont>
    <p:embeddedFont>
      <p:font typeface="Franklin Gothic Medium" panose="020B0603020102020204" pitchFamily="34" charset="0"/>
      <p:regular r:id="rId31"/>
      <p: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7FC"/>
    <a:srgbClr val="C4EAF8"/>
    <a:srgbClr val="009ADA"/>
    <a:srgbClr val="00A6E6"/>
    <a:srgbClr val="00B0F0"/>
    <a:srgbClr val="0064CB"/>
    <a:srgbClr val="0086F6"/>
    <a:srgbClr val="F2F2F2"/>
    <a:srgbClr val="0990FF"/>
    <a:srgbClr val="008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724" autoAdjust="0"/>
  </p:normalViewPr>
  <p:slideViewPr>
    <p:cSldViewPr snapToObjects="1">
      <p:cViewPr varScale="1">
        <p:scale>
          <a:sx n="92" d="100"/>
          <a:sy n="92" d="100"/>
        </p:scale>
        <p:origin x="492" y="90"/>
      </p:cViewPr>
      <p:guideLst>
        <p:guide pos="2275"/>
        <p:guide pos="755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50" name="Picture 2" descr="C:\Users\internet\Desktop\Без им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6" y="980729"/>
            <a:ext cx="1084237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3083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Хочу узнать подробнее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20" y="904240"/>
            <a:ext cx="6960096" cy="59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315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27227" y="1550458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AD691FA-C3ED-42A3-89C2-48A5B441C93D}"/>
              </a:ext>
            </a:extLst>
          </p:cNvPr>
          <p:cNvSpPr/>
          <p:nvPr/>
        </p:nvSpPr>
        <p:spPr>
          <a:xfrm>
            <a:off x="6836550" y="1550458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4F79D8-4176-4825-B5AF-7FBA1DE2BFCD}"/>
              </a:ext>
            </a:extLst>
          </p:cNvPr>
          <p:cNvSpPr txBox="1"/>
          <p:nvPr/>
        </p:nvSpPr>
        <p:spPr>
          <a:xfrm>
            <a:off x="1503514" y="1859158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="" xmlns:a16="http://schemas.microsoft.com/office/drawing/2014/main" id="{FE40D8F6-2F59-443B-9D53-2063139B4A7E}"/>
              </a:ext>
            </a:extLst>
          </p:cNvPr>
          <p:cNvSpPr/>
          <p:nvPr/>
        </p:nvSpPr>
        <p:spPr>
          <a:xfrm>
            <a:off x="941939" y="2691791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     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Сумма денежных средств, перечисляемая налогоплательщиком на соответствующий счет в счет исполнения обязанности перед бюджетом Российской Федерации.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B158EC9-0165-42AF-8E30-AB1315CC6D25}"/>
              </a:ext>
            </a:extLst>
          </p:cNvPr>
          <p:cNvSpPr txBox="1"/>
          <p:nvPr/>
        </p:nvSpPr>
        <p:spPr>
          <a:xfrm>
            <a:off x="7952674" y="2073010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17" name="Прямоугольник 54">
            <a:extLst>
              <a:ext uri="{FF2B5EF4-FFF2-40B4-BE49-F238E27FC236}">
                <a16:creationId xmlns="" xmlns:a16="http://schemas.microsoft.com/office/drawing/2014/main" id="{54CF7D9E-7B26-41BC-9AB5-8C9DC2F1ED7A}"/>
              </a:ext>
            </a:extLst>
          </p:cNvPr>
          <p:cNvSpPr/>
          <p:nvPr/>
        </p:nvSpPr>
        <p:spPr>
          <a:xfrm>
            <a:off x="6985540" y="2565453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   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Форма 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     Единый 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Что такое ЕНС и ЕНП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56" y="4195996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59" y="4811807"/>
            <a:ext cx="2287386" cy="2046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847499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686838" cy="904238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Сальдо ЕНС - это разница между общей суммой денежных средств, перечисленных (признаваемых) в качестве ЕНП и совокупной обязанностью по уплате налогов и сборов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/>
        </p:nvSpPr>
        <p:spPr>
          <a:xfrm>
            <a:off x="0" y="904240"/>
            <a:ext cx="12160749" cy="5955348"/>
          </a:xfrm>
          <a:prstGeom prst="rect">
            <a:avLst/>
          </a:prstGeom>
          <a:noFill/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623" tIns="46312" rIns="92623" bIns="46312" rtlCol="0" anchor="ctr"/>
          <a:lstStyle/>
          <a:p>
            <a:r>
              <a:rPr lang="ru-RU" sz="2400" dirty="0">
                <a:solidFill>
                  <a:srgbClr val="002060"/>
                </a:solidFill>
              </a:rPr>
              <a:t>Сальдо может быть: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 </a:t>
            </a: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положительным</a:t>
            </a:r>
            <a:r>
              <a:rPr lang="ru-RU" sz="2400" dirty="0">
                <a:solidFill>
                  <a:srgbClr val="002060"/>
                </a:solidFill>
              </a:rPr>
              <a:t> (если общая сумма, перечисленная в качестве ЕНП, больше совокупной обязанности по уплате налогов и сборов);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отрицательным</a:t>
            </a:r>
            <a:r>
              <a:rPr lang="ru-RU" sz="2400" dirty="0">
                <a:solidFill>
                  <a:srgbClr val="002060"/>
                </a:solidFill>
              </a:rPr>
              <a:t> (если общая сумма, перечисленная в качестве ЕНП, меньше совокупной обязанности по уплате налогов и сборов);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нулевым</a:t>
            </a:r>
            <a:r>
              <a:rPr lang="ru-RU" sz="2400" dirty="0">
                <a:solidFill>
                  <a:srgbClr val="002060"/>
                </a:solidFill>
              </a:rPr>
              <a:t> (если общая сумма, перечисленная в качестве ЕНП, равна совокупной обязанности по уплате налогов и сборов).</a:t>
            </a:r>
          </a:p>
        </p:txBody>
      </p:sp>
    </p:spTree>
    <p:extLst>
      <p:ext uri="{BB962C8B-B14F-4D97-AF65-F5344CB8AC3E}">
        <p14:creationId xmlns:p14="http://schemas.microsoft.com/office/powerpoint/2010/main" val="197842464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Содержимое 3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06"/>
            <a:ext cx="11467801" cy="68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114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 txBox="1">
            <a:spLocks/>
          </p:cNvSpPr>
          <p:nvPr/>
        </p:nvSpPr>
        <p:spPr>
          <a:xfrm>
            <a:off x="299356" y="2515252"/>
            <a:ext cx="5435727" cy="3290012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</a:rPr>
              <a:t>ПУТЕМ ЗАЧЕТА (ст. 78 НК РФ) 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в счет исполнения обязанности другого лица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в счет  исполнения предстоящей обязанности по уплате конкретного налога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в счет исполнения решений налоговых органов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Путем зачета суммы налогов, государственной пошлины, в отношении уплаты которой судом выдан исполнительный документ, или иных обязанностей, по которым истек срок их взыскания</a:t>
            </a:r>
          </a:p>
        </p:txBody>
      </p:sp>
      <p:sp>
        <p:nvSpPr>
          <p:cNvPr id="9" name="Объект 1"/>
          <p:cNvSpPr txBox="1">
            <a:spLocks/>
          </p:cNvSpPr>
          <p:nvPr/>
        </p:nvSpPr>
        <p:spPr bwMode="auto">
          <a:xfrm>
            <a:off x="6292032" y="2511945"/>
            <a:ext cx="4988544" cy="32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49" tIns="40824" rIns="81649" bIns="40824" numCol="1" anchor="t" anchorCtr="0" compatLnSpc="1">
            <a:prstTxWarp prst="textNoShape">
              <a:avLst/>
            </a:prstTxWarp>
            <a:noAutofit/>
          </a:bodyPr>
          <a:lstStyle>
            <a:lvl1pPr marL="284505" indent="0" algn="l" defTabSz="815975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284505" indent="0" algn="l" defTabSz="8159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491981" indent="-203750" algn="l" defTabSz="8159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282020" algn="just" defTabSz="815975" rtl="0" eaLnBrk="0" fontAlgn="base" hangingPunct="0">
              <a:lnSpc>
                <a:spcPts val="19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123109" indent="0" algn="l" defTabSz="815975" rtl="0" eaLnBrk="0" fontAlgn="base" hangingPunct="0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244813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961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109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256" indent="-204074" algn="l" defTabSz="8162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2060"/>
                </a:solidFill>
              </a:rPr>
              <a:t>ПУТЕМ ВОЗВРАТА (ст. 79 НК РФ)</a:t>
            </a:r>
          </a:p>
          <a:p>
            <a:r>
              <a:rPr lang="ru-RU" sz="1600" b="0" dirty="0">
                <a:solidFill>
                  <a:srgbClr val="002060"/>
                </a:solidFill>
              </a:rPr>
              <a:t>В налоговый орган заявление на возврат может быть представлено на бумажном носителе лично или через представителя, направлено по почте заказным письмом, передано в электронной форме по телекоммуникационным каналам связи или через личный кабинет налогоплательщика. </a:t>
            </a:r>
          </a:p>
          <a:p>
            <a:r>
              <a:rPr lang="ru-RU" sz="1600" b="0" dirty="0">
                <a:solidFill>
                  <a:srgbClr val="002060"/>
                </a:solidFill>
              </a:rPr>
              <a:t>В случае заявления имущественных, социальных и др. вычетов  и в  составе декларации 3-НДФЛ.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распорядиться положительным сальдо ЕНС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75820" y="1340768"/>
            <a:ext cx="3060340" cy="612068"/>
          </a:xfrm>
          <a:prstGeom prst="roundRect">
            <a:avLst/>
          </a:prstGeom>
          <a:noFill/>
          <a:ln w="158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Положительное сальдо ЕНС</a:t>
            </a:r>
          </a:p>
        </p:txBody>
      </p:sp>
      <p:cxnSp>
        <p:nvCxnSpPr>
          <p:cNvPr id="12" name="Соединительная линия уступом 11"/>
          <p:cNvCxnSpPr>
            <a:stCxn id="2" idx="2"/>
            <a:endCxn id="3" idx="0"/>
          </p:cNvCxnSpPr>
          <p:nvPr/>
        </p:nvCxnSpPr>
        <p:spPr>
          <a:xfrm rot="5400000">
            <a:off x="4230397" y="739659"/>
            <a:ext cx="562416" cy="2988770"/>
          </a:xfrm>
          <a:prstGeom prst="bentConnector3">
            <a:avLst/>
          </a:prstGeom>
          <a:ln w="158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stCxn id="2" idx="2"/>
            <a:endCxn id="9" idx="0"/>
          </p:cNvCxnSpPr>
          <p:nvPr/>
        </p:nvCxnSpPr>
        <p:spPr>
          <a:xfrm rot="16200000" flipH="1">
            <a:off x="7116593" y="842233"/>
            <a:ext cx="559109" cy="2780314"/>
          </a:xfrm>
          <a:prstGeom prst="bentConnector3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32725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распорядиться положительным сальдо ЕНС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7874" r="8899" b="19626"/>
          <a:stretch/>
        </p:blipFill>
        <p:spPr bwMode="auto">
          <a:xfrm>
            <a:off x="947428" y="3068960"/>
            <a:ext cx="10321913" cy="359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бъект 1"/>
          <p:cNvSpPr txBox="1">
            <a:spLocks/>
          </p:cNvSpPr>
          <p:nvPr/>
        </p:nvSpPr>
        <p:spPr>
          <a:xfrm>
            <a:off x="299355" y="1412776"/>
            <a:ext cx="5435727" cy="1404156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b="1" dirty="0">
                <a:solidFill>
                  <a:srgbClr val="002060"/>
                </a:solidFill>
              </a:rPr>
              <a:t>Способы подачи заявления на зачет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в электронной форме по ТКС, подписав усиленной квалифицированной электронной подписью;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электронной форме через личный кабинет налогоплательщика, подписав электронной подписью налогоплательщика (усиленной квалифицированной или неквалифицированной).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5888514" y="1412776"/>
            <a:ext cx="5435727" cy="1584176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b="1" dirty="0">
                <a:solidFill>
                  <a:srgbClr val="002060"/>
                </a:solidFill>
              </a:rPr>
              <a:t>Способы подачи заявления на возврат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на бумаге;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электронной форме по ТКС, подписав усиленной квалифицированной электронной подписью;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электронной форме через личный кабинет налогоплательщика, подписав электронной подписью налогоплательщика;</a:t>
            </a:r>
          </a:p>
          <a:p>
            <a:pPr marL="456011" indent="-1714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</a:rPr>
              <a:t>- в составе налоговой декларации 3-НДФЛ.</a:t>
            </a:r>
          </a:p>
        </p:txBody>
      </p:sp>
    </p:spTree>
    <p:extLst>
      <p:ext uri="{BB962C8B-B14F-4D97-AF65-F5344CB8AC3E}">
        <p14:creationId xmlns:p14="http://schemas.microsoft.com/office/powerpoint/2010/main" val="201158142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узнать сальдо ЕНС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376" y="897101"/>
            <a:ext cx="1153948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Личный кабинет налогоплательщика.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Учетная бухгалтерская система налогоплательщика.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Справка о наличии положительного, отрицательного или нулевого сальдо ЕНС.</a:t>
            </a:r>
          </a:p>
          <a:p>
            <a:r>
              <a:rPr lang="ru-RU" sz="1800" i="1" dirty="0">
                <a:solidFill>
                  <a:srgbClr val="002060"/>
                </a:solidFill>
              </a:rPr>
              <a:t>Справка о наличии отрицательного сальдо единого налогового счета содержит подробные сведения о задолженности в разрезе каждой конкретной обязанности по уплате налогов, в том числе по срокам ее возникновения. Так же к ней будет приложена карта расчета пеней с информацией о периодах наличия недоимки, на которую начислена пеня, и ключевой ставки рефинансирования Банка России.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</a:rPr>
              <a:t>Сервис «Оперативная помощь: разблокировка счета и вопросы по ЕНС».</a:t>
            </a:r>
          </a:p>
        </p:txBody>
      </p:sp>
      <p:grpSp>
        <p:nvGrpSpPr>
          <p:cNvPr id="13" name="object 7"/>
          <p:cNvGrpSpPr/>
          <p:nvPr/>
        </p:nvGrpSpPr>
        <p:grpSpPr>
          <a:xfrm>
            <a:off x="2345289" y="4328079"/>
            <a:ext cx="6491958" cy="2531509"/>
            <a:chOff x="2057281" y="4767797"/>
            <a:chExt cx="5694730" cy="2788702"/>
          </a:xfrm>
        </p:grpSpPr>
        <p:pic>
          <p:nvPicPr>
            <p:cNvPr id="14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7085" y="4767797"/>
              <a:ext cx="5574926" cy="2788702"/>
            </a:xfrm>
            <a:prstGeom prst="rect">
              <a:avLst/>
            </a:prstGeom>
          </p:spPr>
        </p:pic>
        <p:pic>
          <p:nvPicPr>
            <p:cNvPr id="15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281" y="6041695"/>
              <a:ext cx="949381" cy="969051"/>
            </a:xfrm>
            <a:prstGeom prst="rect">
              <a:avLst/>
            </a:prstGeom>
          </p:spPr>
        </p:pic>
        <p:pic>
          <p:nvPicPr>
            <p:cNvPr id="17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8297" y="4780183"/>
              <a:ext cx="949381" cy="969050"/>
            </a:xfrm>
            <a:prstGeom prst="rect">
              <a:avLst/>
            </a:prstGeom>
          </p:spPr>
        </p:pic>
        <p:pic>
          <p:nvPicPr>
            <p:cNvPr id="19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3535" y="6382432"/>
              <a:ext cx="949381" cy="969050"/>
            </a:xfrm>
            <a:prstGeom prst="rect">
              <a:avLst/>
            </a:prstGeom>
          </p:spPr>
        </p:pic>
        <p:pic>
          <p:nvPicPr>
            <p:cNvPr id="20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3502" y="5487197"/>
              <a:ext cx="440417" cy="493271"/>
            </a:xfrm>
            <a:prstGeom prst="rect">
              <a:avLst/>
            </a:prstGeom>
          </p:spPr>
        </p:pic>
        <p:pic>
          <p:nvPicPr>
            <p:cNvPr id="21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9999" y="5943599"/>
              <a:ext cx="558800" cy="609600"/>
            </a:xfrm>
            <a:prstGeom prst="rect">
              <a:avLst/>
            </a:prstGeom>
          </p:spPr>
        </p:pic>
        <p:pic>
          <p:nvPicPr>
            <p:cNvPr id="22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39436" y="5884620"/>
              <a:ext cx="515818" cy="568485"/>
            </a:xfrm>
            <a:prstGeom prst="rect">
              <a:avLst/>
            </a:prstGeom>
          </p:spPr>
        </p:pic>
        <p:sp>
          <p:nvSpPr>
            <p:cNvPr id="23" name="object 15"/>
            <p:cNvSpPr/>
            <p:nvPr/>
          </p:nvSpPr>
          <p:spPr>
            <a:xfrm>
              <a:off x="5026736" y="5871920"/>
              <a:ext cx="541655" cy="594360"/>
            </a:xfrm>
            <a:custGeom>
              <a:avLst/>
              <a:gdLst/>
              <a:ahLst/>
              <a:cxnLst/>
              <a:rect l="l" t="t" r="r" b="b"/>
              <a:pathLst>
                <a:path w="541654" h="594360">
                  <a:moveTo>
                    <a:pt x="442547" y="593885"/>
                  </a:moveTo>
                  <a:lnTo>
                    <a:pt x="98671" y="593885"/>
                  </a:lnTo>
                  <a:lnTo>
                    <a:pt x="78984" y="592079"/>
                  </a:lnTo>
                  <a:lnTo>
                    <a:pt x="28900" y="564985"/>
                  </a:lnTo>
                  <a:lnTo>
                    <a:pt x="7225" y="533092"/>
                  </a:lnTo>
                  <a:lnTo>
                    <a:pt x="0" y="495214"/>
                  </a:lnTo>
                  <a:lnTo>
                    <a:pt x="0" y="98671"/>
                  </a:lnTo>
                  <a:lnTo>
                    <a:pt x="7225" y="60793"/>
                  </a:lnTo>
                  <a:lnTo>
                    <a:pt x="28900" y="28900"/>
                  </a:lnTo>
                  <a:lnTo>
                    <a:pt x="60793" y="7225"/>
                  </a:lnTo>
                  <a:lnTo>
                    <a:pt x="98671" y="0"/>
                  </a:lnTo>
                  <a:lnTo>
                    <a:pt x="442547" y="0"/>
                  </a:lnTo>
                  <a:lnTo>
                    <a:pt x="462234" y="1806"/>
                  </a:lnTo>
                  <a:lnTo>
                    <a:pt x="480425" y="7225"/>
                  </a:lnTo>
                  <a:lnTo>
                    <a:pt x="490546" y="12700"/>
                  </a:lnTo>
                  <a:lnTo>
                    <a:pt x="98671" y="12700"/>
                  </a:lnTo>
                  <a:lnTo>
                    <a:pt x="90202" y="13109"/>
                  </a:lnTo>
                  <a:lnTo>
                    <a:pt x="50899" y="27175"/>
                  </a:lnTo>
                  <a:lnTo>
                    <a:pt x="22863" y="58103"/>
                  </a:lnTo>
                  <a:lnTo>
                    <a:pt x="12700" y="98671"/>
                  </a:lnTo>
                  <a:lnTo>
                    <a:pt x="12700" y="495214"/>
                  </a:lnTo>
                  <a:lnTo>
                    <a:pt x="22863" y="535781"/>
                  </a:lnTo>
                  <a:lnTo>
                    <a:pt x="50899" y="566710"/>
                  </a:lnTo>
                  <a:lnTo>
                    <a:pt x="90202" y="580776"/>
                  </a:lnTo>
                  <a:lnTo>
                    <a:pt x="98671" y="581185"/>
                  </a:lnTo>
                  <a:lnTo>
                    <a:pt x="490546" y="581185"/>
                  </a:lnTo>
                  <a:lnTo>
                    <a:pt x="480425" y="586660"/>
                  </a:lnTo>
                  <a:lnTo>
                    <a:pt x="462234" y="592079"/>
                  </a:lnTo>
                  <a:lnTo>
                    <a:pt x="442547" y="593885"/>
                  </a:lnTo>
                  <a:close/>
                </a:path>
                <a:path w="541654" h="594360">
                  <a:moveTo>
                    <a:pt x="490546" y="581185"/>
                  </a:moveTo>
                  <a:lnTo>
                    <a:pt x="442547" y="581185"/>
                  </a:lnTo>
                  <a:lnTo>
                    <a:pt x="451016" y="580776"/>
                  </a:lnTo>
                  <a:lnTo>
                    <a:pt x="459322" y="579549"/>
                  </a:lnTo>
                  <a:lnTo>
                    <a:pt x="497060" y="561704"/>
                  </a:lnTo>
                  <a:lnTo>
                    <a:pt x="521974" y="528114"/>
                  </a:lnTo>
                  <a:lnTo>
                    <a:pt x="528518" y="495214"/>
                  </a:lnTo>
                  <a:lnTo>
                    <a:pt x="528518" y="98671"/>
                  </a:lnTo>
                  <a:lnTo>
                    <a:pt x="518355" y="58103"/>
                  </a:lnTo>
                  <a:lnTo>
                    <a:pt x="490319" y="27175"/>
                  </a:lnTo>
                  <a:lnTo>
                    <a:pt x="451016" y="13109"/>
                  </a:lnTo>
                  <a:lnTo>
                    <a:pt x="442547" y="12700"/>
                  </a:lnTo>
                  <a:lnTo>
                    <a:pt x="490546" y="12700"/>
                  </a:lnTo>
                  <a:lnTo>
                    <a:pt x="524962" y="44098"/>
                  </a:lnTo>
                  <a:lnTo>
                    <a:pt x="541218" y="98671"/>
                  </a:lnTo>
                  <a:lnTo>
                    <a:pt x="541218" y="495214"/>
                  </a:lnTo>
                  <a:lnTo>
                    <a:pt x="533993" y="533092"/>
                  </a:lnTo>
                  <a:lnTo>
                    <a:pt x="512318" y="564985"/>
                  </a:lnTo>
                  <a:lnTo>
                    <a:pt x="497120" y="577629"/>
                  </a:lnTo>
                  <a:lnTo>
                    <a:pt x="490546" y="581185"/>
                  </a:lnTo>
                  <a:close/>
                </a:path>
              </a:pathLst>
            </a:custGeom>
            <a:solidFill>
              <a:srgbClr val="66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6"/>
            <p:cNvSpPr/>
            <p:nvPr/>
          </p:nvSpPr>
          <p:spPr>
            <a:xfrm>
              <a:off x="2833522" y="5844159"/>
              <a:ext cx="1874520" cy="505459"/>
            </a:xfrm>
            <a:custGeom>
              <a:avLst/>
              <a:gdLst/>
              <a:ahLst/>
              <a:cxnLst/>
              <a:rect l="l" t="t" r="r" b="b"/>
              <a:pathLst>
                <a:path w="1874520" h="505460">
                  <a:moveTo>
                    <a:pt x="0" y="505010"/>
                  </a:moveTo>
                  <a:lnTo>
                    <a:pt x="1874026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7"/>
            <p:cNvSpPr/>
            <p:nvPr/>
          </p:nvSpPr>
          <p:spPr>
            <a:xfrm>
              <a:off x="2796730" y="5817285"/>
              <a:ext cx="1948180" cy="558800"/>
            </a:xfrm>
            <a:custGeom>
              <a:avLst/>
              <a:gdLst/>
              <a:ahLst/>
              <a:cxnLst/>
              <a:rect l="l" t="t" r="r" b="b"/>
              <a:pathLst>
                <a:path w="1948179" h="558800">
                  <a:moveTo>
                    <a:pt x="83489" y="558761"/>
                  </a:moveTo>
                  <a:lnTo>
                    <a:pt x="63665" y="485190"/>
                  </a:lnTo>
                  <a:lnTo>
                    <a:pt x="0" y="541807"/>
                  </a:lnTo>
                  <a:lnTo>
                    <a:pt x="83489" y="558761"/>
                  </a:lnTo>
                  <a:close/>
                </a:path>
                <a:path w="1948179" h="558800">
                  <a:moveTo>
                    <a:pt x="1947595" y="16967"/>
                  </a:moveTo>
                  <a:lnTo>
                    <a:pt x="1864106" y="0"/>
                  </a:lnTo>
                  <a:lnTo>
                    <a:pt x="1883943" y="73583"/>
                  </a:lnTo>
                  <a:lnTo>
                    <a:pt x="1947595" y="169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/>
            <p:cNvSpPr/>
            <p:nvPr/>
          </p:nvSpPr>
          <p:spPr>
            <a:xfrm>
              <a:off x="5160518" y="5275298"/>
              <a:ext cx="1548130" cy="448309"/>
            </a:xfrm>
            <a:custGeom>
              <a:avLst/>
              <a:gdLst/>
              <a:ahLst/>
              <a:cxnLst/>
              <a:rect l="l" t="t" r="r" b="b"/>
              <a:pathLst>
                <a:path w="1548129" h="448310">
                  <a:moveTo>
                    <a:pt x="0" y="447946"/>
                  </a:moveTo>
                  <a:lnTo>
                    <a:pt x="1547951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/>
            <p:cNvSpPr/>
            <p:nvPr/>
          </p:nvSpPr>
          <p:spPr>
            <a:xfrm>
              <a:off x="5123916" y="5249303"/>
              <a:ext cx="1621155" cy="500380"/>
            </a:xfrm>
            <a:custGeom>
              <a:avLst/>
              <a:gdLst/>
              <a:ahLst/>
              <a:cxnLst/>
              <a:rect l="l" t="t" r="r" b="b"/>
              <a:pathLst>
                <a:path w="1621154" h="500379">
                  <a:moveTo>
                    <a:pt x="83781" y="499960"/>
                  </a:moveTo>
                  <a:lnTo>
                    <a:pt x="62598" y="426758"/>
                  </a:lnTo>
                  <a:lnTo>
                    <a:pt x="0" y="484543"/>
                  </a:lnTo>
                  <a:lnTo>
                    <a:pt x="83781" y="499960"/>
                  </a:lnTo>
                  <a:close/>
                </a:path>
                <a:path w="1621154" h="500379">
                  <a:moveTo>
                    <a:pt x="1621142" y="15405"/>
                  </a:moveTo>
                  <a:lnTo>
                    <a:pt x="1537360" y="0"/>
                  </a:lnTo>
                  <a:lnTo>
                    <a:pt x="1558544" y="73190"/>
                  </a:lnTo>
                  <a:lnTo>
                    <a:pt x="1621142" y="154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/>
            <p:cNvSpPr/>
            <p:nvPr/>
          </p:nvSpPr>
          <p:spPr>
            <a:xfrm>
              <a:off x="5355601" y="5684875"/>
              <a:ext cx="1588135" cy="1301750"/>
            </a:xfrm>
            <a:custGeom>
              <a:avLst/>
              <a:gdLst/>
              <a:ahLst/>
              <a:cxnLst/>
              <a:rect l="l" t="t" r="r" b="b"/>
              <a:pathLst>
                <a:path w="1588134" h="1301750">
                  <a:moveTo>
                    <a:pt x="0" y="1301715"/>
                  </a:moveTo>
                  <a:lnTo>
                    <a:pt x="158792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1"/>
            <p:cNvSpPr/>
            <p:nvPr/>
          </p:nvSpPr>
          <p:spPr>
            <a:xfrm>
              <a:off x="5326126" y="5660732"/>
              <a:ext cx="1647189" cy="1350645"/>
            </a:xfrm>
            <a:custGeom>
              <a:avLst/>
              <a:gdLst/>
              <a:ahLst/>
              <a:cxnLst/>
              <a:rect l="l" t="t" r="r" b="b"/>
              <a:pathLst>
                <a:path w="1647190" h="1350645">
                  <a:moveTo>
                    <a:pt x="83083" y="1331175"/>
                  </a:moveTo>
                  <a:lnTo>
                    <a:pt x="34785" y="1272247"/>
                  </a:lnTo>
                  <a:lnTo>
                    <a:pt x="0" y="1350022"/>
                  </a:lnTo>
                  <a:lnTo>
                    <a:pt x="83083" y="1331175"/>
                  </a:lnTo>
                  <a:close/>
                </a:path>
                <a:path w="1647190" h="1350645">
                  <a:moveTo>
                    <a:pt x="1646859" y="0"/>
                  </a:moveTo>
                  <a:lnTo>
                    <a:pt x="1563776" y="18834"/>
                  </a:lnTo>
                  <a:lnTo>
                    <a:pt x="1612074" y="77762"/>
                  </a:lnTo>
                  <a:lnTo>
                    <a:pt x="1646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/>
            <p:cNvSpPr/>
            <p:nvPr/>
          </p:nvSpPr>
          <p:spPr>
            <a:xfrm>
              <a:off x="2931465" y="6811667"/>
              <a:ext cx="1934845" cy="195580"/>
            </a:xfrm>
            <a:custGeom>
              <a:avLst/>
              <a:gdLst/>
              <a:ahLst/>
              <a:cxnLst/>
              <a:rect l="l" t="t" r="r" b="b"/>
              <a:pathLst>
                <a:path w="1934845" h="195579">
                  <a:moveTo>
                    <a:pt x="0" y="0"/>
                  </a:moveTo>
                  <a:lnTo>
                    <a:pt x="1934337" y="19525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/>
            <p:cNvSpPr/>
            <p:nvPr/>
          </p:nvSpPr>
          <p:spPr>
            <a:xfrm>
              <a:off x="2893555" y="6777596"/>
              <a:ext cx="2010410" cy="263525"/>
            </a:xfrm>
            <a:custGeom>
              <a:avLst/>
              <a:gdLst/>
              <a:ahLst/>
              <a:cxnLst/>
              <a:rect l="l" t="t" r="r" b="b"/>
              <a:pathLst>
                <a:path w="2010410" h="263525">
                  <a:moveTo>
                    <a:pt x="79641" y="0"/>
                  </a:moveTo>
                  <a:lnTo>
                    <a:pt x="0" y="30251"/>
                  </a:lnTo>
                  <a:lnTo>
                    <a:pt x="71983" y="75806"/>
                  </a:lnTo>
                  <a:lnTo>
                    <a:pt x="79641" y="0"/>
                  </a:lnTo>
                  <a:close/>
                </a:path>
                <a:path w="2010410" h="263525">
                  <a:moveTo>
                    <a:pt x="2010143" y="233159"/>
                  </a:moveTo>
                  <a:lnTo>
                    <a:pt x="1938159" y="187591"/>
                  </a:lnTo>
                  <a:lnTo>
                    <a:pt x="1930501" y="263410"/>
                  </a:lnTo>
                  <a:lnTo>
                    <a:pt x="2010143" y="233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6285" y="6051475"/>
              <a:ext cx="440416" cy="493271"/>
            </a:xfrm>
            <a:prstGeom prst="rect">
              <a:avLst/>
            </a:prstGeom>
          </p:spPr>
        </p:pic>
        <p:pic>
          <p:nvPicPr>
            <p:cNvPr id="33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1269" y="6620320"/>
              <a:ext cx="440416" cy="493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67114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узнать сальдо ЕНС</a:t>
            </a:r>
          </a:p>
        </p:txBody>
      </p:sp>
      <p:sp>
        <p:nvSpPr>
          <p:cNvPr id="36" name="object 3"/>
          <p:cNvSpPr txBox="1">
            <a:spLocks/>
          </p:cNvSpPr>
          <p:nvPr/>
        </p:nvSpPr>
        <p:spPr>
          <a:xfrm>
            <a:off x="727663" y="1015685"/>
            <a:ext cx="1097137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9539">
              <a:lnSpc>
                <a:spcPct val="100000"/>
              </a:lnSpc>
              <a:spcBef>
                <a:spcPts val="100"/>
              </a:spcBef>
              <a:tabLst>
                <a:tab pos="988060" algn="l"/>
                <a:tab pos="1427480" algn="l"/>
                <a:tab pos="3206750" algn="l"/>
              </a:tabLst>
            </a:pPr>
            <a:r>
              <a:rPr lang="ru-RU" sz="3200" dirty="0">
                <a:solidFill>
                  <a:srgbClr val="E16C09"/>
                </a:solidFill>
              </a:rPr>
              <a:t>В феврале-апреле налоговые органы проведут </a:t>
            </a:r>
            <a:endParaRPr lang="ru-RU" sz="3200" dirty="0"/>
          </a:p>
          <a:p>
            <a:pPr marL="12700">
              <a:lnSpc>
                <a:spcPct val="100000"/>
              </a:lnSpc>
              <a:tabLst>
                <a:tab pos="4870450" algn="l"/>
                <a:tab pos="6860540" algn="l"/>
                <a:tab pos="7687309" algn="l"/>
              </a:tabLst>
            </a:pPr>
            <a:r>
              <a:rPr lang="ru-RU" sz="3200" dirty="0">
                <a:solidFill>
                  <a:srgbClr val="E16C09"/>
                </a:solidFill>
              </a:rPr>
              <a:t>ИНДИВИДУАЛЬНЫЕ СВЕРКИ ПО ЕНС</a:t>
            </a:r>
            <a:endParaRPr lang="ru-RU" sz="3200" dirty="0"/>
          </a:p>
        </p:txBody>
      </p:sp>
      <p:sp>
        <p:nvSpPr>
          <p:cNvPr id="37" name="object 4"/>
          <p:cNvSpPr txBox="1"/>
          <p:nvPr/>
        </p:nvSpPr>
        <p:spPr>
          <a:xfrm>
            <a:off x="3749787" y="1913211"/>
            <a:ext cx="5238113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002060"/>
                </a:solidFill>
                <a:latin typeface="Trebuchet MS"/>
                <a:cs typeface="Trebuchet MS"/>
              </a:rPr>
              <a:t>С</a:t>
            </a:r>
            <a:r>
              <a:rPr sz="2600" b="1" spc="-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600" b="1" dirty="0">
                <a:solidFill>
                  <a:srgbClr val="002060"/>
                </a:solidFill>
                <a:latin typeface="Trebuchet MS"/>
                <a:cs typeface="Trebuchet MS"/>
              </a:rPr>
              <a:t>НАЛОГОПЛАТЕЛЬЩИКАМИ</a:t>
            </a:r>
            <a:endParaRPr sz="26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sp>
        <p:nvSpPr>
          <p:cNvPr id="38" name="object 5"/>
          <p:cNvSpPr/>
          <p:nvPr/>
        </p:nvSpPr>
        <p:spPr>
          <a:xfrm>
            <a:off x="376017" y="5749380"/>
            <a:ext cx="11674999" cy="706134"/>
          </a:xfrm>
          <a:custGeom>
            <a:avLst/>
            <a:gdLst/>
            <a:ahLst/>
            <a:cxnLst/>
            <a:rect l="l" t="t" r="r" b="b"/>
            <a:pathLst>
              <a:path w="10241280" h="777875">
                <a:moveTo>
                  <a:pt x="10111415" y="777409"/>
                </a:moveTo>
                <a:lnTo>
                  <a:pt x="129570" y="777409"/>
                </a:lnTo>
                <a:lnTo>
                  <a:pt x="116806" y="776792"/>
                </a:lnTo>
                <a:lnTo>
                  <a:pt x="68429" y="762091"/>
                </a:lnTo>
                <a:lnTo>
                  <a:pt x="29360" y="729997"/>
                </a:lnTo>
                <a:lnTo>
                  <a:pt x="5547" y="685394"/>
                </a:lnTo>
                <a:lnTo>
                  <a:pt x="0" y="647838"/>
                </a:lnTo>
                <a:lnTo>
                  <a:pt x="0" y="129570"/>
                </a:lnTo>
                <a:lnTo>
                  <a:pt x="9862" y="79986"/>
                </a:lnTo>
                <a:lnTo>
                  <a:pt x="37950" y="37950"/>
                </a:lnTo>
                <a:lnTo>
                  <a:pt x="79986" y="9862"/>
                </a:lnTo>
                <a:lnTo>
                  <a:pt x="129570" y="0"/>
                </a:lnTo>
                <a:lnTo>
                  <a:pt x="10111415" y="0"/>
                </a:lnTo>
                <a:lnTo>
                  <a:pt x="10160999" y="9862"/>
                </a:lnTo>
                <a:lnTo>
                  <a:pt x="10203035" y="37950"/>
                </a:lnTo>
                <a:lnTo>
                  <a:pt x="10231122" y="79986"/>
                </a:lnTo>
                <a:lnTo>
                  <a:pt x="10240986" y="129570"/>
                </a:lnTo>
                <a:lnTo>
                  <a:pt x="10240986" y="647838"/>
                </a:lnTo>
                <a:lnTo>
                  <a:pt x="10231122" y="697422"/>
                </a:lnTo>
                <a:lnTo>
                  <a:pt x="10203035" y="739458"/>
                </a:lnTo>
                <a:lnTo>
                  <a:pt x="10160999" y="767546"/>
                </a:lnTo>
                <a:lnTo>
                  <a:pt x="10111415" y="77740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6"/>
          <p:cNvGrpSpPr/>
          <p:nvPr/>
        </p:nvGrpSpPr>
        <p:grpSpPr>
          <a:xfrm>
            <a:off x="1586126" y="2334683"/>
            <a:ext cx="10464644" cy="3253405"/>
            <a:chOff x="1287712" y="1835786"/>
            <a:chExt cx="9179560" cy="3583940"/>
          </a:xfrm>
        </p:grpSpPr>
        <p:pic>
          <p:nvPicPr>
            <p:cNvPr id="40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0300" y="1835786"/>
              <a:ext cx="1710749" cy="1746189"/>
            </a:xfrm>
            <a:prstGeom prst="rect">
              <a:avLst/>
            </a:prstGeom>
          </p:spPr>
        </p:pic>
        <p:sp>
          <p:nvSpPr>
            <p:cNvPr id="41" name="object 8"/>
            <p:cNvSpPr/>
            <p:nvPr/>
          </p:nvSpPr>
          <p:spPr>
            <a:xfrm>
              <a:off x="5017672" y="2160030"/>
              <a:ext cx="1480820" cy="485140"/>
            </a:xfrm>
            <a:custGeom>
              <a:avLst/>
              <a:gdLst/>
              <a:ahLst/>
              <a:cxnLst/>
              <a:rect l="l" t="t" r="r" b="b"/>
              <a:pathLst>
                <a:path w="1480820" h="485139">
                  <a:moveTo>
                    <a:pt x="1238362" y="484526"/>
                  </a:moveTo>
                  <a:lnTo>
                    <a:pt x="1238362" y="363394"/>
                  </a:lnTo>
                  <a:lnTo>
                    <a:pt x="0" y="363394"/>
                  </a:lnTo>
                  <a:lnTo>
                    <a:pt x="0" y="121131"/>
                  </a:lnTo>
                  <a:lnTo>
                    <a:pt x="1238362" y="121131"/>
                  </a:lnTo>
                  <a:lnTo>
                    <a:pt x="1238362" y="0"/>
                  </a:lnTo>
                  <a:lnTo>
                    <a:pt x="1480625" y="242263"/>
                  </a:lnTo>
                  <a:lnTo>
                    <a:pt x="1238362" y="484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9"/>
            <p:cNvSpPr/>
            <p:nvPr/>
          </p:nvSpPr>
          <p:spPr>
            <a:xfrm>
              <a:off x="5017672" y="2160030"/>
              <a:ext cx="1480820" cy="485140"/>
            </a:xfrm>
            <a:custGeom>
              <a:avLst/>
              <a:gdLst/>
              <a:ahLst/>
              <a:cxnLst/>
              <a:rect l="l" t="t" r="r" b="b"/>
              <a:pathLst>
                <a:path w="1480820" h="485139">
                  <a:moveTo>
                    <a:pt x="0" y="121131"/>
                  </a:moveTo>
                  <a:lnTo>
                    <a:pt x="1238362" y="121131"/>
                  </a:lnTo>
                  <a:lnTo>
                    <a:pt x="1238362" y="0"/>
                  </a:lnTo>
                  <a:lnTo>
                    <a:pt x="1480625" y="242263"/>
                  </a:lnTo>
                  <a:lnTo>
                    <a:pt x="1238362" y="484526"/>
                  </a:lnTo>
                  <a:lnTo>
                    <a:pt x="1238362" y="363394"/>
                  </a:lnTo>
                  <a:lnTo>
                    <a:pt x="0" y="363394"/>
                  </a:lnTo>
                  <a:lnTo>
                    <a:pt x="0" y="121131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0"/>
            <p:cNvSpPr/>
            <p:nvPr/>
          </p:nvSpPr>
          <p:spPr>
            <a:xfrm>
              <a:off x="4986825" y="2771317"/>
              <a:ext cx="1423670" cy="485140"/>
            </a:xfrm>
            <a:custGeom>
              <a:avLst/>
              <a:gdLst/>
              <a:ahLst/>
              <a:cxnLst/>
              <a:rect l="l" t="t" r="r" b="b"/>
              <a:pathLst>
                <a:path w="1423670" h="485139">
                  <a:moveTo>
                    <a:pt x="242263" y="0"/>
                  </a:moveTo>
                  <a:lnTo>
                    <a:pt x="242263" y="121131"/>
                  </a:lnTo>
                  <a:lnTo>
                    <a:pt x="1423044" y="121131"/>
                  </a:lnTo>
                  <a:lnTo>
                    <a:pt x="1423044" y="363394"/>
                  </a:lnTo>
                  <a:lnTo>
                    <a:pt x="242263" y="363394"/>
                  </a:lnTo>
                  <a:lnTo>
                    <a:pt x="242263" y="484526"/>
                  </a:lnTo>
                  <a:lnTo>
                    <a:pt x="0" y="242263"/>
                  </a:lnTo>
                  <a:lnTo>
                    <a:pt x="242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1"/>
            <p:cNvSpPr/>
            <p:nvPr/>
          </p:nvSpPr>
          <p:spPr>
            <a:xfrm>
              <a:off x="4986825" y="2771317"/>
              <a:ext cx="1423670" cy="485140"/>
            </a:xfrm>
            <a:custGeom>
              <a:avLst/>
              <a:gdLst/>
              <a:ahLst/>
              <a:cxnLst/>
              <a:rect l="l" t="t" r="r" b="b"/>
              <a:pathLst>
                <a:path w="1423670" h="485139">
                  <a:moveTo>
                    <a:pt x="1423044" y="363394"/>
                  </a:moveTo>
                  <a:lnTo>
                    <a:pt x="242263" y="363394"/>
                  </a:lnTo>
                  <a:lnTo>
                    <a:pt x="242263" y="484526"/>
                  </a:lnTo>
                  <a:lnTo>
                    <a:pt x="0" y="242263"/>
                  </a:lnTo>
                  <a:lnTo>
                    <a:pt x="242263" y="0"/>
                  </a:lnTo>
                  <a:lnTo>
                    <a:pt x="242263" y="121131"/>
                  </a:lnTo>
                  <a:lnTo>
                    <a:pt x="1423044" y="121131"/>
                  </a:lnTo>
                  <a:lnTo>
                    <a:pt x="1423044" y="363394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2"/>
            <p:cNvSpPr/>
            <p:nvPr/>
          </p:nvSpPr>
          <p:spPr>
            <a:xfrm>
              <a:off x="1287712" y="4641839"/>
              <a:ext cx="9179560" cy="777875"/>
            </a:xfrm>
            <a:custGeom>
              <a:avLst/>
              <a:gdLst/>
              <a:ahLst/>
              <a:cxnLst/>
              <a:rect l="l" t="t" r="r" b="b"/>
              <a:pathLst>
                <a:path w="9179560" h="777875">
                  <a:moveTo>
                    <a:pt x="9049910" y="777408"/>
                  </a:moveTo>
                  <a:lnTo>
                    <a:pt x="129570" y="777408"/>
                  </a:lnTo>
                  <a:lnTo>
                    <a:pt x="116806" y="776792"/>
                  </a:lnTo>
                  <a:lnTo>
                    <a:pt x="68429" y="762091"/>
                  </a:lnTo>
                  <a:lnTo>
                    <a:pt x="29360" y="729996"/>
                  </a:lnTo>
                  <a:lnTo>
                    <a:pt x="5547" y="685394"/>
                  </a:lnTo>
                  <a:lnTo>
                    <a:pt x="0" y="647838"/>
                  </a:lnTo>
                  <a:lnTo>
                    <a:pt x="0" y="129570"/>
                  </a:lnTo>
                  <a:lnTo>
                    <a:pt x="9862" y="79986"/>
                  </a:lnTo>
                  <a:lnTo>
                    <a:pt x="37950" y="37950"/>
                  </a:lnTo>
                  <a:lnTo>
                    <a:pt x="79986" y="9862"/>
                  </a:lnTo>
                  <a:lnTo>
                    <a:pt x="129570" y="0"/>
                  </a:lnTo>
                  <a:lnTo>
                    <a:pt x="9049910" y="0"/>
                  </a:lnTo>
                  <a:lnTo>
                    <a:pt x="9099492" y="9862"/>
                  </a:lnTo>
                  <a:lnTo>
                    <a:pt x="9141529" y="37950"/>
                  </a:lnTo>
                  <a:lnTo>
                    <a:pt x="9169617" y="79986"/>
                  </a:lnTo>
                  <a:lnTo>
                    <a:pt x="9179480" y="129570"/>
                  </a:lnTo>
                  <a:lnTo>
                    <a:pt x="9179480" y="647838"/>
                  </a:lnTo>
                  <a:lnTo>
                    <a:pt x="9169617" y="697422"/>
                  </a:lnTo>
                  <a:lnTo>
                    <a:pt x="9141529" y="739458"/>
                  </a:lnTo>
                  <a:lnTo>
                    <a:pt x="9099492" y="767545"/>
                  </a:lnTo>
                  <a:lnTo>
                    <a:pt x="9049910" y="777408"/>
                  </a:lnTo>
                  <a:close/>
                </a:path>
              </a:pathLst>
            </a:custGeom>
            <a:solidFill>
              <a:srgbClr val="E1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13"/>
          <p:cNvSpPr txBox="1"/>
          <p:nvPr/>
        </p:nvSpPr>
        <p:spPr>
          <a:xfrm>
            <a:off x="579962" y="3877510"/>
            <a:ext cx="11273960" cy="2510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Налогоплательщики,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не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согласные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корректностью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начисления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сальдо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едином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налоговом</a:t>
            </a:r>
            <a:r>
              <a:rPr sz="1700" spc="27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счете </a:t>
            </a:r>
            <a:r>
              <a:rPr sz="1700" spc="-409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(ЕНС),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могут обратиться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 </a:t>
            </a:r>
            <a:r>
              <a:rPr sz="1700" dirty="0" err="1">
                <a:solidFill>
                  <a:srgbClr val="002060"/>
                </a:solidFill>
                <a:latin typeface="Franklin Gothic Medium"/>
                <a:cs typeface="Franklin Gothic Medium"/>
              </a:rPr>
              <a:t>свои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lang="ru-RU"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налоговые органы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для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проведения индивидуальной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сверки.</a:t>
            </a: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lang="ru-RU"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 феврале-апреле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налоговые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органы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проведут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индивидуальные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сверки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</a:t>
            </a:r>
            <a:r>
              <a:rPr sz="17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такими</a:t>
            </a:r>
            <a:r>
              <a:rPr sz="1700" spc="-1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лицами.</a:t>
            </a:r>
          </a:p>
          <a:p>
            <a:pPr marL="1032510" marR="5080" algn="just">
              <a:lnSpc>
                <a:spcPct val="100000"/>
              </a:lnSpc>
              <a:spcBef>
                <a:spcPts val="1295"/>
              </a:spcBef>
            </a:pP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 ОТНОШЕНИИ ЛИЦ ОБРАТИВШИХСЯ ЗА СВЕРКОЙ НЕ БУДУТ ПРИМЕНЯТЬСЯ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МЕРЫ ПРИНУДИТЕЛЬНОГО </a:t>
            </a:r>
            <a:r>
              <a:rPr sz="1500" spc="-36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ВЗЫСКАНИЯ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В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ОТНОШЕНИИ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ОТРИЦАТЕЛЬНОГО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САЛЬДО,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ЧИСЛЯЩЕГОСЯ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ЕДИНОМ</a:t>
            </a:r>
            <a:r>
              <a:rPr sz="1500" spc="37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НАЛОГОВОМ </a:t>
            </a:r>
            <a:r>
              <a:rPr sz="1500" spc="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СЧЕТЕ</a:t>
            </a:r>
            <a:r>
              <a:rPr sz="1500" spc="-5" dirty="0">
                <a:solidFill>
                  <a:srgbClr val="002060"/>
                </a:solidFill>
                <a:latin typeface="Franklin Gothic Medium"/>
                <a:cs typeface="Franklin Gothic Medium"/>
              </a:rPr>
              <a:t> </a:t>
            </a:r>
            <a:r>
              <a:rPr sz="1500" dirty="0">
                <a:solidFill>
                  <a:srgbClr val="002060"/>
                </a:solidFill>
                <a:latin typeface="Franklin Gothic Medium"/>
                <a:cs typeface="Franklin Gothic Medium"/>
              </a:rPr>
              <a:t>(ЕНС).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 dirty="0">
              <a:solidFill>
                <a:srgbClr val="002060"/>
              </a:solidFill>
              <a:latin typeface="Franklin Gothic Medium"/>
              <a:cs typeface="Franklin Gothic Medium"/>
            </a:endParaRPr>
          </a:p>
          <a:p>
            <a:pPr marL="251460" marR="249554">
              <a:lnSpc>
                <a:spcPct val="100000"/>
              </a:lnSpc>
            </a:pP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Данная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мера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распространяется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на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лиц,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допустивших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ошибки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при</a:t>
            </a:r>
            <a:r>
              <a:rPr sz="2000" b="1" spc="2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оплате </a:t>
            </a:r>
            <a:r>
              <a:rPr sz="2000" b="1" spc="-590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своих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налоговых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обязательств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за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отчетные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периоды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до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2023</a:t>
            </a:r>
            <a:r>
              <a:rPr sz="2000" b="1" spc="-5" dirty="0">
                <a:solidFill>
                  <a:srgbClr val="00206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002060"/>
                </a:solidFill>
                <a:latin typeface="Trebuchet MS"/>
                <a:cs typeface="Trebuchet MS"/>
              </a:rPr>
              <a:t>года.</a:t>
            </a:r>
            <a:endParaRPr sz="200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  <p:grpSp>
        <p:nvGrpSpPr>
          <p:cNvPr id="47" name="object 14"/>
          <p:cNvGrpSpPr/>
          <p:nvPr/>
        </p:nvGrpSpPr>
        <p:grpSpPr>
          <a:xfrm>
            <a:off x="2405654" y="2022831"/>
            <a:ext cx="6748161" cy="3238416"/>
            <a:chOff x="2006600" y="1492250"/>
            <a:chExt cx="5919470" cy="3567429"/>
          </a:xfrm>
        </p:grpSpPr>
        <p:sp>
          <p:nvSpPr>
            <p:cNvPr id="48" name="object 15"/>
            <p:cNvSpPr/>
            <p:nvPr/>
          </p:nvSpPr>
          <p:spPr>
            <a:xfrm>
              <a:off x="5550110" y="1830545"/>
              <a:ext cx="471805" cy="577215"/>
            </a:xfrm>
            <a:custGeom>
              <a:avLst/>
              <a:gdLst/>
              <a:ahLst/>
              <a:cxnLst/>
              <a:rect l="l" t="t" r="r" b="b"/>
              <a:pathLst>
                <a:path w="471804" h="577214">
                  <a:moveTo>
                    <a:pt x="471230" y="158186"/>
                  </a:moveTo>
                  <a:lnTo>
                    <a:pt x="295815" y="158186"/>
                  </a:lnTo>
                  <a:lnTo>
                    <a:pt x="295815" y="0"/>
                  </a:lnTo>
                  <a:lnTo>
                    <a:pt x="471230" y="158186"/>
                  </a:lnTo>
                  <a:close/>
                </a:path>
                <a:path w="471804" h="577214">
                  <a:moveTo>
                    <a:pt x="468977" y="576640"/>
                  </a:moveTo>
                  <a:lnTo>
                    <a:pt x="0" y="576640"/>
                  </a:lnTo>
                  <a:lnTo>
                    <a:pt x="0" y="3031"/>
                  </a:lnTo>
                  <a:lnTo>
                    <a:pt x="272292" y="3031"/>
                  </a:lnTo>
                  <a:lnTo>
                    <a:pt x="272292" y="177285"/>
                  </a:lnTo>
                  <a:lnTo>
                    <a:pt x="468977" y="177285"/>
                  </a:lnTo>
                  <a:lnTo>
                    <a:pt x="468977" y="576640"/>
                  </a:lnTo>
                  <a:close/>
                </a:path>
              </a:pathLst>
            </a:custGeom>
            <a:solidFill>
              <a:srgbClr val="FBD4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1100" y="1492250"/>
              <a:ext cx="1664536" cy="1682738"/>
            </a:xfrm>
            <a:prstGeom prst="rect">
              <a:avLst/>
            </a:prstGeom>
          </p:spPr>
        </p:pic>
        <p:sp>
          <p:nvSpPr>
            <p:cNvPr id="50" name="object 17"/>
            <p:cNvSpPr/>
            <p:nvPr/>
          </p:nvSpPr>
          <p:spPr>
            <a:xfrm>
              <a:off x="5550110" y="2643677"/>
              <a:ext cx="471805" cy="551180"/>
            </a:xfrm>
            <a:custGeom>
              <a:avLst/>
              <a:gdLst/>
              <a:ahLst/>
              <a:cxnLst/>
              <a:rect l="l" t="t" r="r" b="b"/>
              <a:pathLst>
                <a:path w="471804" h="551180">
                  <a:moveTo>
                    <a:pt x="471230" y="151168"/>
                  </a:moveTo>
                  <a:lnTo>
                    <a:pt x="295815" y="151168"/>
                  </a:lnTo>
                  <a:lnTo>
                    <a:pt x="295815" y="0"/>
                  </a:lnTo>
                  <a:lnTo>
                    <a:pt x="471230" y="151168"/>
                  </a:lnTo>
                  <a:close/>
                </a:path>
                <a:path w="471804" h="551180">
                  <a:moveTo>
                    <a:pt x="468977" y="551057"/>
                  </a:moveTo>
                  <a:lnTo>
                    <a:pt x="0" y="551057"/>
                  </a:lnTo>
                  <a:lnTo>
                    <a:pt x="0" y="2896"/>
                  </a:lnTo>
                  <a:lnTo>
                    <a:pt x="272292" y="2896"/>
                  </a:lnTo>
                  <a:lnTo>
                    <a:pt x="272292" y="169420"/>
                  </a:lnTo>
                  <a:lnTo>
                    <a:pt x="468977" y="169420"/>
                  </a:lnTo>
                  <a:lnTo>
                    <a:pt x="468977" y="551057"/>
                  </a:lnTo>
                  <a:close/>
                </a:path>
              </a:pathLst>
            </a:custGeom>
            <a:solidFill>
              <a:srgbClr val="C2D5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6600" y="1828800"/>
              <a:ext cx="2590800" cy="3230800"/>
            </a:xfrm>
            <a:prstGeom prst="rect">
              <a:avLst/>
            </a:prstGeom>
          </p:spPr>
        </p:pic>
        <p:sp>
          <p:nvSpPr>
            <p:cNvPr id="52" name="object 19"/>
            <p:cNvSpPr/>
            <p:nvPr/>
          </p:nvSpPr>
          <p:spPr>
            <a:xfrm>
              <a:off x="2189594" y="2388171"/>
              <a:ext cx="822960" cy="531495"/>
            </a:xfrm>
            <a:custGeom>
              <a:avLst/>
              <a:gdLst/>
              <a:ahLst/>
              <a:cxnLst/>
              <a:rect l="l" t="t" r="r" b="b"/>
              <a:pathLst>
                <a:path w="822960" h="531494">
                  <a:moveTo>
                    <a:pt x="822566" y="522833"/>
                  </a:moveTo>
                  <a:lnTo>
                    <a:pt x="0" y="522833"/>
                  </a:lnTo>
                  <a:lnTo>
                    <a:pt x="0" y="531037"/>
                  </a:lnTo>
                  <a:lnTo>
                    <a:pt x="822566" y="531037"/>
                  </a:lnTo>
                  <a:lnTo>
                    <a:pt x="822566" y="522833"/>
                  </a:lnTo>
                  <a:close/>
                </a:path>
                <a:path w="822960" h="531494">
                  <a:moveTo>
                    <a:pt x="822566" y="0"/>
                  </a:moveTo>
                  <a:lnTo>
                    <a:pt x="0" y="0"/>
                  </a:lnTo>
                  <a:lnTo>
                    <a:pt x="0" y="14147"/>
                  </a:lnTo>
                  <a:lnTo>
                    <a:pt x="822566" y="14147"/>
                  </a:lnTo>
                  <a:lnTo>
                    <a:pt x="82256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0"/>
            <p:cNvSpPr/>
            <p:nvPr/>
          </p:nvSpPr>
          <p:spPr>
            <a:xfrm>
              <a:off x="2189601" y="2402308"/>
              <a:ext cx="822960" cy="509270"/>
            </a:xfrm>
            <a:custGeom>
              <a:avLst/>
              <a:gdLst/>
              <a:ahLst/>
              <a:cxnLst/>
              <a:rect l="l" t="t" r="r" b="b"/>
              <a:pathLst>
                <a:path w="822960" h="509269">
                  <a:moveTo>
                    <a:pt x="822568" y="508686"/>
                  </a:moveTo>
                  <a:lnTo>
                    <a:pt x="0" y="508686"/>
                  </a:lnTo>
                  <a:lnTo>
                    <a:pt x="0" y="0"/>
                  </a:lnTo>
                  <a:lnTo>
                    <a:pt x="822568" y="0"/>
                  </a:lnTo>
                  <a:lnTo>
                    <a:pt x="822568" y="50868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21"/>
          <p:cNvSpPr txBox="1"/>
          <p:nvPr/>
        </p:nvSpPr>
        <p:spPr>
          <a:xfrm>
            <a:off x="2614274" y="2863425"/>
            <a:ext cx="93817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06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FF0000"/>
                </a:solidFill>
                <a:latin typeface="Calibri"/>
                <a:cs typeface="Calibri"/>
              </a:rPr>
              <a:t>ЕНС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55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9050" y="4850116"/>
            <a:ext cx="904560" cy="809909"/>
          </a:xfrm>
          <a:prstGeom prst="rect">
            <a:avLst/>
          </a:prstGeom>
        </p:spPr>
      </p:pic>
      <p:pic>
        <p:nvPicPr>
          <p:cNvPr id="56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35521" y="2114315"/>
            <a:ext cx="606381" cy="5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734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>Как узнать сальдо ЕНС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340" y="2096852"/>
            <a:ext cx="4536503" cy="24720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 algn="ctr" defTabSz="121917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tabLst>
                <a:tab pos="257168" algn="l"/>
              </a:tabLst>
              <a:defRPr sz="1100" b="1" kern="800" spc="-13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defRPr>
            </a:lvl1pPr>
            <a:lvl2pPr marL="609585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 defTabSz="121917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 defTabSz="1219170">
              <a:spcBef>
                <a:spcPct val="2000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z="2400" dirty="0">
                <a:solidFill>
                  <a:srgbClr val="002060"/>
                </a:solidFill>
              </a:rPr>
              <a:t>Сервис «Оперативная помощь: разблокировка счета и вопросы по ЕНС» </a:t>
            </a:r>
          </a:p>
          <a:p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800" b="0" dirty="0">
                <a:solidFill>
                  <a:srgbClr val="002060"/>
                </a:solidFill>
              </a:rPr>
              <a:t>https://www.nalog.gov.ru/rn77/service/unblock/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20315" r="27096" b="33233"/>
          <a:stretch/>
        </p:blipFill>
        <p:spPr bwMode="auto">
          <a:xfrm>
            <a:off x="8092723" y="3663581"/>
            <a:ext cx="2328162" cy="3089497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8015171" y="5417001"/>
            <a:ext cx="2495951" cy="6390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8001987" y="1467863"/>
            <a:ext cx="2783947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www.nalog.gov.ru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9" t="21820" r="56034" b="20614"/>
          <a:stretch/>
        </p:blipFill>
        <p:spPr bwMode="auto">
          <a:xfrm>
            <a:off x="4899843" y="1260148"/>
            <a:ext cx="2813482" cy="5448536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трелка вправо 30"/>
          <p:cNvSpPr/>
          <p:nvPr/>
        </p:nvSpPr>
        <p:spPr>
          <a:xfrm>
            <a:off x="7713408" y="3924296"/>
            <a:ext cx="346251" cy="286856"/>
          </a:xfrm>
          <a:prstGeom prst="rightArrow">
            <a:avLst/>
          </a:prstGeom>
          <a:solidFill>
            <a:srgbClr val="0037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063169" y="4256444"/>
            <a:ext cx="143981" cy="144033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067876" y="5664520"/>
            <a:ext cx="143981" cy="144033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067876" y="6290046"/>
            <a:ext cx="143981" cy="144033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063169" y="4966321"/>
            <a:ext cx="143981" cy="144033"/>
          </a:xfrm>
          <a:prstGeom prst="ellipse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09257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173552</TotalTime>
  <Words>525</Words>
  <Application>Microsoft Office PowerPoint</Application>
  <PresentationFormat>Широкоэкранный</PresentationFormat>
  <Paragraphs>59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Wingdings</vt:lpstr>
      <vt:lpstr>Open Sans Light</vt:lpstr>
      <vt:lpstr>Open Sans</vt:lpstr>
      <vt:lpstr>Calibri</vt:lpstr>
      <vt:lpstr>Roboto Condensed</vt:lpstr>
      <vt:lpstr>Times New Roman</vt:lpstr>
      <vt:lpstr>Arial</vt:lpstr>
      <vt:lpstr>Franklin Gothic Medium</vt:lpstr>
      <vt:lpstr>Trebuchet MS</vt:lpstr>
      <vt:lpstr>Calibri Light</vt:lpstr>
      <vt:lpstr>1_Office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Малышева Татьяна Борисовна</cp:lastModifiedBy>
  <cp:revision>2295</cp:revision>
  <cp:lastPrinted>2022-11-09T12:14:24Z</cp:lastPrinted>
  <dcterms:created xsi:type="dcterms:W3CDTF">2014-10-08T23:03:32Z</dcterms:created>
  <dcterms:modified xsi:type="dcterms:W3CDTF">2023-03-13T09:34:59Z</dcterms:modified>
</cp:coreProperties>
</file>