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56" r:id="rId3"/>
    <p:sldId id="290" r:id="rId4"/>
    <p:sldId id="296" r:id="rId5"/>
    <p:sldId id="303" r:id="rId6"/>
    <p:sldId id="295" r:id="rId7"/>
    <p:sldId id="298" r:id="rId8"/>
    <p:sldId id="302" r:id="rId9"/>
    <p:sldId id="306" r:id="rId10"/>
    <p:sldId id="300" r:id="rId11"/>
  </p:sldIdLst>
  <p:sldSz cx="9144000" cy="5715000" type="screen16x1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C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81528" autoAdjust="0"/>
  </p:normalViewPr>
  <p:slideViewPr>
    <p:cSldViewPr>
      <p:cViewPr varScale="1">
        <p:scale>
          <a:sx n="89" d="100"/>
          <a:sy n="89" d="100"/>
        </p:scale>
        <p:origin x="-1452" y="-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2FA1-7522-47EF-8000-223AE3159D0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768350"/>
            <a:ext cx="61388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C69C-5139-4672-A6DF-3A2011383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886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1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886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3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886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3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886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3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6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0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1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0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9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62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20" y="4591637"/>
            <a:ext cx="7080787" cy="78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9" y="236803"/>
            <a:ext cx="2151063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057300"/>
            <a:ext cx="6570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семинар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тему: «ОТВЕТСТВЕННОСТЬ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КОРРУПЦИОННЫЕ ПРАВОНАРУШЕНИЯ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620" y="4837720"/>
            <a:ext cx="7080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5257767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030" y="697260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8724" y="2209428"/>
            <a:ext cx="66247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904" y="132091"/>
            <a:ext cx="703539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5122" y="225701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52932" y="4513684"/>
            <a:ext cx="3208243" cy="7440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АДМИНИСТРАТИВНУЮ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3475906"/>
            <a:ext cx="2880320" cy="8052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УГОЛОВНУЮ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8830" y="286772"/>
            <a:ext cx="8603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КОРРУПЦИОННЫЕ ПРАВОНАРУШЕНИЯ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626622" y="2641477"/>
            <a:ext cx="562163" cy="6480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7" name="TextBox 6"/>
          <p:cNvSpPr txBox="1"/>
          <p:nvPr/>
        </p:nvSpPr>
        <p:spPr>
          <a:xfrm>
            <a:off x="611559" y="841277"/>
            <a:ext cx="7958191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 algn="ctr">
              <a:defRPr sz="2000">
                <a:solidFill>
                  <a:srgbClr val="FF0000"/>
                </a:solidFill>
                <a:latin typeface="Liberation Serif"/>
                <a:ea typeface="Calibri"/>
                <a:cs typeface="Times New Roman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just"/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соответствии со статьей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 Федерального закона от 25.12.2008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года №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273-ФЗ «О противодействии коррупции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граждане Российской Федерации, иностранные граждане и лица без гражданства за совершение коррупционных правонарушений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несут ответственность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51469" y="3475906"/>
            <a:ext cx="2978821" cy="8052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ГРАЖДАНСКО -ПРАВОВУЮ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660232" y="2641476"/>
            <a:ext cx="544893" cy="7196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0371" y="4513684"/>
            <a:ext cx="2912568" cy="7440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ДИСЦИПЛИНАРНУЮ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20600"/>
            <a:ext cx="676230" cy="7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4" y="2641476"/>
            <a:ext cx="678980" cy="7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5257767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3922" y="502587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latin typeface="Times New Roman"/>
              <a:ea typeface="Calibri"/>
            </a:endParaRPr>
          </a:p>
          <a:p>
            <a:pPr algn="just"/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81279" y="24641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005" y="71254"/>
            <a:ext cx="782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39325"/>
            <a:ext cx="6694301" cy="128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67" b="1" i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  <a:p>
            <a:pPr algn="just"/>
            <a:r>
              <a:rPr lang="ru-RU" b="1" i="1" dirty="0">
                <a:solidFill>
                  <a:srgbClr val="0070C0"/>
                </a:solidFill>
                <a:cs typeface="Arabic Typesetting" panose="03020402040406030203" pitchFamily="66" charset="-78"/>
              </a:rPr>
              <a:t>Уголовная ответственность за совершение преступлений коррупционной направленности установлена Уголовным кодексом Российской Федерации от 13.06.1996 № </a:t>
            </a:r>
            <a:r>
              <a:rPr lang="ru-RU" b="1" i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63-ФЗ</a:t>
            </a:r>
            <a:endParaRPr lang="ru-RU" b="1" i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  <a:p>
            <a:endParaRPr lang="ru-RU" sz="1167" b="1" i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2867" y="3273968"/>
            <a:ext cx="1230136" cy="36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1061" y="4473216"/>
            <a:ext cx="600067" cy="22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372" y="3331889"/>
            <a:ext cx="1024620" cy="362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81933" y="4473216"/>
            <a:ext cx="600067" cy="25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</a:endParaRPr>
          </a:p>
        </p:txBody>
      </p:sp>
      <p:pic>
        <p:nvPicPr>
          <p:cNvPr id="2050" name="Рисунок 3" descr="Чтобы ответить на вопрос из подзаголовка, обратимся к ст. 21 российского УК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3" y="271309"/>
            <a:ext cx="1518017" cy="21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1920" y="1781592"/>
            <a:ext cx="51125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Наиболее </a:t>
            </a:r>
            <a:r>
              <a:rPr lang="ru-RU" b="1" dirty="0" smtClean="0"/>
              <a:t>опасное коррупционное преступление </a:t>
            </a:r>
            <a:r>
              <a:rPr lang="ru-RU" sz="2000" b="1" dirty="0" smtClean="0">
                <a:solidFill>
                  <a:srgbClr val="FF0000"/>
                </a:solidFill>
              </a:rPr>
              <a:t>ВЗЯТОЧНИЧЕСТВО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7" name="Picture 9" descr="https://s0.slide-share.ru/s_slide/ee9a3d12f370c5eb255ad28b4621b2bd/42d73012-c113-4747-a323-87aa029ae35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" y="2209428"/>
            <a:ext cx="4350197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11960" y="2676609"/>
            <a:ext cx="172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ВЗЯТКОДАТЕЛЬ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61128" y="2676609"/>
            <a:ext cx="227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ВЗЯТКОПОЛУЧАТЕЛЬ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73979" y="3273968"/>
            <a:ext cx="306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ПОСРЕДНИК</a:t>
            </a:r>
          </a:p>
          <a:p>
            <a:pPr algn="ctr"/>
            <a:r>
              <a:rPr lang="ru-RU" b="1" dirty="0"/>
              <a:t>при получении (даче) взятки</a:t>
            </a:r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47" y="3865612"/>
            <a:ext cx="3132348" cy="17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Стрелка вправо 2047"/>
          <p:cNvSpPr/>
          <p:nvPr/>
        </p:nvSpPr>
        <p:spPr>
          <a:xfrm>
            <a:off x="5926676" y="2819280"/>
            <a:ext cx="468835" cy="2199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9138726">
            <a:off x="7313098" y="3126383"/>
            <a:ext cx="468835" cy="2199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3083679">
            <a:off x="5069658" y="3126383"/>
            <a:ext cx="468835" cy="2199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5257767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9421" y="-39505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latin typeface="Times New Roman"/>
              <a:ea typeface="Calibri"/>
            </a:endParaRPr>
          </a:p>
          <a:p>
            <a:pPr algn="just"/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191328"/>
            <a:ext cx="74523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1117" y="117889"/>
            <a:ext cx="5886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ОТВЕТСТВЕННОСТЬ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5844" y="806572"/>
            <a:ext cx="620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  <a:cs typeface="Arabic Typesetting" panose="03020402040406030203" pitchFamily="66" charset="-78"/>
              </a:rPr>
              <a:t>Ответственность физических и юридических лиц </a:t>
            </a:r>
            <a:r>
              <a:rPr lang="ru-RU" b="1" i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за совершение </a:t>
            </a:r>
            <a:r>
              <a:rPr lang="ru-RU" b="1" i="1" dirty="0">
                <a:solidFill>
                  <a:srgbClr val="0070C0"/>
                </a:solidFill>
                <a:cs typeface="Arabic Typesetting" panose="03020402040406030203" pitchFamily="66" charset="-78"/>
              </a:rPr>
              <a:t>административного </a:t>
            </a:r>
            <a:r>
              <a:rPr lang="ru-RU" b="1" i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правонарушения установлена Кодексом </a:t>
            </a:r>
            <a:r>
              <a:rPr lang="ru-RU" b="1" i="1" dirty="0">
                <a:solidFill>
                  <a:srgbClr val="0070C0"/>
                </a:solidFill>
                <a:cs typeface="Arabic Typesetting" panose="03020402040406030203" pitchFamily="66" charset="-78"/>
              </a:rPr>
              <a:t>Российской Федерации об административных </a:t>
            </a:r>
            <a:r>
              <a:rPr lang="ru-RU" b="1" i="1" dirty="0" smtClean="0">
                <a:solidFill>
                  <a:srgbClr val="0070C0"/>
                </a:solidFill>
                <a:cs typeface="Arabic Typesetting" panose="03020402040406030203" pitchFamily="66" charset="-78"/>
              </a:rPr>
              <a:t>правонарушениях </a:t>
            </a:r>
            <a:endParaRPr lang="ru-RU" b="1" i="1" dirty="0">
              <a:solidFill>
                <a:srgbClr val="0070C0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3074" name="Picture 2" descr="https://s0.slide-share.ru/s_slide/1dbeb873608cf5d7ffe231063a75e769/aea3a189-5b96-4c55-b73c-6f728b27efb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" y="2533525"/>
            <a:ext cx="5380112" cy="31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атью 20.4 КоАП РФ &amp;quot;Нарушение требований пожарной безопасности&amp;quot;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4384"/>
            <a:ext cx="1972532" cy="24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7" y="2262012"/>
            <a:ext cx="41399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В 2022 году Решением </a:t>
            </a:r>
            <a:r>
              <a:rPr lang="ru-RU" sz="1600" i="1" dirty="0"/>
              <a:t>мирового судьи судебного </a:t>
            </a:r>
            <a:r>
              <a:rPr lang="ru-RU" sz="1600" i="1" dirty="0" smtClean="0"/>
              <a:t>участка г</a:t>
            </a:r>
            <a:r>
              <a:rPr lang="ru-RU" sz="1600" i="1" dirty="0"/>
              <a:t>. Первоуральска юридическое лицо признано виновным в </a:t>
            </a:r>
            <a:r>
              <a:rPr lang="ru-RU" sz="1600" i="1" dirty="0" smtClean="0"/>
              <a:t>совершении административного </a:t>
            </a:r>
            <a:r>
              <a:rPr lang="ru-RU" sz="1600" i="1" dirty="0"/>
              <a:t>правонарушения, предусмотренного статьей 19.29 Кодекса Российской Федерации об административных </a:t>
            </a:r>
            <a:r>
              <a:rPr lang="ru-RU" sz="1600" i="1" dirty="0" smtClean="0"/>
              <a:t>правонарушениях </a:t>
            </a:r>
            <a:r>
              <a:rPr lang="ru-RU" sz="1600" i="1" dirty="0" smtClean="0"/>
              <a:t>(незаконное </a:t>
            </a:r>
            <a:r>
              <a:rPr lang="ru-RU" sz="1600" i="1" dirty="0"/>
              <a:t>привлечение к трудовой деятельности </a:t>
            </a:r>
            <a:r>
              <a:rPr lang="ru-RU" sz="1600" i="1" dirty="0" smtClean="0"/>
              <a:t>бывшего муниципального служащего), </a:t>
            </a:r>
            <a:r>
              <a:rPr lang="ru-RU" sz="1600" b="1" i="1" dirty="0" smtClean="0"/>
              <a:t>с  назначением административного штрафа </a:t>
            </a:r>
            <a:r>
              <a:rPr lang="ru-RU" sz="1600" b="1" i="1" dirty="0"/>
              <a:t>в размере 50 000 </a:t>
            </a:r>
            <a:r>
              <a:rPr lang="ru-RU" sz="1600" b="1" i="1" dirty="0" smtClean="0"/>
              <a:t>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321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5257767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90146" y="13701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ru-RU" altLang="ru-RU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4043" y="154402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4042" y="530800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7310" y="212391"/>
            <a:ext cx="737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ГРАЖДАНСКО-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ПРАВОВАЯ ОТВЕТСВЕННОСТЬ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04603" y="1129308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575 Гражданского кодекса Российской Федерации содержит запрет на дарение, за исключением обычных  подарков, стоимость которых не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 3000 рублей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муниципальным служащим в связи с должностным положением  или в связи с исполнением служебных обязанностей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3" y="612501"/>
            <a:ext cx="3873813" cy="479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avatars.mds.yandex.net/i?id=4178df2701ec92e7d6cc24bb150ae9b9-5495963-images-thumbs&amp;ref=rim&amp;n=33&amp;w=188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91" y="3204040"/>
            <a:ext cx="2990977" cy="23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ntavolzh.ru/media/cache/f4/58/f458e4668e9f1082d638c9211b40dc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5257767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030" y="697260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latin typeface="Times New Roman"/>
              <a:ea typeface="Calibri"/>
            </a:endParaRPr>
          </a:p>
          <a:p>
            <a:pPr algn="just"/>
            <a:endParaRPr lang="ru-RU" sz="20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90146" y="13701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ru-RU" altLang="ru-RU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8148" y="154402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295" y="199009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6965" y="179990"/>
            <a:ext cx="6728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ДИСЦИПЛИНАРНАЯ ОТВЕТСТВЕННОСТЬ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760" y="767916"/>
            <a:ext cx="6552728" cy="172954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 algn="ctr">
              <a:defRPr sz="2000">
                <a:solidFill>
                  <a:srgbClr val="FF0000"/>
                </a:solidFill>
                <a:latin typeface="Liberation Serif"/>
                <a:ea typeface="Calibri"/>
                <a:cs typeface="Times New Roman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sz="1600" dirty="0">
                <a:solidFill>
                  <a:schemeClr val="tx1"/>
                </a:solidFill>
              </a:rPr>
              <a:t>Под коррупционным проступком следует понимать </a:t>
            </a:r>
            <a:r>
              <a:rPr lang="ru-RU" sz="1600" dirty="0"/>
              <a:t>-</a:t>
            </a:r>
            <a:r>
              <a:rPr lang="ru-RU" sz="1600" dirty="0">
                <a:cs typeface="Liberation Serif"/>
              </a:rPr>
              <a:t> </a:t>
            </a:r>
            <a:r>
              <a:rPr lang="ru-RU" sz="1600" b="1" dirty="0">
                <a:cs typeface="Liberation Serif"/>
              </a:rPr>
              <a:t>несоблюдение муниципальным служащим ограничений и запретов, требований о предотвращении или об урегулировании конфликта интересов и неисполнение обязанностей</a:t>
            </a:r>
            <a:r>
              <a:rPr lang="ru-RU" sz="1600" dirty="0">
                <a:cs typeface="Liberation Serif"/>
              </a:rPr>
              <a:t>, </a:t>
            </a:r>
            <a:r>
              <a:rPr lang="ru-RU" sz="1600" dirty="0">
                <a:solidFill>
                  <a:schemeClr val="tx1"/>
                </a:solidFill>
                <a:cs typeface="Liberation Serif"/>
              </a:rPr>
              <a:t>установленных в целях противодействия </a:t>
            </a:r>
            <a:r>
              <a:rPr lang="ru-RU" sz="1600" dirty="0" smtClean="0">
                <a:solidFill>
                  <a:schemeClr val="tx1"/>
                </a:solidFill>
                <a:cs typeface="Liberation Serif"/>
              </a:rPr>
              <a:t>коррупции, которые являются основанием для применения следующих дисциплинарных взысканий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939221" y="2577872"/>
            <a:ext cx="1737198" cy="598514"/>
          </a:xfrm>
          <a:prstGeom prst="downArrow">
            <a:avLst>
              <a:gd name="adj1" fmla="val 50000"/>
              <a:gd name="adj2" fmla="val 5415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9" name="Стрелка вниз 28"/>
          <p:cNvSpPr/>
          <p:nvPr/>
        </p:nvSpPr>
        <p:spPr>
          <a:xfrm rot="2019517">
            <a:off x="5507769" y="4240964"/>
            <a:ext cx="571548" cy="60294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4775942"/>
            <a:ext cx="27363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УТРАТА  ДОВЕРИЯ !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2963" y="5056358"/>
            <a:ext cx="508980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включение в реестр 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лиц,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уволенных в связи с утратой доверия, сроком на пять лет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4137" y="3246962"/>
            <a:ext cx="2396442" cy="8052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Замечание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89286" y="3246962"/>
            <a:ext cx="2304256" cy="8362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Выговор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05714" y="3246963"/>
            <a:ext cx="2857058" cy="10319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Увольнение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соответствующим основаниям</a:t>
            </a:r>
          </a:p>
        </p:txBody>
      </p:sp>
      <p:pic>
        <p:nvPicPr>
          <p:cNvPr id="5122" name="Picture 2" descr="порядок привлечения к дисциплинарной ответственности за совершение коррупци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9" y="580100"/>
            <a:ext cx="2349581" cy="26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523" y="4278883"/>
            <a:ext cx="3324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В 2022 году к дисциплинарной ответственности в виде замечания </a:t>
            </a:r>
            <a:r>
              <a:rPr lang="ru-RU" sz="1600" b="1" i="1" dirty="0" smtClean="0"/>
              <a:t>привлечены - </a:t>
            </a:r>
            <a:r>
              <a:rPr lang="ru-RU" sz="1600" b="1" i="1" dirty="0"/>
              <a:t>8 муниципальных служащих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278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5257767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030" y="697260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latin typeface="Times New Roman"/>
              <a:ea typeface="Calibri"/>
            </a:endParaRPr>
          </a:p>
          <a:p>
            <a:pPr algn="just"/>
            <a:endParaRPr lang="ru-RU" sz="20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90146" y="13701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ru-RU" altLang="ru-RU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3155" y="2497460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8162" y="2383825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4030" y="115929"/>
            <a:ext cx="6968351" cy="283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67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67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4695" y="351409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12446</TotalTime>
  <Words>286</Words>
  <Application>Microsoft Office PowerPoint</Application>
  <PresentationFormat>Экран (16:10)</PresentationFormat>
  <Paragraphs>53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Г. Барац</dc:creator>
  <cp:lastModifiedBy>Купцова А.Ф.</cp:lastModifiedBy>
  <cp:revision>709</cp:revision>
  <cp:lastPrinted>2019-04-16T05:16:38Z</cp:lastPrinted>
  <dcterms:modified xsi:type="dcterms:W3CDTF">2022-12-14T05:58:45Z</dcterms:modified>
</cp:coreProperties>
</file>