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notesMasterIdLst>
    <p:notesMasterId r:id="rId42"/>
  </p:notesMasterIdLst>
  <p:sldIdLst>
    <p:sldId id="396" r:id="rId2"/>
    <p:sldId id="326" r:id="rId3"/>
    <p:sldId id="297" r:id="rId4"/>
    <p:sldId id="300" r:id="rId5"/>
    <p:sldId id="397" r:id="rId6"/>
    <p:sldId id="398" r:id="rId7"/>
    <p:sldId id="327" r:id="rId8"/>
    <p:sldId id="328" r:id="rId9"/>
    <p:sldId id="329" r:id="rId10"/>
    <p:sldId id="314" r:id="rId11"/>
    <p:sldId id="337" r:id="rId12"/>
    <p:sldId id="338" r:id="rId13"/>
    <p:sldId id="430" r:id="rId14"/>
    <p:sldId id="424" r:id="rId15"/>
    <p:sldId id="431" r:id="rId16"/>
    <p:sldId id="426" r:id="rId17"/>
    <p:sldId id="390" r:id="rId18"/>
    <p:sldId id="411" r:id="rId19"/>
    <p:sldId id="427" r:id="rId20"/>
    <p:sldId id="378" r:id="rId21"/>
    <p:sldId id="335" r:id="rId22"/>
    <p:sldId id="434" r:id="rId23"/>
    <p:sldId id="433" r:id="rId24"/>
    <p:sldId id="336" r:id="rId25"/>
    <p:sldId id="394" r:id="rId26"/>
    <p:sldId id="432" r:id="rId27"/>
    <p:sldId id="343" r:id="rId28"/>
    <p:sldId id="313" r:id="rId29"/>
    <p:sldId id="342" r:id="rId30"/>
    <p:sldId id="422" r:id="rId31"/>
    <p:sldId id="429" r:id="rId32"/>
    <p:sldId id="402" r:id="rId33"/>
    <p:sldId id="403" r:id="rId34"/>
    <p:sldId id="399" r:id="rId35"/>
    <p:sldId id="404" r:id="rId36"/>
    <p:sldId id="346" r:id="rId37"/>
    <p:sldId id="351" r:id="rId38"/>
    <p:sldId id="352" r:id="rId39"/>
    <p:sldId id="387" r:id="rId40"/>
    <p:sldId id="367" r:id="rId41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0000FF"/>
    <a:srgbClr val="FF00FF"/>
    <a:srgbClr val="FF99FF"/>
    <a:srgbClr val="6600CC"/>
    <a:srgbClr val="CCCCFF"/>
    <a:srgbClr val="CC0000"/>
    <a:srgbClr val="66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7" autoAdjust="0"/>
    <p:restoredTop sz="96752" autoAdjust="0"/>
  </p:normalViewPr>
  <p:slideViewPr>
    <p:cSldViewPr>
      <p:cViewPr>
        <p:scale>
          <a:sx n="90" d="100"/>
          <a:sy n="90" d="100"/>
        </p:scale>
        <p:origin x="-2298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2;&#1086;&#1080;%20&#1076;&#1086;&#1082;&#1091;&#1084;&#1077;&#1085;&#1090;&#1099;\&#1055;&#1056;&#1045;&#1047;&#1045;&#1053;&#1058;&#1040;&#1062;&#1048;&#1048;\&#1055;&#1088;&#1077;&#1079;&#1077;&#1085;&#1090;&#1072;&#1094;&#1080;&#1103;_&#1041;&#1102;&#1076;&#1078;&#1077;&#1090;%20&#1085;&#1072;%20%202017%20&#1075;&#1086;&#1076;\&#1044;&#1080;&#1072;&#1075;&#1088;&#1072;&#1084;&#1084;&#1072;%20&#1082;&#1088;&#1091;&#1075;&#1086;&#1074;&#1072;&#1103;_2017%20&#1075;&#1086;&#1076;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03795772641753"/>
          <c:y val="0.12968530465651837"/>
          <c:w val="0.83083700998501198"/>
          <c:h val="0.60884781445980374"/>
        </c:manualLayout>
      </c:layout>
      <c:lineChart>
        <c:grouping val="standard"/>
        <c:ser>
          <c:idx val="1"/>
          <c:order val="0"/>
          <c:tx>
            <c:strRef>
              <c:f>Лист1!$B$1</c:f>
              <c:strCache>
                <c:ptCount val="1"/>
                <c:pt idx="0">
                  <c:v>Число вакантных мест</c:v>
                </c:pt>
              </c:strCache>
            </c:strRef>
          </c:tx>
          <c:spPr>
            <a:ln>
              <a:solidFill>
                <a:srgbClr val="FFFF00"/>
              </a:solidFill>
            </a:ln>
            <a:effectLst>
              <a:outerShdw blurRad="50800" dist="50800" dir="5400000" algn="ctr" rotWithShape="0">
                <a:srgbClr val="000000">
                  <a:alpha val="86000"/>
                </a:srgbClr>
              </a:outerShdw>
            </a:effectLst>
          </c:spPr>
          <c:marker>
            <c:symbol val="circle"/>
            <c:size val="13"/>
            <c:spPr>
              <a:solidFill>
                <a:srgbClr val="FFFF00"/>
              </a:solidFill>
              <a:ln>
                <a:solidFill>
                  <a:srgbClr val="0068A0"/>
                </a:solidFill>
              </a:ln>
              <a:effectLst>
                <a:outerShdw blurRad="50800" dist="50800" dir="5400000" algn="ctr" rotWithShape="0">
                  <a:srgbClr val="000000">
                    <a:alpha val="86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7.0065283410012932E-2"/>
                  <c:y val="-5.356638095158993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908-4036-B8CE-A82AE2661F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0863050317325133E-2"/>
                  <c:y val="-5.322257370811613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908-4036-B8CE-A82AE2661F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9064756050990568E-2"/>
                  <c:y val="-4.9170641838967424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908-4036-B8CE-A82AE2661F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4482799031987887E-2"/>
                  <c:y val="-3.822971291529283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0893115843199418E-2"/>
                  <c:y val="-4.0229970250079662E-2"/>
                </c:manualLayout>
              </c:layout>
              <c:showVal val="1"/>
            </c:dLbl>
            <c:dLbl>
              <c:idx val="5"/>
              <c:layout>
                <c:manualLayout>
                  <c:x val="-2.7713625866051011E-2"/>
                  <c:y val="5.2792165143869134E-2"/>
                </c:manualLayout>
              </c:layout>
              <c:showVal val="1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_-* #,##0\ _₽_-;\-* #,##0\ _₽_-;_-* "-"??\ _₽_-;_-@_-</c:formatCode>
                <c:ptCount val="5"/>
                <c:pt idx="0">
                  <c:v>1189</c:v>
                </c:pt>
                <c:pt idx="1">
                  <c:v>1259</c:v>
                </c:pt>
                <c:pt idx="2">
                  <c:v>1526</c:v>
                </c:pt>
                <c:pt idx="3">
                  <c:v>2418</c:v>
                </c:pt>
                <c:pt idx="4">
                  <c:v>1934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908-4036-B8CE-A82AE2661FA2}"/>
            </c:ext>
          </c:extLst>
        </c:ser>
        <c:marker val="1"/>
        <c:axId val="95612288"/>
        <c:axId val="95683712"/>
      </c:lineChart>
      <c:lineChart>
        <c:grouping val="standard"/>
        <c:ser>
          <c:idx val="2"/>
          <c:order val="1"/>
          <c:tx>
            <c:strRef>
              <c:f>Лист1!$C$1</c:f>
              <c:strCache>
                <c:ptCount val="1"/>
                <c:pt idx="0">
                  <c:v>Численность безработных граждан на конец отчетного периода, чел.</c:v>
                </c:pt>
              </c:strCache>
            </c:strRef>
          </c:tx>
          <c:spPr>
            <a:ln>
              <a:solidFill>
                <a:srgbClr val="CC00FF"/>
              </a:solidFill>
            </a:ln>
            <a:effectLst>
              <a:outerShdw blurRad="50800" dist="50800" dir="5400000" algn="ctr" rotWithShape="0">
                <a:srgbClr val="000000">
                  <a:alpha val="84000"/>
                </a:srgbClr>
              </a:outerShdw>
            </a:effectLst>
          </c:spPr>
          <c:marker>
            <c:symbol val="circle"/>
            <c:size val="13"/>
            <c:spPr>
              <a:solidFill>
                <a:srgbClr val="CC00FF"/>
              </a:solidFill>
              <a:ln>
                <a:solidFill>
                  <a:sysClr val="windowText" lastClr="000000"/>
                </a:solidFill>
              </a:ln>
              <a:effectLst>
                <a:outerShdw blurRad="50800" dist="50800" dir="5400000" algn="ctr" rotWithShape="0">
                  <a:srgbClr val="000000">
                    <a:alpha val="84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5.1685413032335592E-2"/>
                  <c:y val="4.3553363041050397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3125481139338593E-2"/>
                  <c:y val="4.421343830799093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7.5463233699951462E-2"/>
                  <c:y val="-4.082498177419119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1059363994866953E-2"/>
                  <c:y val="4.7126995045501538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6204772902232492E-2"/>
                  <c:y val="4.4517628035486118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Liberation Serif" pitchFamily="18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581</c:v>
                </c:pt>
                <c:pt idx="1">
                  <c:v>710</c:v>
                </c:pt>
                <c:pt idx="2">
                  <c:v>3821</c:v>
                </c:pt>
                <c:pt idx="3">
                  <c:v>684</c:v>
                </c:pt>
                <c:pt idx="4">
                  <c:v>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908-4036-B8CE-A82AE2661FA2}"/>
            </c:ext>
          </c:extLst>
        </c:ser>
        <c:marker val="1"/>
        <c:axId val="95707520"/>
        <c:axId val="95685248"/>
      </c:lineChart>
      <c:catAx>
        <c:axId val="95612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5683712"/>
        <c:crosses val="autoZero"/>
        <c:auto val="1"/>
        <c:lblAlgn val="ctr"/>
        <c:lblOffset val="100"/>
      </c:catAx>
      <c:valAx>
        <c:axId val="95683712"/>
        <c:scaling>
          <c:orientation val="minMax"/>
        </c:scaling>
        <c:axPos val="l"/>
        <c:numFmt formatCode="_-* #,##0\ _₽_-;\-* #,##0\ _₽_-;_-* &quot;-&quot;??\ _₽_-;_-@_-" sourceLinked="1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" pitchFamily="18" charset="0"/>
                <a:ea typeface="+mj-ea"/>
                <a:cs typeface="Arial" panose="020B0604020202020204" pitchFamily="34" charset="0"/>
              </a:defRPr>
            </a:pPr>
            <a:endParaRPr lang="ru-RU"/>
          </a:p>
        </c:txPr>
        <c:crossAx val="95612288"/>
        <c:crosses val="autoZero"/>
        <c:crossBetween val="between"/>
      </c:valAx>
      <c:valAx>
        <c:axId val="95685248"/>
        <c:scaling>
          <c:orientation val="minMax"/>
          <c:max val="3500"/>
          <c:min val="450"/>
        </c:scaling>
        <c:delete val="1"/>
        <c:axPos val="r"/>
        <c:numFmt formatCode="General" sourceLinked="1"/>
        <c:tickLblPos val="none"/>
        <c:crossAx val="95707520"/>
        <c:crosses val="max"/>
        <c:crossBetween val="between"/>
      </c:valAx>
      <c:catAx>
        <c:axId val="95707520"/>
        <c:scaling>
          <c:orientation val="minMax"/>
        </c:scaling>
        <c:delete val="1"/>
        <c:axPos val="b"/>
        <c:numFmt formatCode="General" sourceLinked="1"/>
        <c:tickLblPos val="none"/>
        <c:crossAx val="95685248"/>
        <c:crosses val="autoZero"/>
        <c:auto val="1"/>
        <c:lblAlgn val="ctr"/>
        <c:lblOffset val="100"/>
      </c:catAx>
    </c:plotArea>
    <c:plotVisOnly val="1"/>
    <c:dispBlanksAs val="gap"/>
  </c:chart>
  <c:spPr>
    <a:noFill/>
  </c:spPr>
  <c:txPr>
    <a:bodyPr/>
    <a:lstStyle/>
    <a:p>
      <a:pPr algn="ctr">
        <a:defRPr lang="ru-RU" sz="1200" b="0" i="0" u="none" strike="noStrike" kern="1200" baseline="0">
          <a:solidFill>
            <a:prstClr val="black"/>
          </a:solidFill>
          <a:latin typeface="Hero New" pitchFamily="50" charset="0"/>
          <a:ea typeface="+mj-ea"/>
          <a:cs typeface="Arial" panose="020B0604020202020204" pitchFamily="34" charset="0"/>
        </a:defRPr>
      </a:pPr>
      <a:endParaRPr lang="ru-RU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00668159969337"/>
          <c:y val="0.12422756974388929"/>
          <c:w val="0.83083700998501198"/>
          <c:h val="0.59448671670687436"/>
        </c:manualLayout>
      </c:layout>
      <c:lineChart>
        <c:grouping val="standard"/>
        <c:ser>
          <c:idx val="1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руб.</c:v>
                </c:pt>
              </c:strCache>
            </c:strRef>
          </c:tx>
          <c:spPr>
            <a:ln>
              <a:solidFill>
                <a:srgbClr val="FF0000"/>
              </a:solidFill>
            </a:ln>
            <a:effectLst>
              <a:outerShdw blurRad="50800" dist="50800" dir="5400000" algn="ctr" rotWithShape="0">
                <a:srgbClr val="000000">
                  <a:alpha val="86000"/>
                </a:srgbClr>
              </a:outerShdw>
            </a:effectLst>
          </c:spPr>
          <c:marker>
            <c:symbol val="circle"/>
            <c:size val="12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>
                    <a:alpha val="86000"/>
                  </a:srgbClr>
                </a:outerShdw>
              </a:effectLst>
            </c:spPr>
          </c:marker>
          <c:dLbls>
            <c:dLbl>
              <c:idx val="1"/>
              <c:layout>
                <c:manualLayout>
                  <c:x val="-0.11709164634081705"/>
                  <c:y val="-4.993052614322192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0.14343726676750093"/>
                  <c:y val="-6.6892063686566819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0.17856476066974578"/>
                  <c:y val="-3.5089180792794952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6836658536326924E-2"/>
                  <c:y val="5.6079083502684375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 b="1">
                    <a:latin typeface="Liberation Serif" pitchFamily="18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 прогноз</c:v>
                </c:pt>
              </c:strCache>
            </c:strRef>
          </c:cat>
          <c:val>
            <c:numRef>
              <c:f>Лист1!$B$2:$B$7</c:f>
              <c:numCache>
                <c:formatCode>_-* #,##0\ _₽_-;\-* #,##0\ _₽_-;_-* "-"??\ _₽_-;_-@_-</c:formatCode>
                <c:ptCount val="6"/>
                <c:pt idx="0">
                  <c:v>36462</c:v>
                </c:pt>
                <c:pt idx="1">
                  <c:v>39491</c:v>
                </c:pt>
                <c:pt idx="2">
                  <c:v>41810.699999999997</c:v>
                </c:pt>
                <c:pt idx="3">
                  <c:v>46314</c:v>
                </c:pt>
                <c:pt idx="4">
                  <c:v>53674.400000000001</c:v>
                </c:pt>
                <c:pt idx="5">
                  <c:v>56626.491999999998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средне-списочная численность работников организаций</c:v>
                </c:pt>
              </c:strCache>
            </c:strRef>
          </c:tx>
          <c:spPr>
            <a:ln>
              <a:solidFill>
                <a:srgbClr val="0000FF"/>
              </a:solidFill>
            </a:ln>
            <a:effectLst>
              <a:outerShdw blurRad="50800" dist="50800" dir="5400000" algn="ctr" rotWithShape="0">
                <a:srgbClr val="000000">
                  <a:alpha val="84000"/>
                </a:srgbClr>
              </a:outerShdw>
            </a:effectLst>
          </c:spPr>
          <c:marker>
            <c:symbol val="circle"/>
            <c:size val="12"/>
            <c:spPr>
              <a:solidFill>
                <a:srgbClr val="0000FF"/>
              </a:solidFill>
              <a:effectLst>
                <a:outerShdw blurRad="50800" dist="50800" dir="5400000" algn="ctr" rotWithShape="0">
                  <a:srgbClr val="000000">
                    <a:alpha val="84000"/>
                  </a:srgbClr>
                </a:outerShdw>
              </a:effectLst>
            </c:spPr>
          </c:marke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 33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527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   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c:rich>
              </c:tx>
              <c:dLblPos val="t"/>
              <c:showVal val="1"/>
            </c:dLbl>
            <c:spPr>
              <a:noFill/>
              <a:ln w="253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tx1"/>
                    </a:solidFill>
                    <a:latin typeface="Liberation Serif" pitchFamily="18" charset="0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 прогноз</c:v>
                </c:pt>
              </c:strCache>
            </c:strRef>
          </c:cat>
          <c:val>
            <c:numRef>
              <c:f>Лист1!$C$2:$C$7</c:f>
              <c:numCache>
                <c:formatCode>_-* #,##0\ _₽_-;\-* #,##0\ _₽_-;_-* "-"??\ _₽_-;_-@_-</c:formatCode>
                <c:ptCount val="6"/>
                <c:pt idx="0">
                  <c:v>34435</c:v>
                </c:pt>
                <c:pt idx="1">
                  <c:v>33724</c:v>
                </c:pt>
                <c:pt idx="2">
                  <c:v>34446</c:v>
                </c:pt>
                <c:pt idx="3">
                  <c:v>33537</c:v>
                </c:pt>
                <c:pt idx="4">
                  <c:v>33527</c:v>
                </c:pt>
                <c:pt idx="5">
                  <c:v>33581</c:v>
                </c:pt>
              </c:numCache>
            </c:numRef>
          </c:val>
        </c:ser>
        <c:dLbls>
          <c:showVal val="1"/>
        </c:dLbls>
        <c:marker val="1"/>
        <c:axId val="95655808"/>
        <c:axId val="95657344"/>
      </c:lineChart>
      <c:lineChart>
        <c:grouping val="standard"/>
        <c:ser>
          <c:idx val="0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6675" cmpd="sng">
              <a:solidFill>
                <a:srgbClr val="00923F"/>
              </a:solidFill>
            </a:ln>
          </c:spPr>
          <c:marker>
            <c:symbol val="circle"/>
            <c:size val="12"/>
            <c:spPr>
              <a:solidFill>
                <a:srgbClr val="00923F"/>
              </a:solidFill>
              <a:ln w="12691">
                <a:solidFill>
                  <a:srgbClr val="00923F"/>
                </a:solidFill>
              </a:ln>
            </c:spPr>
          </c:marker>
          <c:dLbls>
            <c:spPr>
              <a:noFill/>
              <a:ln w="25383">
                <a:noFill/>
              </a:ln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Лист1!$A$2:$A$7</c:f>
              <c:strCache>
                <c:ptCount val="6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  <c:pt idx="5">
                  <c:v>2023 год прогноз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Val val="1"/>
        </c:dLbls>
        <c:marker val="1"/>
        <c:axId val="95925376"/>
        <c:axId val="95926912"/>
      </c:lineChart>
      <c:catAx>
        <c:axId val="95655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 algn="ctr">
              <a:defRPr lang="ru-RU" sz="120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endParaRPr lang="ru-RU"/>
          </a:p>
        </c:txPr>
        <c:crossAx val="95657344"/>
        <c:crosses val="autoZero"/>
        <c:auto val="1"/>
        <c:lblAlgn val="ctr"/>
        <c:lblOffset val="100"/>
      </c:catAx>
      <c:valAx>
        <c:axId val="95657344"/>
        <c:scaling>
          <c:orientation val="minMax"/>
          <c:min val="30000"/>
        </c:scaling>
        <c:axPos val="l"/>
        <c:numFmt formatCode="_-* #,##0\ _₽_-;\-* #,##0\ _₽_-;_-* &quot;-&quot;??\ _₽_-;_-@_-" sourceLinked="1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pPr>
            <a:endParaRPr lang="ru-RU"/>
          </a:p>
        </c:txPr>
        <c:crossAx val="95655808"/>
        <c:crosses val="autoZero"/>
        <c:crossBetween val="between"/>
      </c:valAx>
      <c:catAx>
        <c:axId val="95925376"/>
        <c:scaling>
          <c:orientation val="minMax"/>
        </c:scaling>
        <c:delete val="1"/>
        <c:axPos val="b"/>
        <c:numFmt formatCode="General" sourceLinked="1"/>
        <c:tickLblPos val="none"/>
        <c:crossAx val="95926912"/>
        <c:crosses val="autoZero"/>
        <c:auto val="1"/>
        <c:lblAlgn val="ctr"/>
        <c:lblOffset val="100"/>
      </c:catAx>
      <c:valAx>
        <c:axId val="95926912"/>
        <c:scaling>
          <c:orientation val="minMax"/>
        </c:scaling>
        <c:delete val="1"/>
        <c:axPos val="r"/>
        <c:numFmt formatCode="General" sourceLinked="1"/>
        <c:tickLblPos val="none"/>
        <c:crossAx val="95925376"/>
        <c:crosses val="max"/>
        <c:crossBetween val="between"/>
      </c:valAx>
      <c:spPr>
        <a:noFill/>
        <a:ln w="25383">
          <a:noFill/>
        </a:ln>
      </c:spPr>
    </c:plotArea>
    <c:plotVisOnly val="1"/>
    <c:dispBlanksAs val="gap"/>
  </c:chart>
  <c:spPr>
    <a:noFill/>
  </c:sp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Y val="240"/>
      <c:perspective val="0"/>
    </c:view3D>
    <c:plotArea>
      <c:layout>
        <c:manualLayout>
          <c:layoutTarget val="inner"/>
          <c:xMode val="edge"/>
          <c:yMode val="edge"/>
          <c:x val="3.4182293561343211E-2"/>
          <c:y val="0.11113975468602399"/>
          <c:w val="0.94770145271215911"/>
          <c:h val="0.87945533834310641"/>
        </c:manualLayout>
      </c:layout>
      <c:pie3DChart>
        <c:varyColors val="1"/>
        <c:ser>
          <c:idx val="0"/>
          <c:order val="0"/>
          <c:explosion val="9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6"/>
            <c:explosion val="15"/>
          </c:dPt>
          <c:dLbls>
            <c:dLbl>
              <c:idx val="0"/>
              <c:layout>
                <c:manualLayout>
                  <c:x val="-3.1294843333655412E-2"/>
                  <c:y val="-1.397890331510168E-2"/>
                </c:manualLayout>
              </c:layout>
              <c:showPercent val="1"/>
            </c:dLbl>
            <c:dLbl>
              <c:idx val="1"/>
              <c:layout>
                <c:manualLayout>
                  <c:x val="3.4666585382532203E-3"/>
                  <c:y val="7.1875326722329116E-2"/>
                </c:manualLayout>
              </c:layout>
              <c:showPercent val="1"/>
            </c:dLbl>
            <c:dLbl>
              <c:idx val="2"/>
              <c:layout>
                <c:manualLayout>
                  <c:x val="5.9141269983804794E-3"/>
                  <c:y val="4.7680417721456883E-2"/>
                </c:manualLayout>
              </c:layout>
              <c:showPercent val="1"/>
            </c:dLbl>
            <c:dLbl>
              <c:idx val="3"/>
              <c:layout>
                <c:manualLayout>
                  <c:x val="1.2823435440252045E-3"/>
                  <c:y val="4.8306026109100834E-2"/>
                </c:manualLayout>
              </c:layout>
              <c:showPercent val="1"/>
            </c:dLbl>
            <c:dLbl>
              <c:idx val="4"/>
              <c:layout>
                <c:manualLayout>
                  <c:x val="3.5816410678523557E-3"/>
                  <c:y val="4.5627138910728039E-2"/>
                </c:manualLayout>
              </c:layout>
              <c:showPercent val="1"/>
            </c:dLbl>
            <c:dLbl>
              <c:idx val="5"/>
              <c:layout>
                <c:manualLayout>
                  <c:x val="-6.2317353429346141E-2"/>
                  <c:y val="6.1097688891271866E-2"/>
                </c:manualLayout>
              </c:layout>
              <c:showPercent val="1"/>
            </c:dLbl>
            <c:dLbl>
              <c:idx val="6"/>
              <c:layout>
                <c:manualLayout>
                  <c:x val="-8.9622350061665454E-2"/>
                  <c:y val="5.7993803174353998E-4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основные!$F$8:$F$19</c:f>
              <c:strCache>
                <c:ptCount val="7"/>
                <c:pt idx="0">
                  <c:v>Образование</c:v>
                </c:pt>
                <c:pt idx="1">
                  <c:v>ЖКХ</c:v>
                </c:pt>
                <c:pt idx="2">
                  <c:v>Нац.экономика</c:v>
                </c:pt>
                <c:pt idx="3">
                  <c:v>Культура</c:v>
                </c:pt>
                <c:pt idx="4">
                  <c:v>Соц.политика</c:v>
                </c:pt>
                <c:pt idx="5">
                  <c:v>Физкультура</c:v>
                </c:pt>
                <c:pt idx="6">
                  <c:v>Прочие расходы</c:v>
                </c:pt>
              </c:strCache>
            </c:strRef>
          </c:cat>
          <c:val>
            <c:numRef>
              <c:f>основные!$G$8:$G$19</c:f>
              <c:numCache>
                <c:formatCode>#,##0</c:formatCode>
                <c:ptCount val="7"/>
                <c:pt idx="0">
                  <c:v>3218302.48</c:v>
                </c:pt>
                <c:pt idx="1">
                  <c:v>660958.26</c:v>
                </c:pt>
                <c:pt idx="2">
                  <c:v>460831.2900000001</c:v>
                </c:pt>
                <c:pt idx="3">
                  <c:v>199603.74000000005</c:v>
                </c:pt>
                <c:pt idx="4">
                  <c:v>363496.62</c:v>
                </c:pt>
                <c:pt idx="5">
                  <c:v>195344.07</c:v>
                </c:pt>
                <c:pt idx="6">
                  <c:v>314103.87000000005</c:v>
                </c:pt>
              </c:numCache>
            </c:numRef>
          </c:val>
        </c:ser>
      </c:pie3DChart>
      <c:spPr>
        <a:noFill/>
        <a:ln w="25395">
          <a:noFill/>
        </a:ln>
      </c:spPr>
    </c:plotArea>
    <c:legend>
      <c:legendPos val="b"/>
      <c:layout>
        <c:manualLayout>
          <c:xMode val="edge"/>
          <c:yMode val="edge"/>
          <c:x val="1.7171940543793219E-2"/>
          <c:y val="1.7420409968819828E-2"/>
          <c:w val="0.95006071128365188"/>
          <c:h val="0.20311182169117359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rotY val="60"/>
      <c:depthPercent val="100"/>
      <c:perspective val="30"/>
    </c:view3D>
    <c:plotArea>
      <c:layout>
        <c:manualLayout>
          <c:layoutTarget val="inner"/>
          <c:xMode val="edge"/>
          <c:yMode val="edge"/>
          <c:x val="0.14233311461067366"/>
          <c:y val="0.17569551095629898"/>
          <c:w val="0.65667389218122174"/>
          <c:h val="0.62953579231937606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softEdge">
              <a:bevelT/>
            </a:sp3d>
          </c:spPr>
          <c:explosion val="6"/>
          <c:dPt>
            <c:idx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1"/>
            <c:spPr>
              <a:solidFill>
                <a:srgbClr val="00CCFF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2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3"/>
            <c:spPr>
              <a:solidFill>
                <a:srgbClr val="C0504D">
                  <a:lumMod val="75000"/>
                </a:srgbClr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4"/>
            <c:spPr>
              <a:solidFill>
                <a:srgbClr val="66FF66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5"/>
            <c:spPr>
              <a:solidFill>
                <a:srgbClr val="FF0066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7"/>
            <c:spPr>
              <a:solidFill>
                <a:srgbClr val="9900CC"/>
              </a:solidFill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Lbls>
            <c:dLbl>
              <c:idx val="0"/>
              <c:layout>
                <c:manualLayout>
                  <c:x val="0.25799267279090132"/>
                  <c:y val="-8.8234150453871299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НДФЛ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(1 171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60 %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-2.3725721784776912E-2"/>
                  <c:y val="1.4111406320706914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Налоги на совокупный доход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(248 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13 %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0.10925535870516197"/>
                  <c:y val="-6.0762388189930211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Налог </a:t>
                    </a:r>
                    <a:r>
                      <a:rPr lang="ru-RU" sz="1200" baseline="0" dirty="0">
                        <a:latin typeface="Cambria" pitchFamily="18" charset="0"/>
                      </a:rPr>
                      <a:t>на 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имущество физических лиц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(87  млн.руб.)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 4 %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6.8575021872265994E-3"/>
                  <c:y val="-9.742136494637852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baseline="0" dirty="0" smtClean="0">
                        <a:latin typeface="Cambria" pitchFamily="18" charset="0"/>
                      </a:rPr>
                      <a:t>Земельный налог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
(107 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 smtClean="0"/>
                      <a:t>
</a:t>
                    </a:r>
                    <a:r>
                      <a:rPr lang="ru-RU" sz="1200" b="1" baseline="0" dirty="0" smtClean="0"/>
                      <a:t>5</a:t>
                    </a:r>
                    <a:r>
                      <a:rPr lang="ru-RU" sz="1200" b="1" baseline="0" dirty="0" smtClean="0">
                        <a:latin typeface="Cambria" pitchFamily="18" charset="0"/>
                        <a:ea typeface="Cambria" pitchFamily="18" charset="0"/>
                      </a:rPr>
                      <a:t>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2.3380139982502192E-2"/>
                  <c:y val="-4.8967925132501741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Доходы от использования и продажи имущества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(199  млн.руб.)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i="0" baseline="0" dirty="0" smtClean="0">
                        <a:latin typeface="Cambria" pitchFamily="18" charset="0"/>
                      </a:rPr>
                      <a:t>10 %</a:t>
                    </a:r>
                    <a:endParaRPr lang="ru-RU" sz="1400" b="1" i="0" baseline="0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0.11926738845144368"/>
                  <c:y val="-0.10816543259899226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АКЦИЗЫ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(92  </a:t>
                    </a:r>
                    <a:r>
                      <a:rPr lang="ru-RU" sz="1200" baseline="0" dirty="0" err="1" smtClean="0">
                        <a:latin typeface="Cambria" pitchFamily="18" charset="0"/>
                      </a:rPr>
                      <a:t>млн.руб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5 %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8.2817038495188108E-2"/>
                  <c:y val="4.7530666527248779E-2"/>
                </c:manualLayout>
              </c:layout>
              <c:tx>
                <c:rich>
                  <a:bodyPr/>
                  <a:lstStyle/>
                  <a:p>
                    <a:r>
                      <a:rPr lang="ru-RU" sz="1200" baseline="0" dirty="0" smtClean="0">
                        <a:latin typeface="Cambria" pitchFamily="18" charset="0"/>
                      </a:rPr>
                      <a:t>Прочие налоговые и неналоговые доходы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aseline="0" dirty="0" smtClean="0">
                        <a:latin typeface="Cambria" pitchFamily="18" charset="0"/>
                      </a:rPr>
                      <a:t>(50  млн.руб.)</a:t>
                    </a:r>
                    <a:r>
                      <a:rPr lang="ru-RU" sz="1200" baseline="0" dirty="0">
                        <a:latin typeface="Cambria" pitchFamily="18" charset="0"/>
                      </a:rPr>
                      <a:t>
</a:t>
                    </a:r>
                    <a:r>
                      <a:rPr lang="ru-RU" sz="1200" b="1" baseline="0" dirty="0" smtClean="0">
                        <a:latin typeface="Cambria" pitchFamily="18" charset="0"/>
                      </a:rPr>
                      <a:t>3 %  </a:t>
                    </a:r>
                    <a:endParaRPr lang="ru-RU" sz="1400" b="1" dirty="0">
                      <a:latin typeface="Cambria" pitchFamily="18" charset="0"/>
                    </a:endParaRP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7"/>
              <c:delete val="1"/>
            </c:dLbl>
            <c:txPr>
              <a:bodyPr/>
              <a:lstStyle/>
              <a:p>
                <a:pPr>
                  <a:defRPr sz="1200" baseline="0">
                    <a:latin typeface="Liberation Serif"/>
                  </a:defRPr>
                </a:pPr>
                <a:endParaRPr lang="ru-RU"/>
              </a:p>
            </c:txPr>
            <c:showVal val="1"/>
            <c:showCatName val="1"/>
            <c:showPercent val="1"/>
            <c:separator>
</c:separator>
            <c:showLeaderLines val="1"/>
          </c:dLbls>
          <c:cat>
            <c:strRef>
              <c:f>Лист1!$B$9:$B$16</c:f>
              <c:strCache>
                <c:ptCount val="7"/>
                <c:pt idx="0">
                  <c:v> НДФЛ</c:v>
                </c:pt>
                <c:pt idx="1">
                  <c:v>Налоги на совокупный доход</c:v>
                </c:pt>
                <c:pt idx="2">
                  <c:v> Налог на имущество физических лиц</c:v>
                </c:pt>
                <c:pt idx="3">
                  <c:v>Земельный налог</c:v>
                </c:pt>
                <c:pt idx="4">
                  <c:v>Доходы от от использования и продажи имущества</c:v>
                </c:pt>
                <c:pt idx="5">
                  <c:v>Акцизы</c:v>
                </c:pt>
                <c:pt idx="6">
                  <c:v>Прочие </c:v>
                </c:pt>
              </c:strCache>
            </c:strRef>
          </c:cat>
          <c:val>
            <c:numRef>
              <c:f>Лист1!$C$9:$C$16</c:f>
              <c:numCache>
                <c:formatCode>#,##0.0</c:formatCode>
                <c:ptCount val="8"/>
                <c:pt idx="0">
                  <c:v>1171.5</c:v>
                </c:pt>
                <c:pt idx="1">
                  <c:v>247.6</c:v>
                </c:pt>
                <c:pt idx="2">
                  <c:v>86.6</c:v>
                </c:pt>
                <c:pt idx="3">
                  <c:v>107.3</c:v>
                </c:pt>
                <c:pt idx="4">
                  <c:v>199.2</c:v>
                </c:pt>
                <c:pt idx="5">
                  <c:v>91.6</c:v>
                </c:pt>
                <c:pt idx="6">
                  <c:v>49.9</c:v>
                </c:pt>
              </c:numCache>
            </c:numRef>
          </c:val>
        </c:ser>
      </c:pie3DChart>
      <c:spPr>
        <a:scene3d>
          <a:camera prst="orthographicFront"/>
          <a:lightRig rig="threePt" dir="t"/>
        </a:scene3d>
        <a:sp3d prstMaterial="dkEdge"/>
      </c:spPr>
    </c:plotArea>
    <c:plotVisOnly val="1"/>
    <c:dispBlanksAs val="zero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depthPercent val="100"/>
      <c:rAngAx val="1"/>
    </c:view3D>
    <c:plotArea>
      <c:layout>
        <c:manualLayout>
          <c:layoutTarget val="inner"/>
          <c:xMode val="edge"/>
          <c:yMode val="edge"/>
          <c:x val="7.5235895196975405E-2"/>
          <c:y val="7.3124621401669782E-2"/>
          <c:w val="0.80857853378989064"/>
          <c:h val="0.888592777441245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55.2</c:v>
                </c:pt>
              </c:numCache>
            </c:numRef>
          </c:val>
        </c:ser>
        <c:shape val="box"/>
        <c:axId val="108911616"/>
        <c:axId val="108942080"/>
        <c:axId val="0"/>
      </c:bar3DChart>
      <c:catAx>
        <c:axId val="10891161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08942080"/>
        <c:crossesAt val="18"/>
        <c:auto val="1"/>
        <c:lblAlgn val="ctr"/>
        <c:lblOffset val="100"/>
      </c:catAx>
      <c:valAx>
        <c:axId val="1089420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08911616"/>
        <c:crosses val="autoZero"/>
        <c:crossBetween val="between"/>
      </c:valAx>
    </c:plotArea>
    <c:legend>
      <c:legendPos val="r"/>
      <c:layout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0.0238</cdr:x>
      <cdr:y>0.89243</cdr:y>
    </cdr:from>
    <cdr:to>
      <cdr:x>0.10127</cdr:x>
      <cdr:y>0.91634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01524" y="5376352"/>
          <a:ext cx="330524" cy="144044"/>
        </a:xfrm>
        <a:prstGeom xmlns:a="http://schemas.openxmlformats.org/drawingml/2006/main" prst="rect">
          <a:avLst/>
        </a:prstGeom>
        <a:solidFill xmlns:a="http://schemas.openxmlformats.org/drawingml/2006/main">
          <a:srgbClr val="CC00FF"/>
        </a:solidFill>
        <a:ln xmlns:a="http://schemas.openxmlformats.org/drawingml/2006/main" w="12700" cap="flat" cmpd="sng" algn="ctr">
          <a:solidFill>
            <a:sysClr val="windowText" lastClr="00000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1pPr>
          <a:lvl2pPr marL="24492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2pPr>
          <a:lvl3pPr marL="48984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3pPr>
          <a:lvl4pPr marL="73476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4pPr>
          <a:lvl5pPr marL="979688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5pPr>
          <a:lvl6pPr marL="122461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6pPr>
          <a:lvl7pPr marL="146953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7pPr>
          <a:lvl8pPr marL="171445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8pPr>
          <a:lvl9pPr marL="195937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0.0238</cdr:x>
      <cdr:y>0.82071</cdr:y>
    </cdr:from>
    <cdr:to>
      <cdr:x>0.10127</cdr:x>
      <cdr:y>0.84462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1524" y="4944304"/>
          <a:ext cx="330524" cy="14404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12700" cap="flat" cmpd="sng" algn="ctr">
          <a:solidFill>
            <a:srgbClr val="0068A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1pPr>
          <a:lvl2pPr marL="24492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2pPr>
          <a:lvl3pPr marL="48984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3pPr>
          <a:lvl4pPr marL="73476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4pPr>
          <a:lvl5pPr marL="979688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5pPr>
          <a:lvl6pPr marL="1224610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6pPr>
          <a:lvl7pPr marL="1469532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7pPr>
          <a:lvl8pPr marL="1714454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8pPr>
          <a:lvl9pPr marL="1959376" algn="l" defTabSz="244922" rtl="0" eaLnBrk="1" latinLnBrk="0" hangingPunct="1">
            <a:defRPr sz="10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  <cdr:relSizeAnchor xmlns:cdr="http://schemas.openxmlformats.org/drawingml/2006/chartDrawing">
    <cdr:from>
      <cdr:x>0.1023</cdr:x>
      <cdr:y>0.80876</cdr:y>
    </cdr:from>
    <cdr:to>
      <cdr:x>0.95724</cdr:x>
      <cdr:y>0.94725</cdr:y>
    </cdr:to>
    <cdr:sp macro="" textlink="">
      <cdr:nvSpPr>
        <cdr:cNvPr id="4" name="TextBox 7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9F5A6EBF-8E93-44EE-9DD6-090A4830BE71}"/>
            </a:ext>
          </a:extLst>
        </cdr:cNvPr>
        <cdr:cNvSpPr txBox="1"/>
      </cdr:nvSpPr>
      <cdr:spPr>
        <a:xfrm xmlns:a="http://schemas.openxmlformats.org/drawingml/2006/main">
          <a:off x="436449" y="4872296"/>
          <a:ext cx="3647580" cy="834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48984" tIns="24492" rIns="48984" bIns="24492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>
            <a:lnSpc>
              <a:spcPct val="75000"/>
            </a:lnSpc>
          </a:pP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Число </a:t>
          </a: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вакантных мест, 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заявленных работодателями, </a:t>
          </a: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ед.</a:t>
          </a:r>
        </a:p>
        <a:p xmlns:a="http://schemas.openxmlformats.org/drawingml/2006/main">
          <a:pPr>
            <a:lnSpc>
              <a:spcPct val="75000"/>
            </a:lnSpc>
          </a:pPr>
          <a:endParaRPr lang="ru-RU" sz="1200" dirty="0">
            <a:solidFill>
              <a:schemeClr val="tx1"/>
            </a:solidFill>
            <a:latin typeface="Hero New" pitchFamily="50" charset="0"/>
            <a:cs typeface="Arial" panose="020B0604020202020204" pitchFamily="34" charset="0"/>
          </a:endParaRPr>
        </a:p>
        <a:p xmlns:a="http://schemas.openxmlformats.org/drawingml/2006/main">
          <a:pPr>
            <a:lnSpc>
              <a:spcPct val="75000"/>
            </a:lnSpc>
          </a:pPr>
          <a:r>
            <a: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Численность безработных граждан на конец периода, человек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0.12865</cdr:x>
      <cdr:y>0.82947</cdr:y>
    </cdr:from>
    <cdr:to>
      <cdr:x>0.97578</cdr:x>
      <cdr:y>0.95847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9F5A6EBF-8E93-44EE-9DD6-090A4830BE71}"/>
            </a:ext>
          </a:extLst>
        </cdr:cNvPr>
        <cdr:cNvSpPr txBox="1"/>
      </cdr:nvSpPr>
      <cdr:spPr>
        <a:xfrm xmlns:a="http://schemas.openxmlformats.org/drawingml/2006/main">
          <a:off x="558156" y="4968552"/>
          <a:ext cx="3675259" cy="7727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48984" tIns="24492" rIns="48984" bIns="24492" rtlCol="0">
          <a:spAutoFit/>
        </a:bodyPr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244922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489844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734766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979688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224610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1469532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1714454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1959376" algn="l" defTabSz="244922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75000"/>
            </a:lnSpc>
            <a:spcAft>
              <a:spcPts val="600"/>
            </a:spcAft>
          </a:pPr>
          <a:r>
            <a:rPr lang="ru-RU" sz="1400" dirty="0">
              <a:latin typeface="Times New Roman" pitchFamily="18" charset="0"/>
              <a:cs typeface="Times New Roman" pitchFamily="18" charset="0"/>
            </a:rPr>
            <a:t>Среднемесячная заработная плата 1 работника, рублей</a:t>
          </a:r>
        </a:p>
        <a:p xmlns:a="http://schemas.openxmlformats.org/drawingml/2006/main">
          <a:pPr>
            <a:lnSpc>
              <a:spcPct val="75000"/>
            </a:lnSpc>
          </a:pPr>
          <a:r>
            <a:rPr lang="ru-RU" sz="1400" dirty="0">
              <a:latin typeface="Times New Roman" pitchFamily="18" charset="0"/>
              <a:cs typeface="Times New Roman" pitchFamily="18" charset="0"/>
            </a:rPr>
            <a:t>Средне-списочная численность работников предприятий, человек</a:t>
          </a:r>
        </a:p>
      </cdr:txBody>
    </cdr:sp>
  </cdr:relSizeAnchor>
  <cdr:relSizeAnchor xmlns:cdr="http://schemas.openxmlformats.org/drawingml/2006/chartDrawing">
    <cdr:from>
      <cdr:x>0.07447</cdr:x>
      <cdr:y>0.83594</cdr:y>
    </cdr:from>
    <cdr:to>
      <cdr:x>0.13526</cdr:x>
      <cdr:y>0.86081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23094" y="5007300"/>
          <a:ext cx="263737" cy="148972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 w="12700" cap="flat" cmpd="sng" algn="ctr">
          <a:solidFill>
            <a:srgbClr val="0068A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24492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48984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73476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979688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22461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146953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171445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195937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0.07447</cdr:x>
      <cdr:y>0.90807</cdr:y>
    </cdr:from>
    <cdr:to>
      <cdr:x>0.13526</cdr:x>
      <cdr:y>0.93295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23095" y="5439348"/>
          <a:ext cx="263736" cy="149032"/>
        </a:xfrm>
        <a:prstGeom xmlns:a="http://schemas.openxmlformats.org/drawingml/2006/main" prst="rect">
          <a:avLst/>
        </a:prstGeom>
        <a:solidFill xmlns:a="http://schemas.openxmlformats.org/drawingml/2006/main">
          <a:srgbClr val="0D0DFF"/>
        </a:solidFill>
        <a:ln xmlns:a="http://schemas.openxmlformats.org/drawingml/2006/main" w="12700" cap="flat" cmpd="sng" algn="ctr">
          <a:solidFill>
            <a:srgbClr val="0068A0"/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24492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48984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73476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979688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1224610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1469532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1714454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1959376" algn="l" defTabSz="244922" rtl="0" eaLnBrk="1" latinLnBrk="0" hangingPunct="1">
            <a:defRPr sz="10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76D9F07-407D-4749-BF8C-4FCC570FA461}" type="datetimeFigureOut">
              <a:rPr lang="ru-RU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7E8D34-B38B-4299-AE79-4956ADEAD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531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356D79-5AA0-4253-8C1C-D31FAF0FFD0D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8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  <a:latin typeface="Hero New Bold" panose="02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5E5C3-D952-41A4-97A9-8D2743B1316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6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0CA9FC-5016-4B81-B080-05A119C4120D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508BA4-F5BF-43F5-A091-46B858A37C53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CA39C-47F2-43F3-AF37-557BF7F9C1B0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0DB2D-DF13-4A18-8E0F-5B106D98E2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BC7A3-9485-48B9-B46D-4BDAA70622A9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D491C5-B7B5-496B-9524-C1AD76CFC9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2D30C-93E2-4A12-9410-433300268621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C5C59-3786-400B-A0FD-4A8BC5D3B9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91A058-0B26-455C-BAA6-A2B3AAD94B75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0AAB3-1947-4BC7-9D05-AFCCAA18D2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689460-5E34-47ED-8C65-DC442DDB8C53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90942-C85C-4CFE-B312-1E13905850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2CE771-3C25-4E5C-AC07-12C13B0A6247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16608-CDC7-49A4-B33C-C0D2616CF7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9CD95F-6BE3-4853-A1E8-9E4E5ABFC5E0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70108-8C8B-4E38-AFD4-03212DB978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94BC23-732B-4919-8179-CF8843AAD293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54A25-6F6E-45F7-B4DC-F1B155BCC7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762E39-4D11-4E2F-9E04-C9101D691D91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76B93-7F8D-4C62-B9D9-9F50A43CF4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599182-8E65-467A-AB9F-FD0A9F4B3EFE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5EFC36-9EEB-4204-96D7-DC15B65C2F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624E86-248D-48F5-BDF3-5ECD7FAC3B26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8B0B1-0606-4C35-B91C-5502F2EB28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5FED2E-FF19-4950-8A67-5ED2B4101810}" type="datetimeFigureOut">
              <a:rPr lang="ru-RU" smtClean="0"/>
              <a:pPr>
                <a:defRPr/>
              </a:pPr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56989B-8009-4CDE-90CC-55D6749666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10" Type="http://schemas.openxmlformats.org/officeDocument/2006/relationships/image" Target="../media/image46.jpeg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5.jpeg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620688"/>
            <a:ext cx="6389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городского округа Первоуральск на 2023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619672" y="188640"/>
            <a:ext cx="5903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Програмно-целевой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метод планирования</a:t>
            </a:r>
          </a:p>
        </p:txBody>
      </p:sp>
      <p:sp>
        <p:nvSpPr>
          <p:cNvPr id="13" name="Прямоугольник 12" descr="89397"/>
          <p:cNvSpPr>
            <a:spLocks noChangeArrowheads="1"/>
          </p:cNvSpPr>
          <p:nvPr/>
        </p:nvSpPr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12700" algn="ctr">
            <a:solidFill>
              <a:srgbClr val="127056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4213" y="836613"/>
            <a:ext cx="7704137" cy="69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ru-RU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Муниципальные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программы соответствуют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Стратегии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социально-экономического  развития городского округа Первоуральск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цели и задачи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определенной сфере;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способы их достижения (мероприятия программы);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объемы используемых финансовых средств в соответствии с решением о бюджете;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показатели эффективности реализации программы, на основании которых дается оценка достижения или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достижения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заданных целей.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В бюджете городского округа Первоуральск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 и плановый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период 2024 и 2025 годов отражены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направления целей и задач,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муниципальными программами.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96%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расходов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бюджета городского округа Первоуральск выполняются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рамках мероприятий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программ.</a:t>
            </a: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003399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3" grpId="0" animBg="1"/>
      <p:bldP spid="143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2708920"/>
            <a:ext cx="3960440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ТРАНСФЕРТЫ-</a:t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средства, предоставляемые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одним бюджетом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бюджетной системы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другому бюджету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085184"/>
            <a:ext cx="2520280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 (от лат. «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дар, пожертвование)-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предоставляются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 определения конкретной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их использования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5085184"/>
            <a:ext cx="2664296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Субвенции(от лат. «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приходить на помощь )-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редоставляются на финансирование «переданных» местным  бюджетам расходных обязательств РФ </a:t>
            </a:r>
          </a:p>
          <a:p>
            <a:pPr algn="ctr"/>
            <a:endParaRPr lang="ru-RU" dirty="0">
              <a:latin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1196752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взаимоотношения между публично-правовыми  образованиями по вопросам регулирования бюджетных правоотношений,  организации и осуществления бюджетного процесса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5085184"/>
            <a:ext cx="2592288" cy="13681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Субсидии(от лат. «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)-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предоставляются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условиях долевого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расходов других бюджетов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 rot="2731960">
            <a:off x="1966735" y="4371405"/>
            <a:ext cx="323850" cy="704947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 rot="18529024">
            <a:off x="6464128" y="4342865"/>
            <a:ext cx="323850" cy="743445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4283968" y="4437112"/>
            <a:ext cx="323850" cy="576064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2088232" cy="206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7" y="2204864"/>
            <a:ext cx="252028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352928" cy="4536504"/>
          </a:xfrm>
          <a:noFill/>
          <a:extLst/>
        </p:spPr>
        <p:txBody>
          <a:bodyPr anchor="t">
            <a:normAutofit fontScale="90000"/>
          </a:bodyPr>
          <a:lstStyle/>
          <a:p>
            <a:pPr algn="l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БЮДЖЕТНЫЙ  ПРОЦЕСС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и исполнение бюджета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Утверждение бюджета очередного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Исполнение бюджета в текущем году.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Формирование отчета об исполнении бюджета  предыдущего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Утверждение отчета об исполнении  бюджета  предыдущего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Составление проекта бюджета очередного года.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Рассмотрение проекта бюджета очередного года. </a:t>
            </a:r>
            <a:r>
              <a:rPr lang="ru-RU" sz="2000" dirty="0">
                <a:latin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23728" y="116632"/>
            <a:ext cx="54006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dirty="0"/>
          </a:p>
        </p:txBody>
      </p:sp>
    </p:spTree>
  </p:cSld>
  <p:clrMapOvr>
    <a:masterClrMapping/>
  </p:clrMapOvr>
  <p:transition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показатели развития экономики </a:t>
            </a:r>
          </a:p>
          <a:p>
            <a:pPr algn="ctr"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городского округа Первоуральск </a:t>
            </a:r>
          </a:p>
        </p:txBody>
      </p:sp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7380288" y="5876925"/>
            <a:ext cx="468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>
                <a:solidFill>
                  <a:schemeClr val="bg1"/>
                </a:solidFill>
                <a:latin typeface="Franklin Gothic Book" pitchFamily="34" charset="0"/>
                <a:cs typeface="Times New Roman" pitchFamily="18" charset="0"/>
              </a:rPr>
              <a:t>1</a:t>
            </a:r>
          </a:p>
        </p:txBody>
      </p:sp>
      <p:graphicFrame>
        <p:nvGraphicFramePr>
          <p:cNvPr id="18268" name="Group 8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0568447"/>
              </p:ext>
            </p:extLst>
          </p:nvPr>
        </p:nvGraphicFramePr>
        <p:xfrm>
          <a:off x="179513" y="980731"/>
          <a:ext cx="8784975" cy="5758111"/>
        </p:xfrm>
        <a:graphic>
          <a:graphicData uri="http://schemas.openxmlformats.org/drawingml/2006/table">
            <a:tbl>
              <a:tblPr/>
              <a:tblGrid>
                <a:gridCol w="432047"/>
                <a:gridCol w="2870129"/>
                <a:gridCol w="1155075"/>
                <a:gridCol w="1081931"/>
                <a:gridCol w="1130694"/>
                <a:gridCol w="1036216"/>
                <a:gridCol w="1078883"/>
              </a:tblGrid>
              <a:tr h="7200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Наименование показателя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факт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 постоянного населения (на начало года)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139,307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137,641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136,335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135,162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1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начисленной заработной платы работников крупных и средних предприятий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</a:txBody>
                  <a:tcPr marL="18000" marR="18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21 160 280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   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22 324 095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    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23 217 060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  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24 145 740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прогноз   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45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работника по крупным и средним предприятиям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51 872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53 947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56 105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58 349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80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зарегистрированной  безработицы (отношение общей численности зарегистрированных безработных к экономически активному населению)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0,71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0,85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0,92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1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 (среднегодовая) – всего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56 240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56 418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56 654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57 073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marL="72000" marR="72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09" name="Group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2890152"/>
              </p:ext>
            </p:extLst>
          </p:nvPr>
        </p:nvGraphicFramePr>
        <p:xfrm>
          <a:off x="251520" y="1340769"/>
          <a:ext cx="8640960" cy="4097661"/>
        </p:xfrm>
        <a:graphic>
          <a:graphicData uri="http://schemas.openxmlformats.org/drawingml/2006/table">
            <a:tbl>
              <a:tblPr/>
              <a:tblGrid>
                <a:gridCol w="3384376"/>
                <a:gridCol w="2808312"/>
                <a:gridCol w="2448272"/>
              </a:tblGrid>
              <a:tr h="66192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Достижение показателей по Указам Президента РФ, руб.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Факт 2022 г. 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План 2023 г.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753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Работников муниципальных дошкольных образовательных учреждений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43 844,32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</a:rPr>
                        <a:t>45 261,95</a:t>
                      </a:r>
                      <a:endParaRPr lang="ru-RU" sz="1400" dirty="0">
                        <a:solidFill>
                          <a:schemeClr val="tx1"/>
                        </a:solidFill>
                        <a:latin typeface="Liberation Serif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66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Работников муниципальных учреждений культуры и искусства 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 46 034,40 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</a:rPr>
                        <a:t>48 812,00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Liberation Serif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96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Работников муниципальных общеобразовательных учреждений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44 355,61</a:t>
                      </a: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</a:rPr>
                        <a:t>47 667,62</a:t>
                      </a:r>
                      <a:endParaRPr lang="ru-RU" sz="1400" dirty="0">
                        <a:solidFill>
                          <a:schemeClr val="tx1"/>
                        </a:solidFill>
                        <a:latin typeface="Liberation Serif" pitchFamily="18" charset="0"/>
                      </a:endParaRPr>
                    </a:p>
                  </a:txBody>
                  <a:tcPr marL="91435" marR="91435" marT="45704" marB="4570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6" name="Text Box 94"/>
          <p:cNvSpPr txBox="1">
            <a:spLocks noChangeArrowheads="1"/>
          </p:cNvSpPr>
          <p:nvPr/>
        </p:nvSpPr>
        <p:spPr bwMode="auto">
          <a:xfrm>
            <a:off x="-252413" y="0"/>
            <a:ext cx="9144001" cy="75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Среднемесячная номинальная начисленная заработная плата работников муниципальных  учреждений </a:t>
            </a:r>
            <a:endParaRPr lang="ru-RU" sz="2000" b="1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15614942"/>
      </p:ext>
    </p:extLst>
  </p:cSld>
  <p:clrMapOvr>
    <a:masterClrMapping/>
  </p:clrMapOvr>
  <p:transition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5309573" y="1030159"/>
            <a:ext cx="3834427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Hero New" pitchFamily="50" charset="0"/>
                <a:cs typeface="Arial" panose="020B0604020202020204" pitchFamily="34" charset="0"/>
              </a:rPr>
              <a:t>Заработная плата и занятость населения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="" xmlns:p14="http://schemas.microsoft.com/office/powerpoint/2010/main" val="754199217"/>
              </p:ext>
            </p:extLst>
          </p:nvPr>
        </p:nvGraphicFramePr>
        <p:xfrm>
          <a:off x="251520" y="572928"/>
          <a:ext cx="4266475" cy="602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918C844E-5638-4A6F-B4F4-87DD4A9C6C71}"/>
              </a:ext>
            </a:extLst>
          </p:cNvPr>
          <p:cNvSpPr txBox="1">
            <a:spLocks/>
          </p:cNvSpPr>
          <p:nvPr/>
        </p:nvSpPr>
        <p:spPr>
          <a:xfrm>
            <a:off x="-1260648" y="3717035"/>
            <a:ext cx="8262918" cy="7990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Hero New Bold"/>
                <a:ea typeface="+mj-ea"/>
                <a:cs typeface="Arial" panose="020B0604020202020204" pitchFamily="34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Hero New Bold"/>
                <a:ea typeface="+mj-ea"/>
                <a:cs typeface="Arial" panose="020B0604020202020204" pitchFamily="34" charset="0"/>
              </a:rPr>
            </a:b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Hero New Bold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030159"/>
            <a:ext cx="3888433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Рынок труда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7632"/>
            <a:ext cx="7236804" cy="541048"/>
          </a:xfrm>
          <a:prstGeom prst="rect">
            <a:avLst/>
          </a:prstGeom>
        </p:spPr>
        <p:txBody>
          <a:bodyPr vert="horz" lIns="48984" tIns="24492" rIns="48984" bIns="24492" rtlCol="0" anchor="b">
            <a:noAutofit/>
          </a:bodyPr>
          <a:lstStyle>
            <a:lvl1pPr defTabSz="685782">
              <a:lnSpc>
                <a:spcPct val="90000"/>
              </a:lnSpc>
              <a:spcBef>
                <a:spcPct val="0"/>
              </a:spcBef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Hero New Bold" panose="02000800000000000000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ru-RU" sz="2800" b="1" dirty="0">
              <a:latin typeface="Liberation Serif" pitchFamily="18" charset="0"/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05174230"/>
              </p:ext>
            </p:extLst>
          </p:nvPr>
        </p:nvGraphicFramePr>
        <p:xfrm>
          <a:off x="4561234" y="653948"/>
          <a:ext cx="4338482" cy="599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F5A6EBF-8E93-44EE-9DD6-090A4830BE71}"/>
              </a:ext>
            </a:extLst>
          </p:cNvPr>
          <p:cNvSpPr txBox="1"/>
          <p:nvPr/>
        </p:nvSpPr>
        <p:spPr>
          <a:xfrm>
            <a:off x="1619252" y="133261"/>
            <a:ext cx="6200774" cy="5232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ru-RU" altLang="ru-RU" dirty="0">
                <a:latin typeface="Liberation Serif" charset="0"/>
              </a:rPr>
              <a:t>Социально-экономическая </a:t>
            </a:r>
            <a:r>
              <a:rPr lang="ru-RU" altLang="ru-RU" dirty="0" smtClean="0">
                <a:latin typeface="Liberation Serif" charset="0"/>
              </a:rPr>
              <a:t>ситуация</a:t>
            </a:r>
            <a:endParaRPr lang="ru-RU" altLang="ru-RU" dirty="0">
              <a:latin typeface="Liberation Serif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155381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8350" cy="9540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Основные параметры бюджета городского округа  Первоуральск  на 2023 год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>            </a:t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sz="1300" b="1" dirty="0" smtClean="0">
                <a:solidFill>
                  <a:srgbClr val="FF0000"/>
                </a:solidFill>
                <a:latin typeface="Arial" pitchFamily="34" charset="0"/>
              </a:rPr>
            </a:br>
            <a:endParaRPr lang="ru-RU" sz="1100" b="1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447" name="Rectangle 20"/>
          <p:cNvSpPr>
            <a:spLocks noChangeArrowheads="1"/>
          </p:cNvSpPr>
          <p:nvPr/>
        </p:nvSpPr>
        <p:spPr bwMode="auto">
          <a:xfrm>
            <a:off x="5580112" y="2132856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460 831,29 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48" name="Rectangle 21"/>
          <p:cNvSpPr>
            <a:spLocks noChangeArrowheads="1"/>
          </p:cNvSpPr>
          <p:nvPr/>
        </p:nvSpPr>
        <p:spPr bwMode="auto">
          <a:xfrm>
            <a:off x="5580112" y="1484784"/>
            <a:ext cx="2393181" cy="57670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rgbClr val="FF00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безопасность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правоохранительная деятельность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31 784,04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8449" name="Rectangle 22"/>
          <p:cNvSpPr>
            <a:spLocks noChangeArrowheads="1"/>
          </p:cNvSpPr>
          <p:nvPr/>
        </p:nvSpPr>
        <p:spPr bwMode="auto">
          <a:xfrm>
            <a:off x="5580112" y="3717032"/>
            <a:ext cx="2393181" cy="503684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3 218 302,48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/>
            <a:endParaRPr lang="ru-RU" sz="1200" dirty="0">
              <a:solidFill>
                <a:schemeClr val="hlink"/>
              </a:solidFill>
            </a:endParaRPr>
          </a:p>
        </p:txBody>
      </p:sp>
      <p:sp>
        <p:nvSpPr>
          <p:cNvPr id="18450" name="Rectangle 23"/>
          <p:cNvSpPr>
            <a:spLocks noChangeArrowheads="1"/>
          </p:cNvSpPr>
          <p:nvPr/>
        </p:nvSpPr>
        <p:spPr bwMode="auto">
          <a:xfrm>
            <a:off x="5580112" y="4293096"/>
            <a:ext cx="2393181" cy="43224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кинематография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199 603,74тыс.руб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1" name="Rectangle 24"/>
          <p:cNvSpPr>
            <a:spLocks noChangeArrowheads="1"/>
          </p:cNvSpPr>
          <p:nvPr/>
        </p:nvSpPr>
        <p:spPr bwMode="auto">
          <a:xfrm>
            <a:off x="5580112" y="4797152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363 496,62тыс.руб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2" name="Rectangle 25"/>
          <p:cNvSpPr>
            <a:spLocks noChangeArrowheads="1"/>
          </p:cNvSpPr>
          <p:nvPr/>
        </p:nvSpPr>
        <p:spPr bwMode="auto">
          <a:xfrm>
            <a:off x="5580112" y="5301208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195 344,07тыс.руб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3" name="Rectangle 26"/>
          <p:cNvSpPr>
            <a:spLocks noChangeArrowheads="1"/>
          </p:cNvSpPr>
          <p:nvPr/>
        </p:nvSpPr>
        <p:spPr bwMode="auto">
          <a:xfrm>
            <a:off x="5580112" y="980728"/>
            <a:ext cx="2346573" cy="43122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240 467,03 тыс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ctr"/>
            <a:endParaRPr lang="ru-RU" sz="12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</p:txBody>
      </p:sp>
      <p:sp>
        <p:nvSpPr>
          <p:cNvPr id="18454" name="Rectangle 27"/>
          <p:cNvSpPr>
            <a:spLocks noChangeArrowheads="1"/>
          </p:cNvSpPr>
          <p:nvPr/>
        </p:nvSpPr>
        <p:spPr bwMode="auto">
          <a:xfrm>
            <a:off x="5580112" y="2636912"/>
            <a:ext cx="2393181" cy="50405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/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Жилищно-коммунальное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Хозяйство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660 958,26 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5" name="Rectangle 28"/>
          <p:cNvSpPr>
            <a:spLocks noChangeArrowheads="1"/>
          </p:cNvSpPr>
          <p:nvPr/>
        </p:nvSpPr>
        <p:spPr bwMode="auto">
          <a:xfrm>
            <a:off x="5580112" y="3212976"/>
            <a:ext cx="2393181" cy="431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28 473,28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chemeClr val="hlink"/>
              </a:solidFill>
            </a:endParaRPr>
          </a:p>
        </p:txBody>
      </p:sp>
      <p:sp>
        <p:nvSpPr>
          <p:cNvPr id="18456" name="Rectangle 29"/>
          <p:cNvSpPr>
            <a:spLocks noChangeArrowheads="1"/>
          </p:cNvSpPr>
          <p:nvPr/>
        </p:nvSpPr>
        <p:spPr bwMode="auto">
          <a:xfrm>
            <a:off x="5580112" y="5805264"/>
            <a:ext cx="2376264" cy="43157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массовой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информации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5 473,00 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57" name="Rectangle 30"/>
          <p:cNvSpPr>
            <a:spLocks noChangeArrowheads="1"/>
          </p:cNvSpPr>
          <p:nvPr/>
        </p:nvSpPr>
        <p:spPr bwMode="auto">
          <a:xfrm>
            <a:off x="5580112" y="6309766"/>
            <a:ext cx="2375744" cy="43160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chemeClr val="hlink"/>
              </a:solidFill>
            </a:endParaRP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Обслуживание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долга  7 906,51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</p:txBody>
      </p:sp>
      <p:sp>
        <p:nvSpPr>
          <p:cNvPr id="18458" name="Rectangle 31"/>
          <p:cNvSpPr>
            <a:spLocks noChangeArrowheads="1"/>
          </p:cNvSpPr>
          <p:nvPr/>
        </p:nvSpPr>
        <p:spPr bwMode="auto">
          <a:xfrm>
            <a:off x="899592" y="1052736"/>
            <a:ext cx="1497013" cy="71913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/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физических лиц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1 171 458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8459" name="Rectangle 32"/>
          <p:cNvSpPr>
            <a:spLocks noChangeArrowheads="1"/>
          </p:cNvSpPr>
          <p:nvPr/>
        </p:nvSpPr>
        <p:spPr bwMode="auto">
          <a:xfrm>
            <a:off x="899592" y="1844824"/>
            <a:ext cx="1504950" cy="50323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200" dirty="0">
              <a:solidFill>
                <a:srgbClr val="FF00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107 334,19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460" name="Rectangle 33"/>
          <p:cNvSpPr>
            <a:spLocks noChangeArrowheads="1"/>
          </p:cNvSpPr>
          <p:nvPr/>
        </p:nvSpPr>
        <p:spPr bwMode="auto">
          <a:xfrm>
            <a:off x="899592" y="2492896"/>
            <a:ext cx="1497013" cy="79216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Налоги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совокупный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247 619 тыс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руб. </a:t>
            </a: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</p:txBody>
      </p:sp>
      <p:sp>
        <p:nvSpPr>
          <p:cNvPr id="18461" name="Rectangle 34"/>
          <p:cNvSpPr>
            <a:spLocks noChangeArrowheads="1"/>
          </p:cNvSpPr>
          <p:nvPr/>
        </p:nvSpPr>
        <p:spPr bwMode="auto">
          <a:xfrm>
            <a:off x="899592" y="3429000"/>
            <a:ext cx="1509713" cy="93674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Доходы от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использования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муниципального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168 377,14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462" name="Rectangle 35"/>
          <p:cNvSpPr>
            <a:spLocks noChangeArrowheads="1"/>
          </p:cNvSpPr>
          <p:nvPr/>
        </p:nvSpPr>
        <p:spPr bwMode="auto">
          <a:xfrm>
            <a:off x="899592" y="4509120"/>
            <a:ext cx="1512888" cy="72072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 на имущество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физических лиц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86 643,6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/>
          </a:p>
        </p:txBody>
      </p:sp>
      <p:sp>
        <p:nvSpPr>
          <p:cNvPr id="18463" name="Rectangle 36"/>
          <p:cNvSpPr>
            <a:spLocks noChangeArrowheads="1"/>
          </p:cNvSpPr>
          <p:nvPr/>
        </p:nvSpPr>
        <p:spPr bwMode="auto">
          <a:xfrm>
            <a:off x="899592" y="5373216"/>
            <a:ext cx="1512888" cy="50323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4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Прочие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172 265,73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hlink"/>
              </a:solidFill>
            </a:endParaRPr>
          </a:p>
          <a:p>
            <a:pPr algn="ctr"/>
            <a:endParaRPr lang="ru-RU" sz="1200" b="1" dirty="0">
              <a:solidFill>
                <a:srgbClr val="CC3300"/>
              </a:solidFill>
            </a:endParaRPr>
          </a:p>
        </p:txBody>
      </p:sp>
      <p:sp>
        <p:nvSpPr>
          <p:cNvPr id="18464" name="Rectangle 37"/>
          <p:cNvSpPr>
            <a:spLocks noChangeArrowheads="1"/>
          </p:cNvSpPr>
          <p:nvPr/>
        </p:nvSpPr>
        <p:spPr bwMode="auto">
          <a:xfrm>
            <a:off x="899592" y="6021288"/>
            <a:ext cx="1512887" cy="62071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400" b="1" dirty="0" smtClean="0">
              <a:solidFill>
                <a:srgbClr val="CC3300"/>
              </a:solidFill>
            </a:endParaRPr>
          </a:p>
          <a:p>
            <a:pPr algn="ctr"/>
            <a:endParaRPr lang="ru-RU" sz="1400" b="1" dirty="0" smtClean="0">
              <a:solidFill>
                <a:schemeClr val="hlink"/>
              </a:solidFill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Безвозмездные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поступления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3 328 584,5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hlink"/>
              </a:solidFill>
            </a:endParaRPr>
          </a:p>
          <a:p>
            <a:pPr algn="ctr"/>
            <a:endParaRPr lang="ru-RU" sz="1400" b="1" dirty="0">
              <a:solidFill>
                <a:schemeClr val="hlink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107504" y="1052736"/>
            <a:ext cx="720080" cy="5616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5 282 282,16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347864" y="1052736"/>
            <a:ext cx="1296144" cy="5616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расчете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человека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38 377 руб.</a:t>
            </a: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расчете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человека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39 324 руб.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AutoShape 12"/>
          <p:cNvSpPr>
            <a:spLocks noChangeArrowheads="1"/>
          </p:cNvSpPr>
          <p:nvPr/>
        </p:nvSpPr>
        <p:spPr bwMode="auto">
          <a:xfrm rot="16200000">
            <a:off x="2681884" y="107064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49" name="AutoShape 12"/>
          <p:cNvSpPr>
            <a:spLocks noChangeArrowheads="1"/>
          </p:cNvSpPr>
          <p:nvPr/>
        </p:nvSpPr>
        <p:spPr bwMode="auto">
          <a:xfrm rot="16200000">
            <a:off x="2681884" y="452702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0" name="AutoShape 12"/>
          <p:cNvSpPr>
            <a:spLocks noChangeArrowheads="1"/>
          </p:cNvSpPr>
          <p:nvPr/>
        </p:nvSpPr>
        <p:spPr bwMode="auto">
          <a:xfrm rot="16200000">
            <a:off x="2681884" y="524710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1" name="AutoShape 12"/>
          <p:cNvSpPr>
            <a:spLocks noChangeArrowheads="1"/>
          </p:cNvSpPr>
          <p:nvPr/>
        </p:nvSpPr>
        <p:spPr bwMode="auto">
          <a:xfrm rot="16200000">
            <a:off x="2681884" y="596718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2" name="AutoShape 12"/>
          <p:cNvSpPr>
            <a:spLocks noChangeArrowheads="1"/>
          </p:cNvSpPr>
          <p:nvPr/>
        </p:nvSpPr>
        <p:spPr bwMode="auto">
          <a:xfrm rot="16200000">
            <a:off x="2681884" y="251080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3" name="AutoShape 12"/>
          <p:cNvSpPr>
            <a:spLocks noChangeArrowheads="1"/>
          </p:cNvSpPr>
          <p:nvPr/>
        </p:nvSpPr>
        <p:spPr bwMode="auto">
          <a:xfrm rot="16200000">
            <a:off x="2681884" y="3518916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4" name="AutoShape 12"/>
          <p:cNvSpPr>
            <a:spLocks noChangeArrowheads="1"/>
          </p:cNvSpPr>
          <p:nvPr/>
        </p:nvSpPr>
        <p:spPr bwMode="auto">
          <a:xfrm rot="16200000">
            <a:off x="2681884" y="1718716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5" name="AutoShape 12"/>
          <p:cNvSpPr>
            <a:spLocks noChangeArrowheads="1"/>
          </p:cNvSpPr>
          <p:nvPr/>
        </p:nvSpPr>
        <p:spPr bwMode="auto">
          <a:xfrm rot="16200000">
            <a:off x="4986140" y="611120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244408" y="980728"/>
            <a:ext cx="720080" cy="5760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5 412 640,33 тыс.руб.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2"/>
          <p:cNvSpPr>
            <a:spLocks noChangeArrowheads="1"/>
          </p:cNvSpPr>
          <p:nvPr/>
        </p:nvSpPr>
        <p:spPr bwMode="auto">
          <a:xfrm rot="16200000">
            <a:off x="4986140" y="467104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8" name="AutoShape 12"/>
          <p:cNvSpPr>
            <a:spLocks noChangeArrowheads="1"/>
          </p:cNvSpPr>
          <p:nvPr/>
        </p:nvSpPr>
        <p:spPr bwMode="auto">
          <a:xfrm rot="16200000">
            <a:off x="4986140" y="5175100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9" name="AutoShape 12"/>
          <p:cNvSpPr>
            <a:spLocks noChangeArrowheads="1"/>
          </p:cNvSpPr>
          <p:nvPr/>
        </p:nvSpPr>
        <p:spPr bwMode="auto">
          <a:xfrm rot="16200000">
            <a:off x="4986140" y="5679156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0" name="AutoShape 12"/>
          <p:cNvSpPr>
            <a:spLocks noChangeArrowheads="1"/>
          </p:cNvSpPr>
          <p:nvPr/>
        </p:nvSpPr>
        <p:spPr bwMode="auto">
          <a:xfrm rot="16200000">
            <a:off x="4986140" y="359092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1" name="AutoShape 12"/>
          <p:cNvSpPr>
            <a:spLocks noChangeArrowheads="1"/>
          </p:cNvSpPr>
          <p:nvPr/>
        </p:nvSpPr>
        <p:spPr bwMode="auto">
          <a:xfrm rot="16200000">
            <a:off x="4986140" y="308686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2" name="AutoShape 12"/>
          <p:cNvSpPr>
            <a:spLocks noChangeArrowheads="1"/>
          </p:cNvSpPr>
          <p:nvPr/>
        </p:nvSpPr>
        <p:spPr bwMode="auto">
          <a:xfrm rot="16200000">
            <a:off x="4986141" y="416698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3" name="AutoShape 12"/>
          <p:cNvSpPr>
            <a:spLocks noChangeArrowheads="1"/>
          </p:cNvSpPr>
          <p:nvPr/>
        </p:nvSpPr>
        <p:spPr bwMode="auto">
          <a:xfrm rot="16200000">
            <a:off x="4986140" y="854620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4" name="AutoShape 12"/>
          <p:cNvSpPr>
            <a:spLocks noChangeArrowheads="1"/>
          </p:cNvSpPr>
          <p:nvPr/>
        </p:nvSpPr>
        <p:spPr bwMode="auto">
          <a:xfrm rot="16200000">
            <a:off x="4986140" y="143068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5" name="AutoShape 12"/>
          <p:cNvSpPr>
            <a:spLocks noChangeArrowheads="1"/>
          </p:cNvSpPr>
          <p:nvPr/>
        </p:nvSpPr>
        <p:spPr bwMode="auto">
          <a:xfrm rot="16200000">
            <a:off x="4986140" y="2510804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6" name="AutoShape 12"/>
          <p:cNvSpPr>
            <a:spLocks noChangeArrowheads="1"/>
          </p:cNvSpPr>
          <p:nvPr/>
        </p:nvSpPr>
        <p:spPr bwMode="auto">
          <a:xfrm rot="16200000">
            <a:off x="4986140" y="2006748"/>
            <a:ext cx="323850" cy="720081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84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1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6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8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2450"/>
                            </p:stCondLst>
                            <p:childTnLst>
                              <p:par>
                                <p:cTn id="8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9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7450"/>
                            </p:stCondLst>
                            <p:childTnLst>
                              <p:par>
                                <p:cTn id="9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9350"/>
                            </p:stCondLst>
                            <p:childTnLst>
                              <p:par>
                                <p:cTn id="10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84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84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50"/>
                            </p:stCondLst>
                            <p:childTnLst>
                              <p:par>
                                <p:cTn id="14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8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700"/>
                            </p:stCondLst>
                            <p:childTnLst>
                              <p:par>
                                <p:cTn id="1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18447" grpId="0" animBg="1"/>
      <p:bldP spid="18448" grpId="0" build="allAtOnce" animBg="1"/>
      <p:bldP spid="18449" grpId="0" animBg="1"/>
      <p:bldP spid="18450" grpId="0" animBg="1"/>
      <p:bldP spid="18451" grpId="0" animBg="1"/>
      <p:bldP spid="18452" grpId="0" animBg="1"/>
      <p:bldP spid="18453" grpId="0" animBg="1"/>
      <p:bldP spid="18454" grpId="0" animBg="1"/>
      <p:bldP spid="18455" grpId="0" animBg="1"/>
      <p:bldP spid="18456" grpId="0" animBg="1"/>
      <p:bldP spid="18457" grpId="0" build="allAtOnce" animBg="1"/>
      <p:bldP spid="18458" grpId="0" animBg="1"/>
      <p:bldP spid="18459" grpId="0" animBg="1"/>
      <p:bldP spid="18460" grpId="0" animBg="1"/>
      <p:bldP spid="18461" grpId="0" animBg="1"/>
      <p:bldP spid="18462" grpId="0" animBg="1"/>
      <p:bldP spid="18463" grpId="0" animBg="1"/>
      <p:bldP spid="18464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39750" y="155733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0" y="1889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Муниципальный   долг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97925002"/>
              </p:ext>
            </p:extLst>
          </p:nvPr>
        </p:nvGraphicFramePr>
        <p:xfrm>
          <a:off x="251519" y="1268760"/>
          <a:ext cx="8568953" cy="5371203"/>
        </p:xfrm>
        <a:graphic>
          <a:graphicData uri="http://schemas.openxmlformats.org/drawingml/2006/table">
            <a:tbl>
              <a:tblPr/>
              <a:tblGrid>
                <a:gridCol w="580414"/>
                <a:gridCol w="4100107"/>
                <a:gridCol w="1368152"/>
                <a:gridCol w="1355530"/>
                <a:gridCol w="1164750"/>
              </a:tblGrid>
              <a:tr h="963529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внутренних заимствований городского округа Первоуральск</a:t>
                      </a:r>
                    </a:p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 2023  год 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179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latin typeface="Arial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56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latin typeface="Arial"/>
                        </a:rPr>
                        <a:t>№</a:t>
                      </a:r>
                      <a:endParaRPr lang="ru-RU" sz="900" b="0" i="0" u="none" strike="noStrike" dirty="0">
                        <a:latin typeface="Arial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муниципального внутреннего заимствования городского округа Первоуральск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Остаток основной суммы долга по бюджетным кредитам прошлых лет,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01.01.2023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(тыс.руб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 в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году,            (тыс. руб.)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долга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2023 году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 руб.)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0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в местный бюджет от других бюджетов бюджетной системы Российской Федерации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415,34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-415,34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в местный бюджет от кредитных организаций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0,00 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-27 084,66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415,34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-27 500,00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323850" y="0"/>
            <a:ext cx="8208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Структура расходов бюджета городского округа Первоуральск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1520" y="1034934"/>
          <a:ext cx="8496943" cy="52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677" name="Text Box 15"/>
          <p:cNvSpPr txBox="1">
            <a:spLocks noChangeArrowheads="1"/>
          </p:cNvSpPr>
          <p:nvPr/>
        </p:nvSpPr>
        <p:spPr bwMode="auto">
          <a:xfrm>
            <a:off x="8675688" y="6308725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ru-RU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620713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000" b="1" dirty="0" smtClean="0">
                <a:latin typeface="Cambria" pitchFamily="18" charset="0"/>
              </a:rPr>
              <a:t>Структура налоговых и неналоговых доходов бюджета </a:t>
            </a:r>
            <a:br>
              <a:rPr lang="ru-RU" altLang="ru-RU" sz="2000" b="1" dirty="0" smtClean="0">
                <a:latin typeface="Cambria" pitchFamily="18" charset="0"/>
              </a:rPr>
            </a:br>
            <a:r>
              <a:rPr lang="ru-RU" altLang="ru-RU" sz="2000" b="1" dirty="0" smtClean="0">
                <a:latin typeface="Cambria" pitchFamily="18" charset="0"/>
              </a:rPr>
              <a:t>городского округа Первоуральск  в 2023 году</a:t>
            </a:r>
          </a:p>
        </p:txBody>
      </p:sp>
      <p:sp>
        <p:nvSpPr>
          <p:cNvPr id="7171" name="TextBox 7"/>
          <p:cNvSpPr txBox="1">
            <a:spLocks noChangeArrowheads="1"/>
          </p:cNvSpPr>
          <p:nvPr/>
        </p:nvSpPr>
        <p:spPr bwMode="auto">
          <a:xfrm>
            <a:off x="8675688" y="6308725"/>
            <a:ext cx="468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2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4029947602"/>
              </p:ext>
            </p:extLst>
          </p:nvPr>
        </p:nvGraphicFramePr>
        <p:xfrm>
          <a:off x="107504" y="980728"/>
          <a:ext cx="914400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5467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435563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0"/>
            <a:ext cx="6913066" cy="692150"/>
          </a:xfrm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 создания открытого бюджета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 useBgFill="1">
        <p:nvSpPr>
          <p:cNvPr id="5" name="Объект 1"/>
          <p:cNvSpPr txBox="1">
            <a:spLocks/>
          </p:cNvSpPr>
          <p:nvPr/>
        </p:nvSpPr>
        <p:spPr bwMode="auto">
          <a:xfrm>
            <a:off x="0" y="908050"/>
            <a:ext cx="9144000" cy="59499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1463" indent="-271463"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ознакомление граждан с задачами и приоритетными направлениями бюджетной политики, основными условиями формирования и исполнения бюджета городского округа Первоуральск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информирование граждан о ходе бюджетного процесса в городском округе Первоуральск;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широкого вовлечения граждан в процедуры обсуждения и принятия конкретных бюджетных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решений, общественного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контроля их эффективности и результативности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 прозрачности  формирования  и  расходования  бюджетных  средств  в городском округе Первоуральск;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 ответственности  органов  местного самоуправления при  принятии решений в сфере бюджетной политики;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71463" indent="-271463" algn="just" eaLnBrk="1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формирование  положительного  имиджа  города  Первоуральска. </a:t>
            </a:r>
          </a:p>
          <a:p>
            <a:pPr marL="271463" indent="-271463" eaLnBrk="1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240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3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903"/>
          <p:cNvSpPr txBox="1">
            <a:spLocks noChangeArrowheads="1"/>
          </p:cNvSpPr>
          <p:nvPr/>
        </p:nvSpPr>
        <p:spPr bwMode="auto">
          <a:xfrm>
            <a:off x="0" y="0"/>
            <a:ext cx="8604250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городского округа Первоуральск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федеральных и областных программах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1563" y="115888"/>
            <a:ext cx="4524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3" name="Группа 8"/>
          <p:cNvGrpSpPr>
            <a:grpSpLocks/>
          </p:cNvGrpSpPr>
          <p:nvPr/>
        </p:nvGrpSpPr>
        <p:grpSpPr bwMode="auto">
          <a:xfrm>
            <a:off x="0" y="692150"/>
            <a:ext cx="9144000" cy="163513"/>
            <a:chOff x="0" y="692696"/>
            <a:chExt cx="9144000" cy="2181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60363" y="792220"/>
              <a:ext cx="8783637" cy="118580"/>
            </a:xfrm>
            <a:prstGeom prst="rect">
              <a:avLst/>
            </a:prstGeom>
            <a:solidFill>
              <a:srgbClr val="EDA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692696"/>
              <a:ext cx="9144000" cy="118580"/>
            </a:xfrm>
            <a:prstGeom prst="rect">
              <a:avLst/>
            </a:prstGeom>
            <a:solidFill>
              <a:srgbClr val="E53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497" y="607027"/>
          <a:ext cx="9054752" cy="6114001"/>
        </p:xfrm>
        <a:graphic>
          <a:graphicData uri="http://schemas.openxmlformats.org/drawingml/2006/table">
            <a:tbl>
              <a:tblPr/>
              <a:tblGrid>
                <a:gridCol w="5281890"/>
                <a:gridCol w="838789"/>
                <a:gridCol w="864096"/>
                <a:gridCol w="931894"/>
                <a:gridCol w="1138083"/>
              </a:tblGrid>
              <a:tr h="97199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Наименование государственной, муниципальной  программы,  мероприятий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средств, млн.руб.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ФБ, млн.руб. </a:t>
                      </a:r>
                    </a:p>
                    <a:p>
                      <a:pPr algn="ctr" fontAlgn="ctr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ОБ,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МБ,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млн.руб.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9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"Развитие системы образования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реализация молодежной политики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(19.12.2019 № 920-ПП)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259,6</a:t>
                      </a:r>
                    </a:p>
                    <a:p>
                      <a:pPr algn="ctr" rtl="0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216,8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"Развитие физической культуры, спорта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(29.10.2013 г. №1332-ПП) 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«Комплексное развитие сельских территорий  в Свердловской области до 2027 года" (08.09.2021 г. №582-ПП) </a:t>
                      </a:r>
                    </a:p>
                    <a:p>
                      <a:pPr algn="l" rtl="0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39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"Развитие культуры  в 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(21.10.2013 г. №1268-ПП)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«Развитие жилищно-коммунального хозяйства и повышение энергетической эффективности в  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(29.10.2013 № 1330-ПП)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"Реализация основных направлений государственной политики в строительном комплексе 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(24.10.2013 № 1296-ПП)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Государственная программа Свердловской области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«Совершенствование социально-экономической политики на территории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Свердловской области до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года" (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25.12.2014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1209-ПП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Свердловской области «Формирование современной городской среды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территории Свердловской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области на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2018-2027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годы» (31.10.2017 № 805-ПП)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337,3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низ 5"/>
          <p:cNvSpPr/>
          <p:nvPr/>
        </p:nvSpPr>
        <p:spPr>
          <a:xfrm>
            <a:off x="179512" y="3645024"/>
            <a:ext cx="1800200" cy="2232248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муниципальной службы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городском округе Первоуральск» на 2022-2027 годы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2123728" y="3645024"/>
            <a:ext cx="2232248" cy="2304256"/>
          </a:xfrm>
          <a:prstGeom prst="downArrowCallout">
            <a:avLst>
              <a:gd name="adj1" fmla="val 25000"/>
              <a:gd name="adj2" fmla="val 22480"/>
              <a:gd name="adj3" fmla="val 25000"/>
              <a:gd name="adj4" fmla="val 6497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информационных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технологий в городском округе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6732240" y="3645024"/>
            <a:ext cx="2232248" cy="230346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«Формирование современной городской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 городского округа Первоуральск на 2023-2027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4572000" y="3645024"/>
            <a:ext cx="2016224" cy="2304255"/>
          </a:xfrm>
          <a:prstGeom prst="downArrowCallout">
            <a:avLst>
              <a:gd name="adj1" fmla="val 23331"/>
              <a:gd name="adj2" fmla="val 26668"/>
              <a:gd name="adj3" fmla="val 21663"/>
              <a:gd name="adj4" fmla="val 691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«Обеспечение общественного порядка, пожарной безопасности и защита населения от ЧС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территории городского округа Первоуральск на 2021-2026 годы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3" name="Text Box 25"/>
          <p:cNvSpPr txBox="1">
            <a:spLocks noChangeArrowheads="1"/>
          </p:cNvSpPr>
          <p:nvPr/>
        </p:nvSpPr>
        <p:spPr bwMode="auto">
          <a:xfrm>
            <a:off x="8207375" y="836613"/>
            <a:ext cx="936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тыс.руб.</a:t>
            </a:r>
          </a:p>
        </p:txBody>
      </p:sp>
      <p:sp>
        <p:nvSpPr>
          <p:cNvPr id="30744" name="Text Box 27"/>
          <p:cNvSpPr txBox="1">
            <a:spLocks noChangeArrowheads="1"/>
          </p:cNvSpPr>
          <p:nvPr/>
        </p:nvSpPr>
        <p:spPr bwMode="auto">
          <a:xfrm>
            <a:off x="179512" y="6237312"/>
            <a:ext cx="1728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18 504,04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5" name="Text Box 28"/>
          <p:cNvSpPr txBox="1">
            <a:spLocks noChangeArrowheads="1"/>
          </p:cNvSpPr>
          <p:nvPr/>
        </p:nvSpPr>
        <p:spPr bwMode="auto">
          <a:xfrm>
            <a:off x="2411760" y="6237312"/>
            <a:ext cx="1728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7 985,62</a:t>
            </a:r>
            <a:endParaRPr lang="ru-RU" sz="1600" b="1" dirty="0">
              <a:solidFill>
                <a:srgbClr val="FF0066"/>
              </a:solidFill>
              <a:latin typeface="Arial" pitchFamily="34" charset="0"/>
            </a:endParaRPr>
          </a:p>
        </p:txBody>
      </p:sp>
      <p:sp>
        <p:nvSpPr>
          <p:cNvPr id="30746" name="Text Box 29"/>
          <p:cNvSpPr txBox="1">
            <a:spLocks noChangeArrowheads="1"/>
          </p:cNvSpPr>
          <p:nvPr/>
        </p:nvSpPr>
        <p:spPr bwMode="auto">
          <a:xfrm>
            <a:off x="4788024" y="6237312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31 784,04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8" name="Text Box 31"/>
          <p:cNvSpPr txBox="1">
            <a:spLocks noChangeArrowheads="1"/>
          </p:cNvSpPr>
          <p:nvPr/>
        </p:nvSpPr>
        <p:spPr bwMode="auto">
          <a:xfrm>
            <a:off x="250825" y="52292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2123728" y="116632"/>
            <a:ext cx="452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7236296" y="6237312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172 591,68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7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40768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340768"/>
            <a:ext cx="2233042" cy="180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2016125" cy="187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https://i.novgorod.ru/news/images/16/68/956816/big_9568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268760"/>
            <a:ext cx="2376264" cy="18722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>
            <a:spLocks noChangeArrowheads="1"/>
          </p:cNvSpPr>
          <p:nvPr/>
        </p:nvSpPr>
        <p:spPr bwMode="auto">
          <a:xfrm>
            <a:off x="179512" y="3429000"/>
            <a:ext cx="1979712" cy="2232248"/>
          </a:xfrm>
          <a:prstGeom prst="downArrowCallout">
            <a:avLst>
              <a:gd name="adj1" fmla="val 28358"/>
              <a:gd name="adj2" fmla="val 32641"/>
              <a:gd name="adj3" fmla="val 29153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МП «Развитие и модернизация ЖКХ, повышение энергетической эффективности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городского округа Первоуральск на 2023-2028 годы»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16632"/>
            <a:ext cx="452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467544" y="5805264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281 679,59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339752" y="3429000"/>
            <a:ext cx="2016224" cy="2232248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«Охрана окружающей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 на территории городского округа Первоуральск на 2023-2028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627784" y="5805264"/>
            <a:ext cx="129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35 443,66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196752"/>
            <a:ext cx="216023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s://avatars.mds.yandex.net/i?id=4e0b1e235b922f002d346259504f09cd-5337299-images-thumbs&amp;ref=rim&amp;n=33&amp;w=225&amp;h=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3" y="1268760"/>
            <a:ext cx="2088232" cy="2016224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22322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ыноска со стрелкой вниз 13"/>
          <p:cNvSpPr/>
          <p:nvPr/>
        </p:nvSpPr>
        <p:spPr>
          <a:xfrm>
            <a:off x="4572000" y="3429000"/>
            <a:ext cx="2160240" cy="2232248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системы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в городском округе Первоуральск на 2020-2025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9744" y="1268760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Выноска со стрелкой вниз 15"/>
          <p:cNvSpPr/>
          <p:nvPr/>
        </p:nvSpPr>
        <p:spPr>
          <a:xfrm>
            <a:off x="6876256" y="3501008"/>
            <a:ext cx="2160240" cy="216024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 в городском округе Первоуральск на 2020-2025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716016" y="5805264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3 145 612,71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236296" y="5877272"/>
            <a:ext cx="1368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265 765,08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Выноска со стрелкой вниз 29"/>
          <p:cNvSpPr/>
          <p:nvPr/>
        </p:nvSpPr>
        <p:spPr>
          <a:xfrm>
            <a:off x="179512" y="3645024"/>
            <a:ext cx="2064445" cy="216024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«Комплексное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сельских территорий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Первоуральск на 2023-2028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Выноска со стрелкой вниз 30"/>
          <p:cNvSpPr/>
          <p:nvPr/>
        </p:nvSpPr>
        <p:spPr>
          <a:xfrm>
            <a:off x="2411760" y="3645024"/>
            <a:ext cx="2016224" cy="216024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«Социальная поддержка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 городского округа Первоуральск»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3" name="Text Box 25"/>
          <p:cNvSpPr txBox="1">
            <a:spLocks noChangeArrowheads="1"/>
          </p:cNvSpPr>
          <p:nvPr/>
        </p:nvSpPr>
        <p:spPr bwMode="auto">
          <a:xfrm>
            <a:off x="8207375" y="836613"/>
            <a:ext cx="936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тыс.руб.</a:t>
            </a:r>
          </a:p>
        </p:txBody>
      </p:sp>
      <p:sp>
        <p:nvSpPr>
          <p:cNvPr id="30748" name="Text Box 31"/>
          <p:cNvSpPr txBox="1">
            <a:spLocks noChangeArrowheads="1"/>
          </p:cNvSpPr>
          <p:nvPr/>
        </p:nvSpPr>
        <p:spPr bwMode="auto">
          <a:xfrm>
            <a:off x="250825" y="522922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750" name="Text Box 33"/>
          <p:cNvSpPr txBox="1">
            <a:spLocks noChangeArrowheads="1"/>
          </p:cNvSpPr>
          <p:nvPr/>
        </p:nvSpPr>
        <p:spPr bwMode="auto">
          <a:xfrm>
            <a:off x="539552" y="5949280"/>
            <a:ext cx="1512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3 070,40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1" name="Text Box 34"/>
          <p:cNvSpPr txBox="1">
            <a:spLocks noChangeArrowheads="1"/>
          </p:cNvSpPr>
          <p:nvPr/>
        </p:nvSpPr>
        <p:spPr bwMode="auto">
          <a:xfrm>
            <a:off x="2771800" y="5949280"/>
            <a:ext cx="14398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334 822,50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2123728" y="116632"/>
            <a:ext cx="45236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3" cstate="print"/>
          <a:srcRect l="15169" r="9550"/>
          <a:stretch>
            <a:fillRect/>
          </a:stretch>
        </p:blipFill>
        <p:spPr bwMode="auto">
          <a:xfrm>
            <a:off x="4499992" y="1196752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Выноска со стрелкой вниз 16"/>
          <p:cNvSpPr/>
          <p:nvPr/>
        </p:nvSpPr>
        <p:spPr>
          <a:xfrm>
            <a:off x="4572000" y="3645024"/>
            <a:ext cx="2016224" cy="2016447"/>
          </a:xfrm>
          <a:prstGeom prst="downArrowCallout">
            <a:avLst>
              <a:gd name="adj1" fmla="val 25000"/>
              <a:gd name="adj2" fmla="val 25000"/>
              <a:gd name="adj3" fmla="val 24180"/>
              <a:gd name="adj4" fmla="val 649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физической культуры 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спорта на территории городского округа Первоуральск на 2020-2025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860032" y="5949280"/>
            <a:ext cx="13681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178 717,40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6804248" y="3645024"/>
            <a:ext cx="2212405" cy="200057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«Управление муниципальной собственностью и земельными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ресурсами, расположенными на территории городского округа Первоуральск на 2021-2026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6948264" y="5949280"/>
            <a:ext cx="18724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91 333,43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https://www.ryazagro.ru/upload/iblock/d62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2267744" cy="2232248"/>
          </a:xfrm>
          <a:prstGeom prst="rect">
            <a:avLst/>
          </a:prstGeom>
          <a:noFill/>
        </p:spPr>
      </p:pic>
      <p:pic>
        <p:nvPicPr>
          <p:cNvPr id="19462" name="Picture 6" descr="https://ufacity.info/upload/iblock/94e/1107307_cu933_6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3" y="1196752"/>
            <a:ext cx="2088231" cy="2232248"/>
          </a:xfrm>
          <a:prstGeom prst="rect">
            <a:avLst/>
          </a:prstGeom>
          <a:noFill/>
        </p:spPr>
      </p:pic>
      <p:pic>
        <p:nvPicPr>
          <p:cNvPr id="19464" name="Picture 8" descr="https://lanshaft.com/wp-content/uploads/2022/07/Pokupka-zemelnogo-uchastka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7736" y="1196752"/>
            <a:ext cx="2376264" cy="23042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Выноска со стрелкой вниз 14"/>
          <p:cNvSpPr/>
          <p:nvPr/>
        </p:nvSpPr>
        <p:spPr>
          <a:xfrm>
            <a:off x="2627784" y="3645024"/>
            <a:ext cx="2160240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МАП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«Переселение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 на территории городского округа Первоуральск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аварийного жилищного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фонда в 2018-2025 годах»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107504" y="3645024"/>
            <a:ext cx="2232249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«Совершенствование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градостроительной 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политики на территории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Первоуральск с 2021 по 2026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3" name="Text Box 22"/>
          <p:cNvSpPr txBox="1">
            <a:spLocks noChangeArrowheads="1"/>
          </p:cNvSpPr>
          <p:nvPr/>
        </p:nvSpPr>
        <p:spPr bwMode="auto">
          <a:xfrm>
            <a:off x="251520" y="5805264"/>
            <a:ext cx="2232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5 097,95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4" name="Text Box 23"/>
          <p:cNvSpPr txBox="1">
            <a:spLocks noChangeArrowheads="1"/>
          </p:cNvSpPr>
          <p:nvPr/>
        </p:nvSpPr>
        <p:spPr bwMode="auto">
          <a:xfrm>
            <a:off x="2843808" y="5805264"/>
            <a:ext cx="16566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320,00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1691680" y="26064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4932040" y="3645024"/>
            <a:ext cx="1872208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«Обеспечение жильем молодых семей на территории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076056" y="5805264"/>
            <a:ext cx="1584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2 000,0</a:t>
            </a:r>
            <a:endParaRPr lang="ru-RU" sz="1600" b="1" dirty="0">
              <a:solidFill>
                <a:srgbClr val="FF0066"/>
              </a:solidFill>
              <a:latin typeface="Arial" pitchFamily="34" charset="0"/>
            </a:endParaRPr>
          </a:p>
        </p:txBody>
      </p:sp>
      <p:pic>
        <p:nvPicPr>
          <p:cNvPr id="18" name="Picture 7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1944216" cy="165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https://www.admgalich.ru/images/news/2019/10/10/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556792"/>
            <a:ext cx="2088232" cy="1728192"/>
          </a:xfrm>
          <a:prstGeom prst="rect">
            <a:avLst/>
          </a:prstGeom>
          <a:noFill/>
        </p:spPr>
      </p:pic>
      <p:sp>
        <p:nvSpPr>
          <p:cNvPr id="19" name="Выноска со стрелкой вниз 18"/>
          <p:cNvSpPr/>
          <p:nvPr/>
        </p:nvSpPr>
        <p:spPr>
          <a:xfrm>
            <a:off x="6983760" y="3645024"/>
            <a:ext cx="2052736" cy="208823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«Предоставление региональной поддержки молодым семьям на улучшение жилищных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условий на территории 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7380312" y="5805264"/>
            <a:ext cx="1439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600,0</a:t>
            </a:r>
          </a:p>
        </p:txBody>
      </p:sp>
      <p:pic>
        <p:nvPicPr>
          <p:cNvPr id="18436" name="Picture 4" descr="https://sdo.miigaik.ru/pluginfile.php/24876/course/overviewfiles/%D0%9F%D1%80%D0%B0%D0%B2%D0%BE%D0%B2%D1%8B%D0%B5%20%D0%BE%D1%81%D0%BD%D0%BE%D0%B2%D1%8B%20%D0%B4%D0%B5%D1%8F%D1%82%D0%B5%D0%BB%D1%8C%D0%BD%D0%BE%D1%81%D1%82%D0%B8%20%D0%B0%D1%80%D1%85%D0%B8%D1%82%D0%B5%D0%BA%D1%82%D0%BE%D1%80%D0%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556793"/>
            <a:ext cx="2232248" cy="1728192"/>
          </a:xfrm>
          <a:prstGeom prst="rect">
            <a:avLst/>
          </a:prstGeom>
          <a:noFill/>
        </p:spPr>
      </p:pic>
      <p:pic>
        <p:nvPicPr>
          <p:cNvPr id="18438" name="Picture 6" descr="https://pro-dachnikov.com/uploads/posts/2021-10/1633914053_90-p-foto-semi-na-fone-doma-foto-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556792"/>
            <a:ext cx="2088232" cy="16561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21"/>
          <p:cNvSpPr txBox="1">
            <a:spLocks noChangeArrowheads="1"/>
          </p:cNvSpPr>
          <p:nvPr/>
        </p:nvSpPr>
        <p:spPr bwMode="auto">
          <a:xfrm>
            <a:off x="3851275" y="2708275"/>
            <a:ext cx="172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600" b="1">
              <a:solidFill>
                <a:srgbClr val="FF0066"/>
              </a:solidFill>
              <a:latin typeface="Arial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1" name="Прямоугольник 12"/>
          <p:cNvSpPr>
            <a:spLocks noChangeArrowheads="1"/>
          </p:cNvSpPr>
          <p:nvPr/>
        </p:nvSpPr>
        <p:spPr bwMode="auto">
          <a:xfrm>
            <a:off x="4211960" y="3645024"/>
            <a:ext cx="1080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18182" y="260648"/>
            <a:ext cx="452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395536" y="3429000"/>
            <a:ext cx="1944216" cy="244827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«Обеспечение деятельности ОМС и МА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территории 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467544" y="5949280"/>
            <a:ext cx="1727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54 916,70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3491880" y="3429000"/>
            <a:ext cx="2087687" cy="2448272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малого и среднего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предпринимательства, внутреннего и въездного туризма на территории городского округа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3707904" y="5949280"/>
            <a:ext cx="16913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2 169,84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6516216" y="3429000"/>
            <a:ext cx="2016224" cy="2376264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«Безопасность дорожного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движения в городском округе Первоуральск на 2018-2029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6732240" y="5949280"/>
            <a:ext cx="1512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471 027,13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96752"/>
            <a:ext cx="25202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196752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https://img.gorodskievesti.ru/wp-content/uploads/2014/04/dum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2664296" cy="18722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21"/>
          <p:cNvSpPr txBox="1">
            <a:spLocks noChangeArrowheads="1"/>
          </p:cNvSpPr>
          <p:nvPr/>
        </p:nvSpPr>
        <p:spPr bwMode="auto">
          <a:xfrm>
            <a:off x="3851275" y="2708275"/>
            <a:ext cx="172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600" b="1">
              <a:solidFill>
                <a:srgbClr val="FF0066"/>
              </a:solidFill>
              <a:latin typeface="Arial" pitchFamily="34" charset="0"/>
            </a:endParaRPr>
          </a:p>
        </p:txBody>
      </p:sp>
      <p:sp>
        <p:nvSpPr>
          <p:cNvPr id="32774" name="Text Box 22"/>
          <p:cNvSpPr txBox="1">
            <a:spLocks noChangeArrowheads="1"/>
          </p:cNvSpPr>
          <p:nvPr/>
        </p:nvSpPr>
        <p:spPr bwMode="auto">
          <a:xfrm>
            <a:off x="5868144" y="5805264"/>
            <a:ext cx="1512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7 403,00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Выноска со стрелкой вниз 34"/>
          <p:cNvSpPr/>
          <p:nvPr/>
        </p:nvSpPr>
        <p:spPr>
          <a:xfrm>
            <a:off x="5292080" y="3284984"/>
            <a:ext cx="2592288" cy="2304257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«Организация регулярных перевозок пассажиров и багажа автомобильным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транспортом в городском округе Первоуральск на 2022-2027 годы»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1" name="Прямоугольник 12"/>
          <p:cNvSpPr>
            <a:spLocks noChangeArrowheads="1"/>
          </p:cNvSpPr>
          <p:nvPr/>
        </p:nvSpPr>
        <p:spPr bwMode="auto">
          <a:xfrm>
            <a:off x="4211960" y="3645024"/>
            <a:ext cx="1080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18182" y="260648"/>
            <a:ext cx="452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Программы бюджета на 2023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1619672" y="3284984"/>
            <a:ext cx="2304256" cy="2304256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МАП «Переселение граждан на территории городского округа Первоуральск из аварийного жилищного фонда в 2020-2029 годах»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907704" y="5805264"/>
            <a:ext cx="1872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86 313,05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mo-siverskoe.ru/img/0_1b9d36_e641ddc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3384376" cy="1944216"/>
          </a:xfrm>
          <a:prstGeom prst="rect">
            <a:avLst/>
          </a:prstGeom>
          <a:noFill/>
        </p:spPr>
      </p:pic>
      <p:pic>
        <p:nvPicPr>
          <p:cNvPr id="16392" name="Picture 8" descr="https://seite1.ru/wp-content/uploads/2022/05/5bf6ebd51ca952d6acf36a00f58155a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5"/>
            <a:ext cx="4536504" cy="19442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>
            <a:spLocks noChangeArrowheads="1"/>
          </p:cNvSpPr>
          <p:nvPr/>
        </p:nvSpPr>
        <p:spPr bwMode="auto">
          <a:xfrm rot="7093727">
            <a:off x="969937" y="1819656"/>
            <a:ext cx="532626" cy="439433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3568" y="5949280"/>
            <a:ext cx="7776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на образование в расчете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одного жителя составит  23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382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3"/>
          <p:cNvSpPr>
            <a:spLocks noChangeArrowheads="1"/>
          </p:cNvSpPr>
          <p:nvPr/>
        </p:nvSpPr>
        <p:spPr bwMode="auto">
          <a:xfrm rot="3400302">
            <a:off x="7377464" y="1825548"/>
            <a:ext cx="546885" cy="460454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Стрелка вправо 3"/>
          <p:cNvSpPr>
            <a:spLocks noChangeArrowheads="1"/>
          </p:cNvSpPr>
          <p:nvPr/>
        </p:nvSpPr>
        <p:spPr bwMode="auto">
          <a:xfrm rot="5400000">
            <a:off x="2411759" y="1772817"/>
            <a:ext cx="504056" cy="504055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бъект 1"/>
          <p:cNvSpPr>
            <a:spLocks/>
          </p:cNvSpPr>
          <p:nvPr/>
        </p:nvSpPr>
        <p:spPr bwMode="auto">
          <a:xfrm>
            <a:off x="827584" y="116632"/>
            <a:ext cx="7416626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980728"/>
            <a:ext cx="705678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3 218 302,48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2348880"/>
            <a:ext cx="1440160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Дошкольное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бразование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1 307 919,26</a:t>
            </a:r>
          </a:p>
          <a:p>
            <a:pPr algn="ctr">
              <a:defRPr/>
            </a:pP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7704" y="2348880"/>
            <a:ext cx="151216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1 398 441,13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07904" y="2348880"/>
            <a:ext cx="1584176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 детей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183 863,49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8104" y="2348880"/>
            <a:ext cx="151216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Молодежная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политика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82 480,62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2348880"/>
            <a:ext cx="151216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 вопросы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245 597,98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3"/>
          <p:cNvSpPr>
            <a:spLocks noChangeArrowheads="1"/>
          </p:cNvSpPr>
          <p:nvPr/>
        </p:nvSpPr>
        <p:spPr bwMode="auto">
          <a:xfrm rot="5400000">
            <a:off x="4283968" y="1772816"/>
            <a:ext cx="504056" cy="504056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" name="Стрелка вправо 3"/>
          <p:cNvSpPr>
            <a:spLocks noChangeArrowheads="1"/>
          </p:cNvSpPr>
          <p:nvPr/>
        </p:nvSpPr>
        <p:spPr bwMode="auto">
          <a:xfrm rot="5400000">
            <a:off x="6012160" y="1772816"/>
            <a:ext cx="504056" cy="504056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7" name="Picture 4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2" descr="Рисунок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005065"/>
            <a:ext cx="2952055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005064"/>
            <a:ext cx="30243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3" grpId="0" animBg="1"/>
      <p:bldP spid="7" grpId="0" animBg="1"/>
      <p:bldP spid="21" grpId="0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Объект 1"/>
          <p:cNvSpPr>
            <a:spLocks/>
          </p:cNvSpPr>
          <p:nvPr/>
        </p:nvSpPr>
        <p:spPr bwMode="auto">
          <a:xfrm>
            <a:off x="0" y="0"/>
            <a:ext cx="86042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</a:p>
        </p:txBody>
      </p:sp>
      <p:sp>
        <p:nvSpPr>
          <p:cNvPr id="30727" name="Прямоугольник 8"/>
          <p:cNvSpPr>
            <a:spLocks noChangeArrowheads="1"/>
          </p:cNvSpPr>
          <p:nvPr/>
        </p:nvSpPr>
        <p:spPr bwMode="auto">
          <a:xfrm>
            <a:off x="107504" y="2780929"/>
            <a:ext cx="2719834" cy="1080119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дошкольных учреждений    (60 с учетом сети филиалов)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Прямоугольник 1"/>
          <p:cNvSpPr>
            <a:spLocks noChangeArrowheads="1"/>
          </p:cNvSpPr>
          <p:nvPr/>
        </p:nvSpPr>
        <p:spPr bwMode="auto">
          <a:xfrm>
            <a:off x="-6350" y="1098550"/>
            <a:ext cx="9053513" cy="9787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ru-RU" dirty="0" smtClean="0">
                <a:latin typeface="Times New Roman" panose="02020603050405020304" pitchFamily="18" charset="0"/>
              </a:rPr>
              <a:t>Расходы на образование в городском округе Первоуральск осуществляются 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ru-RU" dirty="0" smtClean="0">
                <a:latin typeface="Times New Roman" panose="02020603050405020304" pitchFamily="18" charset="0"/>
              </a:rPr>
              <a:t>в рамках Муниципальной программы «Развитие системы образования в городском округе Первоуральск на 2020-2025 годы»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132856"/>
            <a:ext cx="8939659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Оказание услуг в сфере образования осуществляют: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780928"/>
            <a:ext cx="2701925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24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общеобразовательных учреждения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40425" y="2780928"/>
            <a:ext cx="3025775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учреждений дополнительного образования (19 с учетом сети филиалов)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2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62300" y="106427588"/>
            <a:ext cx="10710863" cy="7545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3803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78200" y="106643488"/>
            <a:ext cx="10710863" cy="75453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592388" cy="25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3088" y="4077072"/>
            <a:ext cx="2611040" cy="256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http://uszn20.midural.ru/uploads/30-12-2013-%D1%84%D0%BE%D1%82%D0%B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077072"/>
            <a:ext cx="3024335" cy="256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9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4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7" grpId="0" animBg="1"/>
      <p:bldP spid="22533" grpId="0"/>
      <p:bldP spid="4" grpId="0" animBg="1"/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395536" y="1196752"/>
            <a:ext cx="8498334" cy="575593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b="1" i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образования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ctr">
              <a:defRPr/>
            </a:pPr>
            <a:endParaRPr lang="ru-RU" b="1" i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бъект 1"/>
          <p:cNvSpPr>
            <a:spLocks/>
          </p:cNvSpPr>
          <p:nvPr/>
        </p:nvSpPr>
        <p:spPr bwMode="auto">
          <a:xfrm>
            <a:off x="1835696" y="116633"/>
            <a:ext cx="590465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060848"/>
            <a:ext cx="2627784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организации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питания в образовательных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организациях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2060848"/>
            <a:ext cx="2664296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льготным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питанием обучающихся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28184" y="2060848"/>
            <a:ext cx="2664296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оздоровительной кампании детей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4221088"/>
            <a:ext cx="2592288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Трудовая занятость молодежи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возрасте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14 до 18 лет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5856" y="4221088"/>
            <a:ext cx="2592288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различными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категориями молодежи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8184" y="4221088"/>
            <a:ext cx="2664296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молодых граждан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3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1763713" y="0"/>
            <a:ext cx="5768975" cy="765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Основы составления проекта бюджета городского округа Первоуральск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со стрелкой вниз 6"/>
          <p:cNvSpPr>
            <a:spLocks noChangeArrowheads="1"/>
          </p:cNvSpPr>
          <p:nvPr/>
        </p:nvSpPr>
        <p:spPr bwMode="auto">
          <a:xfrm>
            <a:off x="7308304" y="1052736"/>
            <a:ext cx="1512887" cy="2520280"/>
          </a:xfrm>
          <a:prstGeom prst="downArrowCallout">
            <a:avLst>
              <a:gd name="adj1" fmla="val 25000"/>
              <a:gd name="adj2" fmla="val 25000"/>
              <a:gd name="adj3" fmla="val 27390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sp>
        <p:nvSpPr>
          <p:cNvPr id="5" name="Выноска со стрелкой вниз 4"/>
          <p:cNvSpPr>
            <a:spLocks noChangeArrowheads="1"/>
          </p:cNvSpPr>
          <p:nvPr/>
        </p:nvSpPr>
        <p:spPr bwMode="auto">
          <a:xfrm>
            <a:off x="5580112" y="1052736"/>
            <a:ext cx="1600200" cy="2520280"/>
          </a:xfrm>
          <a:prstGeom prst="downArrowCallout">
            <a:avLst>
              <a:gd name="adj1" fmla="val 25000"/>
              <a:gd name="adj2" fmla="val 25000"/>
              <a:gd name="adj3" fmla="val 25001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4" name="Выноска со стрелкой вниз 3"/>
          <p:cNvSpPr>
            <a:spLocks noChangeArrowheads="1"/>
          </p:cNvSpPr>
          <p:nvPr/>
        </p:nvSpPr>
        <p:spPr bwMode="auto">
          <a:xfrm>
            <a:off x="3779912" y="1052736"/>
            <a:ext cx="1720782" cy="2520280"/>
          </a:xfrm>
          <a:prstGeom prst="downArrowCallout">
            <a:avLst>
              <a:gd name="adj1" fmla="val 25000"/>
              <a:gd name="adj2" fmla="val 25000"/>
              <a:gd name="adj3" fmla="val 25003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городского округа</a:t>
            </a:r>
          </a:p>
        </p:txBody>
      </p:sp>
      <p:sp>
        <p:nvSpPr>
          <p:cNvPr id="6" name="Выноска со стрелкой вниз 5"/>
          <p:cNvSpPr>
            <a:spLocks noChangeArrowheads="1"/>
          </p:cNvSpPr>
          <p:nvPr/>
        </p:nvSpPr>
        <p:spPr bwMode="auto">
          <a:xfrm>
            <a:off x="1979712" y="1052736"/>
            <a:ext cx="1584325" cy="2520280"/>
          </a:xfrm>
          <a:prstGeom prst="downArrowCallout">
            <a:avLst>
              <a:gd name="adj1" fmla="val 25000"/>
              <a:gd name="adj2" fmla="val 25000"/>
              <a:gd name="adj3" fmla="val 25002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Стратегия социально-экономического развития городского округа</a:t>
            </a:r>
          </a:p>
        </p:txBody>
      </p:sp>
      <p:sp>
        <p:nvSpPr>
          <p:cNvPr id="3" name="Выноска со стрелкой вниз 2"/>
          <p:cNvSpPr>
            <a:spLocks noChangeArrowheads="1"/>
          </p:cNvSpPr>
          <p:nvPr/>
        </p:nvSpPr>
        <p:spPr bwMode="auto">
          <a:xfrm>
            <a:off x="323528" y="1052736"/>
            <a:ext cx="1484313" cy="2448272"/>
          </a:xfrm>
          <a:prstGeom prst="downArrowCallout">
            <a:avLst>
              <a:gd name="adj1" fmla="val 25000"/>
              <a:gd name="adj2" fmla="val 25000"/>
              <a:gd name="adj3" fmla="val 24996"/>
              <a:gd name="adj4" fmla="val 6497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512" y="3645024"/>
            <a:ext cx="8713787" cy="576063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СОСТАВЛЕНИЕ ПРОЕКТА БЮДЖЕТА ГОРОДСКОГО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ОКРУГА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266382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437112"/>
            <a:ext cx="295116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2700" y="4437112"/>
            <a:ext cx="26670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7" grpId="0" animBg="1"/>
      <p:bldP spid="5" grpId="0" animBg="1"/>
      <p:bldP spid="4" grpId="0" animBg="1"/>
      <p:bldP spid="6" grpId="0" animBg="1"/>
      <p:bldP spid="3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>
            <a:spLocks noChangeArrowheads="1"/>
          </p:cNvSpPr>
          <p:nvPr/>
        </p:nvSpPr>
        <p:spPr bwMode="auto">
          <a:xfrm rot="5400000">
            <a:off x="1079613" y="1736813"/>
            <a:ext cx="576062" cy="504056"/>
          </a:xfrm>
          <a:prstGeom prst="rightArrow">
            <a:avLst>
              <a:gd name="adj1" fmla="val 50000"/>
              <a:gd name="adj2" fmla="val 50003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3568" y="6021288"/>
            <a:ext cx="7776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на жилищно-коммунальное хозяйство в расчете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одного жителя составит  4 802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3"/>
          <p:cNvSpPr>
            <a:spLocks noChangeArrowheads="1"/>
          </p:cNvSpPr>
          <p:nvPr/>
        </p:nvSpPr>
        <p:spPr bwMode="auto">
          <a:xfrm rot="5400000">
            <a:off x="7272300" y="1736812"/>
            <a:ext cx="576064" cy="504056"/>
          </a:xfrm>
          <a:prstGeom prst="rightArrow">
            <a:avLst>
              <a:gd name="adj1" fmla="val 50000"/>
              <a:gd name="adj2" fmla="val 41269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Стрелка вправо 3"/>
          <p:cNvSpPr>
            <a:spLocks noChangeArrowheads="1"/>
          </p:cNvSpPr>
          <p:nvPr/>
        </p:nvSpPr>
        <p:spPr bwMode="auto">
          <a:xfrm rot="5400000">
            <a:off x="3095837" y="1736813"/>
            <a:ext cx="576062" cy="504056"/>
          </a:xfrm>
          <a:prstGeom prst="rightArrow">
            <a:avLst>
              <a:gd name="adj1" fmla="val 50000"/>
              <a:gd name="adj2" fmla="val 42007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899592" y="1052736"/>
            <a:ext cx="7056784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660 958,26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2348880"/>
            <a:ext cx="1800200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Жилищное хозяйство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126 975,35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83768" y="2348880"/>
            <a:ext cx="187220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Коммунальное хозяйство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252 059,97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44008" y="2348880"/>
            <a:ext cx="1800200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252 798,08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2348880"/>
            <a:ext cx="2088232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 вопросы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Жилищно-коммунального хозяйства</a:t>
            </a:r>
            <a:endPara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29 124,86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3"/>
          <p:cNvSpPr>
            <a:spLocks noChangeArrowheads="1"/>
          </p:cNvSpPr>
          <p:nvPr/>
        </p:nvSpPr>
        <p:spPr bwMode="auto">
          <a:xfrm rot="5400000">
            <a:off x="5256076" y="1736812"/>
            <a:ext cx="576064" cy="504056"/>
          </a:xfrm>
          <a:prstGeom prst="rightArrow">
            <a:avLst>
              <a:gd name="adj1" fmla="val 50000"/>
              <a:gd name="adj2" fmla="val 42132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Объект 1"/>
          <p:cNvSpPr>
            <a:spLocks/>
          </p:cNvSpPr>
          <p:nvPr/>
        </p:nvSpPr>
        <p:spPr bwMode="auto">
          <a:xfrm>
            <a:off x="1331640" y="0"/>
            <a:ext cx="6552728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в области жилищно-коммунального  хозяйства</a:t>
            </a: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717032"/>
            <a:ext cx="2736304" cy="2304256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17032"/>
            <a:ext cx="25922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717032"/>
            <a:ext cx="3114030" cy="23042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3" grpId="0" animBg="1"/>
      <p:bldP spid="7" grpId="0" animBg="1"/>
      <p:bldP spid="24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51520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 на мероприятия  в области жилищного хозяйства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80728"/>
            <a:ext cx="4320480" cy="37444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(предоставление) жилых помещений и предоставление единовременных денежных выплат гражданам, переселяемых из аварийного жилищного фонда в 2023-2025 годах: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переселение из многоквартирных домов, признанных до 01 января 2017 года  в установленном порядке аварийными и подлежащими сносу или реконструкции в 2023 году запланированы к расселению 2 человека, из 1-го жилого помещения, площадью 16,0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расположенного в  многоквартирном доме  по адресу: ул. Пушкина, 18  (320,00 тыс.руб.).</a:t>
            </a:r>
          </a:p>
          <a:p>
            <a:pPr lvl="0"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переселение из многоквартирных домов, признанных после 01.01.2017 года в установленном порядке аварийными в связи с физическим износом в процессе их эксплуатации и подлежащих сносу или реконструкции, в 2023 году запланированы к расселению 10 МКД, 58 жилых помещений, площадью 1619,5 кв.м., 149 человек по адресам: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Билимбай, пл. Свободы, д. 19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Новоселов,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 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Билимбай, ул. Лермонтова,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Билимбай, ул. Олега Кошевого,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Сакко и Ванцетти,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Циолковского,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Кузино, ул. Вайнера,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 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Трактовая,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Коуровка,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ул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Железнодорожников,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п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Перескачка, ул. Кирова, д.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          (86 313,05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defRPr/>
            </a:pP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980728"/>
            <a:ext cx="4392488" cy="5760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Прочие  мероприятия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жилищного хозяйства: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-снос аварийного и непригодного для проживания жилья (1 234,39 тыс.руб.);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-капитальный ремонт, ремонт общего имущества многоквартирных домов (10 979,86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приспособление жилых помещений инвалидов и общего имущества в многоквартирных домах, в котором проживают инвалиды, с учетом потребностей инвалидов, и обеспечения условий их доступности для инвалидов ( 795,0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 объектов муниципального нежилого , жилого фонда, демонтаж нестационарных объектов, незаконных и самовольных объектов, рекламных конструкций, ветхих и аварийных нежилых зданий, сооружений (2 625,97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приобретение объектов в муниципальную собственность, реконструкция, модернизация объектов муниципальной собственности     ( 23 490,0 тыс.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сохранности и надлежащего содержания объектов, находящихся в муниципальной собственности и объектов, переданных в безвозмездное пользование     (1 217,08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жилых помещений и предоставление денежных выплат гражданам, проживающим в многоквартирных домах, признанных до 01.01.2017 г. аварийными и подлежащими сносу или реконструкции (320,0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приобретение жилых помещений и предоставление денежных выплат гражданам, проживающим в многоквартирных домах, признанных после 01.01.2017 г. аварийными и подлежащими сносу или реконструкции (86 313,05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>
              <a:buFontTx/>
              <a:buChar char="-"/>
              <a:defRPr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4"/>
            <a:ext cx="432048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AutoShape 12"/>
          <p:cNvSpPr>
            <a:spLocks noChangeArrowheads="1"/>
          </p:cNvSpPr>
          <p:nvPr/>
        </p:nvSpPr>
        <p:spPr bwMode="auto">
          <a:xfrm>
            <a:off x="755576" y="1772816"/>
            <a:ext cx="288032" cy="288032"/>
          </a:xfrm>
          <a:prstGeom prst="downArrow">
            <a:avLst>
              <a:gd name="adj1" fmla="val 50000"/>
              <a:gd name="adj2" fmla="val 39766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3" name="AutoShape 28"/>
          <p:cNvSpPr>
            <a:spLocks noChangeArrowheads="1"/>
          </p:cNvSpPr>
          <p:nvPr/>
        </p:nvSpPr>
        <p:spPr bwMode="auto">
          <a:xfrm>
            <a:off x="2483768" y="1772816"/>
            <a:ext cx="288031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4" name="AutoShape 29"/>
          <p:cNvSpPr>
            <a:spLocks noChangeArrowheads="1"/>
          </p:cNvSpPr>
          <p:nvPr/>
        </p:nvSpPr>
        <p:spPr bwMode="auto">
          <a:xfrm>
            <a:off x="4139952" y="1772816"/>
            <a:ext cx="288032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2235" name="AutoShape 30"/>
          <p:cNvSpPr>
            <a:spLocks noChangeArrowheads="1"/>
          </p:cNvSpPr>
          <p:nvPr/>
        </p:nvSpPr>
        <p:spPr bwMode="auto">
          <a:xfrm>
            <a:off x="6012160" y="1772816"/>
            <a:ext cx="288032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AutoShape 30"/>
          <p:cNvSpPr>
            <a:spLocks noChangeArrowheads="1"/>
          </p:cNvSpPr>
          <p:nvPr/>
        </p:nvSpPr>
        <p:spPr bwMode="auto">
          <a:xfrm>
            <a:off x="7884368" y="1772816"/>
            <a:ext cx="288032" cy="288032"/>
          </a:xfrm>
          <a:prstGeom prst="downArrow">
            <a:avLst>
              <a:gd name="adj1" fmla="val 50000"/>
              <a:gd name="adj2" fmla="val 40000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475656" y="188640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 на благоустройство территории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132856"/>
            <a:ext cx="1440160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электроэнергию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наружного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освещения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57 132,94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36296" y="2132856"/>
            <a:ext cx="1656184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восстановление и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текущий ремонт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внешнего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благоустройства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контейнерных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площадок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27 919,24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20072" y="2132856"/>
            <a:ext cx="187220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Текущее содержание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 внешнего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(содержание фонтана,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аллей,скверов,клумб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кронирование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деревьев,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и охрана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мемориала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«Европа-Азия»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29 860,05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7704" y="2132856"/>
            <a:ext cx="151216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Техническое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восстановление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(строительство)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сетей наружного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освещения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21 885,85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63888" y="2132856"/>
            <a:ext cx="151216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дворовых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объектов внешнего благоустройства 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116 000,00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1052736"/>
            <a:ext cx="864096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 городского округа Первоуральск на благоустройство территории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2023 год  составляют  252 798,08 тыс.руб.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Picture 5" descr="\\192.168.2.246\экономика\5.Отчетность\Доклад Главы ГО Первоуральск\2021\Фото\УЖКХ_благоустройство\Корабельная Роща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681" b="1762"/>
          <a:stretch/>
        </p:blipFill>
        <p:spPr bwMode="auto">
          <a:xfrm>
            <a:off x="6228184" y="4725144"/>
            <a:ext cx="2676001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\\192.168.2.246\экономика\5.Отчетность\Доклад Главы ГО Первоуральск\2021\Фото\УЖКХ_Наружнее освещение\ABE1C9D4-0A01-4506-9EF9-7B0C5272FDB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808312" cy="200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725144"/>
            <a:ext cx="30243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1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3" grpId="0" animBg="1"/>
      <p:bldP spid="52234" grpId="0" animBg="1"/>
      <p:bldP spid="52235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2843808" y="3284984"/>
            <a:ext cx="504056" cy="576064"/>
          </a:xfrm>
          <a:prstGeom prst="downArrow">
            <a:avLst>
              <a:gd name="adj1" fmla="val 50000"/>
              <a:gd name="adj2" fmla="val 48154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42061" name="Group 77"/>
          <p:cNvGraphicFramePr>
            <a:graphicFrameLocks noGrp="1"/>
          </p:cNvGraphicFramePr>
          <p:nvPr/>
        </p:nvGraphicFramePr>
        <p:xfrm>
          <a:off x="2123728" y="1268761"/>
          <a:ext cx="6264696" cy="1008111"/>
        </p:xfrm>
        <a:graphic>
          <a:graphicData uri="http://schemas.openxmlformats.org/drawingml/2006/table">
            <a:tbl>
              <a:tblPr/>
              <a:tblGrid>
                <a:gridCol w="6264696"/>
              </a:tblGrid>
              <a:tr h="100811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363 496,62 тыс.руб.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95736" y="188640"/>
            <a:ext cx="5021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социальную политику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564904"/>
            <a:ext cx="864096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Меры социальной поддержки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3933056"/>
            <a:ext cx="1728192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жилищных условий граждан, проживающих в сельской местности, в том числе молодых семей и молодых специалистов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3933056"/>
            <a:ext cx="1584176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отдельным категориям граждан компенсаций расходов на оплату жилого помещения и коммунальных услуг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3933056"/>
            <a:ext cx="1584176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социальных выплат молодым семьям на приобретение (строительство) жилья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16216" y="3933056"/>
            <a:ext cx="244827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Предоставление региональных социальных выплат молодым семьям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7308304" y="3284984"/>
            <a:ext cx="576064" cy="576064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83568" y="3284984"/>
            <a:ext cx="504056" cy="576064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1728192" cy="154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7" y="4869160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трелка вниз 22"/>
          <p:cNvSpPr/>
          <p:nvPr/>
        </p:nvSpPr>
        <p:spPr>
          <a:xfrm>
            <a:off x="5076056" y="3284984"/>
            <a:ext cx="504056" cy="576064"/>
          </a:xfrm>
          <a:prstGeom prst="downArrow">
            <a:avLst>
              <a:gd name="adj1" fmla="val 50000"/>
              <a:gd name="adj2" fmla="val 46309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4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>
            <a:spLocks noChangeArrowheads="1"/>
          </p:cNvSpPr>
          <p:nvPr/>
        </p:nvSpPr>
        <p:spPr bwMode="auto">
          <a:xfrm rot="7916866">
            <a:off x="2627784" y="4653136"/>
            <a:ext cx="672721" cy="408542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Стрелка вправо 3"/>
          <p:cNvSpPr>
            <a:spLocks noChangeArrowheads="1"/>
          </p:cNvSpPr>
          <p:nvPr/>
        </p:nvSpPr>
        <p:spPr bwMode="auto">
          <a:xfrm rot="12428500">
            <a:off x="2510805" y="3389031"/>
            <a:ext cx="635000" cy="346545"/>
          </a:xfrm>
          <a:prstGeom prst="rightArrow">
            <a:avLst>
              <a:gd name="adj1" fmla="val 50000"/>
              <a:gd name="adj2" fmla="val 50000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8878449">
            <a:off x="5684419" y="2898308"/>
            <a:ext cx="563669" cy="32634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право 5"/>
          <p:cNvSpPr>
            <a:spLocks noChangeArrowheads="1"/>
          </p:cNvSpPr>
          <p:nvPr/>
        </p:nvSpPr>
        <p:spPr bwMode="auto">
          <a:xfrm rot="13763266">
            <a:off x="3005805" y="2803183"/>
            <a:ext cx="583136" cy="315510"/>
          </a:xfrm>
          <a:prstGeom prst="rightArrow">
            <a:avLst>
              <a:gd name="adj1" fmla="val 50000"/>
              <a:gd name="adj2" fmla="val 66765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Стрелка вправо 10"/>
          <p:cNvSpPr>
            <a:spLocks noChangeArrowheads="1"/>
          </p:cNvSpPr>
          <p:nvPr/>
        </p:nvSpPr>
        <p:spPr bwMode="auto">
          <a:xfrm rot="16200000">
            <a:off x="4215762" y="2633110"/>
            <a:ext cx="576709" cy="296280"/>
          </a:xfrm>
          <a:prstGeom prst="rightArrow">
            <a:avLst>
              <a:gd name="adj1" fmla="val 50000"/>
              <a:gd name="adj2" fmla="val 66765"/>
            </a:avLst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0107272">
            <a:off x="6228997" y="3476952"/>
            <a:ext cx="614169" cy="351432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652791">
            <a:off x="5823380" y="4772116"/>
            <a:ext cx="694019" cy="36004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95536" y="2636912"/>
            <a:ext cx="1800200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Водное хозяйство     3 074,46 тыс.руб.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07904" y="1052736"/>
            <a:ext cx="1584176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Транспорт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6 184,50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79712" y="1268760"/>
            <a:ext cx="1656184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Лесное хозяйство     3 895,92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5589240"/>
            <a:ext cx="1800200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Сельское хозяйство 3 406,40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36096" y="1340768"/>
            <a:ext cx="172819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Дорожное хозяйство (дорожные фонды) 391 975,84 тыс.руб.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64288" y="2636912"/>
            <a:ext cx="1800200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Связь и информатика             7 985,62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5517232"/>
            <a:ext cx="1872208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 национальной экономики                 44 308,55 тыс.руб.</a:t>
            </a:r>
            <a:endParaRPr lang="ru-RU" sz="1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91880" y="3429000"/>
            <a:ext cx="2232248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Национальная 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460 831,29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55576" y="116632"/>
            <a:ext cx="6775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 в  области  национальной  экономики</a:t>
            </a:r>
            <a:endParaRPr lang="ru-RU" sz="2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907704" y="5589240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на национальную экономику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расчете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одного жителя составит  3 348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216024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052736"/>
            <a:ext cx="1907704" cy="154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717032"/>
            <a:ext cx="19442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80728"/>
            <a:ext cx="18669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1979712" y="3068960"/>
            <a:ext cx="576064" cy="395288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979712" y="4725144"/>
            <a:ext cx="576064" cy="358775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023" name="TextBox 10"/>
          <p:cNvSpPr txBox="1">
            <a:spLocks noChangeArrowheads="1"/>
          </p:cNvSpPr>
          <p:nvPr/>
        </p:nvSpPr>
        <p:spPr bwMode="auto">
          <a:xfrm>
            <a:off x="323528" y="5589240"/>
            <a:ext cx="8439150" cy="110799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Общая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протяженность дорог ГО Первоуральск на </a:t>
            </a: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01.01.2023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474,7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протяженности автомобильных дорог общего пользования местного значения, не отвечающих нормативным требованиям, общей протяженности автомобильных дорог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114,6 км) 24,1%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979712" y="1484784"/>
            <a:ext cx="648072" cy="396875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979712" y="188640"/>
            <a:ext cx="5263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дорожное  хозяйство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1052736"/>
            <a:ext cx="1512168" cy="4464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(дорожные фонды) </a:t>
            </a:r>
          </a:p>
          <a:p>
            <a:pPr algn="ctr">
              <a:defRPr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391 975,84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2132856"/>
            <a:ext cx="3744416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ПСД, инженерных изысканий, прохождение экспертизы проектов строительства, реконструкции, модернизации автомобильных дорог и искусственных сооружений на них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3 134,72 тыс.руб.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99792" y="1052736"/>
            <a:ext cx="3744416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Текущее содержание и обслуживание автомобильных дорог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115 705,82 тыс.руб.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99792" y="4365104"/>
            <a:ext cx="3744416" cy="1152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Ремонт автомобильных дорог местного значения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273 135,30 тыс.руб.</a:t>
            </a:r>
            <a:endParaRPr lang="ru-RU" dirty="0"/>
          </a:p>
        </p:txBody>
      </p:sp>
      <p:pic>
        <p:nvPicPr>
          <p:cNvPr id="18" name="Picture 3" descr="\\192.168.2.246\экономика\5.Отчетность\Доклад Главы ГО Первоуральск\2021\УЖКХ_Дороги\DSC02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80728"/>
            <a:ext cx="2520280" cy="22091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192.168.2.246\экономика\5.Отчетность\Доклад Главы ГО Первоуральск\2021\другие фото\1627534277_pervoru-13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1"/>
            <a:ext cx="2520280" cy="2179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3023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7" y="116632"/>
            <a:ext cx="5760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культуру, кинематографию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980729"/>
            <a:ext cx="7992888" cy="4616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199 603,74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899592" y="2060848"/>
            <a:ext cx="360040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348880"/>
            <a:ext cx="1368152" cy="33843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работы муниципальной сети библиотек, осуществление основных видов библиотечного обслуживания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76 770,91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63688" y="2348880"/>
            <a:ext cx="1296144" cy="33843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досуга и приобщение жителей к творчеству, культурному развитию и самообразованию, любительскому искусству и ремеслам              61 527,60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2348880"/>
            <a:ext cx="1224136" cy="34563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театральными постановками и другими публичными выступлениями жителей ГО Первоуральск          </a:t>
            </a:r>
          </a:p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21 257,10 тыс.руб.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740352" y="2348880"/>
            <a:ext cx="1296144" cy="16561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объектов культурного наследия ГО Первоуральск          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700,00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низ 17"/>
          <p:cNvSpPr/>
          <p:nvPr/>
        </p:nvSpPr>
        <p:spPr>
          <a:xfrm flipH="1">
            <a:off x="2267744" y="2060848"/>
            <a:ext cx="432048" cy="288032"/>
          </a:xfrm>
          <a:prstGeom prst="downArrow">
            <a:avLst>
              <a:gd name="adj1" fmla="val 50000"/>
              <a:gd name="adj2" fmla="val 529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444208" y="2060848"/>
            <a:ext cx="504056" cy="288032"/>
          </a:xfrm>
          <a:prstGeom prst="downArrow">
            <a:avLst>
              <a:gd name="adj1" fmla="val 50000"/>
              <a:gd name="adj2" fmla="val 335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740352" y="2060848"/>
            <a:ext cx="432048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3528" y="5805264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Объем расходов бюджета 2023 г. в области культуры на одного жителя составляет 1 450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932040" y="2060848"/>
            <a:ext cx="432048" cy="288032"/>
          </a:xfrm>
          <a:prstGeom prst="downArrow">
            <a:avLst>
              <a:gd name="adj1" fmla="val 50000"/>
              <a:gd name="adj2" fmla="val 335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2348880"/>
            <a:ext cx="1728192" cy="16561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Благоустройство территории, ремонты зданий и помещений. Укрепление материально-технической базы.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21 712,53 тыс.руб.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005064"/>
            <a:ext cx="288032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4499992" y="2348880"/>
            <a:ext cx="1296144" cy="34563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деятельности учреждений в сфере массового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культурно-досугового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отдыха.   </a:t>
            </a:r>
          </a:p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17 635,60 тыс.руб.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 flipH="1">
            <a:off x="3563888" y="2060848"/>
            <a:ext cx="432048" cy="288032"/>
          </a:xfrm>
          <a:prstGeom prst="downArrow">
            <a:avLst>
              <a:gd name="adj1" fmla="val 50000"/>
              <a:gd name="adj2" fmla="val 335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9552" y="1549075"/>
            <a:ext cx="8001272" cy="36933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направления расходов в области культуры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2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50"/>
                            </p:stCondLst>
                            <p:childTnLst>
                              <p:par>
                                <p:cTn id="51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50"/>
                            </p:stCondLst>
                            <p:childTnLst>
                              <p:par>
                                <p:cTn id="5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50"/>
                            </p:stCondLst>
                            <p:childTnLst>
                              <p:par>
                                <p:cTn id="5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5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50"/>
                            </p:stCondLst>
                            <p:childTnLst>
                              <p:par>
                                <p:cTn id="7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50"/>
                            </p:stCondLst>
                            <p:childTnLst>
                              <p:par>
                                <p:cTn id="7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5" grpId="0" animBg="1"/>
      <p:bldP spid="16" grpId="0" animBg="1"/>
      <p:bldP spid="22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0"/>
            <a:ext cx="828092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физическую культуру и 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980728"/>
            <a:ext cx="7508818" cy="46166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195 344,07 тыс.руб.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267744" y="1484784"/>
            <a:ext cx="360040" cy="288032"/>
          </a:xfrm>
          <a:prstGeom prst="down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низ 4"/>
          <p:cNvSpPr/>
          <p:nvPr/>
        </p:nvSpPr>
        <p:spPr>
          <a:xfrm>
            <a:off x="6732240" y="1484784"/>
            <a:ext cx="360040" cy="288032"/>
          </a:xfrm>
          <a:prstGeom prst="downArrow">
            <a:avLst>
              <a:gd name="adj1" fmla="val 50000"/>
              <a:gd name="adj2" fmla="val 52953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79512" y="1844824"/>
            <a:ext cx="396044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на финансовое обеспечение муниципального задания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ПМБУ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ФКиС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«СТАРТ»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9512" y="5301208"/>
            <a:ext cx="3960440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физкультурных и спортивных мероприятий в рамках Всероссийского физкультурно-спортивного комплекса ГТО (за исключением тестирования выполнения нормативов испытаний комплекса ГТО)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2780928"/>
            <a:ext cx="396044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официальных физкультурных(физкультурно-оздоровительных) мероприятий</a:t>
            </a:r>
            <a:endParaRPr lang="ru-RU" sz="1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79512" y="3501008"/>
            <a:ext cx="396044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официальных спортивных мероприятий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512" y="4221088"/>
            <a:ext cx="396044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доступа к объектам спорта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9512" y="4581128"/>
            <a:ext cx="396044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тестирования выполнения нормативов испытаний (тестов) комплекса ГТО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283968" y="2996952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финансовой поддержки (субсидии) на целевые расходы спортивных организаций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283968" y="2420888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финансовой поддержки АНО «Клуб Уральский трубник по хоккею с мячом»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83968" y="1844824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Финансовая поддержка спортсменов  и спортивных  команд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3573016"/>
            <a:ext cx="468052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спортивных площадок (оснащение спортивным оборудованием) для занятий уличной гимнастикой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3968" y="4221088"/>
            <a:ext cx="468052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работы центра тестирования по выполнению нормативов испытаний (тестов) ГТО,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https://encrypted-tbn0.gstatic.com/images?q=tbn:ANd9GcQkIf1AnHFqc1yhSmmR06owTgpLftZe5hef0eoVtlFcfTE3hAcR6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869160"/>
            <a:ext cx="3960440" cy="177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461375" cy="457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Расходы на физическую культуру и спорт</a:t>
            </a:r>
          </a:p>
        </p:txBody>
      </p:sp>
      <p:graphicFrame>
        <p:nvGraphicFramePr>
          <p:cNvPr id="51246" name="Group 46"/>
          <p:cNvGraphicFramePr>
            <a:graphicFrameLocks noGrp="1"/>
          </p:cNvGraphicFramePr>
          <p:nvPr/>
        </p:nvGraphicFramePr>
        <p:xfrm>
          <a:off x="683568" y="1052736"/>
          <a:ext cx="7704856" cy="896012"/>
        </p:xfrm>
        <a:graphic>
          <a:graphicData uri="http://schemas.openxmlformats.org/drawingml/2006/table">
            <a:tbl>
              <a:tblPr/>
              <a:tblGrid>
                <a:gridCol w="7704856"/>
              </a:tblGrid>
              <a:tr h="89601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бюджета на физическую культуру и спорт в расчете на 1 жителя  1 419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0825" y="2204864"/>
            <a:ext cx="8642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Доля населения, систематически занимающихся физической культурой и спортом,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возросла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трехлетний период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49,5%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55,2%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64535"/>
          <p:cNvGraphicFramePr>
            <a:graphicFrameLocks/>
          </p:cNvGraphicFramePr>
          <p:nvPr/>
        </p:nvGraphicFramePr>
        <p:xfrm>
          <a:off x="683568" y="2996952"/>
          <a:ext cx="8009807" cy="386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advClick="0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5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1" grpId="0">
        <p:bldSub>
          <a:bldChart bld="series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39750" y="155733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6564" name="Text Box 4" descr="121049_original"/>
          <p:cNvSpPr txBox="1">
            <a:spLocks noChangeArrowheads="1"/>
          </p:cNvSpPr>
          <p:nvPr/>
        </p:nvSpPr>
        <p:spPr bwMode="auto">
          <a:xfrm>
            <a:off x="0" y="765175"/>
            <a:ext cx="9144000" cy="569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sz="2800" b="1" i="1" dirty="0"/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sz="2800" dirty="0"/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sz="24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городского округа  Первоуральск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45000"/>
              </a:lnSpc>
              <a:spcBef>
                <a:spcPct val="50000"/>
              </a:spcBef>
              <a:defRPr/>
            </a:pPr>
            <a:endParaRPr lang="ru-RU" sz="2400" b="1" i="1" dirty="0">
              <a:solidFill>
                <a:srgbClr val="80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Руководитель: Ярославцева Марина Юрьевна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Тел/факс:8(3439)647755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ufin@prvadm.ru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en-US" sz="24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b="1" i="1" dirty="0">
              <a:solidFill>
                <a:srgbClr val="FF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b="1" i="1" dirty="0">
              <a:solidFill>
                <a:srgbClr val="FF0000"/>
              </a:solidFill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  <a:defRPr/>
            </a:pP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1" descr="121049_original"/>
          <p:cNvSpPr>
            <a:spLocks noGrp="1"/>
          </p:cNvSpPr>
          <p:nvPr>
            <p:ph idx="4294967295"/>
          </p:nvPr>
        </p:nvSpPr>
        <p:spPr>
          <a:xfrm>
            <a:off x="0" y="908720"/>
            <a:ext cx="8964488" cy="7510710"/>
          </a:xfrm>
          <a:noFill/>
        </p:spPr>
        <p:txBody>
          <a:bodyPr wrap="square">
            <a:spAutoFit/>
          </a:bodyPr>
          <a:lstStyle/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Бюджетный кодекс Российской Федерации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06.10.2003 № 131-ФЗ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«Об общих принципах организации местного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самоуправления в Российской Федерации»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закон от 08.05.2010 № 83-ФЗ «О внесении изменений в отдельные законодательные акты Российской Федерации в связи с совершенствованием правового положения государственных (муниципальных) учреждений»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Решение Первоуральской городской Думы от 27.07.2017 </a:t>
            </a:r>
            <a:r>
              <a:rPr lang="ru-RU" altLang="ru-RU" sz="1800" dirty="0" smtClean="0">
                <a:latin typeface="Times New Roman" pitchFamily="18" charset="0"/>
              </a:rPr>
              <a:t>г. № 649 (в редакции от 28.06.2018 г) «</a:t>
            </a: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Об утверждении положения о бюджетном устройстве и бюджетном процессе в городском округе Первоуральск </a:t>
            </a:r>
            <a:r>
              <a:rPr lang="ru-RU" altLang="ru-RU" sz="1800" dirty="0" smtClean="0">
                <a:latin typeface="Times New Roman" pitchFamily="18" charset="0"/>
              </a:rPr>
              <a:t>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en-US" altLang="ru-RU" sz="1800" dirty="0" smtClean="0">
              <a:latin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</a:rPr>
              <a:t>Решение </a:t>
            </a:r>
            <a:r>
              <a:rPr lang="ru-RU" altLang="ru-RU" sz="1800" dirty="0" err="1" smtClean="0">
                <a:latin typeface="Times New Roman" pitchFamily="18" charset="0"/>
              </a:rPr>
              <a:t>Первоуральского</a:t>
            </a:r>
            <a:r>
              <a:rPr lang="ru-RU" altLang="ru-RU" sz="1800" dirty="0" smtClean="0">
                <a:latin typeface="Times New Roman" pitchFamily="18" charset="0"/>
              </a:rPr>
              <a:t> городского Совета от 23.06.2005года № 94 (в редакции от 22.12.2022 г.) «Об утверждении Устава городского округа Первоуральск»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1800" dirty="0" smtClean="0">
                <a:latin typeface="Times New Roman" pitchFamily="18" charset="0"/>
              </a:rPr>
              <a:t>ешение Первоуральской городской Думы  33 от 22.12.2022 г. « О бюджете городского округа Первоуральск на 2023 год и плановый период 2024 и 2025 годов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altLang="ru-RU" sz="1600" b="1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altLang="ru-RU" sz="1600" b="1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sz="1600" b="1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ru-RU" sz="1600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6213" indent="-176213" eaLnBrk="1" hangingPunct="1"/>
            <a:endParaRPr lang="ru-RU" sz="1600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8" name="Rectangle 2"/>
          <p:cNvSpPr>
            <a:spLocks noChangeArrowheads="1"/>
          </p:cNvSpPr>
          <p:nvPr/>
        </p:nvSpPr>
        <p:spPr bwMode="auto">
          <a:xfrm>
            <a:off x="1835150" y="0"/>
            <a:ext cx="5768975" cy="765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052736"/>
            <a:ext cx="2862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/>
      <p:bldP spid="51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900113" y="1628775"/>
            <a:ext cx="7272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 advClick="0" advTm="5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1" descr="121049_original"/>
          <p:cNvSpPr>
            <a:spLocks noGrp="1"/>
          </p:cNvSpPr>
          <p:nvPr>
            <p:ph idx="4294967295"/>
          </p:nvPr>
        </p:nvSpPr>
        <p:spPr>
          <a:xfrm>
            <a:off x="0" y="1081419"/>
            <a:ext cx="8964488" cy="5776581"/>
          </a:xfrm>
          <a:noFill/>
        </p:spPr>
        <p:txBody>
          <a:bodyPr wrap="square">
            <a:spAutoFit/>
          </a:bodyPr>
          <a:lstStyle/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r>
              <a:rPr lang="ru-RU" altLang="ru-RU" sz="1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городском округе Первоуральск возможность участия граждан в формировании бюджета на очередной финансовый год и плановый период обеспечения следующим образом: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  <a:buNone/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Публичное обсуждение муниципальных программ.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официальном сайте городского округа публикуется проект муниципальной программы и информация о порядке направления замечаний и предложений к проекту обсуждения.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 проведения общественного обсуждения проекта программы – не менее 7 календарных дней.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r>
              <a:rPr lang="ru-RU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Обсуждения бюджета городского округа Первоуральск на публичных слушаниях, что обеспечивает обсуждение вопросов формирования бюджета широким кругом лиц, депутатами, гражданами, СМИ. </a:t>
            </a: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6213" indent="-176213" algn="just" eaLnBrk="1" hangingPunct="1">
              <a:lnSpc>
                <a:spcPct val="114000"/>
              </a:lnSpc>
              <a:spcBef>
                <a:spcPct val="0"/>
              </a:spcBef>
            </a:pPr>
            <a:endParaRPr lang="ru-RU" altLang="ru-RU" sz="1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59632" y="-99392"/>
            <a:ext cx="67322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жителей Первоуральска в формировании бюджета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179512" y="0"/>
            <a:ext cx="8532863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городского округа Первоуральск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2023-2025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552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 Бюджетная </a:t>
            </a:r>
            <a:r>
              <a:rPr lang="ru-RU" sz="1700" dirty="0">
                <a:latin typeface="Times New Roman" pitchFamily="18" charset="0"/>
              </a:rPr>
              <a:t>политика в период </a:t>
            </a:r>
            <a:r>
              <a:rPr lang="ru-RU" sz="1700" dirty="0" smtClean="0">
                <a:latin typeface="Times New Roman" pitchFamily="18" charset="0"/>
              </a:rPr>
              <a:t>2023 - 2025 </a:t>
            </a:r>
            <a:r>
              <a:rPr lang="ru-RU" sz="1700" dirty="0">
                <a:latin typeface="Times New Roman" pitchFamily="18" charset="0"/>
              </a:rPr>
              <a:t>годов </a:t>
            </a:r>
            <a:r>
              <a:rPr lang="ru-RU" sz="1700" dirty="0" smtClean="0">
                <a:latin typeface="Times New Roman" pitchFamily="18" charset="0"/>
              </a:rPr>
              <a:t>соответствует </a:t>
            </a:r>
            <a:r>
              <a:rPr lang="ru-RU" sz="1700" dirty="0">
                <a:latin typeface="Times New Roman" pitchFamily="18" charset="0"/>
              </a:rPr>
              <a:t>критериям последовательности, реалистичности</a:t>
            </a:r>
            <a:r>
              <a:rPr lang="ru-RU" sz="1700" dirty="0" smtClean="0">
                <a:latin typeface="Times New Roman" pitchFamily="18" charset="0"/>
              </a:rPr>
              <a:t>, эффективности </a:t>
            </a:r>
            <a:r>
              <a:rPr lang="ru-RU" sz="1700" dirty="0">
                <a:latin typeface="Times New Roman" pitchFamily="18" charset="0"/>
              </a:rPr>
              <a:t>и </a:t>
            </a:r>
            <a:r>
              <a:rPr lang="ru-RU" sz="1700" dirty="0" err="1" smtClean="0">
                <a:latin typeface="Times New Roman" pitchFamily="18" charset="0"/>
              </a:rPr>
              <a:t>адресности</a:t>
            </a:r>
            <a:r>
              <a:rPr lang="ru-RU" sz="1700" dirty="0" smtClean="0">
                <a:latin typeface="Times New Roman" pitchFamily="18" charset="0"/>
              </a:rPr>
              <a:t>.</a:t>
            </a: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 Планирование </a:t>
            </a:r>
            <a:r>
              <a:rPr lang="ru-RU" sz="1700" dirty="0">
                <a:latin typeface="Times New Roman" pitchFamily="18" charset="0"/>
              </a:rPr>
              <a:t>бюджета городского округа Первоуральск осуществляется </a:t>
            </a:r>
            <a:r>
              <a:rPr lang="ru-RU" sz="1700" dirty="0" smtClean="0">
                <a:latin typeface="Times New Roman" pitchFamily="18" charset="0"/>
              </a:rPr>
              <a:t>на </a:t>
            </a:r>
            <a:r>
              <a:rPr lang="ru-RU" sz="1700" dirty="0">
                <a:latin typeface="Times New Roman" pitchFamily="18" charset="0"/>
              </a:rPr>
              <a:t>три </a:t>
            </a:r>
            <a:r>
              <a:rPr lang="ru-RU" sz="1700" dirty="0" smtClean="0">
                <a:latin typeface="Times New Roman" pitchFamily="18" charset="0"/>
              </a:rPr>
              <a:t>года:  2023 </a:t>
            </a:r>
            <a:r>
              <a:rPr lang="ru-RU" sz="1700" dirty="0">
                <a:latin typeface="Times New Roman" pitchFamily="18" charset="0"/>
              </a:rPr>
              <a:t>год и плановый период </a:t>
            </a:r>
            <a:r>
              <a:rPr lang="ru-RU" sz="1700" dirty="0" smtClean="0">
                <a:latin typeface="Times New Roman" pitchFamily="18" charset="0"/>
              </a:rPr>
              <a:t>2024 </a:t>
            </a:r>
            <a:r>
              <a:rPr lang="ru-RU" sz="1700" dirty="0">
                <a:latin typeface="Times New Roman" pitchFamily="18" charset="0"/>
              </a:rPr>
              <a:t>и </a:t>
            </a:r>
            <a:r>
              <a:rPr lang="ru-RU" sz="1700" dirty="0" smtClean="0">
                <a:latin typeface="Times New Roman" pitchFamily="18" charset="0"/>
              </a:rPr>
              <a:t>2025 годов.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Основные задачи </a:t>
            </a:r>
            <a:r>
              <a:rPr lang="ru-RU" sz="1700" dirty="0">
                <a:latin typeface="Times New Roman" pitchFamily="18" charset="0"/>
              </a:rPr>
              <a:t>бюджетной политики на </a:t>
            </a:r>
            <a:r>
              <a:rPr lang="ru-RU" sz="1700" dirty="0" smtClean="0">
                <a:latin typeface="Times New Roman" pitchFamily="18" charset="0"/>
              </a:rPr>
              <a:t>2023–2025 годы: </a:t>
            </a: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обеспечение </a:t>
            </a:r>
            <a:r>
              <a:rPr lang="ru-RU" sz="1700" dirty="0">
                <a:latin typeface="Times New Roman" pitchFamily="18" charset="0"/>
              </a:rPr>
              <a:t>сбалансированности бюджета городского округа Первоуральск</a:t>
            </a:r>
            <a:r>
              <a:rPr lang="ru-RU" sz="1700" dirty="0" smtClean="0">
                <a:latin typeface="Times New Roman" pitchFamily="18" charset="0"/>
              </a:rPr>
              <a:t>, </a:t>
            </a: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повышение </a:t>
            </a:r>
            <a:r>
              <a:rPr lang="ru-RU" sz="1700" dirty="0">
                <a:latin typeface="Times New Roman" pitchFamily="18" charset="0"/>
              </a:rPr>
              <a:t>качества управления бюджетным процессом главными распорядителями бюджетных средств, </a:t>
            </a:r>
            <a:endParaRPr lang="ru-RU" sz="1700" dirty="0" smtClean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оптимизация </a:t>
            </a:r>
            <a:r>
              <a:rPr lang="ru-RU" sz="1700" dirty="0">
                <a:latin typeface="Times New Roman" pitchFamily="18" charset="0"/>
              </a:rPr>
              <a:t>структуры расходов бюджета городского округа Первоуральск</a:t>
            </a:r>
            <a:r>
              <a:rPr lang="ru-RU" sz="1700" dirty="0" smtClean="0">
                <a:latin typeface="Times New Roman" pitchFamily="18" charset="0"/>
              </a:rPr>
              <a:t>, повышение </a:t>
            </a:r>
            <a:r>
              <a:rPr lang="ru-RU" sz="1700" dirty="0">
                <a:latin typeface="Times New Roman" pitchFamily="18" charset="0"/>
              </a:rPr>
              <a:t>эффективности бюджетных расходов, в том числе за счет оптимизации закупок максимально эффективного использования </a:t>
            </a:r>
            <a:r>
              <a:rPr lang="ru-RU" sz="1700" dirty="0" smtClean="0">
                <a:latin typeface="Times New Roman" pitchFamily="18" charset="0"/>
              </a:rPr>
              <a:t>субсидий, </a:t>
            </a:r>
          </a:p>
          <a:p>
            <a:pPr algn="just" eaLnBrk="1" hangingPunct="1"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концентрация </a:t>
            </a:r>
            <a:r>
              <a:rPr lang="ru-RU" sz="1700" dirty="0">
                <a:latin typeface="Times New Roman" pitchFamily="18" charset="0"/>
              </a:rPr>
              <a:t>усилий на основных направлений стратегического развития городского </a:t>
            </a:r>
            <a:r>
              <a:rPr lang="ru-RU" sz="1700" dirty="0" smtClean="0">
                <a:latin typeface="Times New Roman" pitchFamily="18" charset="0"/>
              </a:rPr>
              <a:t>округа,</a:t>
            </a:r>
          </a:p>
          <a:p>
            <a:pPr algn="just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latin typeface="Times New Roman" pitchFamily="18" charset="0"/>
              </a:rPr>
              <a:t>обеспечение </a:t>
            </a:r>
            <a:r>
              <a:rPr lang="ru-RU" sz="1700" dirty="0">
                <a:latin typeface="Times New Roman" pitchFamily="18" charset="0"/>
              </a:rPr>
              <a:t>открытости планирования бюджета городского округа для </a:t>
            </a:r>
            <a:r>
              <a:rPr lang="ru-RU" sz="1700" dirty="0" smtClean="0">
                <a:latin typeface="Times New Roman" pitchFamily="18" charset="0"/>
              </a:rPr>
              <a:t>граждан.</a:t>
            </a: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 smtClean="0">
                <a:latin typeface="Times New Roman" pitchFamily="18" charset="0"/>
              </a:rPr>
              <a:t>Улучшение </a:t>
            </a:r>
            <a:r>
              <a:rPr lang="ru-RU" sz="1700" dirty="0">
                <a:latin typeface="Times New Roman" pitchFamily="18" charset="0"/>
              </a:rPr>
              <a:t>инвестиционного </a:t>
            </a:r>
            <a:r>
              <a:rPr lang="ru-RU" sz="1700" dirty="0" smtClean="0">
                <a:latin typeface="Times New Roman" pitchFamily="18" charset="0"/>
              </a:rPr>
              <a:t>климата.</a:t>
            </a:r>
            <a:endParaRPr lang="ru-RU" sz="1700" dirty="0">
              <a:latin typeface="Times New Roman" pitchFamily="18" charset="0"/>
            </a:endParaRP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>
                <a:latin typeface="Times New Roman" pitchFamily="18" charset="0"/>
              </a:rPr>
              <a:t>Применение программно-целевого метода бюджетного планирования </a:t>
            </a:r>
            <a:r>
              <a:rPr lang="ru-RU" sz="1700" dirty="0" smtClean="0">
                <a:latin typeface="Times New Roman" pitchFamily="18" charset="0"/>
              </a:rPr>
              <a:t>(21 </a:t>
            </a:r>
            <a:r>
              <a:rPr lang="ru-RU" sz="1700" dirty="0">
                <a:latin typeface="Times New Roman" pitchFamily="18" charset="0"/>
              </a:rPr>
              <a:t>муниципальная программа с долей расходов </a:t>
            </a:r>
            <a:r>
              <a:rPr lang="ru-RU" sz="1700" dirty="0" smtClean="0">
                <a:latin typeface="Times New Roman" pitchFamily="18" charset="0"/>
              </a:rPr>
              <a:t>96% </a:t>
            </a:r>
            <a:r>
              <a:rPr lang="ru-RU" sz="1700" dirty="0">
                <a:latin typeface="Times New Roman" pitchFamily="18" charset="0"/>
              </a:rPr>
              <a:t>от общего объема расходов).</a:t>
            </a:r>
          </a:p>
          <a:p>
            <a:pPr algn="just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1700" dirty="0">
                <a:latin typeface="Times New Roman" pitchFamily="18" charset="0"/>
              </a:rPr>
              <a:t>Создание условий для повышения качества предоставления </a:t>
            </a:r>
            <a:r>
              <a:rPr lang="ru-RU" sz="1700" dirty="0" smtClean="0">
                <a:latin typeface="Times New Roman" pitchFamily="18" charset="0"/>
              </a:rPr>
              <a:t>муниципальных </a:t>
            </a:r>
            <a:r>
              <a:rPr lang="ru-RU" sz="1700" dirty="0">
                <a:latin typeface="Times New Roman" pitchFamily="18" charset="0"/>
              </a:rPr>
              <a:t>услуг.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ru-RU" sz="17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Все мероприятия направлены на сохранение социальной направленности расходов и на развитие городского округа </a:t>
            </a:r>
            <a:r>
              <a:rPr lang="ru-RU" sz="17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Первоуральск.</a:t>
            </a:r>
            <a:endParaRPr lang="ru-RU" sz="17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7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78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8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8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8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78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78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78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78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/>
      <p:bldP spid="17818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611560" y="116632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Азбука</a:t>
            </a:r>
            <a:r>
              <a:rPr lang="ru-RU" sz="2400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3568" y="1052736"/>
            <a:ext cx="77768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форма образования расходования денежных средств, предназначенных  для финансового обеспечения задач и функций государства и местного самоуправления.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поступающие в бюджет денежные средства.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средства. </a:t>
            </a:r>
          </a:p>
          <a:p>
            <a:pPr algn="just" eaLnBrk="1" hangingPunct="1"/>
            <a:endParaRPr lang="ru-RU" sz="2800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3501008"/>
            <a:ext cx="1944216" cy="216024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5536" y="3573016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 ИСПОЛНЕНИЯ БЮДЖЕТА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=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«минус»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7"/>
          <p:cNvPicPr>
            <a:picLocks noChangeAspect="1"/>
          </p:cNvPicPr>
          <p:nvPr/>
        </p:nvPicPr>
        <p:blipFill>
          <a:blip r:embed="rId3" cstate="print"/>
          <a:srcRect l="1142" t="2598" r="1790" b="3878"/>
          <a:stretch>
            <a:fillRect/>
          </a:stretch>
        </p:blipFill>
        <p:spPr bwMode="auto">
          <a:xfrm>
            <a:off x="2483768" y="3501008"/>
            <a:ext cx="1728192" cy="73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Минус 10"/>
          <p:cNvSpPr>
            <a:spLocks/>
          </p:cNvSpPr>
          <p:nvPr/>
        </p:nvSpPr>
        <p:spPr bwMode="auto">
          <a:xfrm>
            <a:off x="4283968" y="3717032"/>
            <a:ext cx="360040" cy="273050"/>
          </a:xfrm>
          <a:custGeom>
            <a:avLst/>
            <a:gdLst>
              <a:gd name="T0" fmla="*/ 3 w 323850"/>
              <a:gd name="T1" fmla="*/ 2147483647 h 201612"/>
              <a:gd name="T2" fmla="*/ 22 w 323850"/>
              <a:gd name="T3" fmla="*/ 2147483647 h 201612"/>
              <a:gd name="T4" fmla="*/ 22 w 323850"/>
              <a:gd name="T5" fmla="*/ 2147483647 h 201612"/>
              <a:gd name="T6" fmla="*/ 3 w 323850"/>
              <a:gd name="T7" fmla="*/ 2147483647 h 201612"/>
              <a:gd name="T8" fmla="*/ 3 w 323850"/>
              <a:gd name="T9" fmla="*/ 2147483647 h 2016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3850"/>
              <a:gd name="T16" fmla="*/ 0 h 201612"/>
              <a:gd name="T17" fmla="*/ 323850 w 323850"/>
              <a:gd name="T18" fmla="*/ 201612 h 2016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3850" h="201612">
                <a:moveTo>
                  <a:pt x="42926" y="77096"/>
                </a:moveTo>
                <a:lnTo>
                  <a:pt x="280924" y="77096"/>
                </a:lnTo>
                <a:lnTo>
                  <a:pt x="280924" y="124516"/>
                </a:lnTo>
                <a:lnTo>
                  <a:pt x="42926" y="124516"/>
                </a:lnTo>
                <a:lnTo>
                  <a:pt x="42926" y="77096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16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6016" y="3501008"/>
            <a:ext cx="1656184" cy="71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Равно 11"/>
          <p:cNvSpPr>
            <a:spLocks/>
          </p:cNvSpPr>
          <p:nvPr/>
        </p:nvSpPr>
        <p:spPr bwMode="auto">
          <a:xfrm>
            <a:off x="6659836" y="3716337"/>
            <a:ext cx="376237" cy="303213"/>
          </a:xfrm>
          <a:custGeom>
            <a:avLst/>
            <a:gdLst>
              <a:gd name="T0" fmla="*/ 49870 w 376237"/>
              <a:gd name="T1" fmla="*/ 62462 h 303212"/>
              <a:gd name="T2" fmla="*/ 326367 w 376237"/>
              <a:gd name="T3" fmla="*/ 62462 h 303212"/>
              <a:gd name="T4" fmla="*/ 326367 w 376237"/>
              <a:gd name="T5" fmla="*/ 133777 h 303212"/>
              <a:gd name="T6" fmla="*/ 49870 w 376237"/>
              <a:gd name="T7" fmla="*/ 133777 h 303212"/>
              <a:gd name="T8" fmla="*/ 49870 w 376237"/>
              <a:gd name="T9" fmla="*/ 62462 h 303212"/>
              <a:gd name="T10" fmla="*/ 49870 w 376237"/>
              <a:gd name="T11" fmla="*/ 169435 h 303212"/>
              <a:gd name="T12" fmla="*/ 326367 w 376237"/>
              <a:gd name="T13" fmla="*/ 169435 h 303212"/>
              <a:gd name="T14" fmla="*/ 326367 w 376237"/>
              <a:gd name="T15" fmla="*/ 240750 h 303212"/>
              <a:gd name="T16" fmla="*/ 49870 w 376237"/>
              <a:gd name="T17" fmla="*/ 240750 h 303212"/>
              <a:gd name="T18" fmla="*/ 49870 w 376237"/>
              <a:gd name="T19" fmla="*/ 169435 h 3032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6237" h="303212">
                <a:moveTo>
                  <a:pt x="49870" y="62462"/>
                </a:moveTo>
                <a:lnTo>
                  <a:pt x="326367" y="62462"/>
                </a:lnTo>
                <a:lnTo>
                  <a:pt x="326367" y="133777"/>
                </a:lnTo>
                <a:lnTo>
                  <a:pt x="49870" y="133777"/>
                </a:lnTo>
                <a:lnTo>
                  <a:pt x="49870" y="62462"/>
                </a:lnTo>
                <a:close/>
                <a:moveTo>
                  <a:pt x="49870" y="169435"/>
                </a:moveTo>
                <a:lnTo>
                  <a:pt x="326367" y="169435"/>
                </a:lnTo>
                <a:lnTo>
                  <a:pt x="326367" y="240750"/>
                </a:lnTo>
                <a:lnTo>
                  <a:pt x="49870" y="240750"/>
                </a:lnTo>
                <a:lnTo>
                  <a:pt x="49870" y="169435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>
          <a:blip r:embed="rId3" cstate="print"/>
          <a:srcRect l="1142" t="2598" r="1790" b="3878"/>
          <a:stretch>
            <a:fillRect/>
          </a:stretch>
        </p:blipFill>
        <p:spPr bwMode="auto">
          <a:xfrm>
            <a:off x="4716016" y="4941168"/>
            <a:ext cx="1728192" cy="73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Минус 10"/>
          <p:cNvSpPr>
            <a:spLocks/>
          </p:cNvSpPr>
          <p:nvPr/>
        </p:nvSpPr>
        <p:spPr bwMode="auto">
          <a:xfrm>
            <a:off x="4283968" y="5157192"/>
            <a:ext cx="360040" cy="273050"/>
          </a:xfrm>
          <a:custGeom>
            <a:avLst/>
            <a:gdLst>
              <a:gd name="T0" fmla="*/ 3 w 323850"/>
              <a:gd name="T1" fmla="*/ 2147483647 h 201612"/>
              <a:gd name="T2" fmla="*/ 22 w 323850"/>
              <a:gd name="T3" fmla="*/ 2147483647 h 201612"/>
              <a:gd name="T4" fmla="*/ 22 w 323850"/>
              <a:gd name="T5" fmla="*/ 2147483647 h 201612"/>
              <a:gd name="T6" fmla="*/ 3 w 323850"/>
              <a:gd name="T7" fmla="*/ 2147483647 h 201612"/>
              <a:gd name="T8" fmla="*/ 3 w 323850"/>
              <a:gd name="T9" fmla="*/ 2147483647 h 2016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3850"/>
              <a:gd name="T16" fmla="*/ 0 h 201612"/>
              <a:gd name="T17" fmla="*/ 323850 w 323850"/>
              <a:gd name="T18" fmla="*/ 201612 h 2016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3850" h="201612">
                <a:moveTo>
                  <a:pt x="42926" y="77096"/>
                </a:moveTo>
                <a:lnTo>
                  <a:pt x="280924" y="77096"/>
                </a:lnTo>
                <a:lnTo>
                  <a:pt x="280924" y="124516"/>
                </a:lnTo>
                <a:lnTo>
                  <a:pt x="42926" y="124516"/>
                </a:lnTo>
                <a:lnTo>
                  <a:pt x="42926" y="77096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ru-RU"/>
          </a:p>
        </p:txBody>
      </p:sp>
      <p:pic>
        <p:nvPicPr>
          <p:cNvPr id="21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483768" y="4941168"/>
            <a:ext cx="1656184" cy="71073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Равно 11"/>
          <p:cNvSpPr>
            <a:spLocks/>
          </p:cNvSpPr>
          <p:nvPr/>
        </p:nvSpPr>
        <p:spPr bwMode="auto">
          <a:xfrm>
            <a:off x="6659836" y="5156497"/>
            <a:ext cx="376237" cy="303213"/>
          </a:xfrm>
          <a:custGeom>
            <a:avLst/>
            <a:gdLst>
              <a:gd name="T0" fmla="*/ 49870 w 376237"/>
              <a:gd name="T1" fmla="*/ 62462 h 303212"/>
              <a:gd name="T2" fmla="*/ 326367 w 376237"/>
              <a:gd name="T3" fmla="*/ 62462 h 303212"/>
              <a:gd name="T4" fmla="*/ 326367 w 376237"/>
              <a:gd name="T5" fmla="*/ 133777 h 303212"/>
              <a:gd name="T6" fmla="*/ 49870 w 376237"/>
              <a:gd name="T7" fmla="*/ 133777 h 303212"/>
              <a:gd name="T8" fmla="*/ 49870 w 376237"/>
              <a:gd name="T9" fmla="*/ 62462 h 303212"/>
              <a:gd name="T10" fmla="*/ 49870 w 376237"/>
              <a:gd name="T11" fmla="*/ 169435 h 303212"/>
              <a:gd name="T12" fmla="*/ 326367 w 376237"/>
              <a:gd name="T13" fmla="*/ 169435 h 303212"/>
              <a:gd name="T14" fmla="*/ 326367 w 376237"/>
              <a:gd name="T15" fmla="*/ 240750 h 303212"/>
              <a:gd name="T16" fmla="*/ 49870 w 376237"/>
              <a:gd name="T17" fmla="*/ 240750 h 303212"/>
              <a:gd name="T18" fmla="*/ 49870 w 376237"/>
              <a:gd name="T19" fmla="*/ 169435 h 3032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6237" h="303212">
                <a:moveTo>
                  <a:pt x="49870" y="62462"/>
                </a:moveTo>
                <a:lnTo>
                  <a:pt x="326367" y="62462"/>
                </a:lnTo>
                <a:lnTo>
                  <a:pt x="326367" y="133777"/>
                </a:lnTo>
                <a:lnTo>
                  <a:pt x="49870" y="133777"/>
                </a:lnTo>
                <a:lnTo>
                  <a:pt x="49870" y="62462"/>
                </a:lnTo>
                <a:close/>
                <a:moveTo>
                  <a:pt x="49870" y="169435"/>
                </a:moveTo>
                <a:lnTo>
                  <a:pt x="326367" y="169435"/>
                </a:lnTo>
                <a:lnTo>
                  <a:pt x="326367" y="240750"/>
                </a:lnTo>
                <a:lnTo>
                  <a:pt x="49870" y="240750"/>
                </a:lnTo>
                <a:lnTo>
                  <a:pt x="49870" y="169435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236296" y="3429000"/>
            <a:ext cx="1619672" cy="1152128"/>
          </a:xfrm>
          <a:prstGeom prst="rect">
            <a:avLst/>
          </a:prstGeom>
          <a:noFill/>
          <a:ln w="25400">
            <a:solidFill>
              <a:schemeClr val="tx2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над доходами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36296" y="4725144"/>
            <a:ext cx="1619672" cy="1152128"/>
          </a:xfrm>
          <a:prstGeom prst="rect">
            <a:avLst/>
          </a:prstGeom>
          <a:noFill/>
          <a:ln w="25400">
            <a:solidFill>
              <a:schemeClr val="tx2">
                <a:alpha val="6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превышение доходов над расходами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47664" y="5949280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Обязательное требование, предъявляемое к составлению и утверждению бюджета –это его сбалансированность.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7624" y="5805264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/>
      <p:bldP spid="15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4356100" y="2133600"/>
            <a:ext cx="323850" cy="8636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 rot="19704288">
            <a:off x="7092950" y="2060575"/>
            <a:ext cx="371475" cy="10414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 rot="1452757">
            <a:off x="2051050" y="2060575"/>
            <a:ext cx="323850" cy="1008063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auto">
          <a:xfrm>
            <a:off x="3348038" y="119063"/>
            <a:ext cx="2424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Азбука бюджета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140968"/>
            <a:ext cx="2304256" cy="3528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ДОХОДЫ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Налоговым кодексом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-налог на доходы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-акцизы;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-налоги на совокупный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доход(ЕНВД,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сельхозналог,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патентная система);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-налог на имущество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-земельный налог;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-госпошлина.</a:t>
            </a:r>
            <a:r>
              <a:rPr lang="ru-RU" sz="1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1052736"/>
            <a:ext cx="5400600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БЮДЖЕТА- </a:t>
            </a:r>
            <a:r>
              <a:rPr lang="ru-RU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безвозмездные,  </a:t>
            </a:r>
            <a:endParaRPr lang="ru-RU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безвозвратные поступления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денежных средств в </a:t>
            </a:r>
            <a:r>
              <a:rPr lang="ru-RU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47864" y="3140968"/>
            <a:ext cx="2304256" cy="35283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</a:t>
            </a:r>
          </a:p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Поступления в местный бюджет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областного бюджета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межбюджетных трансфертов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виде дотаций, субсидий,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субвенций и иных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межбюджетных трансфертов,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также поступления от физических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юридических лиц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(кроме налоговых и 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неналоговых доходов)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44208" y="3140968"/>
            <a:ext cx="2088232" cy="3456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1" hangingPunct="1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себя: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•доходы от использования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продажи имущества;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•платные услуги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казенных учреждений;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•штрафы за нарушение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законодательства;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•плата за негативное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воздействие на окружающую среду</a:t>
            </a:r>
          </a:p>
          <a:p>
            <a:pPr algn="ctr" eaLnBrk="1" hangingPunct="1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•иные неналоговые доходы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3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23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348038" y="1190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sz="24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1763713" y="188913"/>
            <a:ext cx="561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Азбука бюджета</a:t>
            </a:r>
          </a:p>
        </p:txBody>
      </p:sp>
      <p:sp>
        <p:nvSpPr>
          <p:cNvPr id="19460" name="Rectangle 22" descr="1390229512_0629"/>
          <p:cNvSpPr>
            <a:spLocks noChangeArrowheads="1"/>
          </p:cNvSpPr>
          <p:nvPr/>
        </p:nvSpPr>
        <p:spPr bwMode="auto">
          <a:xfrm>
            <a:off x="0" y="72390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  <a:p>
            <a:endParaRPr lang="ru-RU">
              <a:latin typeface="Arial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95288" y="5157788"/>
            <a:ext cx="2376487" cy="1508125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6-ти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главным распорядителям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275856" y="5157192"/>
            <a:ext cx="2376488" cy="1508125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11-ти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разделам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бюджетной классификации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6012160" y="5157192"/>
            <a:ext cx="2374900" cy="1508125"/>
          </a:xfrm>
          <a:prstGeom prst="rect">
            <a:avLst/>
          </a:prstGeom>
          <a:noFill/>
          <a:ln w="25400" algn="ctr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21 -ой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1484784"/>
            <a:ext cx="6336704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БЮДЖЕТА - 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денежные средства </a:t>
            </a:r>
            <a:endParaRPr lang="ru-RU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5696" y="2924944"/>
            <a:ext cx="5112568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бюджета распределены по :</a:t>
            </a: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 rot="1452757">
            <a:off x="1740134" y="3955126"/>
            <a:ext cx="323850" cy="1008063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4283968" y="4077072"/>
            <a:ext cx="323850" cy="8636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 rot="19704288">
            <a:off x="6977511" y="3881176"/>
            <a:ext cx="371475" cy="1041400"/>
          </a:xfrm>
          <a:prstGeom prst="downArrow">
            <a:avLst>
              <a:gd name="adj1" fmla="val 50000"/>
              <a:gd name="adj2" fmla="val 58364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00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0" y="0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" grpId="0"/>
      <p:bldP spid="10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23432</TotalTime>
  <Words>3569</Words>
  <Application>Microsoft Office PowerPoint</Application>
  <PresentationFormat>Экран (4:3)</PresentationFormat>
  <Paragraphs>796</Paragraphs>
  <Slides>40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Цели создания открытого бюджета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БЮДЖЕТНЫЙ  ПРОЦЕСС - ежегодное формирование и исполнение бюджета:  1. Утверждение бюджета очередного года.  2. Исполнение бюджета в текущем году.  3. Формирование отчета об исполнении бюджета  предыдущего года.  4. Утверждение отчета об исполнении  бюджета  предыдущего года.  5. Составление проекта бюджета очередного года.  6. Рассмотрение проекта бюджета очередного года.  </vt:lpstr>
      <vt:lpstr>Слайд 13</vt:lpstr>
      <vt:lpstr>Слайд 14</vt:lpstr>
      <vt:lpstr>Слайд 15</vt:lpstr>
      <vt:lpstr>                    Основные параметры бюджета городского округа  Первоуральск  на 2023 год                               </vt:lpstr>
      <vt:lpstr>Слайд 17</vt:lpstr>
      <vt:lpstr>Слайд 18</vt:lpstr>
      <vt:lpstr>Структура налоговых и неналоговых доходов бюджета  городского округа Первоуральск  в 2023 году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Denushins</dc:creator>
  <cp:lastModifiedBy>IvanovaEA</cp:lastModifiedBy>
  <cp:revision>1384</cp:revision>
  <dcterms:modified xsi:type="dcterms:W3CDTF">2023-04-13T11:51:38Z</dcterms:modified>
</cp:coreProperties>
</file>