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2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423" r:id="rId11"/>
    <p:sldId id="424" r:id="rId12"/>
    <p:sldId id="313" r:id="rId13"/>
    <p:sldId id="342" r:id="rId14"/>
    <p:sldId id="422" r:id="rId15"/>
    <p:sldId id="403" r:id="rId16"/>
    <p:sldId id="346" r:id="rId17"/>
    <p:sldId id="351" r:id="rId18"/>
    <p:sldId id="425" r:id="rId19"/>
    <p:sldId id="387" r:id="rId20"/>
    <p:sldId id="367" r:id="rId2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00FF"/>
    <a:srgbClr val="FF99FF"/>
    <a:srgbClr val="6600CC"/>
    <a:srgbClr val="CCCCFF"/>
    <a:srgbClr val="CC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6752" autoAdjust="0"/>
  </p:normalViewPr>
  <p:slideViewPr>
    <p:cSldViewPr>
      <p:cViewPr>
        <p:scale>
          <a:sx n="80" d="100"/>
          <a:sy n="80" d="100"/>
        </p:scale>
        <p:origin x="-108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666447944007"/>
          <c:y val="0.16731990605032512"/>
          <c:w val="0.65667389218121996"/>
          <c:h val="0.6295357923193745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/>
            </a:sp3d>
          </c:spPr>
          <c:explosion val="7"/>
          <c:dPt>
            <c:idx val="0"/>
            <c:bubble3D val="0"/>
            <c:explosion val="6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bubble3D val="0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3"/>
            <c:bubble3D val="0"/>
            <c:spPr>
              <a:solidFill>
                <a:srgbClr val="C0504D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4"/>
            <c:bubble3D val="0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5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7"/>
            <c:bubble3D val="0"/>
            <c:spPr>
              <a:solidFill>
                <a:srgbClr val="9900CC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Lbls>
            <c:dLbl>
              <c:idx val="0"/>
              <c:layout>
                <c:manualLayout>
                  <c:x val="4.6881671041119913E-2"/>
                  <c:y val="-0.17679107592033941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НДФЛ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40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433356299212597"/>
                  <c:y val="4.653970071701434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на совокупный доход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10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3.2997703412073559E-2"/>
                  <c:y val="5.26809343121420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</a:rPr>
                      <a:t>Налоги на </a:t>
                    </a:r>
                    <a:r>
                      <a:rPr lang="ru-RU" sz="1100" dirty="0" smtClean="0">
                        <a:latin typeface="Cambria" pitchFamily="18" charset="0"/>
                      </a:rPr>
                      <a:t>имущество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 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7%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9592029919561746"/>
                  <c:y val="-4.5565806078526887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Cambria" pitchFamily="18" charset="0"/>
                      </a:rPr>
                      <a:t>ДОТАЦИИ</a:t>
                    </a:r>
                    <a:r>
                      <a:rPr lang="ru-RU" dirty="0" smtClean="0"/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32%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11782454172502288"/>
                  <c:y val="-7.422056381199816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Доходы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от использования и продажи имущества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6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4.4267388451443623E-2"/>
                  <c:y val="-7.191116941422462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АКЦИЗЫ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3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20918019550940994"/>
                  <c:y val="-4.0095260070818435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Прочие налоговые и неналоговые доходы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2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18182634065239531"/>
                  <c:y val="0.10821554015365857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</a:rPr>
                      <a:t>Прочие 
</a:t>
                    </a:r>
                    <a:r>
                      <a:rPr lang="ru-RU" sz="1100" dirty="0" smtClean="0">
                        <a:latin typeface="Cambria" pitchFamily="18" charset="0"/>
                      </a:rPr>
                      <a:t>(52,1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>
                        <a:latin typeface="Cambria" pitchFamily="18" charset="0"/>
                      </a:rPr>
                      <a:t>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Лист1!$B$9:$B$16</c:f>
              <c:strCache>
                <c:ptCount val="7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Налоги на имущество физических лиц</c:v>
                </c:pt>
                <c:pt idx="3">
                  <c:v>Дотации на поддержку мер по обеспечению сбалансированности бюджета</c:v>
                </c:pt>
                <c:pt idx="4">
                  <c:v>Доходы от от использования и продажи имущества</c:v>
                </c:pt>
                <c:pt idx="5">
                  <c:v>Акцизы</c:v>
                </c:pt>
                <c:pt idx="6">
                  <c:v>Прочие </c:v>
                </c:pt>
              </c:strCache>
            </c:strRef>
          </c:cat>
          <c:val>
            <c:numRef>
              <c:f>Лист1!$C$9:$C$16</c:f>
              <c:numCache>
                <c:formatCode>#,##0.0</c:formatCode>
                <c:ptCount val="8"/>
                <c:pt idx="0">
                  <c:v>918.5</c:v>
                </c:pt>
                <c:pt idx="1">
                  <c:v>225</c:v>
                </c:pt>
                <c:pt idx="2">
                  <c:v>176.4</c:v>
                </c:pt>
                <c:pt idx="3">
                  <c:v>741.5</c:v>
                </c:pt>
                <c:pt idx="4">
                  <c:v>131.9</c:v>
                </c:pt>
                <c:pt idx="5">
                  <c:v>65.599999999999994</c:v>
                </c:pt>
                <c:pt idx="6">
                  <c:v>41.7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BAEC-4224-42D0-AB6A-9C8D420A0498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5A3F-2319-4CB2-B0BA-3D73C344B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6427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332656"/>
            <a:ext cx="6389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проекту бюджета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2022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800" b="1" dirty="0" smtClean="0">
                <a:latin typeface="Cambria" pitchFamily="18" charset="0"/>
              </a:rPr>
              <a:t>Структура собственных </a:t>
            </a:r>
            <a:r>
              <a:rPr lang="ru-RU" sz="1800" b="1" dirty="0" smtClean="0">
                <a:latin typeface="Cambria" pitchFamily="18" charset="0"/>
              </a:rPr>
              <a:t>доходов</a:t>
            </a:r>
            <a:br>
              <a:rPr lang="ru-RU" sz="1800" b="1" dirty="0" smtClean="0">
                <a:latin typeface="Cambria" pitchFamily="18" charset="0"/>
              </a:rPr>
            </a:br>
            <a:r>
              <a:rPr lang="ru-RU" sz="1800" b="1" dirty="0" smtClean="0">
                <a:latin typeface="Cambria" pitchFamily="18" charset="0"/>
              </a:rPr>
              <a:t> к проекту бюджета </a:t>
            </a:r>
            <a:r>
              <a:rPr lang="ru-RU" sz="1800" b="1" dirty="0" smtClean="0">
                <a:latin typeface="Cambria" pitchFamily="18" charset="0"/>
              </a:rPr>
              <a:t>городского округа Первоуральск  на 2022 год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5678001"/>
              </p:ext>
            </p:extLst>
          </p:nvPr>
        </p:nvGraphicFramePr>
        <p:xfrm>
          <a:off x="32395" y="1058814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544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>
                <a:latin typeface="+mn-lt"/>
                <a:cs typeface="Arial" charset="0"/>
              </a:rPr>
              <a:t>Структура </a:t>
            </a:r>
            <a:r>
              <a:rPr lang="ru-RU" b="1" dirty="0" smtClean="0">
                <a:latin typeface="+mn-lt"/>
                <a:cs typeface="Arial" charset="0"/>
              </a:rPr>
              <a:t>расходов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 smtClean="0">
                <a:latin typeface="+mn-lt"/>
                <a:cs typeface="Arial" charset="0"/>
              </a:rPr>
              <a:t>  к проекту бюджета </a:t>
            </a:r>
            <a:r>
              <a:rPr lang="ru-RU" b="1" dirty="0">
                <a:latin typeface="+mn-lt"/>
                <a:cs typeface="Arial" charset="0"/>
              </a:rPr>
              <a:t>городского округа Первоуральск </a:t>
            </a:r>
            <a:r>
              <a:rPr lang="ru-RU" b="1" dirty="0" smtClean="0">
                <a:latin typeface="+mn-lt"/>
                <a:cs typeface="Arial" charset="0"/>
              </a:rPr>
              <a:t> на 2022 год</a:t>
            </a:r>
            <a:endParaRPr lang="ru-RU" b="1" dirty="0">
              <a:latin typeface="+mn-lt"/>
              <a:cs typeface="Arial" charset="0"/>
            </a:endParaRPr>
          </a:p>
        </p:txBody>
      </p:sp>
      <p:graphicFrame>
        <p:nvGraphicFramePr>
          <p:cNvPr id="922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21736"/>
              </p:ext>
            </p:extLst>
          </p:nvPr>
        </p:nvGraphicFramePr>
        <p:xfrm>
          <a:off x="179513" y="-539653"/>
          <a:ext cx="8375526" cy="814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7766977" imgH="6169687" progId="Excel.Chart.8">
                  <p:embed/>
                </p:oleObj>
              </mc:Choice>
              <mc:Fallback>
                <p:oleObj r:id="rId3" imgW="7766977" imgH="6169687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-539653"/>
                        <a:ext cx="8375526" cy="814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8583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719834" cy="1080119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системы образования в городском округе Первоуральск на 2020-2025 годы»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32856"/>
            <a:ext cx="8939659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780928"/>
            <a:ext cx="270192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088" y="4077072"/>
            <a:ext cx="2611040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3024335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1052736"/>
            <a:ext cx="8498334" cy="792088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расходов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1175,0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0848"/>
            <a:ext cx="262778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питания в образовательных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льготным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питанием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оздоровительной кампании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занятость молодежи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различными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категориями молодежи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221088"/>
            <a:ext cx="266429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молодых граждан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9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5400000">
            <a:off x="1079613" y="1736813"/>
            <a:ext cx="576062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5400000">
            <a:off x="7272300" y="1736812"/>
            <a:ext cx="576064" cy="504056"/>
          </a:xfrm>
          <a:prstGeom prst="rightArrow">
            <a:avLst>
              <a:gd name="adj1" fmla="val 50000"/>
              <a:gd name="adj2" fmla="val 412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3095837" y="1736813"/>
            <a:ext cx="576062" cy="504056"/>
          </a:xfrm>
          <a:prstGeom prst="rightArrow">
            <a:avLst>
              <a:gd name="adj1" fmla="val 50000"/>
              <a:gd name="adj2" fmla="val 4200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 и национальная безопасность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361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Капитальный ремонт,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 автодорог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193,3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234888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и обслуживание объектов дорожного хозяйства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111,5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градостроительной политики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348880"/>
            <a:ext cx="208823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мероприятия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50,7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5256076" y="1736812"/>
            <a:ext cx="576064" cy="504056"/>
          </a:xfrm>
          <a:prstGeom prst="rightArrow">
            <a:avLst>
              <a:gd name="adj1" fmla="val 50000"/>
              <a:gd name="adj2" fmla="val 42132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бъект 1"/>
          <p:cNvSpPr>
            <a:spLocks/>
          </p:cNvSpPr>
          <p:nvPr/>
        </p:nvSpPr>
        <p:spPr bwMode="auto">
          <a:xfrm>
            <a:off x="1331640" y="0"/>
            <a:ext cx="655272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национальной экономики и безопасности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2736304" cy="230425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114030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24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452" y="3397708"/>
            <a:ext cx="1855548" cy="17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3527884" y="3287880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43906"/>
              </p:ext>
            </p:extLst>
          </p:nvPr>
        </p:nvGraphicFramePr>
        <p:xfrm>
          <a:off x="2123728" y="1268761"/>
          <a:ext cx="5116317" cy="1190820"/>
        </p:xfrm>
        <a:graphic>
          <a:graphicData uri="http://schemas.openxmlformats.org/drawingml/2006/table">
            <a:tbl>
              <a:tblPr/>
              <a:tblGrid>
                <a:gridCol w="3506621"/>
                <a:gridCol w="1609696"/>
              </a:tblGrid>
              <a:tr h="32706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г.(план)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06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политику в бюджете городского округа Первоуральск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720080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8495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молодым семьям (на условиях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012160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957" y="908720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культуру, кинематографию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799288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на культуру, кинематографию составляют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162,5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99592" y="1412776"/>
            <a:ext cx="36004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844824"/>
            <a:ext cx="1440160" cy="33123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62,0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844824"/>
            <a:ext cx="1584176" cy="33123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досуга и приобщение жителей к творчеству, культурному развитию и самообразованию, любительскому искусству и ремеслам            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48,0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3" y="1844824"/>
            <a:ext cx="1512167" cy="33123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ГО Первоуральск          </a:t>
            </a:r>
          </a:p>
          <a:p>
            <a:pPr algn="ctr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19,0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844824"/>
            <a:ext cx="1728191" cy="18722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Общегородские мероприятия,  благоустройство территорий и ремонты зданий          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17,5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2627784" y="1412776"/>
            <a:ext cx="36004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940152" y="1412776"/>
            <a:ext cx="432048" cy="360040"/>
          </a:xfrm>
          <a:prstGeom prst="downArrow">
            <a:avLst>
              <a:gd name="adj1" fmla="val 50000"/>
              <a:gd name="adj2" fmla="val 33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40352" y="1412776"/>
            <a:ext cx="432048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83968" y="1412776"/>
            <a:ext cx="432048" cy="360040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36097" y="1844824"/>
            <a:ext cx="1512168" cy="18722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отдыха.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33123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5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5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5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5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508818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физической культуры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спорта 104,7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67744" y="1412776"/>
            <a:ext cx="360040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6732240" y="1412776"/>
            <a:ext cx="360040" cy="360040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844824"/>
            <a:ext cx="396044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муниципального задания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ПМБУ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«СТАРТ»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5301208"/>
            <a:ext cx="39604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физкультурных и спортивных мероприятий в рамках Всероссийского физкультурно-спортивного комплекса ГТО (за исключением тестирования выполнения нормативов испытаний комплекса ГТО)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780928"/>
            <a:ext cx="396044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физкультурных(физкультурно-оздоровительных) мероприятий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3501008"/>
            <a:ext cx="396044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спортивных мероприятий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4221088"/>
            <a:ext cx="39604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объектам спорта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4581128"/>
            <a:ext cx="396044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тестирования выполнения нормативов испытаний (тестов) комплекса ГТО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2996952"/>
            <a:ext cx="46805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2420888"/>
            <a:ext cx="46805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«Клуб Уральский трубник по хоккею с мячом»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3968" y="1844824"/>
            <a:ext cx="46805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спортсменов  и спортивных  команд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3573016"/>
            <a:ext cx="46805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спортивных площадок (оснащение спортивным оборудованием) для занятий уличной гимнастикой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4221088"/>
            <a:ext cx="46805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центра тестирования по выполнению нормативов испытаний (тестов) ГТО,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869160"/>
            <a:ext cx="3960440" cy="177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92150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</a:rPr>
              <a:t>Программа муниципальных внутренних заимствований городского округа Первоуральск на 2022 год и плановый период 2023 и 2024 годов </a:t>
            </a:r>
            <a:endParaRPr lang="ru-RU" smtClean="0"/>
          </a:p>
        </p:txBody>
      </p:sp>
      <p:sp>
        <p:nvSpPr>
          <p:cNvPr id="15363" name="Line 38"/>
          <p:cNvSpPr>
            <a:spLocks noChangeShapeType="1"/>
          </p:cNvSpPr>
          <p:nvPr/>
        </p:nvSpPr>
        <p:spPr bwMode="auto">
          <a:xfrm>
            <a:off x="153988" y="5084763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Text Box 39"/>
          <p:cNvSpPr txBox="1">
            <a:spLocks noChangeArrowheads="1"/>
          </p:cNvSpPr>
          <p:nvPr/>
        </p:nvSpPr>
        <p:spPr bwMode="auto">
          <a:xfrm>
            <a:off x="134938" y="5138738"/>
            <a:ext cx="8569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*Срок погашения реструктуризированного кредита 2013 года – 31.12.2023 года. </a:t>
            </a:r>
          </a:p>
          <a:p>
            <a:pPr eaLnBrk="1" hangingPunct="1"/>
            <a:r>
              <a:rPr lang="ru-RU" sz="1400"/>
              <a:t>Общая сумма кредита 8 306,8 т.р., реструктуризирован в 2014 году до 4 153,4 т.р., остаток  непогашенного кредита на 01.01.2022  - 1246,01 т.р..</a:t>
            </a:r>
          </a:p>
          <a:p>
            <a:pPr eaLnBrk="1" hangingPunct="1"/>
            <a:r>
              <a:rPr lang="ru-RU" sz="1400"/>
              <a:t>Выплаты производятся 1 раз в год до 31 декабря текущего финансового года в сумме 415,3т.р.                               (срок выплаты в 20</a:t>
            </a:r>
            <a:r>
              <a:rPr lang="en-US" sz="1400"/>
              <a:t>2</a:t>
            </a:r>
            <a:r>
              <a:rPr lang="ru-RU" sz="1400"/>
              <a:t>1 году до 31.12.20</a:t>
            </a:r>
            <a:r>
              <a:rPr lang="en-US" sz="1400"/>
              <a:t>2</a:t>
            </a:r>
            <a:r>
              <a:rPr lang="ru-RU" sz="1400"/>
              <a:t>1 года)</a:t>
            </a:r>
          </a:p>
          <a:p>
            <a:pPr eaLnBrk="1" hangingPunct="1"/>
            <a:r>
              <a:rPr lang="ru-RU" sz="1400"/>
              <a:t>**Планируемый к получению в 2022 году кредит на частичное покрытие дефицита бюджета в сумме 78 180,00 т.р. </a:t>
            </a:r>
          </a:p>
          <a:p>
            <a:pPr eaLnBrk="1" hangingPunct="1"/>
            <a:endParaRPr lang="ru-RU" sz="1400"/>
          </a:p>
        </p:txBody>
      </p:sp>
      <p:sp>
        <p:nvSpPr>
          <p:cNvPr id="15365" name="Text Box 117"/>
          <p:cNvSpPr txBox="1">
            <a:spLocks noChangeArrowheads="1"/>
          </p:cNvSpPr>
          <p:nvPr/>
        </p:nvSpPr>
        <p:spPr bwMode="auto">
          <a:xfrm>
            <a:off x="8604250" y="6308725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14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79512" y="1196753"/>
          <a:ext cx="8694612" cy="379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1756363"/>
                <a:gridCol w="950031"/>
                <a:gridCol w="894006"/>
                <a:gridCol w="1006056"/>
                <a:gridCol w="950031"/>
                <a:gridCol w="950031"/>
                <a:gridCol w="950031"/>
                <a:gridCol w="950031"/>
              </a:tblGrid>
              <a:tr h="1107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Liberation Serif"/>
                        </a:rPr>
                        <a:t>Номер строки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Liberation Serif"/>
                        </a:rPr>
                        <a:t>Остаток основной суммы долга </a:t>
                      </a:r>
                      <a:r>
                        <a:rPr lang="ru-RU" sz="1100" b="0" i="0" u="none" strike="noStrike" dirty="0" smtClean="0">
                          <a:effectLst/>
                          <a:latin typeface="Liberation Serif"/>
                        </a:rPr>
                        <a:t>по бюджетным </a:t>
                      </a:r>
                      <a:r>
                        <a:rPr lang="ru-RU" sz="1100" b="0" i="0" u="none" strike="noStrike" dirty="0">
                          <a:effectLst/>
                          <a:latin typeface="Liberation Serif"/>
                        </a:rPr>
                        <a:t>кредитам прошлых лет, на 01.01.2022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Объем привлечения в 2022 году,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Объем средств, направляемых на погашение основной суммы долга в 2022 году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Остаток основной суммы долга по бюджетным кредитам прошлых лет, на 01.01.2023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Объем средств, направляемых на погашение основной суммы долга в 2023 году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Остаток основной суммы долга по бюджетным кредитам прошлых лет, на 01.01.2024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Объем средств, направляемых на погашение основной суммы долга в 2024 году  </a:t>
                      </a:r>
                    </a:p>
                  </a:txBody>
                  <a:tcPr marL="9525" marR="9525" marT="9525" marB="0" anchor="ctr"/>
                </a:tc>
              </a:tr>
              <a:tr h="9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830,67*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-415,34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415,33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-415,33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950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Liberation Serif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Liberation Serif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78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180,00**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-3 257,50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74 922,50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-7 818,00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67 104,50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-7 818,00 </a:t>
                      </a:r>
                    </a:p>
                  </a:txBody>
                  <a:tcPr marL="9525" marR="9525" marT="9525" marB="0" anchor="ctr"/>
                </a:tc>
              </a:tr>
              <a:tr h="697581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Liberation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Liberation Serif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300000"/>
                        </a:lnSpc>
                      </a:pPr>
                      <a:r>
                        <a:rPr lang="ru-RU" sz="1100" b="1" i="0" u="none" strike="noStrike" dirty="0">
                          <a:effectLst/>
                          <a:latin typeface="Liberation Serif"/>
                        </a:rPr>
                        <a:t>830,67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300000"/>
                        </a:lnSpc>
                      </a:pPr>
                      <a:r>
                        <a:rPr lang="ru-RU" sz="1100" b="1" i="0" u="none" strike="noStrike" dirty="0">
                          <a:effectLst/>
                          <a:latin typeface="Liberation Serif"/>
                        </a:rPr>
                        <a:t>78 180,00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300000"/>
                        </a:lnSpc>
                      </a:pPr>
                      <a:r>
                        <a:rPr lang="ru-RU" sz="1100" b="1" i="0" u="none" strike="noStrike" dirty="0">
                          <a:effectLst/>
                          <a:latin typeface="Liberation Serif"/>
                        </a:rPr>
                        <a:t>-3 672,84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300000"/>
                        </a:lnSpc>
                      </a:pPr>
                      <a:r>
                        <a:rPr lang="ru-RU" sz="1100" b="1" i="0" u="none" strike="noStrike" dirty="0">
                          <a:effectLst/>
                          <a:latin typeface="Liberation Serif"/>
                        </a:rPr>
                        <a:t>75 337,83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300000"/>
                        </a:lnSpc>
                      </a:pPr>
                      <a:r>
                        <a:rPr lang="ru-RU" sz="1100" b="1" i="0" u="none" strike="noStrike" dirty="0">
                          <a:effectLst/>
                          <a:latin typeface="Liberation Serif"/>
                        </a:rPr>
                        <a:t>-8 233,33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300000"/>
                        </a:lnSpc>
                      </a:pPr>
                      <a:r>
                        <a:rPr lang="ru-RU" sz="1100" b="1" i="0" u="none" strike="noStrike" dirty="0">
                          <a:effectLst/>
                          <a:latin typeface="Liberation Serif"/>
                        </a:rPr>
                        <a:t>67 104,50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Liberation Serif"/>
                        </a:rPr>
                        <a:t>-7 818,00 </a:t>
                      </a:r>
                      <a:endParaRPr lang="ru-RU" sz="1100" b="1" i="0" u="none" strike="noStrike" dirty="0"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888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Тел/факс:8(3439)649955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916832"/>
            <a:ext cx="1512887" cy="2449512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916832"/>
            <a:ext cx="1600200" cy="2519362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916832"/>
            <a:ext cx="1720782" cy="2519362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916832"/>
            <a:ext cx="1584325" cy="252095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916832"/>
            <a:ext cx="1484313" cy="251936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4725144"/>
            <a:ext cx="8713787" cy="5048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7194918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30.09.2021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Материалы к проекту бюджета городского округа Первоуральск на 2022 год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28622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2022 - 2024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2022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2023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2024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2022–2024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(21 </a:t>
            </a:r>
            <a:r>
              <a:rPr lang="ru-RU" sz="1700" dirty="0">
                <a:latin typeface="Times New Roman" pitchFamily="18" charset="0"/>
              </a:rPr>
              <a:t>муниципальная программа с долей расходов </a:t>
            </a:r>
            <a:r>
              <a:rPr lang="ru-RU" sz="1700" dirty="0" smtClean="0">
                <a:latin typeface="Times New Roman" pitchFamily="18" charset="0"/>
              </a:rPr>
              <a:t>95,9%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21 -ой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22562</TotalTime>
  <Words>1514</Words>
  <Application>Microsoft Office PowerPoint</Application>
  <PresentationFormat>Экран (4:3)</PresentationFormat>
  <Paragraphs>299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Диаграмма Microsoft Excel</vt:lpstr>
      <vt:lpstr>Презентация PowerPoint</vt:lpstr>
      <vt:lpstr>Цели создания открытого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собственных доходов  к проекту бюджета городского округа Первоуральск 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муниципальных внутренних заимствований городского округа Первоуральск на 2022 год и плановый период 2023 и 2024 годов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Сергеева Е.Б.</cp:lastModifiedBy>
  <cp:revision>1230</cp:revision>
  <dcterms:modified xsi:type="dcterms:W3CDTF">2023-04-27T09:39:09Z</dcterms:modified>
</cp:coreProperties>
</file>