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3"/>
  </p:notesMasterIdLst>
  <p:sldIdLst>
    <p:sldId id="256" r:id="rId2"/>
    <p:sldId id="373" r:id="rId3"/>
    <p:sldId id="374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</p:sldIdLst>
  <p:sldSz cx="12192000" cy="6858000"/>
  <p:notesSz cx="6797675" cy="9925050"/>
  <p:embeddedFontLst>
    <p:embeddedFont>
      <p:font typeface="Montserrat Medium" panose="020B0604020202020204" charset="-52"/>
      <p:regular r:id="rId14"/>
      <p: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Montserrat" panose="020B0604020202020204" charset="-52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User16" initials="U" lastIdx="1" clrIdx="1">
    <p:extLst>
      <p:ext uri="{19B8F6BF-5375-455C-9EA6-DF929625EA0E}">
        <p15:presenceInfo xmlns:p15="http://schemas.microsoft.com/office/powerpoint/2012/main" userId="User1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E80"/>
    <a:srgbClr val="2B4182"/>
    <a:srgbClr val="285B99"/>
    <a:srgbClr val="3EABA7"/>
    <a:srgbClr val="2BB4F1"/>
    <a:srgbClr val="6ABD91"/>
    <a:srgbClr val="26AFD9"/>
    <a:srgbClr val="76B544"/>
    <a:srgbClr val="72B44A"/>
    <a:srgbClr val="54B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F6C0EDBB-1563-40DD-8281-62DE7F7CF3AE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89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4D21D44E-DFDD-432A-BB3A-A8139C7A4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D15F-A41B-47AF-82DA-FEE42B4608A3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2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6946-757B-45D7-8780-725BD51325A5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3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487B-E30A-45D0-B6EC-46F3D23A8276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4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5A11-D4D8-40FE-B575-2B9001B39DF6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0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9FE4-96A8-43D3-B71D-7150EB0EDC14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5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7479-2DFA-4F0B-B121-088D0A5156DB}" type="datetime1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6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393-0A7B-4B67-B8FF-1F1F6AAF0273}" type="datetime1">
              <a:rPr lang="ru-RU" smtClean="0"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4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312F-3CAE-47CE-A8E4-108D38E82BE8}" type="datetime1">
              <a:rPr lang="ru-RU" smtClean="0"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6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0E15-5644-4CE9-BF53-F6C768012470}" type="datetime1">
              <a:rPr lang="ru-RU" smtClean="0"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0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96B31-978C-49AE-8D00-B1709AF06D24}" type="datetime1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5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4310-2BEC-4EF3-87E8-FF5420C4A230}" type="datetime1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8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B81ED-05F9-4ABB-A500-456E15CC23AF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AF49E-173D-474D-9A8A-495EE31F9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grul.nalog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83" y="1571106"/>
            <a:ext cx="11479876" cy="1637608"/>
          </a:xfrm>
        </p:spPr>
        <p:txBody>
          <a:bodyPr anchor="t" anchorCtr="0">
            <a:noAutofit/>
          </a:bodyPr>
          <a:lstStyle/>
          <a:p>
            <a:r>
              <a:rPr lang="ru-RU" sz="4000" b="1" dirty="0">
                <a:solidFill>
                  <a:srgbClr val="2C3E80"/>
                </a:solidFill>
                <a:latin typeface="Montserrat" panose="00000500000000000000" pitchFamily="2" charset="-52"/>
              </a:rPr>
              <a:t>С</a:t>
            </a:r>
            <a:r>
              <a:rPr lang="ru-RU" sz="4000" b="1" dirty="0" smtClean="0">
                <a:solidFill>
                  <a:srgbClr val="2C3E80"/>
                </a:solidFill>
                <a:latin typeface="Montserrat" panose="00000500000000000000" pitchFamily="2" charset="-52"/>
              </a:rPr>
              <a:t>оциальный </a:t>
            </a:r>
            <a:r>
              <a:rPr lang="ru-RU" sz="4000" b="1" dirty="0">
                <a:solidFill>
                  <a:srgbClr val="2C3E80"/>
                </a:solidFill>
                <a:latin typeface="Montserrat" panose="00000500000000000000" pitchFamily="2" charset="-52"/>
              </a:rPr>
              <a:t>налоговый вычет </a:t>
            </a:r>
            <a:r>
              <a:rPr lang="ru-RU" sz="4000" b="1" dirty="0" smtClean="0">
                <a:solidFill>
                  <a:srgbClr val="2C3E80"/>
                </a:solidFill>
                <a:latin typeface="Montserrat" panose="00000500000000000000" pitchFamily="2" charset="-52"/>
              </a:rPr>
              <a:t/>
            </a:r>
            <a:br>
              <a:rPr lang="ru-RU" sz="4000" b="1" dirty="0" smtClean="0">
                <a:solidFill>
                  <a:srgbClr val="2C3E80"/>
                </a:solidFill>
                <a:latin typeface="Montserrat" panose="00000500000000000000" pitchFamily="2" charset="-52"/>
              </a:rPr>
            </a:br>
            <a:r>
              <a:rPr lang="ru-RU" sz="4000" b="1" dirty="0" smtClean="0">
                <a:solidFill>
                  <a:srgbClr val="2C3E80"/>
                </a:solidFill>
                <a:latin typeface="Montserrat" panose="00000500000000000000" pitchFamily="2" charset="-52"/>
              </a:rPr>
              <a:t>за </a:t>
            </a:r>
            <a:r>
              <a:rPr lang="ru-RU" sz="4000" b="1" dirty="0">
                <a:solidFill>
                  <a:srgbClr val="2C3E80"/>
                </a:solidFill>
                <a:latin typeface="Montserrat" panose="00000500000000000000" pitchFamily="2" charset="-52"/>
              </a:rPr>
              <a:t>оказанные физкультурно-оздоровительные </a:t>
            </a:r>
            <a:r>
              <a:rPr lang="ru-RU" sz="4000" b="1" dirty="0" smtClean="0">
                <a:solidFill>
                  <a:srgbClr val="2C3E80"/>
                </a:solidFill>
                <a:latin typeface="Montserrat" panose="00000500000000000000" pitchFamily="2" charset="-52"/>
              </a:rPr>
              <a:t>услуги</a:t>
            </a:r>
            <a:br>
              <a:rPr lang="ru-RU" sz="4000" b="1" dirty="0" smtClean="0">
                <a:solidFill>
                  <a:srgbClr val="2C3E80"/>
                </a:solidFill>
                <a:latin typeface="Montserrat" panose="00000500000000000000" pitchFamily="2" charset="-52"/>
              </a:rPr>
            </a:br>
            <a:r>
              <a:rPr lang="ru-RU" sz="4000" b="1" dirty="0" smtClean="0">
                <a:solidFill>
                  <a:srgbClr val="2C3E80"/>
                </a:solidFill>
                <a:latin typeface="Montserrat" panose="00000500000000000000" pitchFamily="2" charset="-52"/>
              </a:rPr>
              <a:t> </a:t>
            </a:r>
            <a:r>
              <a:rPr lang="ru-RU" sz="4000" b="1" dirty="0">
                <a:solidFill>
                  <a:srgbClr val="2C3E80"/>
                </a:solidFill>
                <a:latin typeface="Montserrat" panose="00000500000000000000" pitchFamily="2" charset="-52"/>
              </a:rPr>
              <a:t/>
            </a:r>
            <a:br>
              <a:rPr lang="ru-RU" sz="4000" b="1" dirty="0">
                <a:solidFill>
                  <a:srgbClr val="2C3E80"/>
                </a:solidFill>
                <a:latin typeface="Montserrat" panose="00000500000000000000" pitchFamily="2" charset="-52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Алгоритм формирования перечня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физкультурно-спортивных организаций, индивидуальных предпринимателей, осуществляющих деятельность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области физической культуры и спорта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качестве основного вида деятельности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46" y="101427"/>
            <a:ext cx="1276550" cy="12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5885" y="56614"/>
            <a:ext cx="11579628" cy="688897"/>
          </a:xfrm>
          <a:prstGeom prst="rect">
            <a:avLst/>
          </a:prstGeom>
          <a:gradFill flip="none" rotWithShape="1">
            <a:gsLst>
              <a:gs pos="50000">
                <a:srgbClr val="22A5DB"/>
              </a:gs>
              <a:gs pos="0">
                <a:srgbClr val="2B3E7F"/>
              </a:gs>
              <a:gs pos="100000">
                <a:srgbClr val="76B54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3951" y="67502"/>
            <a:ext cx="11579628" cy="667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Шаг 3. Направить документы в Министерство физической культуры и спорта Свердловской области</a:t>
            </a:r>
            <a:endParaRPr lang="ru-RU" sz="2200" b="1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459" y="988030"/>
            <a:ext cx="10914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Montserrat" panose="020B0604020202020204" charset="-52"/>
              </a:rPr>
              <a:t>В срок </a:t>
            </a:r>
            <a:r>
              <a:rPr lang="ru-RU" b="1" dirty="0" smtClean="0">
                <a:latin typeface="Montserrat" panose="020B0604020202020204" charset="-52"/>
              </a:rPr>
              <a:t>не позднее 1 </a:t>
            </a:r>
            <a:r>
              <a:rPr lang="ru-RU" b="1" smtClean="0">
                <a:latin typeface="Montserrat" panose="020B0604020202020204" charset="-52"/>
              </a:rPr>
              <a:t>октября 2023 </a:t>
            </a:r>
            <a:r>
              <a:rPr lang="ru-RU" b="1" dirty="0" smtClean="0">
                <a:latin typeface="Montserrat" panose="020B0604020202020204" charset="-52"/>
              </a:rPr>
              <a:t>года </a:t>
            </a:r>
            <a:r>
              <a:rPr lang="ru-RU" dirty="0" smtClean="0">
                <a:latin typeface="Montserrat" panose="020B0604020202020204" charset="-52"/>
              </a:rPr>
              <a:t>необходимые документы представляются </a:t>
            </a:r>
            <a:br>
              <a:rPr lang="ru-RU" dirty="0" smtClean="0">
                <a:latin typeface="Montserrat" panose="020B0604020202020204" charset="-52"/>
              </a:rPr>
            </a:br>
            <a:r>
              <a:rPr lang="ru-RU" dirty="0" smtClean="0">
                <a:latin typeface="Montserrat" panose="020B0604020202020204" charset="-52"/>
              </a:rPr>
              <a:t>в Министерство физической культуры и спорта Свердловской области</a:t>
            </a:r>
            <a:endParaRPr lang="ru-RU" b="1" dirty="0">
              <a:latin typeface="Montserrat" panose="020B060402020202020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68883" y="2181747"/>
            <a:ext cx="2086492" cy="30777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sz="1400" i="1" dirty="0" smtClean="0">
                <a:latin typeface="Montserrat" panose="020B0604020202020204" charset="-52"/>
              </a:rPr>
              <a:t>лично</a:t>
            </a:r>
            <a:endParaRPr lang="ru-RU" sz="1100" i="1" dirty="0">
              <a:latin typeface="Montserrat" panose="020B060402020202020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60030" y="2181747"/>
            <a:ext cx="2732113" cy="30777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sz="1400" i="1" dirty="0">
                <a:latin typeface="Montserrat" panose="020B0604020202020204" charset="-52"/>
              </a:rPr>
              <a:t>п</a:t>
            </a:r>
            <a:r>
              <a:rPr lang="ru-RU" sz="1400" i="1" dirty="0" smtClean="0">
                <a:latin typeface="Montserrat" panose="020B0604020202020204" charset="-52"/>
              </a:rPr>
              <a:t>очтовым отправлением</a:t>
            </a:r>
            <a:endParaRPr lang="ru-RU" sz="1100" i="1" dirty="0">
              <a:latin typeface="Montserrat" panose="020B0604020202020204" charset="-52"/>
            </a:endParaRPr>
          </a:p>
        </p:txBody>
      </p:sp>
      <p:cxnSp>
        <p:nvCxnSpPr>
          <p:cNvPr id="3" name="Прямая со стрелкой 2"/>
          <p:cNvCxnSpPr>
            <a:stCxn id="23" idx="2"/>
          </p:cNvCxnSpPr>
          <p:nvPr/>
        </p:nvCxnSpPr>
        <p:spPr>
          <a:xfrm flipH="1">
            <a:off x="3507971" y="1634361"/>
            <a:ext cx="2705794" cy="418883"/>
          </a:xfrm>
          <a:prstGeom prst="straightConnector1">
            <a:avLst/>
          </a:prstGeom>
          <a:ln w="19050">
            <a:solidFill>
              <a:srgbClr val="2C3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0244" y="2665657"/>
            <a:ext cx="1091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i="1" dirty="0" smtClean="0">
                <a:latin typeface="Montserrat" panose="020B0604020202020204" charset="-52"/>
              </a:rPr>
              <a:t>адрес Министерства физической культуры и спорта Свердловской области: </a:t>
            </a:r>
            <a:br>
              <a:rPr lang="ru-RU" sz="1600" i="1" dirty="0" smtClean="0">
                <a:latin typeface="Montserrat" panose="020B0604020202020204" charset="-52"/>
              </a:rPr>
            </a:br>
            <a:r>
              <a:rPr lang="ru-RU" sz="1600" b="1" i="1" dirty="0" smtClean="0">
                <a:latin typeface="Montserrat" panose="020B0604020202020204" charset="-52"/>
              </a:rPr>
              <a:t>62004, г. Екатеринбург, ул. Малышева, д. 101, </a:t>
            </a:r>
            <a:r>
              <a:rPr lang="ru-RU" sz="1600" b="1" i="1" dirty="0" err="1" smtClean="0">
                <a:latin typeface="Montserrat" panose="020B0604020202020204" charset="-52"/>
              </a:rPr>
              <a:t>каб</a:t>
            </a:r>
            <a:r>
              <a:rPr lang="ru-RU" sz="1600" b="1" i="1" dirty="0" smtClean="0">
                <a:latin typeface="Montserrat" panose="020B0604020202020204" charset="-52"/>
              </a:rPr>
              <a:t>. 383</a:t>
            </a:r>
            <a:endParaRPr lang="ru-RU" sz="1600" b="1" i="1" dirty="0">
              <a:latin typeface="Montserrat" panose="020B060402020202020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108" y="3589418"/>
            <a:ext cx="11305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  <a:t>Документы рассматриваются на заседании Комиссии по формированию перечня физкультурно-спортивных организаций, индивидуальных предпринимателей, осуществляющих деятельность в области физической культуры и спорта </a:t>
            </a:r>
          </a:p>
          <a:p>
            <a:pPr lvl="0" algn="ctr"/>
            <a: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  <a:t>на территории Свердловской области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108" y="5128733"/>
            <a:ext cx="114092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i="1" dirty="0" smtClean="0">
                <a:latin typeface="Montserrat" panose="020B0604020202020204" charset="-52"/>
              </a:rPr>
              <a:t>Приказ Министерства физической культуры и спорта Свердловской области от 11.10.2021 № 320/ос </a:t>
            </a:r>
            <a:br>
              <a:rPr lang="ru-RU" sz="1400" i="1" dirty="0" smtClean="0">
                <a:latin typeface="Montserrat" panose="020B0604020202020204" charset="-52"/>
              </a:rPr>
            </a:br>
            <a:r>
              <a:rPr lang="ru-RU" sz="1400" i="1" dirty="0" smtClean="0">
                <a:latin typeface="Montserrat" panose="020B0604020202020204" charset="-52"/>
              </a:rPr>
              <a:t>«О Комиссии по </a:t>
            </a:r>
            <a:r>
              <a:rPr lang="ru-RU" sz="1400" i="1" dirty="0">
                <a:latin typeface="Montserrat" panose="020B0604020202020204" charset="-52"/>
              </a:rPr>
              <a:t>формированию перечня физкультурно-спортивных организаций, индивидуальных предпринимателей, осуществляющих деятельность в области физической культуры и спорта </a:t>
            </a:r>
            <a:r>
              <a:rPr lang="ru-RU" sz="1400" i="1" dirty="0" smtClean="0">
                <a:latin typeface="Montserrat" panose="020B0604020202020204" charset="-52"/>
              </a:rPr>
              <a:t/>
            </a:r>
            <a:br>
              <a:rPr lang="ru-RU" sz="1400" i="1" dirty="0" smtClean="0">
                <a:latin typeface="Montserrat" panose="020B0604020202020204" charset="-52"/>
              </a:rPr>
            </a:br>
            <a:r>
              <a:rPr lang="ru-RU" sz="1400" i="1" dirty="0" smtClean="0">
                <a:latin typeface="Montserrat" panose="020B0604020202020204" charset="-52"/>
              </a:rPr>
              <a:t>на </a:t>
            </a:r>
            <a:r>
              <a:rPr lang="ru-RU" sz="1400" i="1" dirty="0">
                <a:latin typeface="Montserrat" panose="020B0604020202020204" charset="-52"/>
              </a:rPr>
              <a:t>территории Свердловской области</a:t>
            </a:r>
          </a:p>
          <a:p>
            <a:pPr lvl="0" algn="ctr"/>
            <a:r>
              <a:rPr lang="ru-RU" dirty="0" smtClean="0">
                <a:latin typeface="Montserrat" panose="020B0604020202020204" charset="-52"/>
              </a:rPr>
              <a:t> </a:t>
            </a:r>
            <a:endParaRPr lang="ru-RU" b="1" dirty="0">
              <a:latin typeface="Montserrat" panose="020B0604020202020204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CE42474-5E6A-4FE3-B957-9B47807E56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108" y="5053839"/>
            <a:ext cx="750578" cy="796120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>
            <a:off x="6213763" y="1645032"/>
            <a:ext cx="2312324" cy="418883"/>
          </a:xfrm>
          <a:prstGeom prst="straightConnector1">
            <a:avLst/>
          </a:prstGeom>
          <a:ln w="19050">
            <a:solidFill>
              <a:srgbClr val="2C3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0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885" y="56614"/>
            <a:ext cx="11579628" cy="688897"/>
          </a:xfrm>
          <a:prstGeom prst="rect">
            <a:avLst/>
          </a:prstGeom>
          <a:gradFill flip="none" rotWithShape="1">
            <a:gsLst>
              <a:gs pos="50000">
                <a:srgbClr val="22A5DB"/>
              </a:gs>
              <a:gs pos="0">
                <a:srgbClr val="2B3E7F"/>
              </a:gs>
              <a:gs pos="100000">
                <a:srgbClr val="76B54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3951" y="67502"/>
            <a:ext cx="11579628" cy="667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Решение Комиссии</a:t>
            </a:r>
            <a:endParaRPr lang="ru-RU" sz="2200" b="1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202" y="3822502"/>
            <a:ext cx="9667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i="1" dirty="0" smtClean="0">
                <a:latin typeface="Montserrat" panose="020B0604020202020204" charset="-52"/>
              </a:rPr>
              <a:t>Перечень физкультурно-спортивных организаций, индивидуальных предпринимателей, осуществляющих деятельность в области физической культуры и спорта в качестве основного вида деятельности, </a:t>
            </a:r>
            <a:br>
              <a:rPr lang="ru-RU" i="1" dirty="0" smtClean="0">
                <a:latin typeface="Montserrat" panose="020B0604020202020204" charset="-52"/>
              </a:rPr>
            </a:br>
            <a:r>
              <a:rPr lang="ru-RU" i="1" dirty="0" smtClean="0">
                <a:latin typeface="Montserrat" panose="020B0604020202020204" charset="-52"/>
              </a:rPr>
              <a:t>утверждается Министерством спорта Российской Федерации.</a:t>
            </a:r>
          </a:p>
          <a:p>
            <a:pPr lvl="0" algn="ctr"/>
            <a:endParaRPr lang="ru-RU" dirty="0" smtClean="0">
              <a:solidFill>
                <a:srgbClr val="2C3E80"/>
              </a:solidFill>
              <a:latin typeface="Montserrat" panose="020B0604020202020204" charset="-52"/>
            </a:endParaRPr>
          </a:p>
          <a:p>
            <a:pPr lvl="0" algn="ctr"/>
            <a: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  <a:t>Информацию о включении физкультурно-спортивной организации, индивидуального предпринимателя можно проверить после </a:t>
            </a:r>
            <a:b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</a:br>
            <a: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  <a:t>1 декабря 2022 года на сайте Министерства спорта Российской Федерации</a:t>
            </a:r>
            <a:endParaRPr lang="ru-RU" b="1" dirty="0">
              <a:solidFill>
                <a:srgbClr val="2C3E80"/>
              </a:solidFill>
              <a:latin typeface="Montserrat" panose="020B0604020202020204" charset="-52"/>
            </a:endParaRPr>
          </a:p>
        </p:txBody>
      </p:sp>
      <p:pic>
        <p:nvPicPr>
          <p:cNvPr id="14" name="Picture 2" descr="http://qrcoder.ru/code/?https%3A%2F%2Fminsport.gov.ru%2Factivities%2Fo-nalogovom-vychete-za-zanyatiya-sportom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013" y="411941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024845" y="2125524"/>
            <a:ext cx="2732114" cy="1169551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400" dirty="0" smtClean="0">
                <a:latin typeface="Montserrat" panose="020B0604020202020204" charset="-52"/>
              </a:rPr>
              <a:t>Включение </a:t>
            </a:r>
            <a:r>
              <a:rPr lang="ru-RU" sz="1400" dirty="0">
                <a:latin typeface="Montserrat" panose="020B0604020202020204" charset="-52"/>
              </a:rPr>
              <a:t>физкультурно-спортивной организации, </a:t>
            </a:r>
          </a:p>
          <a:p>
            <a:pPr lvl="0" algn="ctr"/>
            <a:r>
              <a:rPr lang="ru-RU" sz="1400" dirty="0">
                <a:latin typeface="Montserrat" panose="020B0604020202020204" charset="-52"/>
              </a:rPr>
              <a:t>индивидуального предпринимателя </a:t>
            </a:r>
            <a:r>
              <a:rPr lang="ru-RU" sz="1400" dirty="0" smtClean="0">
                <a:latin typeface="Montserrat" panose="020B0604020202020204" charset="-52"/>
              </a:rPr>
              <a:t/>
            </a:r>
            <a:br>
              <a:rPr lang="ru-RU" sz="1400" dirty="0" smtClean="0">
                <a:latin typeface="Montserrat" panose="020B0604020202020204" charset="-52"/>
              </a:rPr>
            </a:br>
            <a:r>
              <a:rPr lang="ru-RU" sz="1400" dirty="0" smtClean="0">
                <a:latin typeface="Montserrat" panose="020B0604020202020204" charset="-52"/>
              </a:rPr>
              <a:t>в </a:t>
            </a:r>
            <a:r>
              <a:rPr lang="ru-RU" sz="1400" dirty="0">
                <a:latin typeface="Montserrat" panose="020B0604020202020204" charset="-52"/>
              </a:rPr>
              <a:t>Перечень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09214" y="2125524"/>
            <a:ext cx="3218409" cy="1169551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400" dirty="0" smtClean="0">
                <a:latin typeface="Montserrat" panose="020B0604020202020204" charset="-52"/>
              </a:rPr>
              <a:t>Отказ </a:t>
            </a:r>
            <a:r>
              <a:rPr lang="ru-RU" sz="1400" dirty="0">
                <a:latin typeface="Montserrat" panose="020B0604020202020204" charset="-52"/>
              </a:rPr>
              <a:t>во включении </a:t>
            </a:r>
            <a:r>
              <a:rPr lang="ru-RU" sz="1400" dirty="0" smtClean="0">
                <a:latin typeface="Montserrat" panose="020B0604020202020204" charset="-52"/>
              </a:rPr>
              <a:t/>
            </a:r>
            <a:br>
              <a:rPr lang="ru-RU" sz="1400" dirty="0" smtClean="0">
                <a:latin typeface="Montserrat" panose="020B0604020202020204" charset="-52"/>
              </a:rPr>
            </a:br>
            <a:r>
              <a:rPr lang="ru-RU" sz="1400" dirty="0" smtClean="0">
                <a:latin typeface="Montserrat" panose="020B0604020202020204" charset="-52"/>
              </a:rPr>
              <a:t>физкультурно-спортивной </a:t>
            </a:r>
            <a:r>
              <a:rPr lang="ru-RU" sz="1400" dirty="0">
                <a:latin typeface="Montserrat" panose="020B0604020202020204" charset="-52"/>
              </a:rPr>
              <a:t>организации, </a:t>
            </a:r>
            <a:r>
              <a:rPr lang="ru-RU" sz="1400" dirty="0" smtClean="0">
                <a:latin typeface="Montserrat" panose="020B0604020202020204" charset="-52"/>
              </a:rPr>
              <a:t>индивидуального </a:t>
            </a:r>
            <a:r>
              <a:rPr lang="ru-RU" sz="1400" dirty="0">
                <a:latin typeface="Montserrat" panose="020B0604020202020204" charset="-52"/>
              </a:rPr>
              <a:t>предпринимателя </a:t>
            </a:r>
            <a:r>
              <a:rPr lang="ru-RU" sz="1400" dirty="0" smtClean="0">
                <a:latin typeface="Montserrat" panose="020B0604020202020204" charset="-52"/>
              </a:rPr>
              <a:t/>
            </a:r>
            <a:br>
              <a:rPr lang="ru-RU" sz="1400" dirty="0" smtClean="0">
                <a:latin typeface="Montserrat" panose="020B0604020202020204" charset="-52"/>
              </a:rPr>
            </a:br>
            <a:r>
              <a:rPr lang="ru-RU" sz="1400" dirty="0" smtClean="0">
                <a:latin typeface="Montserrat" panose="020B0604020202020204" charset="-52"/>
              </a:rPr>
              <a:t>в </a:t>
            </a:r>
            <a:r>
              <a:rPr lang="ru-RU" sz="1400" dirty="0">
                <a:latin typeface="Montserrat" panose="020B0604020202020204" charset="-52"/>
              </a:rPr>
              <a:t>Перечень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14992" y="878086"/>
            <a:ext cx="1244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  <a:t>По результатам рассмотрения документов </a:t>
            </a:r>
            <a:b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</a:br>
            <a: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  <a:t>Комиссия принимает одно из следующих решений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300153" y="1524417"/>
            <a:ext cx="2913612" cy="513691"/>
          </a:xfrm>
          <a:prstGeom prst="straightConnector1">
            <a:avLst/>
          </a:prstGeom>
          <a:ln w="19050">
            <a:solidFill>
              <a:srgbClr val="2C3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213765" y="1524417"/>
            <a:ext cx="2604653" cy="513691"/>
          </a:xfrm>
          <a:prstGeom prst="straightConnector1">
            <a:avLst/>
          </a:prstGeom>
          <a:ln w="19050">
            <a:solidFill>
              <a:srgbClr val="2C3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885" y="56614"/>
            <a:ext cx="11579628" cy="688897"/>
          </a:xfrm>
          <a:prstGeom prst="rect">
            <a:avLst/>
          </a:prstGeom>
          <a:gradFill flip="none" rotWithShape="1">
            <a:gsLst>
              <a:gs pos="50000">
                <a:srgbClr val="22A5DB"/>
              </a:gs>
              <a:gs pos="0">
                <a:srgbClr val="2B3E7F"/>
              </a:gs>
              <a:gs pos="100000">
                <a:srgbClr val="76B54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3951" y="67502"/>
            <a:ext cx="11471562" cy="667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Нормативные правовые акты, направленные на реализацию </a:t>
            </a:r>
            <a:br>
              <a:rPr lang="ru-RU" sz="2000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пункта 7 части 1 статьи 219 Налогового кодекса Российской Федерации</a:t>
            </a:r>
            <a:endParaRPr lang="ru-RU" sz="2000" b="1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0903" y="878926"/>
            <a:ext cx="10914610" cy="58477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just"/>
            <a:r>
              <a:rPr lang="ru-RU" sz="1600" dirty="0">
                <a:latin typeface="Montserrat" panose="020B0604020202020204" charset="-52"/>
              </a:rPr>
              <a:t>Распоряжение Правительства Российской Федерации от 06.09.2021 № 2466-р </a:t>
            </a:r>
            <a:br>
              <a:rPr lang="ru-RU" sz="1600" dirty="0">
                <a:latin typeface="Montserrat" panose="020B0604020202020204" charset="-52"/>
              </a:rPr>
            </a:br>
            <a:r>
              <a:rPr lang="ru-RU" sz="1600" dirty="0">
                <a:latin typeface="Montserrat" panose="020B0604020202020204" charset="-52"/>
              </a:rPr>
              <a:t>«Об утверждении перечня видов физкультурно-оздоровительных услуг»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80903" y="1643284"/>
            <a:ext cx="10914610" cy="107721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just"/>
            <a:r>
              <a:rPr lang="ru-RU" sz="1600" dirty="0">
                <a:latin typeface="Montserrat" panose="020B0604020202020204" charset="-52"/>
              </a:rPr>
              <a:t>Постановление Правительства Российской Федерации от 06.09.2021 № </a:t>
            </a:r>
            <a:r>
              <a:rPr lang="ru-RU" sz="1600" dirty="0" smtClean="0">
                <a:latin typeface="Montserrat" panose="020B0604020202020204" charset="-52"/>
              </a:rPr>
              <a:t>1501 </a:t>
            </a:r>
            <a:br>
              <a:rPr lang="ru-RU" sz="1600" dirty="0" smtClean="0">
                <a:latin typeface="Montserrat" panose="020B0604020202020204" charset="-52"/>
              </a:rPr>
            </a:br>
            <a:r>
              <a:rPr lang="ru-RU" sz="1600" dirty="0" smtClean="0">
                <a:latin typeface="Montserrat" panose="020B0604020202020204" charset="-52"/>
              </a:rPr>
              <a:t>«Об утверждении Правил формирования и ведения перечня физкультурно-спортивных организаций, индивидуальных предпринимателей, осуществляющих деятельность</a:t>
            </a:r>
            <a:br>
              <a:rPr lang="ru-RU" sz="1600" dirty="0" smtClean="0">
                <a:latin typeface="Montserrat" panose="020B0604020202020204" charset="-52"/>
              </a:rPr>
            </a:br>
            <a:r>
              <a:rPr lang="ru-RU" sz="1600" dirty="0" smtClean="0">
                <a:latin typeface="Montserrat" panose="020B0604020202020204" charset="-52"/>
              </a:rPr>
              <a:t> в области физической культуры и спорта в качестве основного вида деятельности»</a:t>
            </a:r>
            <a:endParaRPr lang="ru-RU" sz="1600" dirty="0">
              <a:latin typeface="Montserrat" panose="020B060402020202020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0903" y="3662267"/>
            <a:ext cx="10914610" cy="107721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just"/>
            <a:r>
              <a:rPr lang="ru-RU" sz="1600" dirty="0" smtClean="0">
                <a:latin typeface="Montserrat" panose="020B0604020202020204" charset="-52"/>
              </a:rPr>
              <a:t>Приказ Министерства физической культуры и спорта Свердловской области от 01.10.2021 </a:t>
            </a:r>
            <a:r>
              <a:rPr lang="ru-RU" sz="1600" dirty="0">
                <a:latin typeface="Montserrat" panose="020B0604020202020204" charset="-52"/>
              </a:rPr>
              <a:t>№ </a:t>
            </a:r>
            <a:r>
              <a:rPr lang="ru-RU" sz="1600" dirty="0" smtClean="0">
                <a:latin typeface="Montserrat" panose="020B0604020202020204" charset="-52"/>
              </a:rPr>
              <a:t>313/ос «Об утверждении Порядка формирования перечня физкультурно-спортивных организаций, индивидуальных предпринимателей, осуществляющих деятельность</a:t>
            </a:r>
            <a:r>
              <a:rPr lang="ru-RU" sz="1600" dirty="0">
                <a:latin typeface="Montserrat" panose="020B0604020202020204" charset="-52"/>
              </a:rPr>
              <a:t> </a:t>
            </a:r>
            <a:r>
              <a:rPr lang="ru-RU" sz="1600" dirty="0" smtClean="0">
                <a:latin typeface="Montserrat" panose="020B0604020202020204" charset="-52"/>
              </a:rPr>
              <a:t>в области физической культуры и спорта на территории Свердловской области»</a:t>
            </a:r>
            <a:endParaRPr lang="ru-RU" sz="1600" dirty="0">
              <a:latin typeface="Montserrat" panose="020B060402020202020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80903" y="4918425"/>
            <a:ext cx="10914610" cy="107721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just"/>
            <a:r>
              <a:rPr lang="ru-RU" sz="1600" dirty="0">
                <a:latin typeface="Montserrat" panose="020B0604020202020204" charset="-52"/>
              </a:rPr>
              <a:t>Приказ Министерства физической культуры и спорта Свердловской области </a:t>
            </a:r>
            <a:r>
              <a:rPr lang="ru-RU" sz="1600" dirty="0" smtClean="0">
                <a:latin typeface="Montserrat" panose="020B0604020202020204" charset="-52"/>
              </a:rPr>
              <a:t>от 11.10.2021 </a:t>
            </a:r>
            <a:r>
              <a:rPr lang="ru-RU" sz="1600" dirty="0">
                <a:latin typeface="Montserrat" panose="020B0604020202020204" charset="-52"/>
              </a:rPr>
              <a:t>№ </a:t>
            </a:r>
            <a:r>
              <a:rPr lang="ru-RU" sz="1600" dirty="0" smtClean="0">
                <a:latin typeface="Montserrat" panose="020B0604020202020204" charset="-52"/>
              </a:rPr>
              <a:t>320/ос</a:t>
            </a:r>
            <a:br>
              <a:rPr lang="ru-RU" sz="1600" dirty="0" smtClean="0">
                <a:latin typeface="Montserrat" panose="020B0604020202020204" charset="-52"/>
              </a:rPr>
            </a:br>
            <a:r>
              <a:rPr lang="ru-RU" sz="1600" dirty="0" smtClean="0">
                <a:latin typeface="Montserrat" panose="020B0604020202020204" charset="-52"/>
              </a:rPr>
              <a:t>«О Комиссии по формированию перечня физкультурно-спортивных организаций, индивидуальных предпринимателей, осуществляющих деятельность в области физической культуры и спорта на территории Свердловской области»</a:t>
            </a:r>
            <a:endParaRPr lang="ru-RU" sz="1600" dirty="0">
              <a:latin typeface="Montserrat" panose="020B0604020202020204" charset="-52"/>
            </a:endParaRPr>
          </a:p>
        </p:txBody>
      </p:sp>
      <p:pic>
        <p:nvPicPr>
          <p:cNvPr id="27" name="Picture 2" descr="Текст, документ, приня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5" y="924390"/>
            <a:ext cx="503699" cy="503700"/>
          </a:xfrm>
          <a:prstGeom prst="rect">
            <a:avLst/>
          </a:prstGeom>
          <a:noFill/>
        </p:spPr>
      </p:pic>
      <p:pic>
        <p:nvPicPr>
          <p:cNvPr id="28" name="Picture 2" descr="Текст, документ, приня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5" y="1886121"/>
            <a:ext cx="586244" cy="586245"/>
          </a:xfrm>
          <a:prstGeom prst="rect">
            <a:avLst/>
          </a:prstGeom>
          <a:noFill/>
        </p:spPr>
      </p:pic>
      <p:pic>
        <p:nvPicPr>
          <p:cNvPr id="29" name="Picture 2" descr="Текст, документ, приня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5" y="2931666"/>
            <a:ext cx="552105" cy="552106"/>
          </a:xfrm>
          <a:prstGeom prst="rect">
            <a:avLst/>
          </a:prstGeom>
          <a:noFill/>
        </p:spPr>
      </p:pic>
      <p:pic>
        <p:nvPicPr>
          <p:cNvPr id="30" name="Picture 2" descr="Текст, документ, приня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5" y="3943072"/>
            <a:ext cx="586244" cy="58624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80903" y="2898997"/>
            <a:ext cx="10914610" cy="58477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just"/>
            <a:r>
              <a:rPr lang="ru-RU" sz="1600" dirty="0" smtClean="0">
                <a:latin typeface="Montserrat" panose="020B0604020202020204" charset="-52"/>
              </a:rPr>
              <a:t>Постановление Правительства Российской Федерации от 30.01.2023 № 129 «Об утверждении Правил оказания физкультурно-оздоровительных услуг» </a:t>
            </a:r>
            <a:r>
              <a:rPr lang="ru-RU" sz="1600" i="1" dirty="0" smtClean="0">
                <a:latin typeface="Montserrat" panose="020B0604020202020204" charset="-52"/>
              </a:rPr>
              <a:t>(действует с 01.06.2023 по 01.09.2026)</a:t>
            </a:r>
            <a:endParaRPr lang="ru-RU" sz="1600" i="1" dirty="0">
              <a:latin typeface="Montserrat" panose="020B0604020202020204" charset="-52"/>
            </a:endParaRPr>
          </a:p>
        </p:txBody>
      </p:sp>
      <p:pic>
        <p:nvPicPr>
          <p:cNvPr id="14" name="Picture 2" descr="Текст, документ, приня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5" y="5163911"/>
            <a:ext cx="586244" cy="586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89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885" y="56614"/>
            <a:ext cx="11579628" cy="688897"/>
          </a:xfrm>
          <a:prstGeom prst="rect">
            <a:avLst/>
          </a:prstGeom>
          <a:gradFill flip="none" rotWithShape="1">
            <a:gsLst>
              <a:gs pos="50000">
                <a:srgbClr val="22A5DB"/>
              </a:gs>
              <a:gs pos="0">
                <a:srgbClr val="2B3E7F"/>
              </a:gs>
              <a:gs pos="100000">
                <a:srgbClr val="76B54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3951" y="67502"/>
            <a:ext cx="11471562" cy="667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Алгоритм</a:t>
            </a:r>
            <a:endParaRPr lang="ru-RU" sz="2800" b="1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85011" y="1995197"/>
            <a:ext cx="8668789" cy="3693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i="1" dirty="0" smtClean="0">
                <a:latin typeface="Montserrat" panose="020B0604020202020204" charset="-52"/>
              </a:rPr>
              <a:t>Проверить соответствие критериям для включения в Перечень</a:t>
            </a:r>
            <a:endParaRPr lang="ru-RU" i="1" dirty="0">
              <a:latin typeface="Montserrat" panose="020B060402020202020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85009" y="3162277"/>
            <a:ext cx="8668789" cy="3693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i="1" dirty="0" smtClean="0">
                <a:latin typeface="Montserrat" panose="020B0604020202020204" charset="-52"/>
              </a:rPr>
              <a:t>Подготовить документы, подтверждающие соответствие критериям</a:t>
            </a:r>
            <a:endParaRPr lang="ru-RU" i="1" dirty="0">
              <a:latin typeface="Montserrat" panose="020B060402020202020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5009" y="4329357"/>
            <a:ext cx="8668789" cy="646331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i="1" dirty="0" smtClean="0">
                <a:latin typeface="Montserrat" panose="020B0604020202020204" charset="-52"/>
              </a:rPr>
              <a:t>Направить документы в Министерство физической культуры </a:t>
            </a:r>
            <a:br>
              <a:rPr lang="ru-RU" i="1" dirty="0" smtClean="0">
                <a:latin typeface="Montserrat" panose="020B0604020202020204" charset="-52"/>
              </a:rPr>
            </a:br>
            <a:r>
              <a:rPr lang="ru-RU" i="1" dirty="0" smtClean="0">
                <a:latin typeface="Montserrat" panose="020B0604020202020204" charset="-52"/>
              </a:rPr>
              <a:t>и спорта Свердловской области</a:t>
            </a:r>
            <a:endParaRPr lang="ru-RU" i="1" dirty="0">
              <a:latin typeface="Montserrat" panose="020B0604020202020204" charset="-52"/>
            </a:endParaRPr>
          </a:p>
        </p:txBody>
      </p:sp>
      <p:pic>
        <p:nvPicPr>
          <p:cNvPr id="16" name="Picture 8" descr="https://cdn-icons.flaticon.com/png/512/3193/premium/3193030.png?token=exp=1648616439~hmac=cf95428be8a1d7627003fa04667f75f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5" y="1995197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48553" y="1995197"/>
            <a:ext cx="1039094" cy="3693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i="1" dirty="0" smtClean="0">
                <a:latin typeface="Montserrat" panose="020B0604020202020204" charset="-52"/>
              </a:rPr>
              <a:t>Шаг 1</a:t>
            </a:r>
            <a:endParaRPr lang="ru-RU" b="1" i="1" dirty="0">
              <a:latin typeface="Montserrat" panose="020B060402020202020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8553" y="3157296"/>
            <a:ext cx="1039094" cy="3693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i="1" dirty="0" smtClean="0">
                <a:latin typeface="Montserrat" panose="020B0604020202020204" charset="-52"/>
              </a:rPr>
              <a:t>Шаг 2</a:t>
            </a:r>
            <a:endParaRPr lang="ru-RU" b="1" i="1" dirty="0">
              <a:latin typeface="Montserrat" panose="020B0604020202020204" charset="-52"/>
            </a:endParaRPr>
          </a:p>
        </p:txBody>
      </p:sp>
      <p:pic>
        <p:nvPicPr>
          <p:cNvPr id="19" name="Picture 8" descr="https://cdn-icons.flaticon.com/png/512/3193/premium/3193030.png?token=exp=1648616439~hmac=cf95428be8a1d7627003fa04667f75f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5" y="3166979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cdn-icons.flaticon.com/png/512/3193/premium/3193030.png?token=exp=1648616439~hmac=cf95428be8a1d7627003fa04667f75f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5" y="4467856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948553" y="4467856"/>
            <a:ext cx="1039094" cy="3693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i="1" dirty="0" smtClean="0">
                <a:latin typeface="Montserrat" panose="020B0604020202020204" charset="-52"/>
              </a:rPr>
              <a:t>Шаг 3</a:t>
            </a:r>
            <a:endParaRPr lang="ru-RU" b="1" i="1" dirty="0">
              <a:latin typeface="Montserrat" panose="020B060402020202020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5885" y="501730"/>
            <a:ext cx="11579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dirty="0" smtClean="0">
              <a:solidFill>
                <a:srgbClr val="2C3E80"/>
              </a:solidFill>
              <a:latin typeface="Montserrat" panose="020B0604020202020204" charset="-52"/>
            </a:endParaRPr>
          </a:p>
          <a:p>
            <a:pPr lvl="0" algn="ctr"/>
            <a: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  <a:t>Для включения в Перечень физкультурно-спортивных организаций, индивидуальных предпринимателей, осуществляющих деятельность в области физической культуры </a:t>
            </a:r>
            <a:b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</a:br>
            <a: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  <a:t>и спорта в качестве основного вида деятельности, необходимо:</a:t>
            </a:r>
            <a:endParaRPr lang="ru-RU" b="1" dirty="0">
              <a:solidFill>
                <a:srgbClr val="2C3E80"/>
              </a:solidFill>
              <a:latin typeface="Montserrat" panose="020B0604020202020204" charset="-52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620392" y="2407028"/>
            <a:ext cx="399011" cy="677929"/>
          </a:xfrm>
          <a:prstGeom prst="downArrow">
            <a:avLst/>
          </a:prstGeom>
          <a:solidFill>
            <a:srgbClr val="2B4182"/>
          </a:solidFill>
          <a:ln>
            <a:solidFill>
              <a:srgbClr val="2C3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620392" y="3591407"/>
            <a:ext cx="399011" cy="677929"/>
          </a:xfrm>
          <a:prstGeom prst="downArrow">
            <a:avLst/>
          </a:prstGeom>
          <a:solidFill>
            <a:srgbClr val="2B4182"/>
          </a:solidFill>
          <a:ln>
            <a:solidFill>
              <a:srgbClr val="2C3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885" y="56614"/>
            <a:ext cx="11579628" cy="688897"/>
          </a:xfrm>
          <a:prstGeom prst="rect">
            <a:avLst/>
          </a:prstGeom>
          <a:gradFill flip="none" rotWithShape="1">
            <a:gsLst>
              <a:gs pos="50000">
                <a:srgbClr val="22A5DB"/>
              </a:gs>
              <a:gs pos="0">
                <a:srgbClr val="2B3E7F"/>
              </a:gs>
              <a:gs pos="100000">
                <a:srgbClr val="76B54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3951" y="67502"/>
            <a:ext cx="11579628" cy="667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Шаг 1. Проверить соответствие критериям для включения в Перечень</a:t>
            </a:r>
            <a:endParaRPr lang="ru-RU" sz="2400" b="1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4079" y="1017757"/>
            <a:ext cx="842217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2C3E80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dirty="0" smtClean="0">
                <a:latin typeface="Montserrat" panose="020B0604020202020204" charset="-52"/>
              </a:rPr>
              <a:t>Осуществление деятельности в области физической культуры </a:t>
            </a:r>
            <a:br>
              <a:rPr lang="ru-RU" dirty="0" smtClean="0">
                <a:latin typeface="Montserrat" panose="020B0604020202020204" charset="-52"/>
              </a:rPr>
            </a:br>
            <a:r>
              <a:rPr lang="ru-RU" dirty="0" smtClean="0">
                <a:latin typeface="Montserrat" panose="020B0604020202020204" charset="-52"/>
              </a:rPr>
              <a:t>и спорта на территории Свердловской области </a:t>
            </a:r>
            <a:br>
              <a:rPr lang="ru-RU" dirty="0" smtClean="0">
                <a:latin typeface="Montserrat" panose="020B0604020202020204" charset="-52"/>
              </a:rPr>
            </a:br>
            <a:r>
              <a:rPr lang="ru-RU" dirty="0" smtClean="0">
                <a:latin typeface="Montserrat" panose="020B0604020202020204" charset="-52"/>
              </a:rPr>
              <a:t>в качестве основного вида экономической деятельности</a:t>
            </a:r>
            <a:endParaRPr lang="ru-RU" dirty="0">
              <a:latin typeface="Montserrat" panose="020B0604020202020204" charset="-52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602392" y="1101677"/>
            <a:ext cx="2177934" cy="715579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C3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" panose="020B0604020202020204" charset="-52"/>
              </a:rPr>
              <a:t>Критерий 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49096" y="2150205"/>
            <a:ext cx="6504704" cy="3693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i="1" dirty="0" smtClean="0">
                <a:latin typeface="Montserrat" panose="020B0604020202020204" charset="-52"/>
              </a:rPr>
              <a:t>93.1 Деятельность в области спорта</a:t>
            </a:r>
            <a:endParaRPr lang="ru-RU" i="1" dirty="0">
              <a:latin typeface="Montserrat" panose="020B0604020202020204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CE42474-5E6A-4FE3-B957-9B47807E56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2392" y="5338917"/>
            <a:ext cx="760860" cy="807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785" y="5656581"/>
            <a:ext cx="1059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2C3E80"/>
                </a:solidFill>
                <a:latin typeface="Montserrat" panose="020B0604020202020204" charset="-52"/>
              </a:rPr>
              <a:t>Проверить вид экономической деятельности можно на сайте </a:t>
            </a:r>
            <a:r>
              <a:rPr lang="en-US" b="1" dirty="0">
                <a:solidFill>
                  <a:srgbClr val="2C3E80"/>
                </a:solidFill>
                <a:latin typeface="Montserrat" panose="020B0604020202020204" charset="-52"/>
                <a:hlinkClick r:id="rId3"/>
              </a:rPr>
              <a:t>https://egrul.nalog.ru</a:t>
            </a:r>
            <a:r>
              <a:rPr lang="ru-RU" b="1" dirty="0">
                <a:solidFill>
                  <a:srgbClr val="2C3E80"/>
                </a:solidFill>
                <a:latin typeface="Montserrat" panose="020B0604020202020204" charset="-52"/>
              </a:rPr>
              <a:t>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602392" y="3358258"/>
            <a:ext cx="3223418" cy="440575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ontserrat" panose="020B0604020202020204" charset="-52"/>
              </a:rPr>
              <a:t>Необходимый ОКВЭД</a:t>
            </a:r>
            <a:endParaRPr lang="ru-RU" dirty="0">
              <a:solidFill>
                <a:schemeClr val="tx1"/>
              </a:solidFill>
              <a:latin typeface="Montserrat" panose="020B060402020202020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49096" y="2713559"/>
            <a:ext cx="6504704" cy="3693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i="1" dirty="0" smtClean="0">
                <a:latin typeface="Montserrat" panose="020B0604020202020204" charset="-52"/>
              </a:rPr>
              <a:t>93.11 Деятельность спортивных объектов</a:t>
            </a:r>
            <a:endParaRPr lang="ru-RU" i="1" dirty="0">
              <a:latin typeface="Montserrat" panose="020B060402020202020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49096" y="3305267"/>
            <a:ext cx="6504704" cy="3693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i="1" dirty="0" smtClean="0">
                <a:latin typeface="Montserrat" panose="020B0604020202020204" charset="-52"/>
              </a:rPr>
              <a:t>93.12 Деятельность спортивных клубов</a:t>
            </a:r>
            <a:endParaRPr lang="ru-RU" i="1" dirty="0">
              <a:latin typeface="Montserrat" panose="020B0604020202020204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49096" y="3902194"/>
            <a:ext cx="6504704" cy="3693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i="1" dirty="0" smtClean="0">
                <a:latin typeface="Montserrat" panose="020B0604020202020204" charset="-52"/>
              </a:rPr>
              <a:t>93.13 Деятельность фитнес-центров</a:t>
            </a:r>
            <a:endParaRPr lang="ru-RU" i="1" dirty="0">
              <a:latin typeface="Montserrat" panose="020B060402020202020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49096" y="4981076"/>
            <a:ext cx="6504704" cy="3693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i="1" dirty="0" smtClean="0">
                <a:latin typeface="Montserrat" panose="020B0604020202020204" charset="-52"/>
              </a:rPr>
              <a:t>96.04 Деятельность физкультурно-оздоровительная</a:t>
            </a:r>
            <a:endParaRPr lang="ru-RU" i="1" dirty="0">
              <a:latin typeface="Montserrat" panose="020B060402020202020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49096" y="4452912"/>
            <a:ext cx="6504704" cy="3693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i="1" dirty="0" smtClean="0">
                <a:latin typeface="Montserrat" panose="020B0604020202020204" charset="-52"/>
              </a:rPr>
              <a:t>93.19 </a:t>
            </a:r>
            <a:r>
              <a:rPr lang="ru-RU" i="1" dirty="0" smtClean="0">
                <a:latin typeface="Montserrat" panose="020B0604020202020204" charset="-52"/>
              </a:rPr>
              <a:t>Деятельность </a:t>
            </a:r>
            <a:r>
              <a:rPr lang="ru-RU" i="1" dirty="0" smtClean="0">
                <a:latin typeface="Montserrat" panose="020B0604020202020204" charset="-52"/>
              </a:rPr>
              <a:t>в области </a:t>
            </a:r>
            <a:r>
              <a:rPr lang="ru-RU" i="1" smtClean="0">
                <a:latin typeface="Montserrat" panose="020B0604020202020204" charset="-52"/>
              </a:rPr>
              <a:t>спорта прочая</a:t>
            </a:r>
            <a:endParaRPr lang="ru-RU" i="1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195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885" y="56614"/>
            <a:ext cx="11579628" cy="688897"/>
          </a:xfrm>
          <a:prstGeom prst="rect">
            <a:avLst/>
          </a:prstGeom>
          <a:gradFill flip="none" rotWithShape="1">
            <a:gsLst>
              <a:gs pos="50000">
                <a:srgbClr val="22A5DB"/>
              </a:gs>
              <a:gs pos="0">
                <a:srgbClr val="2B3E7F"/>
              </a:gs>
              <a:gs pos="100000">
                <a:srgbClr val="76B54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3951" y="67502"/>
            <a:ext cx="11579628" cy="667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Шаг 1. Проверить соответствие критериям для включения в Перечень</a:t>
            </a:r>
            <a:endParaRPr lang="ru-RU" sz="2400" b="1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4079" y="1017758"/>
            <a:ext cx="842217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2C3E80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dirty="0" smtClean="0">
                <a:latin typeface="Montserrat" panose="020B0604020202020204" charset="-52"/>
              </a:rPr>
              <a:t>Предоставление услуг, включенных в перечень видов физкультурно-оздоровительных услуг, </a:t>
            </a:r>
            <a:br>
              <a:rPr lang="ru-RU" dirty="0" smtClean="0">
                <a:latin typeface="Montserrat" panose="020B0604020202020204" charset="-52"/>
              </a:rPr>
            </a:br>
            <a:r>
              <a:rPr lang="ru-RU" dirty="0" smtClean="0">
                <a:latin typeface="Montserrat" panose="020B0604020202020204" charset="-52"/>
              </a:rPr>
              <a:t>утвержденный Правительством РФ</a:t>
            </a:r>
            <a:endParaRPr lang="ru-RU" dirty="0">
              <a:latin typeface="Montserrat" panose="020B0604020202020204" charset="-52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602392" y="1101677"/>
            <a:ext cx="2177934" cy="715579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C3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" panose="020B0604020202020204" charset="-52"/>
              </a:rPr>
              <a:t>Критерий </a:t>
            </a:r>
            <a:r>
              <a:rPr lang="ru-RU" dirty="0" smtClean="0">
                <a:solidFill>
                  <a:schemeClr val="tx1"/>
                </a:solidFill>
                <a:latin typeface="Montserrat" panose="020B0604020202020204" charset="-52"/>
              </a:rPr>
              <a:t>2</a:t>
            </a:r>
            <a:endParaRPr lang="ru-RU" dirty="0">
              <a:solidFill>
                <a:schemeClr val="tx1"/>
              </a:solidFill>
              <a:latin typeface="Montserrat" panose="020B060402020202020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077" y="2058720"/>
            <a:ext cx="11089178" cy="646331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i="1" dirty="0" smtClean="0">
                <a:latin typeface="Montserrat" panose="020B0604020202020204" charset="-52"/>
              </a:rPr>
              <a:t>Физкультурно-оздоровительные услуги </a:t>
            </a:r>
            <a:br>
              <a:rPr lang="ru-RU" b="1" i="1" dirty="0" smtClean="0">
                <a:latin typeface="Montserrat" panose="020B0604020202020204" charset="-52"/>
              </a:rPr>
            </a:br>
            <a:r>
              <a:rPr lang="ru-RU" b="1" i="1" dirty="0" smtClean="0">
                <a:latin typeface="Montserrat" panose="020B0604020202020204" charset="-52"/>
              </a:rPr>
              <a:t>по физической подготовке и физическому развитию</a:t>
            </a:r>
            <a:endParaRPr lang="ru-RU" b="1" i="1" dirty="0">
              <a:latin typeface="Montserrat" panose="020B060402020202020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393" y="5656581"/>
            <a:ext cx="1091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  <a:t>Распоряжение Правительства Российской Федерации от 06.09.2021 № 2466-р</a:t>
            </a:r>
            <a:endParaRPr lang="ru-RU" b="1" dirty="0">
              <a:solidFill>
                <a:srgbClr val="2C3E80"/>
              </a:solidFill>
              <a:latin typeface="Montserrat" panose="020B060402020202020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077" y="3000562"/>
            <a:ext cx="11089178" cy="147732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i="1" dirty="0" smtClean="0">
                <a:latin typeface="Montserrat" panose="020B0604020202020204" charset="-52"/>
              </a:rPr>
              <a:t>Физкультурно-оздоровительные услуги </a:t>
            </a:r>
            <a:br>
              <a:rPr lang="ru-RU" b="1" i="1" dirty="0" smtClean="0">
                <a:latin typeface="Montserrat" panose="020B0604020202020204" charset="-52"/>
              </a:rPr>
            </a:br>
            <a:r>
              <a:rPr lang="ru-RU" b="1" i="1" dirty="0" smtClean="0">
                <a:latin typeface="Montserrat" panose="020B0604020202020204" charset="-52"/>
              </a:rPr>
              <a:t>по обеспечению участия в физкультурных мероприятиях</a:t>
            </a:r>
            <a:r>
              <a:rPr lang="ru-RU" i="1" dirty="0" smtClean="0">
                <a:latin typeface="Montserrat" panose="020B0604020202020204" charset="-52"/>
              </a:rPr>
              <a:t>, включенных в первый раздел Единого календарного плана межрегиональных, всероссийских и международных физкультурных и спортивных мероприятий, в календарные планы физкультурных и спортивных мероприятий субъектов РФ, муниципальных образований</a:t>
            </a:r>
            <a:endParaRPr lang="ru-RU" i="1" dirty="0">
              <a:latin typeface="Montserrat" panose="020B060402020202020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077" y="4773401"/>
            <a:ext cx="11089178" cy="646331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i="1" dirty="0" smtClean="0">
                <a:latin typeface="Montserrat" panose="020B0604020202020204" charset="-52"/>
              </a:rPr>
              <a:t>Физкультурно-оздоровительные услуги по разработке программ занятий физической культурой, соответствующих тренировочных планов</a:t>
            </a:r>
            <a:endParaRPr lang="ru-RU" b="1" i="1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855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885" y="56614"/>
            <a:ext cx="11579628" cy="688897"/>
          </a:xfrm>
          <a:prstGeom prst="rect">
            <a:avLst/>
          </a:prstGeom>
          <a:gradFill flip="none" rotWithShape="1">
            <a:gsLst>
              <a:gs pos="50000">
                <a:srgbClr val="22A5DB"/>
              </a:gs>
              <a:gs pos="0">
                <a:srgbClr val="2B3E7F"/>
              </a:gs>
              <a:gs pos="100000">
                <a:srgbClr val="76B54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3951" y="67502"/>
            <a:ext cx="11579628" cy="667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Шаг 1. Проверить соответствие критериям для включения в Перечень</a:t>
            </a:r>
            <a:endParaRPr lang="ru-RU" sz="2400" b="1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4079" y="1017759"/>
            <a:ext cx="842217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2C3E80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dirty="0" smtClean="0">
                <a:latin typeface="Montserrat" panose="020B0604020202020204" charset="-52"/>
              </a:rPr>
              <a:t>Наличие в штате работников, непосредственно задействованных </a:t>
            </a:r>
            <a:br>
              <a:rPr lang="ru-RU" dirty="0" smtClean="0">
                <a:latin typeface="Montserrat" panose="020B0604020202020204" charset="-52"/>
              </a:rPr>
            </a:br>
            <a:r>
              <a:rPr lang="ru-RU" dirty="0" smtClean="0">
                <a:latin typeface="Montserrat" panose="020B0604020202020204" charset="-52"/>
              </a:rPr>
              <a:t>в предоставлении физкультурно-оздоровительных услуг, </a:t>
            </a:r>
            <a:br>
              <a:rPr lang="ru-RU" dirty="0" smtClean="0">
                <a:latin typeface="Montserrat" panose="020B0604020202020204" charset="-52"/>
              </a:rPr>
            </a:br>
            <a:r>
              <a:rPr lang="ru-RU" dirty="0" smtClean="0">
                <a:latin typeface="Montserrat" panose="020B0604020202020204" charset="-52"/>
              </a:rPr>
              <a:t>имеющих соответствующее образование</a:t>
            </a:r>
            <a:endParaRPr lang="ru-RU" dirty="0">
              <a:latin typeface="Montserrat" panose="020B0604020202020204" charset="-52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602392" y="1101677"/>
            <a:ext cx="2177934" cy="715579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C3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" panose="020B0604020202020204" charset="-52"/>
              </a:rPr>
              <a:t>Критерий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4526" y="4870073"/>
            <a:ext cx="10914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2C3E80"/>
                </a:solidFill>
                <a:latin typeface="Montserrat" panose="020B0604020202020204" charset="-52"/>
              </a:rPr>
              <a:t>п. 12 Приказа </a:t>
            </a:r>
            <a:r>
              <a:rPr lang="ru-RU" dirty="0" err="1" smtClean="0">
                <a:solidFill>
                  <a:srgbClr val="2C3E80"/>
                </a:solidFill>
                <a:latin typeface="Montserrat" panose="020B0604020202020204" charset="-52"/>
              </a:rPr>
              <a:t>Минобрнауки</a:t>
            </a:r>
            <a:r>
              <a:rPr lang="ru-RU" dirty="0" smtClean="0">
                <a:solidFill>
                  <a:srgbClr val="2C3E80"/>
                </a:solidFill>
                <a:latin typeface="Montserrat" panose="020B0604020202020204" charset="-52"/>
              </a:rPr>
              <a:t> России от 01.07.2013 №499 </a:t>
            </a:r>
            <a:br>
              <a:rPr lang="ru-RU" dirty="0" smtClean="0">
                <a:solidFill>
                  <a:srgbClr val="2C3E80"/>
                </a:solidFill>
                <a:latin typeface="Montserrat" panose="020B0604020202020204" charset="-52"/>
              </a:rPr>
            </a:br>
            <a: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  <a:t>минимально допустимый срок освоения программ профессиональной переподготовки не может быть менее 250 часов</a:t>
            </a:r>
            <a:endParaRPr lang="ru-RU" b="1" dirty="0">
              <a:solidFill>
                <a:srgbClr val="2C3E80"/>
              </a:solidFill>
              <a:latin typeface="Montserrat" panose="020B060402020202020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64329" y="2086860"/>
            <a:ext cx="5282738" cy="3693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i="1" dirty="0" smtClean="0">
                <a:latin typeface="Montserrat" panose="020B0604020202020204" charset="-52"/>
              </a:rPr>
              <a:t>Требования к образованию работников</a:t>
            </a:r>
            <a:endParaRPr lang="ru-RU" i="1" dirty="0">
              <a:latin typeface="Montserrat" panose="020B060402020202020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4526" y="2859743"/>
            <a:ext cx="4064922" cy="830997"/>
          </a:xfrm>
          <a:prstGeom prst="rect">
            <a:avLst/>
          </a:prstGeom>
          <a:ln w="9525">
            <a:solidFill>
              <a:srgbClr val="2C3E80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sz="1600" dirty="0" smtClean="0">
                <a:latin typeface="Montserrat" panose="020B0604020202020204" charset="-52"/>
              </a:rPr>
              <a:t>Среднее профессиональное </a:t>
            </a:r>
            <a:br>
              <a:rPr lang="ru-RU" sz="1600" dirty="0" smtClean="0">
                <a:latin typeface="Montserrat" panose="020B0604020202020204" charset="-52"/>
              </a:rPr>
            </a:br>
            <a:r>
              <a:rPr lang="ru-RU" sz="1600" dirty="0" smtClean="0">
                <a:latin typeface="Montserrat" panose="020B0604020202020204" charset="-52"/>
              </a:rPr>
              <a:t>или высшее образование в области физической культуры и спорта</a:t>
            </a:r>
            <a:endParaRPr lang="ru-RU" sz="1600" dirty="0">
              <a:latin typeface="Montserrat" panose="020B060402020202020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6313" y="2859743"/>
            <a:ext cx="4729942" cy="1569660"/>
          </a:xfrm>
          <a:prstGeom prst="rect">
            <a:avLst/>
          </a:prstGeom>
          <a:ln w="9525">
            <a:solidFill>
              <a:srgbClr val="2C3E80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sz="1600" dirty="0" smtClean="0">
                <a:latin typeface="Montserrat" panose="020B0604020202020204" charset="-52"/>
              </a:rPr>
              <a:t>Среднее профессиональное </a:t>
            </a:r>
            <a:br>
              <a:rPr lang="ru-RU" sz="1600" dirty="0" smtClean="0">
                <a:latin typeface="Montserrat" panose="020B0604020202020204" charset="-52"/>
              </a:rPr>
            </a:br>
            <a:r>
              <a:rPr lang="ru-RU" sz="1600" dirty="0" smtClean="0">
                <a:latin typeface="Montserrat" panose="020B0604020202020204" charset="-52"/>
              </a:rPr>
              <a:t>или высшее образование (непрофильное) и переподготовка по программам дополнительного профессионального образования в области физической культуры и спорта</a:t>
            </a:r>
            <a:endParaRPr lang="ru-RU" sz="1600" dirty="0">
              <a:latin typeface="Montserrat" panose="020B0604020202020204" charset="-52"/>
            </a:endParaRPr>
          </a:p>
        </p:txBody>
      </p:sp>
      <p:cxnSp>
        <p:nvCxnSpPr>
          <p:cNvPr id="8" name="Прямая со стрелкой 7"/>
          <p:cNvCxnSpPr>
            <a:stCxn id="20" idx="2"/>
          </p:cNvCxnSpPr>
          <p:nvPr/>
        </p:nvCxnSpPr>
        <p:spPr>
          <a:xfrm flipH="1">
            <a:off x="2896987" y="2456192"/>
            <a:ext cx="3208711" cy="330437"/>
          </a:xfrm>
          <a:prstGeom prst="straightConnector1">
            <a:avLst/>
          </a:prstGeom>
          <a:ln w="19050">
            <a:solidFill>
              <a:srgbClr val="2C3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0" idx="2"/>
          </p:cNvCxnSpPr>
          <p:nvPr/>
        </p:nvCxnSpPr>
        <p:spPr>
          <a:xfrm>
            <a:off x="6105698" y="2456192"/>
            <a:ext cx="3125586" cy="330437"/>
          </a:xfrm>
          <a:prstGeom prst="straightConnector1">
            <a:avLst/>
          </a:prstGeom>
          <a:ln w="19050">
            <a:solidFill>
              <a:srgbClr val="2C3E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E42474-5E6A-4FE3-B957-9B47807E56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397" y="4696269"/>
            <a:ext cx="969141" cy="102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885" y="56614"/>
            <a:ext cx="11579628" cy="688897"/>
          </a:xfrm>
          <a:prstGeom prst="rect">
            <a:avLst/>
          </a:prstGeom>
          <a:gradFill flip="none" rotWithShape="1">
            <a:gsLst>
              <a:gs pos="50000">
                <a:srgbClr val="22A5DB"/>
              </a:gs>
              <a:gs pos="0">
                <a:srgbClr val="2B3E7F"/>
              </a:gs>
              <a:gs pos="100000">
                <a:srgbClr val="76B54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3951" y="67502"/>
            <a:ext cx="11579628" cy="667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Шаг 1. Проверить соответствие критериям для включения в Перечень</a:t>
            </a:r>
            <a:endParaRPr lang="ru-RU" sz="2400" b="1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2515" y="3150280"/>
            <a:ext cx="842217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2C3E80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dirty="0" smtClean="0">
                <a:latin typeface="Montserrat" panose="020B0604020202020204" charset="-52"/>
              </a:rPr>
              <a:t>Отсутствие в реестрах недобросовестных поставщиков (подрядчиков, исполнителей), предусмотренных законодательством Российской Федерации в сфере закупок товаров, работ, услуг</a:t>
            </a:r>
            <a:endParaRPr lang="ru-RU" dirty="0">
              <a:latin typeface="Montserrat" panose="020B0604020202020204" charset="-52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423951" y="3392654"/>
            <a:ext cx="2177934" cy="715579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C3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tserrat" panose="020B0604020202020204" charset="-52"/>
              </a:rPr>
              <a:t>Критерий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0902" y="968136"/>
            <a:ext cx="10914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  <a:t>Обращаем внимание, что при оказании индивидуальным предпринимателем физкультурно-оздоровительных услуг самостоятельно </a:t>
            </a:r>
            <a:b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</a:br>
            <a: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  <a:t>требования к уровню образования предъявляются непосредственно </a:t>
            </a:r>
            <a:b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</a:br>
            <a:r>
              <a:rPr lang="ru-RU" b="1" dirty="0" smtClean="0">
                <a:solidFill>
                  <a:srgbClr val="2C3E80"/>
                </a:solidFill>
                <a:latin typeface="Montserrat" panose="020B0604020202020204" charset="-52"/>
              </a:rPr>
              <a:t>к индивидуальному предпринимателю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CE42474-5E6A-4FE3-B957-9B47807E56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3951" y="1095925"/>
            <a:ext cx="750578" cy="7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885" y="56614"/>
            <a:ext cx="11579628" cy="688897"/>
          </a:xfrm>
          <a:prstGeom prst="rect">
            <a:avLst/>
          </a:prstGeom>
          <a:gradFill flip="none" rotWithShape="1">
            <a:gsLst>
              <a:gs pos="50000">
                <a:srgbClr val="22A5DB"/>
              </a:gs>
              <a:gs pos="0">
                <a:srgbClr val="2B3E7F"/>
              </a:gs>
              <a:gs pos="100000">
                <a:srgbClr val="76B54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3951" y="67502"/>
            <a:ext cx="11579628" cy="667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Шаг 2. Подготовить документы, подтверждающие соответствие критериям</a:t>
            </a:r>
            <a:endParaRPr lang="ru-RU" sz="2200" b="1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9275" y="1448894"/>
            <a:ext cx="5026424" cy="3693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i="1" dirty="0" smtClean="0">
                <a:latin typeface="Montserrat" panose="020B0604020202020204" charset="-52"/>
              </a:rPr>
              <a:t>Заявление о включении в Перечень</a:t>
            </a:r>
            <a:endParaRPr lang="ru-RU" sz="1400" i="1" dirty="0">
              <a:latin typeface="Montserrat" panose="020B060402020202020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9275" y="1943641"/>
            <a:ext cx="5026424" cy="203132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i="1" dirty="0" smtClean="0">
                <a:latin typeface="Montserrat" panose="020B0604020202020204" charset="-52"/>
              </a:rPr>
              <a:t>Согласие на публикацию (размещение) в информационно-телекоммуникационной сети «Интернет» информации </a:t>
            </a:r>
            <a:br>
              <a:rPr lang="ru-RU" b="1" i="1" dirty="0" smtClean="0">
                <a:latin typeface="Montserrat" panose="020B0604020202020204" charset="-52"/>
              </a:rPr>
            </a:br>
            <a:r>
              <a:rPr lang="ru-RU" b="1" i="1" dirty="0" smtClean="0">
                <a:latin typeface="Montserrat" panose="020B0604020202020204" charset="-52"/>
              </a:rPr>
              <a:t>о физкультурно-спортивной организации / индивидуальном предпринимателе</a:t>
            </a:r>
            <a:endParaRPr lang="ru-RU" sz="1400" i="1" dirty="0">
              <a:latin typeface="Montserrat" panose="020B060402020202020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06645" y="2225971"/>
            <a:ext cx="3947155" cy="738664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sz="1400" i="1" dirty="0" smtClean="0">
                <a:latin typeface="Montserrat" panose="020B0604020202020204" charset="-52"/>
              </a:rPr>
              <a:t>Подписываются руководителем / индивидуальным предпринимателем или иным уполномоченным лицом</a:t>
            </a:r>
            <a:endParaRPr lang="ru-RU" sz="1100" i="1" dirty="0">
              <a:latin typeface="Montserrat" panose="020B0604020202020204" charset="-52"/>
            </a:endParaRPr>
          </a:p>
        </p:txBody>
      </p:sp>
      <p:cxnSp>
        <p:nvCxnSpPr>
          <p:cNvPr id="7" name="Прямая соединительная линия 6"/>
          <p:cNvCxnSpPr>
            <a:stCxn id="10" idx="3"/>
            <a:endCxn id="12" idx="1"/>
          </p:cNvCxnSpPr>
          <p:nvPr/>
        </p:nvCxnSpPr>
        <p:spPr>
          <a:xfrm>
            <a:off x="6105699" y="1633560"/>
            <a:ext cx="1300946" cy="961743"/>
          </a:xfrm>
          <a:prstGeom prst="line">
            <a:avLst/>
          </a:prstGeom>
          <a:ln w="19050">
            <a:solidFill>
              <a:srgbClr val="2C3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11" idx="3"/>
            <a:endCxn id="12" idx="1"/>
          </p:cNvCxnSpPr>
          <p:nvPr/>
        </p:nvCxnSpPr>
        <p:spPr>
          <a:xfrm flipV="1">
            <a:off x="6105699" y="2595303"/>
            <a:ext cx="1300946" cy="364001"/>
          </a:xfrm>
          <a:prstGeom prst="line">
            <a:avLst/>
          </a:prstGeom>
          <a:ln w="19050">
            <a:solidFill>
              <a:srgbClr val="2C3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8520" y="4828509"/>
            <a:ext cx="8603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2C3E80"/>
                </a:solidFill>
                <a:latin typeface="Montserrat" panose="020B0604020202020204" charset="-52"/>
              </a:rPr>
              <a:t>Бланки размещены на официальном сайте </a:t>
            </a:r>
            <a:br>
              <a:rPr lang="ru-RU" dirty="0" smtClean="0">
                <a:solidFill>
                  <a:srgbClr val="2C3E80"/>
                </a:solidFill>
                <a:latin typeface="Montserrat" panose="020B0604020202020204" charset="-52"/>
              </a:rPr>
            </a:br>
            <a:r>
              <a:rPr lang="ru-RU" dirty="0" smtClean="0">
                <a:solidFill>
                  <a:srgbClr val="2C3E80"/>
                </a:solidFill>
                <a:latin typeface="Montserrat" panose="020B0604020202020204" charset="-52"/>
              </a:rPr>
              <a:t>Министерства физической культуры и спорта Свердловской области </a:t>
            </a:r>
            <a:br>
              <a:rPr lang="ru-RU" dirty="0" smtClean="0">
                <a:solidFill>
                  <a:srgbClr val="2C3E80"/>
                </a:solidFill>
                <a:latin typeface="Montserrat" panose="020B0604020202020204" charset="-52"/>
              </a:rPr>
            </a:br>
            <a:r>
              <a:rPr lang="ru-RU" dirty="0" smtClean="0">
                <a:solidFill>
                  <a:srgbClr val="2C3E80"/>
                </a:solidFill>
                <a:latin typeface="Montserrat" panose="020B0604020202020204" charset="-52"/>
              </a:rPr>
              <a:t>в разделе «Актуально»</a:t>
            </a:r>
            <a:endParaRPr lang="ru-RU" b="1" dirty="0">
              <a:solidFill>
                <a:srgbClr val="2C3E80"/>
              </a:solidFill>
              <a:latin typeface="Montserrat" panose="020B0604020202020204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471" y="3962076"/>
            <a:ext cx="1971783" cy="19717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8764" y="1448894"/>
            <a:ext cx="374071" cy="369332"/>
          </a:xfrm>
          <a:prstGeom prst="rect">
            <a:avLst/>
          </a:prstGeom>
          <a:noFill/>
          <a:ln>
            <a:solidFill>
              <a:srgbClr val="285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" panose="020B0604020202020204" charset="-52"/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8764" y="1943641"/>
            <a:ext cx="374071" cy="369332"/>
          </a:xfrm>
          <a:prstGeom prst="rect">
            <a:avLst/>
          </a:prstGeom>
          <a:noFill/>
          <a:ln>
            <a:solidFill>
              <a:srgbClr val="285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tserrat" panose="020B0604020202020204" charset="-52"/>
              </a:rPr>
              <a:t>2</a:t>
            </a:r>
            <a:endParaRPr lang="ru-RU" b="1" dirty="0">
              <a:solidFill>
                <a:schemeClr val="tx1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094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49E-173D-474D-9A8A-495EE31F911B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885" y="56614"/>
            <a:ext cx="11579628" cy="688897"/>
          </a:xfrm>
          <a:prstGeom prst="rect">
            <a:avLst/>
          </a:prstGeom>
          <a:gradFill flip="none" rotWithShape="1">
            <a:gsLst>
              <a:gs pos="50000">
                <a:srgbClr val="22A5DB"/>
              </a:gs>
              <a:gs pos="0">
                <a:srgbClr val="2B3E7F"/>
              </a:gs>
              <a:gs pos="100000">
                <a:srgbClr val="76B54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3951" y="67502"/>
            <a:ext cx="11579628" cy="667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chemeClr val="bg1"/>
                </a:solidFill>
                <a:latin typeface="Montserrat Medium" panose="00000600000000000000" pitchFamily="2" charset="-52"/>
              </a:rPr>
              <a:t>Шаг 2. Подготовить документы, подтверждающие соответствие критериям</a:t>
            </a:r>
            <a:endParaRPr lang="ru-RU" sz="2200" b="1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9275" y="1270582"/>
            <a:ext cx="5026424" cy="147732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i="1" dirty="0" smtClean="0">
                <a:latin typeface="Montserrat" panose="020B0604020202020204" charset="-52"/>
              </a:rPr>
              <a:t>Копии документов, подтверждающих </a:t>
            </a:r>
            <a:r>
              <a:rPr lang="ru-RU" b="1" i="1" u="sng" dirty="0" smtClean="0">
                <a:latin typeface="Montserrat" panose="020B0604020202020204" charset="-52"/>
              </a:rPr>
              <a:t>трудовые</a:t>
            </a:r>
            <a:r>
              <a:rPr lang="ru-RU" b="1" i="1" dirty="0" smtClean="0">
                <a:latin typeface="Montserrat" panose="020B0604020202020204" charset="-52"/>
              </a:rPr>
              <a:t> отношения с работником, непосредственно связанным </a:t>
            </a:r>
            <a:br>
              <a:rPr lang="ru-RU" b="1" i="1" dirty="0" smtClean="0">
                <a:latin typeface="Montserrat" panose="020B0604020202020204" charset="-52"/>
              </a:rPr>
            </a:br>
            <a:r>
              <a:rPr lang="ru-RU" b="1" i="1" dirty="0" smtClean="0">
                <a:latin typeface="Montserrat" panose="020B0604020202020204" charset="-52"/>
              </a:rPr>
              <a:t>с оказанием физкультурно-оздоровительных услуг</a:t>
            </a:r>
            <a:endParaRPr lang="ru-RU" sz="1400" b="1" i="1" dirty="0">
              <a:latin typeface="Montserrat" panose="020B060402020202020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9275" y="4417513"/>
            <a:ext cx="5026424" cy="92333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b="1" i="1" dirty="0" smtClean="0">
                <a:latin typeface="Montserrat" panose="020B0604020202020204" charset="-52"/>
              </a:rPr>
              <a:t>Копии документов, подтверждающих наличие у работников необходимого образования</a:t>
            </a:r>
            <a:endParaRPr lang="ru-RU" sz="1400" b="1" i="1" dirty="0">
              <a:latin typeface="Montserrat" panose="020B060402020202020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762" y="1270582"/>
            <a:ext cx="374071" cy="369332"/>
          </a:xfrm>
          <a:prstGeom prst="rect">
            <a:avLst/>
          </a:prstGeom>
          <a:noFill/>
          <a:ln>
            <a:solidFill>
              <a:srgbClr val="285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" panose="020B0604020202020204" charset="-52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8761" y="4417513"/>
            <a:ext cx="374071" cy="369332"/>
          </a:xfrm>
          <a:prstGeom prst="rect">
            <a:avLst/>
          </a:prstGeom>
          <a:noFill/>
          <a:ln>
            <a:solidFill>
              <a:srgbClr val="285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tserrat" panose="020B0604020202020204" charset="-52"/>
              </a:rPr>
              <a:t>4</a:t>
            </a:r>
            <a:endParaRPr lang="ru-RU" b="1" dirty="0">
              <a:solidFill>
                <a:schemeClr val="tx1"/>
              </a:solidFill>
              <a:latin typeface="Montserrat" panose="020B060402020202020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64338" y="1270582"/>
            <a:ext cx="3947155" cy="30777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sz="1400" i="1" dirty="0" smtClean="0">
                <a:latin typeface="Montserrat" panose="020B0604020202020204" charset="-52"/>
              </a:rPr>
              <a:t>Копия штатного расписания</a:t>
            </a:r>
            <a:endParaRPr lang="ru-RU" sz="1100" i="1" dirty="0">
              <a:latin typeface="Montserrat" panose="020B060402020202020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64337" y="1855357"/>
            <a:ext cx="3947155" cy="30777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sz="1400" i="1" dirty="0" smtClean="0">
                <a:latin typeface="Montserrat" panose="020B0604020202020204" charset="-52"/>
              </a:rPr>
              <a:t>Копия трудовой книжки работника</a:t>
            </a:r>
            <a:endParaRPr lang="ru-RU" sz="1100" i="1" dirty="0">
              <a:latin typeface="Montserrat" panose="020B060402020202020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64336" y="2440132"/>
            <a:ext cx="3947155" cy="738664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sz="1400" i="1" dirty="0" smtClean="0">
                <a:latin typeface="Montserrat" panose="020B0604020202020204" charset="-52"/>
              </a:rPr>
              <a:t>Копия трудового договора </a:t>
            </a:r>
            <a:br>
              <a:rPr lang="ru-RU" sz="1400" i="1" dirty="0" smtClean="0">
                <a:latin typeface="Montserrat" panose="020B0604020202020204" charset="-52"/>
              </a:rPr>
            </a:br>
            <a:r>
              <a:rPr lang="ru-RU" sz="1400" i="1" dirty="0" smtClean="0">
                <a:latin typeface="Montserrat" panose="020B0604020202020204" charset="-52"/>
              </a:rPr>
              <a:t>(при наличии – дополнительные соглашения к трудовому договору)</a:t>
            </a:r>
            <a:endParaRPr lang="ru-RU" sz="1100" i="1" dirty="0">
              <a:latin typeface="Montserrat" panose="020B060402020202020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64335" y="4048181"/>
            <a:ext cx="3947155" cy="738664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sz="1400" i="1" dirty="0" smtClean="0">
                <a:latin typeface="Montserrat" panose="020B0604020202020204" charset="-52"/>
              </a:rPr>
              <a:t>Копия диплома </a:t>
            </a:r>
            <a:br>
              <a:rPr lang="ru-RU" sz="1400" i="1" dirty="0" smtClean="0">
                <a:latin typeface="Montserrat" panose="020B0604020202020204" charset="-52"/>
              </a:rPr>
            </a:br>
            <a:r>
              <a:rPr lang="ru-RU" sz="1400" i="1" dirty="0" smtClean="0">
                <a:latin typeface="Montserrat" panose="020B0604020202020204" charset="-52"/>
              </a:rPr>
              <a:t>о среднем профессиональном </a:t>
            </a:r>
            <a:br>
              <a:rPr lang="ru-RU" sz="1400" i="1" dirty="0" smtClean="0">
                <a:latin typeface="Montserrat" panose="020B0604020202020204" charset="-52"/>
              </a:rPr>
            </a:br>
            <a:r>
              <a:rPr lang="ru-RU" sz="1400" i="1" dirty="0" smtClean="0">
                <a:latin typeface="Montserrat" panose="020B0604020202020204" charset="-52"/>
              </a:rPr>
              <a:t>или высшем образовании</a:t>
            </a:r>
            <a:endParaRPr lang="ru-RU" sz="1100" i="1" dirty="0">
              <a:latin typeface="Montserrat" panose="020B060402020202020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71262" y="5025288"/>
            <a:ext cx="3947155" cy="52322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ru-RU" sz="1400" i="1" dirty="0" smtClean="0">
                <a:latin typeface="Montserrat" panose="020B0604020202020204" charset="-52"/>
              </a:rPr>
              <a:t>Копия диплома </a:t>
            </a:r>
            <a:br>
              <a:rPr lang="ru-RU" sz="1400" i="1" dirty="0" smtClean="0">
                <a:latin typeface="Montserrat" panose="020B0604020202020204" charset="-52"/>
              </a:rPr>
            </a:br>
            <a:r>
              <a:rPr lang="ru-RU" sz="1400" i="1" dirty="0" smtClean="0">
                <a:latin typeface="Montserrat" panose="020B0604020202020204" charset="-52"/>
              </a:rPr>
              <a:t>о профессиональной переподготовке</a:t>
            </a:r>
            <a:endParaRPr lang="ru-RU" sz="1100" i="1" dirty="0">
              <a:latin typeface="Montserrat" panose="020B0604020202020204" charset="-52"/>
            </a:endParaRPr>
          </a:p>
        </p:txBody>
      </p:sp>
      <p:cxnSp>
        <p:nvCxnSpPr>
          <p:cNvPr id="19" name="Прямая соединительная линия 18"/>
          <p:cNvCxnSpPr>
            <a:stCxn id="11" idx="3"/>
            <a:endCxn id="13" idx="1"/>
          </p:cNvCxnSpPr>
          <p:nvPr/>
        </p:nvCxnSpPr>
        <p:spPr>
          <a:xfrm flipV="1">
            <a:off x="6105699" y="1424471"/>
            <a:ext cx="1558639" cy="584775"/>
          </a:xfrm>
          <a:prstGeom prst="line">
            <a:avLst/>
          </a:prstGeom>
          <a:ln w="19050">
            <a:solidFill>
              <a:srgbClr val="2C3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3"/>
            <a:endCxn id="15" idx="1"/>
          </p:cNvCxnSpPr>
          <p:nvPr/>
        </p:nvCxnSpPr>
        <p:spPr>
          <a:xfrm>
            <a:off x="6105699" y="2009246"/>
            <a:ext cx="1558638" cy="0"/>
          </a:xfrm>
          <a:prstGeom prst="line">
            <a:avLst/>
          </a:prstGeom>
          <a:ln w="19050">
            <a:solidFill>
              <a:srgbClr val="2C3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3"/>
            <a:endCxn id="16" idx="1"/>
          </p:cNvCxnSpPr>
          <p:nvPr/>
        </p:nvCxnSpPr>
        <p:spPr>
          <a:xfrm>
            <a:off x="6105699" y="2009246"/>
            <a:ext cx="1558637" cy="800218"/>
          </a:xfrm>
          <a:prstGeom prst="line">
            <a:avLst/>
          </a:prstGeom>
          <a:ln w="19050">
            <a:solidFill>
              <a:srgbClr val="2C3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4" idx="3"/>
            <a:endCxn id="18" idx="1"/>
          </p:cNvCxnSpPr>
          <p:nvPr/>
        </p:nvCxnSpPr>
        <p:spPr>
          <a:xfrm>
            <a:off x="6105699" y="4879178"/>
            <a:ext cx="1565563" cy="407720"/>
          </a:xfrm>
          <a:prstGeom prst="line">
            <a:avLst/>
          </a:prstGeom>
          <a:ln w="19050">
            <a:solidFill>
              <a:srgbClr val="2C3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4" idx="3"/>
            <a:endCxn id="17" idx="1"/>
          </p:cNvCxnSpPr>
          <p:nvPr/>
        </p:nvCxnSpPr>
        <p:spPr>
          <a:xfrm flipV="1">
            <a:off x="6105699" y="4417513"/>
            <a:ext cx="1558636" cy="461665"/>
          </a:xfrm>
          <a:prstGeom prst="line">
            <a:avLst/>
          </a:prstGeom>
          <a:ln w="19050">
            <a:solidFill>
              <a:srgbClr val="2C3E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6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6304</TotalTime>
  <Words>531</Words>
  <Application>Microsoft Office PowerPoint</Application>
  <PresentationFormat>Широкоэкранный</PresentationFormat>
  <Paragraphs>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Montserrat Medium</vt:lpstr>
      <vt:lpstr>Calibri Light</vt:lpstr>
      <vt:lpstr>Montserrat</vt:lpstr>
      <vt:lpstr>Calibri</vt:lpstr>
      <vt:lpstr>Тема Office</vt:lpstr>
      <vt:lpstr>Социальный налоговый вычет  за оказанные физкультурно-оздоровительные услуги   Алгоритм формирования перечня физкультурно-спортивных организаций, индивидуальных предпринимателей, осуществляющих деятельность  в области физической культуры и спорта  в качестве основного вида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стратегических и программных документов в области физической культуры и спорта на территории Свердловской области</dc:title>
  <dc:creator>user</dc:creator>
  <cp:lastModifiedBy>User5</cp:lastModifiedBy>
  <cp:revision>475</cp:revision>
  <cp:lastPrinted>2021-11-23T07:43:23Z</cp:lastPrinted>
  <dcterms:created xsi:type="dcterms:W3CDTF">2020-11-12T18:03:13Z</dcterms:created>
  <dcterms:modified xsi:type="dcterms:W3CDTF">2023-04-28T05:06:01Z</dcterms:modified>
</cp:coreProperties>
</file>