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heme/themeOverride3.xml" ContentType="application/vnd.openxmlformats-officedocument.themeOverr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8" r:id="rId1"/>
  </p:sldMasterIdLst>
  <p:notesMasterIdLst>
    <p:notesMasterId r:id="rId42"/>
  </p:notesMasterIdLst>
  <p:sldIdLst>
    <p:sldId id="396" r:id="rId2"/>
    <p:sldId id="326" r:id="rId3"/>
    <p:sldId id="297" r:id="rId4"/>
    <p:sldId id="300" r:id="rId5"/>
    <p:sldId id="397" r:id="rId6"/>
    <p:sldId id="398" r:id="rId7"/>
    <p:sldId id="327" r:id="rId8"/>
    <p:sldId id="328" r:id="rId9"/>
    <p:sldId id="329" r:id="rId10"/>
    <p:sldId id="314" r:id="rId11"/>
    <p:sldId id="337" r:id="rId12"/>
    <p:sldId id="338" r:id="rId13"/>
    <p:sldId id="430" r:id="rId14"/>
    <p:sldId id="424" r:id="rId15"/>
    <p:sldId id="431" r:id="rId16"/>
    <p:sldId id="426" r:id="rId17"/>
    <p:sldId id="390" r:id="rId18"/>
    <p:sldId id="411" r:id="rId19"/>
    <p:sldId id="427" r:id="rId20"/>
    <p:sldId id="378" r:id="rId21"/>
    <p:sldId id="335" r:id="rId22"/>
    <p:sldId id="434" r:id="rId23"/>
    <p:sldId id="433" r:id="rId24"/>
    <p:sldId id="336" r:id="rId25"/>
    <p:sldId id="394" r:id="rId26"/>
    <p:sldId id="432" r:id="rId27"/>
    <p:sldId id="343" r:id="rId28"/>
    <p:sldId id="313" r:id="rId29"/>
    <p:sldId id="342" r:id="rId30"/>
    <p:sldId id="422" r:id="rId31"/>
    <p:sldId id="429" r:id="rId32"/>
    <p:sldId id="402" r:id="rId33"/>
    <p:sldId id="403" r:id="rId34"/>
    <p:sldId id="399" r:id="rId35"/>
    <p:sldId id="404" r:id="rId36"/>
    <p:sldId id="346" r:id="rId37"/>
    <p:sldId id="351" r:id="rId38"/>
    <p:sldId id="352" r:id="rId39"/>
    <p:sldId id="387" r:id="rId40"/>
    <p:sldId id="367" r:id="rId41"/>
  </p:sldIdLst>
  <p:sldSz cx="9144000" cy="6858000" type="screen4x3"/>
  <p:notesSz cx="6797675" cy="9926638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3300"/>
    <a:srgbClr val="0000FF"/>
    <a:srgbClr val="FF00FF"/>
    <a:srgbClr val="FF99FF"/>
    <a:srgbClr val="6600CC"/>
    <a:srgbClr val="CCCCFF"/>
    <a:srgbClr val="CC0000"/>
    <a:srgbClr val="66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87" autoAdjust="0"/>
    <p:restoredTop sz="96752" autoAdjust="0"/>
  </p:normalViewPr>
  <p:slideViewPr>
    <p:cSldViewPr>
      <p:cViewPr>
        <p:scale>
          <a:sx n="90" d="100"/>
          <a:sy n="90" d="100"/>
        </p:scale>
        <p:origin x="-2298" y="-5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734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_____Microsoft_Office_Excel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_____Microsoft_Office_Excel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User\Desktop\&#1052;&#1086;&#1080;%20&#1076;&#1086;&#1082;&#1091;&#1084;&#1077;&#1085;&#1090;&#1099;\&#1055;&#1056;&#1045;&#1047;&#1045;&#1053;&#1058;&#1040;&#1062;&#1048;&#1048;\&#1055;&#1088;&#1077;&#1079;&#1077;&#1085;&#1090;&#1072;&#1094;&#1080;&#1103;_&#1041;&#1102;&#1076;&#1078;&#1077;&#1090;%20&#1085;&#1072;%20%202017%20&#1075;&#1086;&#1076;\&#1044;&#1080;&#1072;&#1075;&#1088;&#1072;&#1084;&#1084;&#1072;%20&#1082;&#1088;&#1091;&#1075;&#1086;&#1074;&#1072;&#1103;_2017%20&#1075;&#1086;&#1076;.xlsx" TargetMode="External"/><Relationship Id="rId1" Type="http://schemas.openxmlformats.org/officeDocument/2006/relationships/themeOverride" Target="../theme/themeOverride3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603795772641756"/>
          <c:y val="0.12968530465651837"/>
          <c:w val="0.83083700998501198"/>
          <c:h val="0.60884781445980396"/>
        </c:manualLayout>
      </c:layout>
      <c:lineChart>
        <c:grouping val="standard"/>
        <c:ser>
          <c:idx val="1"/>
          <c:order val="0"/>
          <c:tx>
            <c:strRef>
              <c:f>Лист1!$B$1</c:f>
              <c:strCache>
                <c:ptCount val="1"/>
                <c:pt idx="0">
                  <c:v>Число вакантных мест</c:v>
                </c:pt>
              </c:strCache>
            </c:strRef>
          </c:tx>
          <c:spPr>
            <a:ln>
              <a:solidFill>
                <a:srgbClr val="FFFF00"/>
              </a:solidFill>
            </a:ln>
            <a:effectLst>
              <a:outerShdw blurRad="50800" dist="50800" dir="5400000" algn="ctr" rotWithShape="0">
                <a:srgbClr val="000000">
                  <a:alpha val="86000"/>
                </a:srgbClr>
              </a:outerShdw>
            </a:effectLst>
          </c:spPr>
          <c:marker>
            <c:symbol val="circle"/>
            <c:size val="13"/>
            <c:spPr>
              <a:solidFill>
                <a:srgbClr val="FFFF00"/>
              </a:solidFill>
              <a:ln>
                <a:solidFill>
                  <a:srgbClr val="0068A0"/>
                </a:solidFill>
              </a:ln>
              <a:effectLst>
                <a:outerShdw blurRad="50800" dist="50800" dir="5400000" algn="ctr" rotWithShape="0">
                  <a:srgbClr val="000000">
                    <a:alpha val="86000"/>
                  </a:srgbClr>
                </a:outerShdw>
              </a:effectLst>
            </c:spPr>
          </c:marker>
          <c:dLbls>
            <c:dLbl>
              <c:idx val="0"/>
              <c:layout>
                <c:manualLayout>
                  <c:x val="-7.0065283410012932E-2"/>
                  <c:y val="-5.3566380951589943E-2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5908-4036-B8CE-A82AE2661FA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6.0863050317325133E-2"/>
                  <c:y val="-5.3222573708116137E-2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908-4036-B8CE-A82AE2661FA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8.9064756050990568E-2"/>
                  <c:y val="-4.9170641838967424E-2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5908-4036-B8CE-A82AE2661FA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7.4482799031987901E-2"/>
                  <c:y val="-3.8229712915292834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6.0893115843199425E-2"/>
                  <c:y val="-4.0229970250079662E-2"/>
                </c:manualLayout>
              </c:layout>
              <c:showVal val="1"/>
            </c:dLbl>
            <c:dLbl>
              <c:idx val="5"/>
              <c:layout>
                <c:manualLayout>
                  <c:x val="-2.7713625866051011E-2"/>
                  <c:y val="5.2792165143869134E-2"/>
                </c:manualLayout>
              </c:layout>
              <c:showVal val="1"/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  <c:pt idx="3">
                  <c:v>2021 год</c:v>
                </c:pt>
                <c:pt idx="4">
                  <c:v>2022 год</c:v>
                </c:pt>
              </c:strCache>
            </c:strRef>
          </c:cat>
          <c:val>
            <c:numRef>
              <c:f>Лист1!$B$2:$B$6</c:f>
              <c:numCache>
                <c:formatCode>_-* #,##0\ _₽_-;\-* #,##0\ _₽_-;_-* "-"??\ _₽_-;_-@_-</c:formatCode>
                <c:ptCount val="5"/>
                <c:pt idx="0">
                  <c:v>1189</c:v>
                </c:pt>
                <c:pt idx="1">
                  <c:v>1259</c:v>
                </c:pt>
                <c:pt idx="2">
                  <c:v>1526</c:v>
                </c:pt>
                <c:pt idx="3">
                  <c:v>2418</c:v>
                </c:pt>
                <c:pt idx="4">
                  <c:v>1934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5908-4036-B8CE-A82AE2661FA2}"/>
            </c:ext>
          </c:extLst>
        </c:ser>
        <c:marker val="1"/>
        <c:axId val="108501248"/>
        <c:axId val="108544000"/>
      </c:lineChart>
      <c:lineChart>
        <c:grouping val="standard"/>
        <c:ser>
          <c:idx val="2"/>
          <c:order val="1"/>
          <c:tx>
            <c:strRef>
              <c:f>Лист1!$C$1</c:f>
              <c:strCache>
                <c:ptCount val="1"/>
                <c:pt idx="0">
                  <c:v>Численность безработных граждан на конец отчетного периода, чел.</c:v>
                </c:pt>
              </c:strCache>
            </c:strRef>
          </c:tx>
          <c:spPr>
            <a:ln>
              <a:solidFill>
                <a:srgbClr val="CC00FF"/>
              </a:solidFill>
            </a:ln>
            <a:effectLst>
              <a:outerShdw blurRad="50800" dist="50800" dir="5400000" algn="ctr" rotWithShape="0">
                <a:srgbClr val="000000">
                  <a:alpha val="84000"/>
                </a:srgbClr>
              </a:outerShdw>
            </a:effectLst>
          </c:spPr>
          <c:marker>
            <c:symbol val="circle"/>
            <c:size val="13"/>
            <c:spPr>
              <a:solidFill>
                <a:srgbClr val="CC00FF"/>
              </a:solidFill>
              <a:ln>
                <a:solidFill>
                  <a:sysClr val="windowText" lastClr="000000"/>
                </a:solidFill>
              </a:ln>
              <a:effectLst>
                <a:outerShdw blurRad="50800" dist="50800" dir="5400000" algn="ctr" rotWithShape="0">
                  <a:srgbClr val="000000">
                    <a:alpha val="84000"/>
                  </a:srgbClr>
                </a:outerShdw>
              </a:effectLst>
            </c:spPr>
          </c:marker>
          <c:dLbls>
            <c:dLbl>
              <c:idx val="0"/>
              <c:layout>
                <c:manualLayout>
                  <c:x val="-5.1685413032335592E-2"/>
                  <c:y val="4.3553363041050397E-2"/>
                </c:manualLayout>
              </c:layout>
              <c:dLblPos val="r"/>
              <c:showVal val="1"/>
            </c:dLbl>
            <c:dLbl>
              <c:idx val="1"/>
              <c:layout>
                <c:manualLayout>
                  <c:x val="-6.3125481139338593E-2"/>
                  <c:y val="4.4213438307990932E-2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-7.5463233699951476E-2"/>
                  <c:y val="-4.0824981774191194E-2"/>
                </c:manualLayout>
              </c:layout>
              <c:dLblPos val="r"/>
              <c:showVal val="1"/>
            </c:dLbl>
            <c:dLbl>
              <c:idx val="3"/>
              <c:layout>
                <c:manualLayout>
                  <c:x val="-7.1059363994866953E-2"/>
                  <c:y val="4.7126995045501545E-2"/>
                </c:manualLayout>
              </c:layout>
              <c:dLblPos val="r"/>
              <c:showVal val="1"/>
            </c:dLbl>
            <c:dLbl>
              <c:idx val="4"/>
              <c:layout>
                <c:manualLayout>
                  <c:x val="-6.6204772902232492E-2"/>
                  <c:y val="4.4517628035486131E-2"/>
                </c:manualLayout>
              </c:layout>
              <c:dLblPos val="r"/>
              <c:showVal val="1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Liberation Serif" pitchFamily="18" charset="0"/>
                  </a:defRPr>
                </a:pPr>
                <a:endParaRPr lang="ru-RU"/>
              </a:p>
            </c:txPr>
            <c:dLblPos val="t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Лист1!$A$2:$A$6</c:f>
              <c:strCache>
                <c:ptCount val="5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  <c:pt idx="3">
                  <c:v>2021 год</c:v>
                </c:pt>
                <c:pt idx="4">
                  <c:v>2022 год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581</c:v>
                </c:pt>
                <c:pt idx="1">
                  <c:v>710</c:v>
                </c:pt>
                <c:pt idx="2">
                  <c:v>3821</c:v>
                </c:pt>
                <c:pt idx="3">
                  <c:v>684</c:v>
                </c:pt>
                <c:pt idx="4">
                  <c:v>500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5908-4036-B8CE-A82AE2661FA2}"/>
            </c:ext>
          </c:extLst>
        </c:ser>
        <c:marker val="1"/>
        <c:axId val="108547072"/>
        <c:axId val="108545536"/>
      </c:lineChart>
      <c:catAx>
        <c:axId val="10850124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08544000"/>
        <c:crosses val="autoZero"/>
        <c:auto val="1"/>
        <c:lblAlgn val="ctr"/>
        <c:lblOffset val="100"/>
      </c:catAx>
      <c:valAx>
        <c:axId val="108544000"/>
        <c:scaling>
          <c:orientation val="minMax"/>
        </c:scaling>
        <c:axPos val="l"/>
        <c:numFmt formatCode="_-* #,##0\ _₽_-;\-* #,##0\ _₽_-;_-* &quot;-&quot;??\ _₽_-;_-@_-" sourceLinked="1"/>
        <c:tickLblPos val="nextTo"/>
        <c:txPr>
          <a:bodyPr/>
          <a:lstStyle/>
          <a:p>
            <a:pPr algn="ctr">
              <a:defRPr lang="ru-RU" sz="1200" b="0" i="0" u="none" strike="noStrike" kern="1200" baseline="0">
                <a:solidFill>
                  <a:prstClr val="black"/>
                </a:solidFill>
                <a:latin typeface="Times" pitchFamily="18" charset="0"/>
                <a:ea typeface="+mj-ea"/>
                <a:cs typeface="Arial" panose="020B0604020202020204" pitchFamily="34" charset="0"/>
              </a:defRPr>
            </a:pPr>
            <a:endParaRPr lang="ru-RU"/>
          </a:p>
        </c:txPr>
        <c:crossAx val="108501248"/>
        <c:crosses val="autoZero"/>
        <c:crossBetween val="between"/>
      </c:valAx>
      <c:valAx>
        <c:axId val="108545536"/>
        <c:scaling>
          <c:orientation val="minMax"/>
          <c:max val="3500"/>
          <c:min val="450"/>
        </c:scaling>
        <c:delete val="1"/>
        <c:axPos val="r"/>
        <c:numFmt formatCode="General" sourceLinked="1"/>
        <c:tickLblPos val="none"/>
        <c:crossAx val="108547072"/>
        <c:crosses val="max"/>
        <c:crossBetween val="between"/>
      </c:valAx>
      <c:catAx>
        <c:axId val="108547072"/>
        <c:scaling>
          <c:orientation val="minMax"/>
        </c:scaling>
        <c:delete val="1"/>
        <c:axPos val="b"/>
        <c:numFmt formatCode="General" sourceLinked="1"/>
        <c:tickLblPos val="none"/>
        <c:crossAx val="108545536"/>
        <c:crosses val="autoZero"/>
        <c:auto val="1"/>
        <c:lblAlgn val="ctr"/>
        <c:lblOffset val="100"/>
      </c:catAx>
    </c:plotArea>
    <c:plotVisOnly val="1"/>
    <c:dispBlanksAs val="gap"/>
  </c:chart>
  <c:spPr>
    <a:noFill/>
  </c:spPr>
  <c:txPr>
    <a:bodyPr/>
    <a:lstStyle/>
    <a:p>
      <a:pPr algn="ctr">
        <a:defRPr lang="ru-RU" sz="1200" b="0" i="0" u="none" strike="noStrike" kern="1200" baseline="0">
          <a:solidFill>
            <a:prstClr val="black"/>
          </a:solidFill>
          <a:latin typeface="Hero New" pitchFamily="50" charset="0"/>
          <a:ea typeface="+mj-ea"/>
          <a:cs typeface="Arial" panose="020B0604020202020204" pitchFamily="34" charset="0"/>
        </a:defRPr>
      </a:pPr>
      <a:endParaRPr lang="ru-RU"/>
    </a:p>
  </c:txPr>
  <c:externalData r:id="rId2"/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6600668159969342"/>
          <c:y val="0.12422756974388931"/>
          <c:w val="0.83083700998501198"/>
          <c:h val="0.59448671670687436"/>
        </c:manualLayout>
      </c:layout>
      <c:lineChart>
        <c:grouping val="standard"/>
        <c:ser>
          <c:idx val="1"/>
          <c:order val="0"/>
          <c:tx>
            <c:strRef>
              <c:f>Лист1!$B$1</c:f>
              <c:strCache>
                <c:ptCount val="1"/>
                <c:pt idx="0">
                  <c:v>среднемесячная заработная плата, руб.</c:v>
                </c:pt>
              </c:strCache>
            </c:strRef>
          </c:tx>
          <c:spPr>
            <a:ln>
              <a:solidFill>
                <a:srgbClr val="FF0000"/>
              </a:solidFill>
            </a:ln>
            <a:effectLst>
              <a:outerShdw blurRad="50800" dist="50800" dir="5400000" algn="ctr" rotWithShape="0">
                <a:srgbClr val="000000">
                  <a:alpha val="86000"/>
                </a:srgbClr>
              </a:outerShdw>
            </a:effectLst>
          </c:spPr>
          <c:marker>
            <c:symbol val="circle"/>
            <c:size val="12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  <a:effectLst>
                <a:outerShdw blurRad="50800" dist="50800" dir="5400000" algn="ctr" rotWithShape="0">
                  <a:srgbClr val="000000">
                    <a:alpha val="86000"/>
                  </a:srgbClr>
                </a:outerShdw>
              </a:effectLst>
            </c:spPr>
          </c:marker>
          <c:dLbls>
            <c:dLbl>
              <c:idx val="1"/>
              <c:layout>
                <c:manualLayout>
                  <c:x val="-0.11709164634081708"/>
                  <c:y val="-4.993052614322193E-2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-0.14343726676750096"/>
                  <c:y val="-6.6892063686566819E-2"/>
                </c:manualLayout>
              </c:layout>
              <c:dLblPos val="r"/>
              <c:showVal val="1"/>
            </c:dLbl>
            <c:dLbl>
              <c:idx val="3"/>
              <c:layout>
                <c:manualLayout>
                  <c:x val="-0.17856476066974578"/>
                  <c:y val="-3.5089180792794952E-2"/>
                </c:manualLayout>
              </c:layout>
              <c:dLblPos val="r"/>
              <c:showVal val="1"/>
            </c:dLbl>
            <c:dLbl>
              <c:idx val="4"/>
              <c:layout>
                <c:manualLayout>
                  <c:x val="-4.6836658536326924E-2"/>
                  <c:y val="5.6079083502684375E-2"/>
                </c:manualLayout>
              </c:layout>
              <c:dLblPos val="r"/>
              <c:showVal val="1"/>
            </c:dLbl>
            <c:txPr>
              <a:bodyPr/>
              <a:lstStyle/>
              <a:p>
                <a:pPr>
                  <a:defRPr sz="1200" b="1">
                    <a:latin typeface="Liberation Serif" pitchFamily="18" charset="0"/>
                  </a:defRPr>
                </a:pPr>
                <a:endParaRPr lang="ru-RU"/>
              </a:p>
            </c:txPr>
            <c:dLblPos val="t"/>
            <c:showVal val="1"/>
          </c:dLbls>
          <c:cat>
            <c:strRef>
              <c:f>Лист1!$A$2:$A$7</c:f>
              <c:strCache>
                <c:ptCount val="6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  <c:pt idx="3">
                  <c:v>2021 год</c:v>
                </c:pt>
                <c:pt idx="4">
                  <c:v>2022 год</c:v>
                </c:pt>
                <c:pt idx="5">
                  <c:v>2023 год прогноз</c:v>
                </c:pt>
              </c:strCache>
            </c:strRef>
          </c:cat>
          <c:val>
            <c:numRef>
              <c:f>Лист1!$B$2:$B$7</c:f>
              <c:numCache>
                <c:formatCode>_-* #,##0\ _₽_-;\-* #,##0\ _₽_-;_-* "-"??\ _₽_-;_-@_-</c:formatCode>
                <c:ptCount val="6"/>
                <c:pt idx="0">
                  <c:v>36462</c:v>
                </c:pt>
                <c:pt idx="1">
                  <c:v>39491</c:v>
                </c:pt>
                <c:pt idx="2">
                  <c:v>41810.699999999997</c:v>
                </c:pt>
                <c:pt idx="3">
                  <c:v>46314</c:v>
                </c:pt>
                <c:pt idx="4">
                  <c:v>53674.400000000001</c:v>
                </c:pt>
                <c:pt idx="5">
                  <c:v>56626.491999999998</c:v>
                </c:pt>
              </c:numCache>
            </c:numRef>
          </c:val>
        </c:ser>
        <c:ser>
          <c:idx val="2"/>
          <c:order val="1"/>
          <c:tx>
            <c:strRef>
              <c:f>Лист1!$C$1</c:f>
              <c:strCache>
                <c:ptCount val="1"/>
                <c:pt idx="0">
                  <c:v>средне-списочная численность работников организаций</c:v>
                </c:pt>
              </c:strCache>
            </c:strRef>
          </c:tx>
          <c:spPr>
            <a:ln>
              <a:solidFill>
                <a:srgbClr val="0000FF"/>
              </a:solidFill>
            </a:ln>
            <a:effectLst>
              <a:outerShdw blurRad="50800" dist="50800" dir="5400000" algn="ctr" rotWithShape="0">
                <a:srgbClr val="000000">
                  <a:alpha val="84000"/>
                </a:srgbClr>
              </a:outerShdw>
            </a:effectLst>
          </c:spPr>
          <c:marker>
            <c:symbol val="circle"/>
            <c:size val="12"/>
            <c:spPr>
              <a:solidFill>
                <a:srgbClr val="0000FF"/>
              </a:solidFill>
              <a:effectLst>
                <a:outerShdw blurRad="50800" dist="50800" dir="5400000" algn="ctr" rotWithShape="0">
                  <a:srgbClr val="000000">
                    <a:alpha val="84000"/>
                  </a:srgbClr>
                </a:outerShdw>
              </a:effectLst>
            </c:spPr>
          </c:marker>
          <c:dLbls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tx1"/>
                        </a:solidFill>
                      </a:rPr>
                      <a:t> 33 </a:t>
                    </a:r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527</a:t>
                    </a:r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   </a:t>
                    </a:r>
                    <a:endParaRPr lang="en-US" dirty="0">
                      <a:solidFill>
                        <a:srgbClr val="0000FF"/>
                      </a:solidFill>
                    </a:endParaRPr>
                  </a:p>
                </c:rich>
              </c:tx>
              <c:dLblPos val="t"/>
              <c:showVal val="1"/>
            </c:dLbl>
            <c:spPr>
              <a:noFill/>
              <a:ln w="25383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solidFill>
                      <a:schemeClr val="tx1"/>
                    </a:solidFill>
                    <a:latin typeface="Liberation Serif" pitchFamily="18" charset="0"/>
                  </a:defRPr>
                </a:pPr>
                <a:endParaRPr lang="ru-RU"/>
              </a:p>
            </c:txPr>
            <c:dLblPos val="t"/>
            <c:showVal val="1"/>
          </c:dLbls>
          <c:cat>
            <c:strRef>
              <c:f>Лист1!$A$2:$A$7</c:f>
              <c:strCache>
                <c:ptCount val="6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  <c:pt idx="3">
                  <c:v>2021 год</c:v>
                </c:pt>
                <c:pt idx="4">
                  <c:v>2022 год</c:v>
                </c:pt>
                <c:pt idx="5">
                  <c:v>2023 год прогноз</c:v>
                </c:pt>
              </c:strCache>
            </c:strRef>
          </c:cat>
          <c:val>
            <c:numRef>
              <c:f>Лист1!$C$2:$C$7</c:f>
              <c:numCache>
                <c:formatCode>_-* #,##0\ _₽_-;\-* #,##0\ _₽_-;_-* "-"??\ _₽_-;_-@_-</c:formatCode>
                <c:ptCount val="6"/>
                <c:pt idx="0">
                  <c:v>34435</c:v>
                </c:pt>
                <c:pt idx="1">
                  <c:v>33724</c:v>
                </c:pt>
                <c:pt idx="2">
                  <c:v>34446</c:v>
                </c:pt>
                <c:pt idx="3">
                  <c:v>33537</c:v>
                </c:pt>
                <c:pt idx="4">
                  <c:v>33527</c:v>
                </c:pt>
                <c:pt idx="5">
                  <c:v>33581</c:v>
                </c:pt>
              </c:numCache>
            </c:numRef>
          </c:val>
        </c:ser>
        <c:dLbls>
          <c:showVal val="1"/>
        </c:dLbls>
        <c:marker val="1"/>
        <c:axId val="108557056"/>
        <c:axId val="108558592"/>
      </c:lineChart>
      <c:lineChart>
        <c:grouping val="standard"/>
        <c:ser>
          <c:idx val="0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66675" cmpd="sng">
              <a:solidFill>
                <a:srgbClr val="00923F"/>
              </a:solidFill>
            </a:ln>
          </c:spPr>
          <c:marker>
            <c:symbol val="circle"/>
            <c:size val="12"/>
            <c:spPr>
              <a:solidFill>
                <a:srgbClr val="00923F"/>
              </a:solidFill>
              <a:ln w="12691">
                <a:solidFill>
                  <a:srgbClr val="00923F"/>
                </a:solidFill>
              </a:ln>
            </c:spPr>
          </c:marker>
          <c:dLbls>
            <c:spPr>
              <a:noFill/>
              <a:ln w="25383">
                <a:noFill/>
              </a:ln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t"/>
            <c:showVal val="1"/>
          </c:dLbls>
          <c:cat>
            <c:strRef>
              <c:f>Лист1!$A$2:$A$7</c:f>
              <c:strCache>
                <c:ptCount val="6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  <c:pt idx="3">
                  <c:v>2021 год</c:v>
                </c:pt>
                <c:pt idx="4">
                  <c:v>2022 год</c:v>
                </c:pt>
                <c:pt idx="5">
                  <c:v>2023 год прогноз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</c:numCache>
            </c:numRef>
          </c:val>
        </c:ser>
        <c:dLbls>
          <c:showVal val="1"/>
        </c:dLbls>
        <c:marker val="1"/>
        <c:axId val="129368064"/>
        <c:axId val="129369600"/>
      </c:lineChart>
      <c:catAx>
        <c:axId val="10855705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 algn="ctr">
              <a:defRPr lang="ru-RU" sz="1200" b="1" i="0" u="none" strike="noStrike" kern="1200" baseline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pPr>
            <a:endParaRPr lang="ru-RU"/>
          </a:p>
        </c:txPr>
        <c:crossAx val="108558592"/>
        <c:crosses val="autoZero"/>
        <c:auto val="1"/>
        <c:lblAlgn val="ctr"/>
        <c:lblOffset val="100"/>
      </c:catAx>
      <c:valAx>
        <c:axId val="108558592"/>
        <c:scaling>
          <c:orientation val="minMax"/>
          <c:min val="30000"/>
        </c:scaling>
        <c:axPos val="l"/>
        <c:numFmt formatCode="_-* #,##0\ _₽_-;\-* #,##0\ _₽_-;_-* &quot;-&quot;??\ _₽_-;_-@_-" sourceLinked="1"/>
        <c:tickLblPos val="nextTo"/>
        <c:txPr>
          <a:bodyPr/>
          <a:lstStyle/>
          <a:p>
            <a:pPr algn="ctr">
              <a:defRPr lang="ru-RU" sz="1200" b="0" i="0" u="none" strike="noStrike" kern="1200" baseline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pPr>
            <a:endParaRPr lang="ru-RU"/>
          </a:p>
        </c:txPr>
        <c:crossAx val="108557056"/>
        <c:crosses val="autoZero"/>
        <c:crossBetween val="between"/>
      </c:valAx>
      <c:catAx>
        <c:axId val="129368064"/>
        <c:scaling>
          <c:orientation val="minMax"/>
        </c:scaling>
        <c:delete val="1"/>
        <c:axPos val="b"/>
        <c:numFmt formatCode="General" sourceLinked="1"/>
        <c:tickLblPos val="none"/>
        <c:crossAx val="129369600"/>
        <c:crosses val="autoZero"/>
        <c:auto val="1"/>
        <c:lblAlgn val="ctr"/>
        <c:lblOffset val="100"/>
      </c:catAx>
      <c:valAx>
        <c:axId val="129369600"/>
        <c:scaling>
          <c:orientation val="minMax"/>
        </c:scaling>
        <c:delete val="1"/>
        <c:axPos val="r"/>
        <c:numFmt formatCode="General" sourceLinked="1"/>
        <c:tickLblPos val="none"/>
        <c:crossAx val="129368064"/>
        <c:crosses val="max"/>
        <c:crossBetween val="between"/>
      </c:valAx>
      <c:spPr>
        <a:noFill/>
        <a:ln w="25383">
          <a:noFill/>
        </a:ln>
      </c:spPr>
    </c:plotArea>
    <c:plotVisOnly val="1"/>
    <c:dispBlanksAs val="gap"/>
  </c:chart>
  <c:spPr>
    <a:noFill/>
  </c:spPr>
  <c:externalData r:id="rId2"/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4"/>
  <c:chart>
    <c:view3D>
      <c:rotY val="240"/>
      <c:perspective val="0"/>
    </c:view3D>
    <c:plotArea>
      <c:layout>
        <c:manualLayout>
          <c:layoutTarget val="inner"/>
          <c:xMode val="edge"/>
          <c:yMode val="edge"/>
          <c:x val="3.4182293561343211E-2"/>
          <c:y val="0.11113975468602399"/>
          <c:w val="0.94770145271215922"/>
          <c:h val="0.87945533834310663"/>
        </c:manualLayout>
      </c:layout>
      <c:pie3DChart>
        <c:varyColors val="1"/>
        <c:ser>
          <c:idx val="0"/>
          <c:order val="0"/>
          <c:explosion val="9"/>
          <c:dPt>
            <c:idx val="0"/>
            <c:spPr>
              <a:solidFill>
                <a:srgbClr val="00B0F0"/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Pt>
            <c:idx val="2"/>
            <c:spPr>
              <a:solidFill>
                <a:srgbClr val="00B050"/>
              </a:solidFill>
            </c:spPr>
          </c:dPt>
          <c:dPt>
            <c:idx val="4"/>
            <c:spPr>
              <a:solidFill>
                <a:srgbClr val="FFFF00"/>
              </a:solidFill>
            </c:spPr>
          </c:dPt>
          <c:dPt>
            <c:idx val="6"/>
            <c:explosion val="15"/>
          </c:dPt>
          <c:dLbls>
            <c:dLbl>
              <c:idx val="0"/>
              <c:layout>
                <c:manualLayout>
                  <c:x val="-3.1294843333655412E-2"/>
                  <c:y val="-1.397890331510168E-2"/>
                </c:manualLayout>
              </c:layout>
              <c:showPercent val="1"/>
            </c:dLbl>
            <c:dLbl>
              <c:idx val="1"/>
              <c:layout>
                <c:manualLayout>
                  <c:x val="3.4666585382532203E-3"/>
                  <c:y val="7.1875326722329116E-2"/>
                </c:manualLayout>
              </c:layout>
              <c:showPercent val="1"/>
            </c:dLbl>
            <c:dLbl>
              <c:idx val="2"/>
              <c:layout>
                <c:manualLayout>
                  <c:x val="5.9141269983804794E-3"/>
                  <c:y val="4.7680417721456883E-2"/>
                </c:manualLayout>
              </c:layout>
              <c:showPercent val="1"/>
            </c:dLbl>
            <c:dLbl>
              <c:idx val="3"/>
              <c:layout>
                <c:manualLayout>
                  <c:x val="1.2823435440252049E-3"/>
                  <c:y val="4.8306026109100834E-2"/>
                </c:manualLayout>
              </c:layout>
              <c:showPercent val="1"/>
            </c:dLbl>
            <c:dLbl>
              <c:idx val="4"/>
              <c:layout>
                <c:manualLayout>
                  <c:x val="3.581641067852357E-3"/>
                  <c:y val="4.5627138910728039E-2"/>
                </c:manualLayout>
              </c:layout>
              <c:showPercent val="1"/>
            </c:dLbl>
            <c:dLbl>
              <c:idx val="5"/>
              <c:layout>
                <c:manualLayout>
                  <c:x val="-6.2317353429346162E-2"/>
                  <c:y val="6.1097688891271887E-2"/>
                </c:manualLayout>
              </c:layout>
              <c:showPercent val="1"/>
            </c:dLbl>
            <c:dLbl>
              <c:idx val="6"/>
              <c:layout>
                <c:manualLayout>
                  <c:x val="-8.9622350061665496E-2"/>
                  <c:y val="5.7993803174353998E-4"/>
                </c:manualLayout>
              </c:layout>
              <c:showPercent val="1"/>
            </c:dLbl>
            <c:showPercent val="1"/>
            <c:showLeaderLines val="1"/>
          </c:dLbls>
          <c:cat>
            <c:strRef>
              <c:f>основные!$F$8:$F$19</c:f>
              <c:strCache>
                <c:ptCount val="7"/>
                <c:pt idx="0">
                  <c:v>Образование</c:v>
                </c:pt>
                <c:pt idx="1">
                  <c:v>ЖКХ</c:v>
                </c:pt>
                <c:pt idx="2">
                  <c:v>Нац.экономика</c:v>
                </c:pt>
                <c:pt idx="3">
                  <c:v>Культура</c:v>
                </c:pt>
                <c:pt idx="4">
                  <c:v>Соц.политика</c:v>
                </c:pt>
                <c:pt idx="5">
                  <c:v>Физкультура</c:v>
                </c:pt>
                <c:pt idx="6">
                  <c:v>Прочие расходы</c:v>
                </c:pt>
              </c:strCache>
            </c:strRef>
          </c:cat>
          <c:val>
            <c:numRef>
              <c:f>основные!$G$8:$G$19</c:f>
              <c:numCache>
                <c:formatCode>#,##0</c:formatCode>
                <c:ptCount val="7"/>
                <c:pt idx="0">
                  <c:v>3218302.48</c:v>
                </c:pt>
                <c:pt idx="1">
                  <c:v>660958.26</c:v>
                </c:pt>
                <c:pt idx="2">
                  <c:v>460831.29000000015</c:v>
                </c:pt>
                <c:pt idx="3">
                  <c:v>199603.74000000008</c:v>
                </c:pt>
                <c:pt idx="4">
                  <c:v>363496.62</c:v>
                </c:pt>
                <c:pt idx="5">
                  <c:v>195344.07</c:v>
                </c:pt>
                <c:pt idx="6">
                  <c:v>314103.87000000005</c:v>
                </c:pt>
              </c:numCache>
            </c:numRef>
          </c:val>
        </c:ser>
      </c:pie3DChart>
      <c:spPr>
        <a:noFill/>
        <a:ln w="25395">
          <a:noFill/>
        </a:ln>
      </c:spPr>
    </c:plotArea>
    <c:legend>
      <c:legendPos val="b"/>
      <c:layout>
        <c:manualLayout>
          <c:xMode val="edge"/>
          <c:yMode val="edge"/>
          <c:x val="1.7171940543793219E-2"/>
          <c:y val="1.7420409968819831E-2"/>
          <c:w val="0.95006071128365188"/>
          <c:h val="0.20311182169117359"/>
        </c:manualLayout>
      </c:layout>
      <c:txPr>
        <a:bodyPr/>
        <a:lstStyle/>
        <a:p>
          <a:pPr rtl="0">
            <a:defRPr/>
          </a:pPr>
          <a:endParaRPr lang="ru-RU"/>
        </a:p>
      </c:txPr>
    </c:legend>
    <c:plotVisOnly val="1"/>
    <c:dispBlanksAs val="zero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view3D>
      <c:rotX val="30"/>
      <c:rotY val="60"/>
      <c:depthPercent val="100"/>
      <c:perspective val="30"/>
    </c:view3D>
    <c:plotArea>
      <c:layout>
        <c:manualLayout>
          <c:layoutTarget val="inner"/>
          <c:xMode val="edge"/>
          <c:yMode val="edge"/>
          <c:x val="0.14233311461067366"/>
          <c:y val="0.17569551095629898"/>
          <c:w val="0.65667389218122185"/>
          <c:h val="0.62953579231937629"/>
        </c:manualLayout>
      </c:layout>
      <c:pie3D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 prstMaterial="softEdge">
              <a:bevelT/>
            </a:sp3d>
          </c:spPr>
          <c:explosion val="6"/>
          <c:dPt>
            <c:idx val="0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 prstMaterial="softEdge">
                <a:bevelT/>
              </a:sp3d>
            </c:spPr>
          </c:dPt>
          <c:dPt>
            <c:idx val="1"/>
            <c:spPr>
              <a:solidFill>
                <a:srgbClr val="00CCFF"/>
              </a:solidFill>
              <a:scene3d>
                <a:camera prst="orthographicFront"/>
                <a:lightRig rig="threePt" dir="t"/>
              </a:scene3d>
              <a:sp3d prstMaterial="softEdge">
                <a:bevelT/>
              </a:sp3d>
            </c:spPr>
          </c:dPt>
          <c:dPt>
            <c:idx val="2"/>
            <c:spPr>
              <a:solidFill>
                <a:srgbClr val="FF7C80"/>
              </a:solidFill>
              <a:scene3d>
                <a:camera prst="orthographicFront"/>
                <a:lightRig rig="threePt" dir="t"/>
              </a:scene3d>
              <a:sp3d prstMaterial="softEdge">
                <a:bevelT/>
              </a:sp3d>
            </c:spPr>
          </c:dPt>
          <c:dPt>
            <c:idx val="3"/>
            <c:spPr>
              <a:solidFill>
                <a:srgbClr val="C0504D">
                  <a:lumMod val="75000"/>
                </a:srgbClr>
              </a:solidFill>
              <a:scene3d>
                <a:camera prst="orthographicFront"/>
                <a:lightRig rig="threePt" dir="t"/>
              </a:scene3d>
              <a:sp3d prstMaterial="softEdge">
                <a:bevelT/>
              </a:sp3d>
            </c:spPr>
          </c:dPt>
          <c:dPt>
            <c:idx val="4"/>
            <c:spPr>
              <a:solidFill>
                <a:srgbClr val="66FF66"/>
              </a:solidFill>
              <a:scene3d>
                <a:camera prst="orthographicFront"/>
                <a:lightRig rig="threePt" dir="t"/>
              </a:scene3d>
              <a:sp3d prstMaterial="softEdge">
                <a:bevelT/>
              </a:sp3d>
            </c:spPr>
          </c:dPt>
          <c:dPt>
            <c:idx val="5"/>
            <c:spPr>
              <a:solidFill>
                <a:srgbClr val="FF0066"/>
              </a:solidFill>
              <a:scene3d>
                <a:camera prst="orthographicFront"/>
                <a:lightRig rig="threePt" dir="t"/>
              </a:scene3d>
              <a:sp3d prstMaterial="softEdge">
                <a:bevelT/>
              </a:sp3d>
            </c:spPr>
          </c:dPt>
          <c:dPt>
            <c:idx val="7"/>
            <c:spPr>
              <a:solidFill>
                <a:srgbClr val="9900CC"/>
              </a:solidFill>
              <a:scene3d>
                <a:camera prst="orthographicFront"/>
                <a:lightRig rig="threePt" dir="t"/>
              </a:scene3d>
              <a:sp3d prstMaterial="softEdge">
                <a:bevelT/>
              </a:sp3d>
            </c:spPr>
          </c:dPt>
          <c:dLbls>
            <c:dLbl>
              <c:idx val="0"/>
              <c:layout>
                <c:manualLayout>
                  <c:x val="0.25799267279090132"/>
                  <c:y val="-8.8234150453871327E-2"/>
                </c:manualLayout>
              </c:layout>
              <c:tx>
                <c:rich>
                  <a:bodyPr/>
                  <a:lstStyle/>
                  <a:p>
                    <a:r>
                      <a:rPr lang="ru-RU" sz="1200" baseline="0" dirty="0" smtClean="0">
                        <a:latin typeface="Cambria" pitchFamily="18" charset="0"/>
                      </a:rPr>
                      <a:t>НДФЛ</a:t>
                    </a:r>
                    <a:r>
                      <a:rPr lang="ru-RU" sz="1200" baseline="0" dirty="0">
                        <a:latin typeface="Cambria" pitchFamily="18" charset="0"/>
                      </a:rPr>
                      <a:t>
</a:t>
                    </a:r>
                    <a:r>
                      <a:rPr lang="ru-RU" sz="1200" baseline="0" dirty="0" smtClean="0">
                        <a:latin typeface="Cambria" pitchFamily="18" charset="0"/>
                      </a:rPr>
                      <a:t>(1 171 </a:t>
                    </a:r>
                    <a:r>
                      <a:rPr lang="ru-RU" sz="1200" baseline="0" dirty="0" err="1" smtClean="0">
                        <a:latin typeface="Cambria" pitchFamily="18" charset="0"/>
                      </a:rPr>
                      <a:t>млн.руб</a:t>
                    </a:r>
                    <a:r>
                      <a:rPr lang="ru-RU" sz="1200" baseline="0" dirty="0" smtClean="0">
                        <a:latin typeface="Cambria" pitchFamily="18" charset="0"/>
                      </a:rPr>
                      <a:t>.)</a:t>
                    </a:r>
                    <a:r>
                      <a:rPr lang="ru-RU" sz="1200" baseline="0" dirty="0">
                        <a:latin typeface="Cambria" pitchFamily="18" charset="0"/>
                      </a:rPr>
                      <a:t>
</a:t>
                    </a:r>
                    <a:r>
                      <a:rPr lang="ru-RU" sz="1200" b="1" baseline="0" dirty="0" smtClean="0">
                        <a:latin typeface="Cambria" pitchFamily="18" charset="0"/>
                      </a:rPr>
                      <a:t>60 %</a:t>
                    </a:r>
                    <a:endParaRPr lang="ru-RU" sz="1400" b="1" dirty="0">
                      <a:latin typeface="Cambria" pitchFamily="18" charset="0"/>
                    </a:endParaRPr>
                  </a:p>
                </c:rich>
              </c:tx>
              <c:showVal val="1"/>
              <c:showCatName val="1"/>
              <c:showPercent val="1"/>
              <c:separator>
</c:separator>
            </c:dLbl>
            <c:dLbl>
              <c:idx val="1"/>
              <c:layout>
                <c:manualLayout>
                  <c:x val="-2.3725721784776912E-2"/>
                  <c:y val="1.4111406320706914E-2"/>
                </c:manualLayout>
              </c:layout>
              <c:tx>
                <c:rich>
                  <a:bodyPr/>
                  <a:lstStyle/>
                  <a:p>
                    <a:r>
                      <a:rPr lang="ru-RU" sz="1200" baseline="0" dirty="0" smtClean="0">
                        <a:latin typeface="Cambria" pitchFamily="18" charset="0"/>
                      </a:rPr>
                      <a:t>Налоги на совокупный доход</a:t>
                    </a:r>
                    <a:r>
                      <a:rPr lang="ru-RU" sz="1200" baseline="0" dirty="0">
                        <a:latin typeface="Cambria" pitchFamily="18" charset="0"/>
                      </a:rPr>
                      <a:t>
</a:t>
                    </a:r>
                    <a:r>
                      <a:rPr lang="ru-RU" sz="1200" baseline="0" dirty="0" smtClean="0">
                        <a:latin typeface="Cambria" pitchFamily="18" charset="0"/>
                      </a:rPr>
                      <a:t>(248  </a:t>
                    </a:r>
                    <a:r>
                      <a:rPr lang="ru-RU" sz="1200" baseline="0" dirty="0" err="1" smtClean="0">
                        <a:latin typeface="Cambria" pitchFamily="18" charset="0"/>
                      </a:rPr>
                      <a:t>млн.руб</a:t>
                    </a:r>
                    <a:r>
                      <a:rPr lang="ru-RU" sz="1200" baseline="0" dirty="0" smtClean="0">
                        <a:latin typeface="Cambria" pitchFamily="18" charset="0"/>
                      </a:rPr>
                      <a:t>.)</a:t>
                    </a:r>
                    <a:r>
                      <a:rPr lang="ru-RU" sz="1200" baseline="0" dirty="0">
                        <a:latin typeface="Cambria" pitchFamily="18" charset="0"/>
                      </a:rPr>
                      <a:t>
</a:t>
                    </a:r>
                    <a:r>
                      <a:rPr lang="ru-RU" sz="1200" b="1" baseline="0" dirty="0" smtClean="0">
                        <a:latin typeface="Cambria" pitchFamily="18" charset="0"/>
                      </a:rPr>
                      <a:t>13 %</a:t>
                    </a:r>
                    <a:endParaRPr lang="ru-RU" sz="1400" b="1" dirty="0">
                      <a:latin typeface="Cambria" pitchFamily="18" charset="0"/>
                    </a:endParaRPr>
                  </a:p>
                </c:rich>
              </c:tx>
              <c:showVal val="1"/>
              <c:showCatName val="1"/>
              <c:showPercent val="1"/>
              <c:separator>
</c:separator>
            </c:dLbl>
            <c:dLbl>
              <c:idx val="2"/>
              <c:layout>
                <c:manualLayout>
                  <c:x val="-0.10925535870516198"/>
                  <c:y val="-6.0762388189930225E-2"/>
                </c:manualLayout>
              </c:layout>
              <c:tx>
                <c:rich>
                  <a:bodyPr/>
                  <a:lstStyle/>
                  <a:p>
                    <a:r>
                      <a:rPr lang="ru-RU" sz="1200" baseline="0" dirty="0" smtClean="0">
                        <a:latin typeface="Cambria" pitchFamily="18" charset="0"/>
                      </a:rPr>
                      <a:t>Налог </a:t>
                    </a:r>
                    <a:r>
                      <a:rPr lang="ru-RU" sz="1200" baseline="0" dirty="0">
                        <a:latin typeface="Cambria" pitchFamily="18" charset="0"/>
                      </a:rPr>
                      <a:t>на </a:t>
                    </a:r>
                    <a:r>
                      <a:rPr lang="ru-RU" sz="1200" baseline="0" dirty="0" smtClean="0">
                        <a:latin typeface="Cambria" pitchFamily="18" charset="0"/>
                      </a:rPr>
                      <a:t>имущество физических лиц</a:t>
                    </a:r>
                    <a:r>
                      <a:rPr lang="ru-RU" sz="1200" baseline="0" dirty="0">
                        <a:latin typeface="Cambria" pitchFamily="18" charset="0"/>
                      </a:rPr>
                      <a:t>
</a:t>
                    </a:r>
                    <a:r>
                      <a:rPr lang="ru-RU" sz="1200" baseline="0" dirty="0" smtClean="0">
                        <a:latin typeface="Cambria" pitchFamily="18" charset="0"/>
                      </a:rPr>
                      <a:t>(87  млн.руб.)</a:t>
                    </a:r>
                    <a:r>
                      <a:rPr lang="ru-RU" sz="1200" baseline="0" dirty="0">
                        <a:latin typeface="Cambria" pitchFamily="18" charset="0"/>
                      </a:rPr>
                      <a:t>
</a:t>
                    </a:r>
                    <a:r>
                      <a:rPr lang="ru-RU" sz="1200" b="1" baseline="0" dirty="0" smtClean="0">
                        <a:latin typeface="Cambria" pitchFamily="18" charset="0"/>
                      </a:rPr>
                      <a:t> 4 %</a:t>
                    </a:r>
                    <a:endParaRPr lang="ru-RU" sz="1400" b="1" dirty="0">
                      <a:latin typeface="Cambria" pitchFamily="18" charset="0"/>
                    </a:endParaRPr>
                  </a:p>
                </c:rich>
              </c:tx>
              <c:showVal val="1"/>
              <c:showCatName val="1"/>
              <c:showPercent val="1"/>
              <c:separator>
</c:separator>
            </c:dLbl>
            <c:dLbl>
              <c:idx val="3"/>
              <c:layout>
                <c:manualLayout>
                  <c:x val="6.8575021872265994E-3"/>
                  <c:y val="-9.7421364946378528E-2"/>
                </c:manualLayout>
              </c:layout>
              <c:tx>
                <c:rich>
                  <a:bodyPr/>
                  <a:lstStyle/>
                  <a:p>
                    <a:r>
                      <a:rPr lang="ru-RU" sz="1200" b="0" baseline="0" dirty="0" smtClean="0">
                        <a:latin typeface="Cambria" pitchFamily="18" charset="0"/>
                      </a:rPr>
                      <a:t>Земельный налог</a:t>
                    </a:r>
                    <a:r>
                      <a:rPr lang="ru-RU" sz="1200" baseline="0" dirty="0" smtClean="0">
                        <a:latin typeface="Cambria" pitchFamily="18" charset="0"/>
                      </a:rPr>
                      <a:t>
(107  </a:t>
                    </a:r>
                    <a:r>
                      <a:rPr lang="ru-RU" sz="1200" baseline="0" dirty="0" err="1" smtClean="0">
                        <a:latin typeface="Cambria" pitchFamily="18" charset="0"/>
                      </a:rPr>
                      <a:t>млн.руб</a:t>
                    </a:r>
                    <a:r>
                      <a:rPr lang="ru-RU" sz="1200" baseline="0" dirty="0" smtClean="0">
                        <a:latin typeface="Cambria" pitchFamily="18" charset="0"/>
                      </a:rPr>
                      <a:t>.)</a:t>
                    </a:r>
                    <a:r>
                      <a:rPr lang="ru-RU" sz="1200" baseline="0" dirty="0" smtClean="0"/>
                      <a:t>
</a:t>
                    </a:r>
                    <a:r>
                      <a:rPr lang="ru-RU" sz="1200" b="1" baseline="0" dirty="0" smtClean="0"/>
                      <a:t>5</a:t>
                    </a:r>
                    <a:r>
                      <a:rPr lang="ru-RU" sz="1200" b="1" baseline="0" dirty="0" smtClean="0">
                        <a:latin typeface="Cambria" pitchFamily="18" charset="0"/>
                        <a:ea typeface="Cambria" pitchFamily="18" charset="0"/>
                      </a:rPr>
                      <a:t> %</a:t>
                    </a:r>
                    <a:endParaRPr lang="ru-RU" sz="1400" b="1" dirty="0">
                      <a:latin typeface="Cambria" pitchFamily="18" charset="0"/>
                    </a:endParaRPr>
                  </a:p>
                </c:rich>
              </c:tx>
              <c:showVal val="1"/>
              <c:showCatName val="1"/>
              <c:showPercent val="1"/>
              <c:separator>
</c:separator>
            </c:dLbl>
            <c:dLbl>
              <c:idx val="4"/>
              <c:layout>
                <c:manualLayout>
                  <c:x val="-2.3380139982502188E-2"/>
                  <c:y val="-4.8967925132501755E-2"/>
                </c:manualLayout>
              </c:layout>
              <c:tx>
                <c:rich>
                  <a:bodyPr/>
                  <a:lstStyle/>
                  <a:p>
                    <a:r>
                      <a:rPr lang="ru-RU" sz="1200" baseline="0" dirty="0" smtClean="0">
                        <a:latin typeface="Cambria" pitchFamily="18" charset="0"/>
                      </a:rPr>
                      <a:t>Доходы от использования и продажи имущества</a:t>
                    </a:r>
                    <a:r>
                      <a:rPr lang="ru-RU" sz="1200" baseline="0" dirty="0">
                        <a:latin typeface="Cambria" pitchFamily="18" charset="0"/>
                      </a:rPr>
                      <a:t>
</a:t>
                    </a:r>
                    <a:r>
                      <a:rPr lang="ru-RU" sz="1200" baseline="0" dirty="0" smtClean="0">
                        <a:latin typeface="Cambria" pitchFamily="18" charset="0"/>
                      </a:rPr>
                      <a:t>(199  млн.руб.)</a:t>
                    </a:r>
                    <a:r>
                      <a:rPr lang="ru-RU" sz="1200" baseline="0" dirty="0">
                        <a:latin typeface="Cambria" pitchFamily="18" charset="0"/>
                      </a:rPr>
                      <a:t>
</a:t>
                    </a:r>
                    <a:r>
                      <a:rPr lang="ru-RU" sz="1200" b="1" i="0" baseline="0" dirty="0" smtClean="0">
                        <a:latin typeface="Cambria" pitchFamily="18" charset="0"/>
                      </a:rPr>
                      <a:t>10 %</a:t>
                    </a:r>
                    <a:endParaRPr lang="ru-RU" sz="1400" b="1" i="0" baseline="0" dirty="0">
                      <a:latin typeface="Cambria" pitchFamily="18" charset="0"/>
                    </a:endParaRPr>
                  </a:p>
                </c:rich>
              </c:tx>
              <c:showVal val="1"/>
              <c:showCatName val="1"/>
              <c:showPercent val="1"/>
              <c:separator>
</c:separator>
            </c:dLbl>
            <c:dLbl>
              <c:idx val="5"/>
              <c:layout>
                <c:manualLayout>
                  <c:x val="0.11926738845144369"/>
                  <c:y val="-0.10816543259899226"/>
                </c:manualLayout>
              </c:layout>
              <c:tx>
                <c:rich>
                  <a:bodyPr/>
                  <a:lstStyle/>
                  <a:p>
                    <a:r>
                      <a:rPr lang="ru-RU" sz="1200" baseline="0" dirty="0" smtClean="0">
                        <a:latin typeface="Cambria" pitchFamily="18" charset="0"/>
                      </a:rPr>
                      <a:t>АКЦИЗЫ</a:t>
                    </a:r>
                    <a:r>
                      <a:rPr lang="ru-RU" sz="1200" baseline="0" dirty="0">
                        <a:latin typeface="Cambria" pitchFamily="18" charset="0"/>
                      </a:rPr>
                      <a:t>
</a:t>
                    </a:r>
                    <a:r>
                      <a:rPr lang="ru-RU" sz="1200" baseline="0" dirty="0" smtClean="0">
                        <a:latin typeface="Cambria" pitchFamily="18" charset="0"/>
                      </a:rPr>
                      <a:t>(92  </a:t>
                    </a:r>
                    <a:r>
                      <a:rPr lang="ru-RU" sz="1200" baseline="0" dirty="0" err="1" smtClean="0">
                        <a:latin typeface="Cambria" pitchFamily="18" charset="0"/>
                      </a:rPr>
                      <a:t>млн.руб</a:t>
                    </a:r>
                    <a:r>
                      <a:rPr lang="ru-RU" sz="1200" baseline="0" dirty="0" smtClean="0">
                        <a:latin typeface="Cambria" pitchFamily="18" charset="0"/>
                      </a:rPr>
                      <a:t>.)</a:t>
                    </a:r>
                    <a:r>
                      <a:rPr lang="ru-RU" sz="1200" baseline="0" dirty="0">
                        <a:latin typeface="Cambria" pitchFamily="18" charset="0"/>
                      </a:rPr>
                      <a:t>
</a:t>
                    </a:r>
                    <a:r>
                      <a:rPr lang="ru-RU" sz="1200" b="1" baseline="0" dirty="0" smtClean="0">
                        <a:latin typeface="Cambria" pitchFamily="18" charset="0"/>
                      </a:rPr>
                      <a:t>5 %</a:t>
                    </a:r>
                    <a:endParaRPr lang="ru-RU" sz="1400" b="1" dirty="0">
                      <a:latin typeface="Cambria" pitchFamily="18" charset="0"/>
                    </a:endParaRPr>
                  </a:p>
                </c:rich>
              </c:tx>
              <c:showVal val="1"/>
              <c:showCatName val="1"/>
              <c:showPercent val="1"/>
              <c:separator>
</c:separator>
            </c:dLbl>
            <c:dLbl>
              <c:idx val="6"/>
              <c:layout>
                <c:manualLayout>
                  <c:x val="8.2817038495188108E-2"/>
                  <c:y val="4.7530666527248792E-2"/>
                </c:manualLayout>
              </c:layout>
              <c:tx>
                <c:rich>
                  <a:bodyPr/>
                  <a:lstStyle/>
                  <a:p>
                    <a:r>
                      <a:rPr lang="ru-RU" sz="1200" baseline="0" dirty="0" smtClean="0">
                        <a:latin typeface="Cambria" pitchFamily="18" charset="0"/>
                      </a:rPr>
                      <a:t>Прочие налоговые и неналоговые доходы</a:t>
                    </a:r>
                    <a:r>
                      <a:rPr lang="ru-RU" sz="1200" baseline="0" dirty="0">
                        <a:latin typeface="Cambria" pitchFamily="18" charset="0"/>
                      </a:rPr>
                      <a:t>
</a:t>
                    </a:r>
                    <a:r>
                      <a:rPr lang="ru-RU" sz="1200" baseline="0" dirty="0" smtClean="0">
                        <a:latin typeface="Cambria" pitchFamily="18" charset="0"/>
                      </a:rPr>
                      <a:t>(50  млн.руб.)</a:t>
                    </a:r>
                    <a:r>
                      <a:rPr lang="ru-RU" sz="1200" baseline="0" dirty="0">
                        <a:latin typeface="Cambria" pitchFamily="18" charset="0"/>
                      </a:rPr>
                      <a:t>
</a:t>
                    </a:r>
                    <a:r>
                      <a:rPr lang="ru-RU" sz="1200" b="1" baseline="0" dirty="0" smtClean="0">
                        <a:latin typeface="Cambria" pitchFamily="18" charset="0"/>
                      </a:rPr>
                      <a:t>3 %  </a:t>
                    </a:r>
                    <a:endParaRPr lang="ru-RU" sz="1400" b="1" dirty="0">
                      <a:latin typeface="Cambria" pitchFamily="18" charset="0"/>
                    </a:endParaRPr>
                  </a:p>
                </c:rich>
              </c:tx>
              <c:showVal val="1"/>
              <c:showCatName val="1"/>
              <c:showPercent val="1"/>
              <c:separator>
</c:separator>
            </c:dLbl>
            <c:dLbl>
              <c:idx val="7"/>
              <c:delete val="1"/>
            </c:dLbl>
            <c:txPr>
              <a:bodyPr/>
              <a:lstStyle/>
              <a:p>
                <a:pPr>
                  <a:defRPr sz="1200" baseline="0">
                    <a:latin typeface="Liberation Serif"/>
                  </a:defRPr>
                </a:pPr>
                <a:endParaRPr lang="ru-RU"/>
              </a:p>
            </c:txPr>
            <c:showVal val="1"/>
            <c:showCatName val="1"/>
            <c:showPercent val="1"/>
            <c:separator>
</c:separator>
            <c:showLeaderLines val="1"/>
          </c:dLbls>
          <c:cat>
            <c:strRef>
              <c:f>Лист1!$B$9:$B$16</c:f>
              <c:strCache>
                <c:ptCount val="7"/>
                <c:pt idx="0">
                  <c:v> НДФЛ</c:v>
                </c:pt>
                <c:pt idx="1">
                  <c:v>Налоги на совокупный доход</c:v>
                </c:pt>
                <c:pt idx="2">
                  <c:v> Налог на имущество физических лиц</c:v>
                </c:pt>
                <c:pt idx="3">
                  <c:v>Земельный налог</c:v>
                </c:pt>
                <c:pt idx="4">
                  <c:v>Доходы от от использования и продажи имущества</c:v>
                </c:pt>
                <c:pt idx="5">
                  <c:v>Акцизы</c:v>
                </c:pt>
                <c:pt idx="6">
                  <c:v>Прочие </c:v>
                </c:pt>
              </c:strCache>
            </c:strRef>
          </c:cat>
          <c:val>
            <c:numRef>
              <c:f>Лист1!$C$9:$C$16</c:f>
              <c:numCache>
                <c:formatCode>#,##0.0</c:formatCode>
                <c:ptCount val="8"/>
                <c:pt idx="0">
                  <c:v>1171.5</c:v>
                </c:pt>
                <c:pt idx="1">
                  <c:v>247.6</c:v>
                </c:pt>
                <c:pt idx="2">
                  <c:v>86.6</c:v>
                </c:pt>
                <c:pt idx="3">
                  <c:v>107.3</c:v>
                </c:pt>
                <c:pt idx="4">
                  <c:v>199.2</c:v>
                </c:pt>
                <c:pt idx="5">
                  <c:v>91.6</c:v>
                </c:pt>
                <c:pt idx="6">
                  <c:v>49.9</c:v>
                </c:pt>
              </c:numCache>
            </c:numRef>
          </c:val>
        </c:ser>
      </c:pie3DChart>
      <c:spPr>
        <a:scene3d>
          <a:camera prst="orthographicFront"/>
          <a:lightRig rig="threePt" dir="t"/>
        </a:scene3d>
        <a:sp3d prstMaterial="dkEdge"/>
      </c:spPr>
    </c:plotArea>
    <c:plotVisOnly val="1"/>
    <c:dispBlanksAs val="zero"/>
  </c:chart>
  <c:externalData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depthPercent val="100"/>
      <c:rAngAx val="1"/>
    </c:view3D>
    <c:plotArea>
      <c:layout>
        <c:manualLayout>
          <c:layoutTarget val="inner"/>
          <c:xMode val="edge"/>
          <c:yMode val="edge"/>
          <c:x val="7.5235895196975405E-2"/>
          <c:y val="7.3124621401669782E-2"/>
          <c:w val="0.80857853378989064"/>
          <c:h val="0.88859277744124499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%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49.5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%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52.7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%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55.2</c:v>
                </c:pt>
              </c:numCache>
            </c:numRef>
          </c:val>
        </c:ser>
        <c:shape val="box"/>
        <c:axId val="118969856"/>
        <c:axId val="118971392"/>
        <c:axId val="0"/>
      </c:bar3DChart>
      <c:catAx>
        <c:axId val="118969856"/>
        <c:scaling>
          <c:orientation val="minMax"/>
        </c:scaling>
        <c:delete val="1"/>
        <c:axPos val="b"/>
        <c:numFmt formatCode="General" sourceLinked="1"/>
        <c:majorTickMark val="none"/>
        <c:tickLblPos val="none"/>
        <c:crossAx val="118971392"/>
        <c:crossesAt val="18"/>
        <c:auto val="1"/>
        <c:lblAlgn val="ctr"/>
        <c:lblOffset val="100"/>
      </c:catAx>
      <c:valAx>
        <c:axId val="118971392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txPr>
          <a:bodyPr rot="-60000000" vert="horz"/>
          <a:lstStyle/>
          <a:p>
            <a:pPr>
              <a:defRPr/>
            </a:pPr>
            <a:endParaRPr lang="ru-RU"/>
          </a:p>
        </c:txPr>
        <c:crossAx val="118969856"/>
        <c:crosses val="autoZero"/>
        <c:crossBetween val="between"/>
      </c:valAx>
    </c:plotArea>
    <c:legend>
      <c:legendPos val="r"/>
      <c:layout/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0.0238</cdr:x>
      <cdr:y>0.89243</cdr:y>
    </cdr:from>
    <cdr:to>
      <cdr:x>0.10127</cdr:x>
      <cdr:y>0.91634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101524" y="5376352"/>
          <a:ext cx="330524" cy="144044"/>
        </a:xfrm>
        <a:prstGeom xmlns:a="http://schemas.openxmlformats.org/drawingml/2006/main" prst="rect">
          <a:avLst/>
        </a:prstGeom>
        <a:solidFill xmlns:a="http://schemas.openxmlformats.org/drawingml/2006/main">
          <a:srgbClr val="CC00FF"/>
        </a:solidFill>
        <a:ln xmlns:a="http://schemas.openxmlformats.org/drawingml/2006/main" w="12700" cap="flat" cmpd="sng" algn="ctr">
          <a:solidFill>
            <a:sysClr val="windowText" lastClr="000000"/>
          </a:solidFill>
          <a:prstDash val="solid"/>
          <a:miter lim="800000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244922" rtl="0" eaLnBrk="1" latinLnBrk="0" hangingPunct="1">
            <a:defRPr sz="1000" kern="1200">
              <a:solidFill>
                <a:sysClr val="window" lastClr="FFFFFF"/>
              </a:solidFill>
              <a:latin typeface="Calibri"/>
            </a:defRPr>
          </a:lvl1pPr>
          <a:lvl2pPr marL="244922" algn="l" defTabSz="244922" rtl="0" eaLnBrk="1" latinLnBrk="0" hangingPunct="1">
            <a:defRPr sz="1000" kern="1200">
              <a:solidFill>
                <a:sysClr val="window" lastClr="FFFFFF"/>
              </a:solidFill>
              <a:latin typeface="Calibri"/>
            </a:defRPr>
          </a:lvl2pPr>
          <a:lvl3pPr marL="489844" algn="l" defTabSz="244922" rtl="0" eaLnBrk="1" latinLnBrk="0" hangingPunct="1">
            <a:defRPr sz="1000" kern="1200">
              <a:solidFill>
                <a:sysClr val="window" lastClr="FFFFFF"/>
              </a:solidFill>
              <a:latin typeface="Calibri"/>
            </a:defRPr>
          </a:lvl3pPr>
          <a:lvl4pPr marL="734766" algn="l" defTabSz="244922" rtl="0" eaLnBrk="1" latinLnBrk="0" hangingPunct="1">
            <a:defRPr sz="1000" kern="1200">
              <a:solidFill>
                <a:sysClr val="window" lastClr="FFFFFF"/>
              </a:solidFill>
              <a:latin typeface="Calibri"/>
            </a:defRPr>
          </a:lvl4pPr>
          <a:lvl5pPr marL="979688" algn="l" defTabSz="244922" rtl="0" eaLnBrk="1" latinLnBrk="0" hangingPunct="1">
            <a:defRPr sz="1000" kern="1200">
              <a:solidFill>
                <a:sysClr val="window" lastClr="FFFFFF"/>
              </a:solidFill>
              <a:latin typeface="Calibri"/>
            </a:defRPr>
          </a:lvl5pPr>
          <a:lvl6pPr marL="1224610" algn="l" defTabSz="244922" rtl="0" eaLnBrk="1" latinLnBrk="0" hangingPunct="1">
            <a:defRPr sz="1000" kern="1200">
              <a:solidFill>
                <a:sysClr val="window" lastClr="FFFFFF"/>
              </a:solidFill>
              <a:latin typeface="Calibri"/>
            </a:defRPr>
          </a:lvl6pPr>
          <a:lvl7pPr marL="1469532" algn="l" defTabSz="244922" rtl="0" eaLnBrk="1" latinLnBrk="0" hangingPunct="1">
            <a:defRPr sz="1000" kern="1200">
              <a:solidFill>
                <a:sysClr val="window" lastClr="FFFFFF"/>
              </a:solidFill>
              <a:latin typeface="Calibri"/>
            </a:defRPr>
          </a:lvl7pPr>
          <a:lvl8pPr marL="1714454" algn="l" defTabSz="244922" rtl="0" eaLnBrk="1" latinLnBrk="0" hangingPunct="1">
            <a:defRPr sz="1000" kern="1200">
              <a:solidFill>
                <a:sysClr val="window" lastClr="FFFFFF"/>
              </a:solidFill>
              <a:latin typeface="Calibri"/>
            </a:defRPr>
          </a:lvl8pPr>
          <a:lvl9pPr marL="1959376" algn="l" defTabSz="244922" rtl="0" eaLnBrk="1" latinLnBrk="0" hangingPunct="1">
            <a:defRPr sz="1000" kern="12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endParaRPr lang="ru-RU" dirty="0"/>
        </a:p>
      </cdr:txBody>
    </cdr:sp>
  </cdr:relSizeAnchor>
  <cdr:relSizeAnchor xmlns:cdr="http://schemas.openxmlformats.org/drawingml/2006/chartDrawing">
    <cdr:from>
      <cdr:x>0.0238</cdr:x>
      <cdr:y>0.82071</cdr:y>
    </cdr:from>
    <cdr:to>
      <cdr:x>0.10127</cdr:x>
      <cdr:y>0.84462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101524" y="4944304"/>
          <a:ext cx="330524" cy="144044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/>
        </a:solidFill>
        <a:ln xmlns:a="http://schemas.openxmlformats.org/drawingml/2006/main" w="12700" cap="flat" cmpd="sng" algn="ctr">
          <a:solidFill>
            <a:srgbClr val="0068A0"/>
          </a:solidFill>
          <a:prstDash val="solid"/>
          <a:miter lim="800000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244922" rtl="0" eaLnBrk="1" latinLnBrk="0" hangingPunct="1">
            <a:defRPr sz="1000" kern="1200">
              <a:solidFill>
                <a:sysClr val="window" lastClr="FFFFFF"/>
              </a:solidFill>
              <a:latin typeface="Calibri"/>
            </a:defRPr>
          </a:lvl1pPr>
          <a:lvl2pPr marL="244922" algn="l" defTabSz="244922" rtl="0" eaLnBrk="1" latinLnBrk="0" hangingPunct="1">
            <a:defRPr sz="1000" kern="1200">
              <a:solidFill>
                <a:sysClr val="window" lastClr="FFFFFF"/>
              </a:solidFill>
              <a:latin typeface="Calibri"/>
            </a:defRPr>
          </a:lvl2pPr>
          <a:lvl3pPr marL="489844" algn="l" defTabSz="244922" rtl="0" eaLnBrk="1" latinLnBrk="0" hangingPunct="1">
            <a:defRPr sz="1000" kern="1200">
              <a:solidFill>
                <a:sysClr val="window" lastClr="FFFFFF"/>
              </a:solidFill>
              <a:latin typeface="Calibri"/>
            </a:defRPr>
          </a:lvl3pPr>
          <a:lvl4pPr marL="734766" algn="l" defTabSz="244922" rtl="0" eaLnBrk="1" latinLnBrk="0" hangingPunct="1">
            <a:defRPr sz="1000" kern="1200">
              <a:solidFill>
                <a:sysClr val="window" lastClr="FFFFFF"/>
              </a:solidFill>
              <a:latin typeface="Calibri"/>
            </a:defRPr>
          </a:lvl4pPr>
          <a:lvl5pPr marL="979688" algn="l" defTabSz="244922" rtl="0" eaLnBrk="1" latinLnBrk="0" hangingPunct="1">
            <a:defRPr sz="1000" kern="1200">
              <a:solidFill>
                <a:sysClr val="window" lastClr="FFFFFF"/>
              </a:solidFill>
              <a:latin typeface="Calibri"/>
            </a:defRPr>
          </a:lvl5pPr>
          <a:lvl6pPr marL="1224610" algn="l" defTabSz="244922" rtl="0" eaLnBrk="1" latinLnBrk="0" hangingPunct="1">
            <a:defRPr sz="1000" kern="1200">
              <a:solidFill>
                <a:sysClr val="window" lastClr="FFFFFF"/>
              </a:solidFill>
              <a:latin typeface="Calibri"/>
            </a:defRPr>
          </a:lvl6pPr>
          <a:lvl7pPr marL="1469532" algn="l" defTabSz="244922" rtl="0" eaLnBrk="1" latinLnBrk="0" hangingPunct="1">
            <a:defRPr sz="1000" kern="1200">
              <a:solidFill>
                <a:sysClr val="window" lastClr="FFFFFF"/>
              </a:solidFill>
              <a:latin typeface="Calibri"/>
            </a:defRPr>
          </a:lvl7pPr>
          <a:lvl8pPr marL="1714454" algn="l" defTabSz="244922" rtl="0" eaLnBrk="1" latinLnBrk="0" hangingPunct="1">
            <a:defRPr sz="1000" kern="1200">
              <a:solidFill>
                <a:sysClr val="window" lastClr="FFFFFF"/>
              </a:solidFill>
              <a:latin typeface="Calibri"/>
            </a:defRPr>
          </a:lvl8pPr>
          <a:lvl9pPr marL="1959376" algn="l" defTabSz="244922" rtl="0" eaLnBrk="1" latinLnBrk="0" hangingPunct="1">
            <a:defRPr sz="1000" kern="12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endParaRPr lang="ru-RU" dirty="0"/>
        </a:p>
      </cdr:txBody>
    </cdr:sp>
  </cdr:relSizeAnchor>
  <cdr:relSizeAnchor xmlns:cdr="http://schemas.openxmlformats.org/drawingml/2006/chartDrawing">
    <cdr:from>
      <cdr:x>0.1023</cdr:x>
      <cdr:y>0.80876</cdr:y>
    </cdr:from>
    <cdr:to>
      <cdr:x>0.95724</cdr:x>
      <cdr:y>0.94725</cdr:y>
    </cdr:to>
    <cdr:sp macro="" textlink="">
      <cdr:nvSpPr>
        <cdr:cNvPr id="4" name="TextBox 7">
          <a:extLst xmlns:a="http://schemas.openxmlformats.org/drawingml/2006/main">
            <a:ext uri="{FF2B5EF4-FFF2-40B4-BE49-F238E27FC236}">
              <a16:creationId xmlns:lc="http://schemas.openxmlformats.org/drawingml/2006/lockedCanvas" xmlns:a16="http://schemas.microsoft.com/office/drawing/2014/main" xmlns="" xmlns:p="http://schemas.openxmlformats.org/presentationml/2006/main" xmlns:r="http://schemas.openxmlformats.org/officeDocument/2006/relationships" id="{9F5A6EBF-8E93-44EE-9DD6-090A4830BE71}"/>
            </a:ext>
          </a:extLst>
        </cdr:cNvPr>
        <cdr:cNvSpPr txBox="1"/>
      </cdr:nvSpPr>
      <cdr:spPr>
        <a:xfrm xmlns:a="http://schemas.openxmlformats.org/drawingml/2006/main">
          <a:off x="436449" y="4872296"/>
          <a:ext cx="3647580" cy="8343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48984" tIns="24492" rIns="48984" bIns="24492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>
            <a:lnSpc>
              <a:spcPct val="75000"/>
            </a:lnSpc>
          </a:pPr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Число </a:t>
          </a:r>
          <a:r>
            <a: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вакантных мест, </a:t>
          </a:r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заявленных работодателями, </a:t>
          </a:r>
          <a:r>
            <a: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ед.</a:t>
          </a:r>
        </a:p>
        <a:p xmlns:a="http://schemas.openxmlformats.org/drawingml/2006/main">
          <a:pPr>
            <a:lnSpc>
              <a:spcPct val="75000"/>
            </a:lnSpc>
          </a:pPr>
          <a:endParaRPr lang="ru-RU" sz="1200" dirty="0">
            <a:solidFill>
              <a:schemeClr val="tx1"/>
            </a:solidFill>
            <a:latin typeface="Hero New" pitchFamily="50" charset="0"/>
            <a:cs typeface="Arial" panose="020B0604020202020204" pitchFamily="34" charset="0"/>
          </a:endParaRPr>
        </a:p>
        <a:p xmlns:a="http://schemas.openxmlformats.org/drawingml/2006/main">
          <a:pPr>
            <a:lnSpc>
              <a:spcPct val="75000"/>
            </a:lnSpc>
          </a:pPr>
          <a:r>
            <a: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Численность безработных граждан на конец периода, человек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0.12865</cdr:x>
      <cdr:y>0.82947</cdr:y>
    </cdr:from>
    <cdr:to>
      <cdr:x>0.97578</cdr:x>
      <cdr:y>0.95847</cdr:y>
    </cdr:to>
    <cdr:sp macro="" textlink="">
      <cdr:nvSpPr>
        <cdr:cNvPr id="2" name="TextBox 7">
          <a:extLst xmlns:a="http://schemas.openxmlformats.org/drawingml/2006/main">
            <a:ext uri="{FF2B5EF4-FFF2-40B4-BE49-F238E27FC236}">
              <a16:creationId xmlns:lc="http://schemas.openxmlformats.org/drawingml/2006/lockedCanvas" xmlns:a16="http://schemas.microsoft.com/office/drawing/2014/main" xmlns="" xmlns:p="http://schemas.openxmlformats.org/presentationml/2006/main" xmlns:r="http://schemas.openxmlformats.org/officeDocument/2006/relationships" id="{9F5A6EBF-8E93-44EE-9DD6-090A4830BE71}"/>
            </a:ext>
          </a:extLst>
        </cdr:cNvPr>
        <cdr:cNvSpPr txBox="1"/>
      </cdr:nvSpPr>
      <cdr:spPr>
        <a:xfrm xmlns:a="http://schemas.openxmlformats.org/drawingml/2006/main">
          <a:off x="558156" y="4968552"/>
          <a:ext cx="3675259" cy="77271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48984" tIns="24492" rIns="48984" bIns="24492" rtlCol="0">
          <a:spAutoFit/>
        </a:bodyPr>
        <a:lstStyle xmlns:a="http://schemas.openxmlformats.org/drawingml/2006/main">
          <a:defPPr>
            <a:defRPr lang="en-US"/>
          </a:defPPr>
          <a:lvl1pPr marL="0" algn="l" defTabSz="244922" rtl="0" eaLnBrk="1" latinLnBrk="0" hangingPunct="1">
            <a:defRPr sz="10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244922" algn="l" defTabSz="244922" rtl="0" eaLnBrk="1" latinLnBrk="0" hangingPunct="1">
            <a:defRPr sz="10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489844" algn="l" defTabSz="244922" rtl="0" eaLnBrk="1" latinLnBrk="0" hangingPunct="1">
            <a:defRPr sz="10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734766" algn="l" defTabSz="244922" rtl="0" eaLnBrk="1" latinLnBrk="0" hangingPunct="1">
            <a:defRPr sz="10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979688" algn="l" defTabSz="244922" rtl="0" eaLnBrk="1" latinLnBrk="0" hangingPunct="1">
            <a:defRPr sz="10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1224610" algn="l" defTabSz="244922" rtl="0" eaLnBrk="1" latinLnBrk="0" hangingPunct="1">
            <a:defRPr sz="10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1469532" algn="l" defTabSz="244922" rtl="0" eaLnBrk="1" latinLnBrk="0" hangingPunct="1">
            <a:defRPr sz="10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1714454" algn="l" defTabSz="244922" rtl="0" eaLnBrk="1" latinLnBrk="0" hangingPunct="1">
            <a:defRPr sz="10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1959376" algn="l" defTabSz="244922" rtl="0" eaLnBrk="1" latinLnBrk="0" hangingPunct="1">
            <a:defRPr sz="10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lnSpc>
              <a:spcPct val="75000"/>
            </a:lnSpc>
            <a:spcAft>
              <a:spcPts val="600"/>
            </a:spcAft>
          </a:pPr>
          <a:r>
            <a:rPr lang="ru-RU" sz="1400" dirty="0">
              <a:latin typeface="Times New Roman" pitchFamily="18" charset="0"/>
              <a:cs typeface="Times New Roman" pitchFamily="18" charset="0"/>
            </a:rPr>
            <a:t>Среднемесячная заработная плата 1 работника, рублей</a:t>
          </a:r>
        </a:p>
        <a:p xmlns:a="http://schemas.openxmlformats.org/drawingml/2006/main">
          <a:pPr>
            <a:lnSpc>
              <a:spcPct val="75000"/>
            </a:lnSpc>
          </a:pPr>
          <a:r>
            <a:rPr lang="ru-RU" sz="1400" dirty="0">
              <a:latin typeface="Times New Roman" pitchFamily="18" charset="0"/>
              <a:cs typeface="Times New Roman" pitchFamily="18" charset="0"/>
            </a:rPr>
            <a:t>Средне-списочная численность работников предприятий, человек</a:t>
          </a:r>
        </a:p>
      </cdr:txBody>
    </cdr:sp>
  </cdr:relSizeAnchor>
  <cdr:relSizeAnchor xmlns:cdr="http://schemas.openxmlformats.org/drawingml/2006/chartDrawing">
    <cdr:from>
      <cdr:x>0.07447</cdr:x>
      <cdr:y>0.83594</cdr:y>
    </cdr:from>
    <cdr:to>
      <cdr:x>0.13526</cdr:x>
      <cdr:y>0.86081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323094" y="5007300"/>
          <a:ext cx="263737" cy="148972"/>
        </a:xfrm>
        <a:prstGeom xmlns:a="http://schemas.openxmlformats.org/drawingml/2006/main" prst="rect">
          <a:avLst/>
        </a:prstGeom>
        <a:solidFill xmlns:a="http://schemas.openxmlformats.org/drawingml/2006/main">
          <a:srgbClr val="FF0000"/>
        </a:solidFill>
        <a:ln xmlns:a="http://schemas.openxmlformats.org/drawingml/2006/main" w="12700" cap="flat" cmpd="sng" algn="ctr">
          <a:solidFill>
            <a:srgbClr val="0068A0"/>
          </a:solidFill>
          <a:prstDash val="solid"/>
          <a:miter lim="800000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244922" rtl="0" eaLnBrk="1" latinLnBrk="0" hangingPunct="1">
            <a:defRPr sz="10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244922" algn="l" defTabSz="244922" rtl="0" eaLnBrk="1" latinLnBrk="0" hangingPunct="1">
            <a:defRPr sz="10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489844" algn="l" defTabSz="244922" rtl="0" eaLnBrk="1" latinLnBrk="0" hangingPunct="1">
            <a:defRPr sz="10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734766" algn="l" defTabSz="244922" rtl="0" eaLnBrk="1" latinLnBrk="0" hangingPunct="1">
            <a:defRPr sz="10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979688" algn="l" defTabSz="244922" rtl="0" eaLnBrk="1" latinLnBrk="0" hangingPunct="1">
            <a:defRPr sz="10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1224610" algn="l" defTabSz="244922" rtl="0" eaLnBrk="1" latinLnBrk="0" hangingPunct="1">
            <a:defRPr sz="10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1469532" algn="l" defTabSz="244922" rtl="0" eaLnBrk="1" latinLnBrk="0" hangingPunct="1">
            <a:defRPr sz="10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1714454" algn="l" defTabSz="244922" rtl="0" eaLnBrk="1" latinLnBrk="0" hangingPunct="1">
            <a:defRPr sz="10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1959376" algn="l" defTabSz="244922" rtl="0" eaLnBrk="1" latinLnBrk="0" hangingPunct="1">
            <a:defRPr sz="10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0.07447</cdr:x>
      <cdr:y>0.90807</cdr:y>
    </cdr:from>
    <cdr:to>
      <cdr:x>0.13526</cdr:x>
      <cdr:y>0.93295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323095" y="5439348"/>
          <a:ext cx="263736" cy="149032"/>
        </a:xfrm>
        <a:prstGeom xmlns:a="http://schemas.openxmlformats.org/drawingml/2006/main" prst="rect">
          <a:avLst/>
        </a:prstGeom>
        <a:solidFill xmlns:a="http://schemas.openxmlformats.org/drawingml/2006/main">
          <a:srgbClr val="0D0DFF"/>
        </a:solidFill>
        <a:ln xmlns:a="http://schemas.openxmlformats.org/drawingml/2006/main" w="12700" cap="flat" cmpd="sng" algn="ctr">
          <a:solidFill>
            <a:srgbClr val="0068A0"/>
          </a:solidFill>
          <a:prstDash val="solid"/>
          <a:miter lim="800000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244922" rtl="0" eaLnBrk="1" latinLnBrk="0" hangingPunct="1">
            <a:defRPr sz="10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244922" algn="l" defTabSz="244922" rtl="0" eaLnBrk="1" latinLnBrk="0" hangingPunct="1">
            <a:defRPr sz="10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489844" algn="l" defTabSz="244922" rtl="0" eaLnBrk="1" latinLnBrk="0" hangingPunct="1">
            <a:defRPr sz="10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734766" algn="l" defTabSz="244922" rtl="0" eaLnBrk="1" latinLnBrk="0" hangingPunct="1">
            <a:defRPr sz="10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979688" algn="l" defTabSz="244922" rtl="0" eaLnBrk="1" latinLnBrk="0" hangingPunct="1">
            <a:defRPr sz="10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1224610" algn="l" defTabSz="244922" rtl="0" eaLnBrk="1" latinLnBrk="0" hangingPunct="1">
            <a:defRPr sz="10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1469532" algn="l" defTabSz="244922" rtl="0" eaLnBrk="1" latinLnBrk="0" hangingPunct="1">
            <a:defRPr sz="10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1714454" algn="l" defTabSz="244922" rtl="0" eaLnBrk="1" latinLnBrk="0" hangingPunct="1">
            <a:defRPr sz="10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1959376" algn="l" defTabSz="244922" rtl="0" eaLnBrk="1" latinLnBrk="0" hangingPunct="1">
            <a:defRPr sz="10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 dirty="0">
            <a:solidFill>
              <a:schemeClr val="tx1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1275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76D9F07-407D-4749-BF8C-4FCC570FA461}" type="datetimeFigureOut">
              <a:rPr lang="ru-RU"/>
              <a:pPr>
                <a:defRPr/>
              </a:pPr>
              <a:t>31.07.2023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5637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1275" y="9429750"/>
            <a:ext cx="2944813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C7E8D34-B38B-4299-AE79-4956ADEAD9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053177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22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4356D79-5AA0-4253-8C1C-D31FAF0FFD0D}" type="slidenum">
              <a:rPr lang="ru-RU" smtClean="0"/>
              <a:pPr/>
              <a:t>3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8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endParaRPr lang="ru-RU" sz="900" dirty="0">
              <a:solidFill>
                <a:schemeClr val="tx1">
                  <a:lumMod val="85000"/>
                  <a:lumOff val="15000"/>
                </a:schemeClr>
              </a:solidFill>
              <a:latin typeface="Hero New Bold" panose="02000800000000000000" pitchFamily="50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A5E5C3-D952-41A4-97A9-8D2743B1316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667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80CA9FC-5016-4B81-B080-05A119C4120D}" type="slidenum">
              <a:rPr lang="ru-RU" smtClean="0"/>
              <a:pPr/>
              <a:t>16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563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4508BA4-F5BF-43F5-A091-46B858A37C53}" type="slidenum">
              <a:rPr lang="ru-RU" smtClean="0"/>
              <a:pPr/>
              <a:t>38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ECA39C-47F2-43F3-AF37-557BF7F9C1B0}" type="datetimeFigureOut">
              <a:rPr lang="ru-RU" smtClean="0"/>
              <a:pPr>
                <a:defRPr/>
              </a:pPr>
              <a:t>31.07.2023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D0DB2D-DF13-4A18-8E0F-5B106D98E2B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D2BC7A3-9485-48B9-B46D-4BDAA70622A9}" type="datetimeFigureOut">
              <a:rPr lang="ru-RU" smtClean="0"/>
              <a:pPr>
                <a:defRPr/>
              </a:pPr>
              <a:t>31.07.2023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D491C5-B7B5-496B-9524-C1AD76CFC9A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82D30C-93E2-4A12-9410-433300268621}" type="datetimeFigureOut">
              <a:rPr lang="ru-RU" smtClean="0"/>
              <a:pPr>
                <a:defRPr/>
              </a:pPr>
              <a:t>31.07.2023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2C5C59-3786-400B-A0FD-4A8BC5D3B93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91A058-0B26-455C-BAA6-A2B3AAD94B75}" type="datetimeFigureOut">
              <a:rPr lang="ru-RU" smtClean="0"/>
              <a:pPr>
                <a:defRPr/>
              </a:pPr>
              <a:t>31.07.2023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70AAB3-1947-4BC7-9D05-AFCCAA18D2B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689460-5E34-47ED-8C65-DC442DDB8C53}" type="datetimeFigureOut">
              <a:rPr lang="ru-RU" smtClean="0"/>
              <a:pPr>
                <a:defRPr/>
              </a:pPr>
              <a:t>31.07.2023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C90942-C85C-4CFE-B312-1E13905850C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2CE771-3C25-4E5C-AC07-12C13B0A6247}" type="datetimeFigureOut">
              <a:rPr lang="ru-RU" smtClean="0"/>
              <a:pPr>
                <a:defRPr/>
              </a:pPr>
              <a:t>31.07.2023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816608-CDC7-49A4-B33C-C0D2616CF7E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9CD95F-6BE3-4853-A1E8-9E4E5ABFC5E0}" type="datetimeFigureOut">
              <a:rPr lang="ru-RU" smtClean="0"/>
              <a:pPr>
                <a:defRPr/>
              </a:pPr>
              <a:t>31.07.2023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770108-8C8B-4E38-AFD4-03212DB97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94BC23-732B-4919-8179-CF8843AAD293}" type="datetimeFigureOut">
              <a:rPr lang="ru-RU" smtClean="0"/>
              <a:pPr>
                <a:defRPr/>
              </a:pPr>
              <a:t>31.07.2023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254A25-6F6E-45F7-B4DC-F1B155BCC78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762E39-4D11-4E2F-9E04-C9101D691D91}" type="datetimeFigureOut">
              <a:rPr lang="ru-RU" smtClean="0"/>
              <a:pPr>
                <a:defRPr/>
              </a:pPr>
              <a:t>31.07.2023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A76B93-7F8D-4C62-B9D9-9F50A43CF40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599182-8E65-467A-AB9F-FD0A9F4B3EFE}" type="datetimeFigureOut">
              <a:rPr lang="ru-RU" smtClean="0"/>
              <a:pPr>
                <a:defRPr/>
              </a:pPr>
              <a:t>31.07.2023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5EFC36-9EEB-4204-96D7-DC15B65C2F4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624E86-248D-48F5-BDF3-5ECD7FAC3B26}" type="datetimeFigureOut">
              <a:rPr lang="ru-RU" smtClean="0"/>
              <a:pPr>
                <a:defRPr/>
              </a:pPr>
              <a:t>31.07.2023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98B0B1-0606-4C35-B91C-5502F2EB28D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A5FED2E-FF19-4950-8A67-5ED2B4101810}" type="datetimeFigureOut">
              <a:rPr lang="ru-RU" smtClean="0"/>
              <a:pPr>
                <a:defRPr/>
              </a:pPr>
              <a:t>31.07.2023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156989B-8009-4CDE-90CC-55D6749666A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60" r:id="rId2"/>
    <p:sldLayoutId id="2147483961" r:id="rId3"/>
    <p:sldLayoutId id="2147483962" r:id="rId4"/>
    <p:sldLayoutId id="2147483963" r:id="rId5"/>
    <p:sldLayoutId id="2147483964" r:id="rId6"/>
    <p:sldLayoutId id="2147483965" r:id="rId7"/>
    <p:sldLayoutId id="2147483966" r:id="rId8"/>
    <p:sldLayoutId id="2147483967" r:id="rId9"/>
    <p:sldLayoutId id="2147483968" r:id="rId10"/>
    <p:sldLayoutId id="2147483969" r:id="rId11"/>
  </p:sldLayoutIdLst>
  <p:transition spd="slow">
    <p:fade thruBlk="1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7.png"/><Relationship Id="rId10" Type="http://schemas.openxmlformats.org/officeDocument/2006/relationships/image" Target="../media/image46.jpeg"/><Relationship Id="rId9" Type="http://schemas.microsoft.com/office/2007/relationships/hdphoto" Target="../media/hdphoto6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55.jpeg"/><Relationship Id="rId9" Type="http://schemas.microsoft.com/office/2007/relationships/hdphoto" Target="../media/hdphoto4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19672" y="620688"/>
            <a:ext cx="63891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Бюджет для граждан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городского округа Первоуральск на 2023 год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1619672" y="188640"/>
            <a:ext cx="59039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Програмно-целевой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метод планирования</a:t>
            </a:r>
          </a:p>
        </p:txBody>
      </p:sp>
      <p:sp>
        <p:nvSpPr>
          <p:cNvPr id="13" name="Прямоугольник 12" descr="89397"/>
          <p:cNvSpPr>
            <a:spLocks noChangeArrowheads="1"/>
          </p:cNvSpPr>
          <p:nvPr/>
        </p:nvSpPr>
        <p:spPr bwMode="auto">
          <a:xfrm>
            <a:off x="0" y="836613"/>
            <a:ext cx="9144000" cy="6021387"/>
          </a:xfrm>
          <a:prstGeom prst="rect">
            <a:avLst/>
          </a:prstGeom>
          <a:noFill/>
          <a:ln w="12700" algn="ctr">
            <a:solidFill>
              <a:srgbClr val="127056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>
              <a:solidFill>
                <a:srgbClr val="000000"/>
              </a:solidFill>
            </a:endParaRPr>
          </a:p>
        </p:txBody>
      </p:sp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684213" y="836613"/>
            <a:ext cx="7704137" cy="695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ru-RU" b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endParaRPr lang="ru-RU" b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just"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Муниципальные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программы соответствуют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Стратегии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социально-экономического  развития городского округа Первоуральск 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содержат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    цели и задачи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определенной сфере;</a:t>
            </a:r>
          </a:p>
          <a:p>
            <a:pPr algn="just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    способы их достижения (мероприятия программы);</a:t>
            </a:r>
          </a:p>
          <a:p>
            <a:pPr algn="just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    объемы используемых финансовых средств в соответствии с решением о бюджете;</a:t>
            </a:r>
          </a:p>
          <a:p>
            <a:pPr algn="just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показатели эффективности реализации программы, на основании которых дается оценка достижения или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 достижения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заданных целей.</a:t>
            </a:r>
          </a:p>
          <a:p>
            <a:pPr algn="just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          В бюджете городского округа Первоуральск на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год и плановый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период 2024 и 2025 годов отражены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направления целей и задач,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определенные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муниципальными программами.</a:t>
            </a:r>
          </a:p>
          <a:p>
            <a:pPr algn="just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96%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расходов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бюджета городского округа Первоуральск выполняются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рамках мероприятий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муниципальных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программ.</a:t>
            </a:r>
          </a:p>
          <a:p>
            <a:pPr>
              <a:defRPr/>
            </a:pPr>
            <a:endParaRPr lang="ru-RU" b="1" i="1" dirty="0">
              <a:solidFill>
                <a:srgbClr val="003399"/>
              </a:solidFill>
            </a:endParaRPr>
          </a:p>
          <a:p>
            <a:pPr>
              <a:defRPr/>
            </a:pPr>
            <a:endParaRPr lang="ru-RU" b="1" i="1" dirty="0">
              <a:solidFill>
                <a:srgbClr val="003399"/>
              </a:solidFill>
            </a:endParaRPr>
          </a:p>
          <a:p>
            <a:pPr>
              <a:defRPr/>
            </a:pPr>
            <a:endParaRPr lang="ru-RU" b="1" i="1" dirty="0">
              <a:solidFill>
                <a:srgbClr val="003399"/>
              </a:solidFill>
            </a:endParaRPr>
          </a:p>
          <a:p>
            <a:pPr>
              <a:defRPr/>
            </a:pPr>
            <a:endParaRPr lang="ru-RU" b="1" i="1" dirty="0">
              <a:solidFill>
                <a:srgbClr val="003399"/>
              </a:solidFill>
            </a:endParaRPr>
          </a:p>
          <a:p>
            <a:pPr>
              <a:defRPr/>
            </a:pPr>
            <a:endParaRPr lang="ru-RU" b="1" i="1" dirty="0">
              <a:solidFill>
                <a:srgbClr val="003399"/>
              </a:solidFill>
            </a:endParaRPr>
          </a:p>
          <a:p>
            <a:pPr>
              <a:defRPr/>
            </a:pPr>
            <a:endParaRPr lang="ru-RU" b="1" i="1" dirty="0">
              <a:solidFill>
                <a:srgbClr val="003399"/>
              </a:solidFill>
            </a:endParaRPr>
          </a:p>
          <a:p>
            <a:pPr>
              <a:defRPr/>
            </a:pPr>
            <a:endParaRPr lang="ru-RU" b="1" i="1" dirty="0">
              <a:solidFill>
                <a:srgbClr val="003399"/>
              </a:solidFill>
            </a:endParaRPr>
          </a:p>
          <a:p>
            <a:pPr>
              <a:defRPr/>
            </a:pPr>
            <a:endParaRPr lang="ru-RU" b="1" i="1" dirty="0">
              <a:solidFill>
                <a:srgbClr val="003399"/>
              </a:solidFill>
            </a:endParaRPr>
          </a:p>
          <a:p>
            <a:pPr>
              <a:defRPr/>
            </a:pPr>
            <a:endParaRPr lang="ru-RU" b="1" i="1" dirty="0">
              <a:solidFill>
                <a:srgbClr val="003399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4250" y="0"/>
            <a:ext cx="5397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5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/>
      <p:bldP spid="13" grpId="0" animBg="1"/>
      <p:bldP spid="143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1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Межбюджетные отношения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411760" y="2708920"/>
            <a:ext cx="3960440" cy="15841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ТРАНСФЕРТЫ-</a:t>
            </a:r>
            <a:b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средства, предоставляемые</a:t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одним бюджетом </a:t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бюджетной системы </a:t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Российской Федерации </a:t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другому бюджету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5085184"/>
            <a:ext cx="2520280" cy="136815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Дотации (от лат. «</a:t>
            </a:r>
            <a:r>
              <a:rPr lang="en-US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Dotatio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»- 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дар, пожертвование)-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предоставляются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без определения конкретной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цели их использования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131840" y="5085184"/>
            <a:ext cx="2664296" cy="136815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Субвенции(от лат. «</a:t>
            </a:r>
            <a:r>
              <a:rPr lang="en-US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Subvenire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»- 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приходить на помощь )-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редоставляются на финансирование «переданных» местным  бюджетам расходных обязательств РФ </a:t>
            </a:r>
          </a:p>
          <a:p>
            <a:pPr algn="ctr"/>
            <a:endParaRPr lang="ru-RU" dirty="0">
              <a:latin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99592" y="1196752"/>
            <a:ext cx="73083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МЕЖБЮДЖЕТНЫЕ ОТНОШЕНИЯ -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взаимоотношения между публично-правовыми  образованиями по вопросам регулирования бюджетных правоотношений,  организации и осуществления бюджетного процесса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228184" y="5085184"/>
            <a:ext cx="2592288" cy="136815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Субсидии(от лат. «</a:t>
            </a:r>
            <a:r>
              <a:rPr lang="en-US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Subsidium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»- 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поддержка )-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предоставляются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условиях долевого 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софинансирования 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расходов других бюджетов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AutoShape 12"/>
          <p:cNvSpPr>
            <a:spLocks noChangeArrowheads="1"/>
          </p:cNvSpPr>
          <p:nvPr/>
        </p:nvSpPr>
        <p:spPr bwMode="auto">
          <a:xfrm rot="2731960">
            <a:off x="1966735" y="4371405"/>
            <a:ext cx="323850" cy="704947"/>
          </a:xfrm>
          <a:prstGeom prst="downArrow">
            <a:avLst>
              <a:gd name="adj1" fmla="val 50000"/>
              <a:gd name="adj2" fmla="val 58364"/>
            </a:avLst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000000"/>
              </a:solidFill>
            </a:endParaRPr>
          </a:p>
        </p:txBody>
      </p:sp>
      <p:sp>
        <p:nvSpPr>
          <p:cNvPr id="18" name="AutoShape 12"/>
          <p:cNvSpPr>
            <a:spLocks noChangeArrowheads="1"/>
          </p:cNvSpPr>
          <p:nvPr/>
        </p:nvSpPr>
        <p:spPr bwMode="auto">
          <a:xfrm rot="18529024">
            <a:off x="6464128" y="4342865"/>
            <a:ext cx="323850" cy="743445"/>
          </a:xfrm>
          <a:prstGeom prst="downArrow">
            <a:avLst>
              <a:gd name="adj1" fmla="val 50000"/>
              <a:gd name="adj2" fmla="val 58364"/>
            </a:avLst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000000"/>
              </a:solidFill>
            </a:endParaRPr>
          </a:p>
        </p:txBody>
      </p:sp>
      <p:sp>
        <p:nvSpPr>
          <p:cNvPr id="19" name="AutoShape 12"/>
          <p:cNvSpPr>
            <a:spLocks noChangeArrowheads="1"/>
          </p:cNvSpPr>
          <p:nvPr/>
        </p:nvSpPr>
        <p:spPr bwMode="auto">
          <a:xfrm>
            <a:off x="4283968" y="4437112"/>
            <a:ext cx="323850" cy="576064"/>
          </a:xfrm>
          <a:prstGeom prst="downArrow">
            <a:avLst>
              <a:gd name="adj1" fmla="val 50000"/>
              <a:gd name="adj2" fmla="val 58364"/>
            </a:avLst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000000"/>
              </a:solidFill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4250" y="0"/>
            <a:ext cx="5397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420888"/>
            <a:ext cx="2088232" cy="206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7" y="2204864"/>
            <a:ext cx="2520281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10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638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7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770" decel="100000"/>
                                        <p:tgtEl>
                                          <p:spTgt spid="2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9" dur="77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1" dur="77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7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770" decel="100000"/>
                                        <p:tgtEl>
                                          <p:spTgt spid="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9" dur="77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1" dur="77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animBg="1"/>
      <p:bldP spid="17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4"/>
          <p:cNvSpPr>
            <a:spLocks noGrp="1"/>
          </p:cNvSpPr>
          <p:nvPr>
            <p:ph type="title"/>
          </p:nvPr>
        </p:nvSpPr>
        <p:spPr>
          <a:xfrm>
            <a:off x="467544" y="1556792"/>
            <a:ext cx="8352928" cy="4536504"/>
          </a:xfrm>
          <a:noFill/>
          <a:extLst/>
        </p:spPr>
        <p:txBody>
          <a:bodyPr anchor="t">
            <a:normAutofit fontScale="90000"/>
          </a:bodyPr>
          <a:lstStyle/>
          <a:p>
            <a:pPr algn="l"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БЮДЖЕТНЫЙ  ПРОЦЕСС -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ежегодное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формирование и исполнение бюджета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1. Утверждение бюджета очередного года.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Исполнение бюджета в текущем году.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Формирование отчета об исполнении бюджета  предыдущего года.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Утверждение отчета об исполнении  бюджета  предыдущего года.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Составление проекта бюджета очередного года.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Рассмотрение проекта бюджета очередного года. </a:t>
            </a:r>
            <a:r>
              <a:rPr lang="ru-RU" sz="2000" dirty="0">
                <a:latin typeface="Arial" panose="020B0604020202020204" pitchFamily="34" charset="0"/>
              </a:rPr>
              <a:t/>
            </a:r>
            <a:br>
              <a:rPr lang="ru-RU" sz="2000" dirty="0">
                <a:latin typeface="Arial" panose="020B0604020202020204" pitchFamily="34" charset="0"/>
              </a:rPr>
            </a:br>
            <a:endParaRPr lang="ru-RU" sz="2800" dirty="0">
              <a:latin typeface="Arial" panose="020B0604020202020204" pitchFamily="34" charset="0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4250" y="0"/>
            <a:ext cx="5397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123728" y="116632"/>
            <a:ext cx="5400600" cy="4616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Бюджетный процесс</a:t>
            </a:r>
            <a:endParaRPr lang="ru-RU" dirty="0"/>
          </a:p>
        </p:txBody>
      </p:sp>
    </p:spTree>
  </p:cSld>
  <p:clrMapOvr>
    <a:masterClrMapping/>
  </p:clrMapOvr>
  <p:transition advTm="5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6"/>
          <p:cNvSpPr txBox="1">
            <a:spLocks noChangeArrowheads="1"/>
          </p:cNvSpPr>
          <p:nvPr/>
        </p:nvSpPr>
        <p:spPr bwMode="auto">
          <a:xfrm>
            <a:off x="0" y="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Основные показатели развития экономики </a:t>
            </a:r>
          </a:p>
          <a:p>
            <a:pPr algn="ctr" eaLnBrk="1" hangingPunct="1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городского округа Первоуральск </a:t>
            </a:r>
          </a:p>
        </p:txBody>
      </p:sp>
      <p:sp>
        <p:nvSpPr>
          <p:cNvPr id="23555" name="TextBox 7"/>
          <p:cNvSpPr txBox="1">
            <a:spLocks noChangeArrowheads="1"/>
          </p:cNvSpPr>
          <p:nvPr/>
        </p:nvSpPr>
        <p:spPr bwMode="auto">
          <a:xfrm>
            <a:off x="7380288" y="5876925"/>
            <a:ext cx="4683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600" b="1">
                <a:solidFill>
                  <a:schemeClr val="bg1"/>
                </a:solidFill>
                <a:latin typeface="Franklin Gothic Book" pitchFamily="34" charset="0"/>
                <a:cs typeface="Times New Roman" pitchFamily="18" charset="0"/>
              </a:rPr>
              <a:t>1</a:t>
            </a:r>
          </a:p>
        </p:txBody>
      </p:sp>
      <p:graphicFrame>
        <p:nvGraphicFramePr>
          <p:cNvPr id="18268" name="Group 8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10568447"/>
              </p:ext>
            </p:extLst>
          </p:nvPr>
        </p:nvGraphicFramePr>
        <p:xfrm>
          <a:off x="179513" y="980731"/>
          <a:ext cx="8784975" cy="5758111"/>
        </p:xfrm>
        <a:graphic>
          <a:graphicData uri="http://schemas.openxmlformats.org/drawingml/2006/table">
            <a:tbl>
              <a:tblPr/>
              <a:tblGrid>
                <a:gridCol w="432047"/>
                <a:gridCol w="2870129"/>
                <a:gridCol w="1155075"/>
                <a:gridCol w="1081931"/>
                <a:gridCol w="1130694"/>
                <a:gridCol w="1036216"/>
                <a:gridCol w="1078883"/>
              </a:tblGrid>
              <a:tr h="720077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Наименование показателя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 факт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64096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 постоянного населения (на начало года)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человек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139,307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факт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137,641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прогноз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136,335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прогноз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135,162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прогноз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5716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Фонд начисленной заработной платы работников крупных и средних предприятий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руб.</a:t>
                      </a:r>
                    </a:p>
                  </a:txBody>
                  <a:tcPr marL="18000" marR="18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21 160 280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факт   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22 324 095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прогноз    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23 217 060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прогноз   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24 145 740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прогноз   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94527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Среднемесячная заработная плата одного работника по крупным и средним предприятиям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</a:t>
                      </a:r>
                    </a:p>
                  </a:txBody>
                  <a:tcPr marL="72000" marR="72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51 872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оценка</a:t>
                      </a:r>
                    </a:p>
                  </a:txBody>
                  <a:tcPr marL="72000" marR="72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53 947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</a:p>
                  </a:txBody>
                  <a:tcPr marL="72000" marR="72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56 105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</a:p>
                  </a:txBody>
                  <a:tcPr marL="72000" marR="72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58 349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</a:p>
                  </a:txBody>
                  <a:tcPr marL="72000" marR="72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98089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зарегистрированной  безработицы (отношение общей численности зарегистрированных безработных к экономически активному населению)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72000" marR="72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0,71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</a:p>
                  </a:txBody>
                  <a:tcPr marL="72000" marR="72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0,85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</a:p>
                  </a:txBody>
                  <a:tcPr marL="72000" marR="72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0,92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</a:p>
                  </a:txBody>
                  <a:tcPr marL="72000" marR="72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0,92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</a:p>
                  </a:txBody>
                  <a:tcPr marL="72000" marR="72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4154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занятых в экономике (среднегодовая) – всего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</a:p>
                  </a:txBody>
                  <a:tcPr marL="72000" marR="72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56 240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</a:p>
                  </a:txBody>
                  <a:tcPr marL="72000" marR="72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56 418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</a:p>
                  </a:txBody>
                  <a:tcPr marL="72000" marR="72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56 654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</a:p>
                  </a:txBody>
                  <a:tcPr marL="72000" marR="72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57 073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</a:p>
                  </a:txBody>
                  <a:tcPr marL="72000" marR="72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4250" y="0"/>
            <a:ext cx="5397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509" name="Group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42890152"/>
              </p:ext>
            </p:extLst>
          </p:nvPr>
        </p:nvGraphicFramePr>
        <p:xfrm>
          <a:off x="251520" y="1340769"/>
          <a:ext cx="8640960" cy="4097661"/>
        </p:xfrm>
        <a:graphic>
          <a:graphicData uri="http://schemas.openxmlformats.org/drawingml/2006/table">
            <a:tbl>
              <a:tblPr/>
              <a:tblGrid>
                <a:gridCol w="3384376"/>
                <a:gridCol w="2808312"/>
                <a:gridCol w="2448272"/>
              </a:tblGrid>
              <a:tr h="661921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marL="91435" marR="91435" marT="45704" marB="457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Достижение показателей по Указам Президента РФ, руб.</a:t>
                      </a:r>
                    </a:p>
                  </a:txBody>
                  <a:tcPr marL="91435" marR="91435" marT="45704" marB="457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19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Факт 2022 г. </a:t>
                      </a:r>
                    </a:p>
                  </a:txBody>
                  <a:tcPr marL="91435" marR="91435" marT="45704" marB="457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ea typeface="+mn-ea"/>
                          <a:cs typeface="Times New Roman" pitchFamily="18" charset="0"/>
                        </a:rPr>
                        <a:t>План 2023 г.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5" marR="91435" marT="45704" marB="457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753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Работников муниципальных дошкольных образовательных учреждений</a:t>
                      </a:r>
                    </a:p>
                  </a:txBody>
                  <a:tcPr marL="91435" marR="91435" marT="45704" marB="457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ea typeface="+mn-ea"/>
                          <a:cs typeface="Times New Roman" pitchFamily="18" charset="0"/>
                        </a:rPr>
                        <a:t>43 844,32</a:t>
                      </a:r>
                    </a:p>
                  </a:txBody>
                  <a:tcPr marL="91435" marR="91435" marT="45704" marB="457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Liberation Serif" pitchFamily="18" charset="0"/>
                        </a:rPr>
                        <a:t>45 261,95</a:t>
                      </a:r>
                      <a:endParaRPr lang="ru-RU" sz="1400" dirty="0">
                        <a:solidFill>
                          <a:schemeClr val="tx1"/>
                        </a:solidFill>
                        <a:latin typeface="Liberation Serif" pitchFamily="18" charset="0"/>
                      </a:endParaRPr>
                    </a:p>
                  </a:txBody>
                  <a:tcPr marL="91435" marR="91435" marT="45704" marB="457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666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Работников муниципальных учреждений культуры и искусства </a:t>
                      </a:r>
                    </a:p>
                  </a:txBody>
                  <a:tcPr marL="91435" marR="91435" marT="45704" marB="457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ea typeface="+mn-ea"/>
                          <a:cs typeface="Times New Roman" pitchFamily="18" charset="0"/>
                        </a:rPr>
                        <a:t> 46 034,40 </a:t>
                      </a:r>
                    </a:p>
                  </a:txBody>
                  <a:tcPr marL="91435" marR="91435" marT="45704" marB="457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Liberation Serif" pitchFamily="18" charset="0"/>
                        </a:rPr>
                        <a:t>48 812,00</a:t>
                      </a:r>
                      <a:endParaRPr lang="ru-RU" sz="1400" dirty="0">
                        <a:solidFill>
                          <a:schemeClr val="tx1"/>
                        </a:solidFill>
                        <a:latin typeface="Liberation Serif" pitchFamily="18" charset="0"/>
                      </a:endParaRPr>
                    </a:p>
                  </a:txBody>
                  <a:tcPr marL="91435" marR="91435" marT="45704" marB="457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963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Работников муниципальных общеобразовательных учреждений</a:t>
                      </a:r>
                    </a:p>
                  </a:txBody>
                  <a:tcPr marL="91435" marR="91435" marT="45704" marB="457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ea typeface="+mn-ea"/>
                          <a:cs typeface="Times New Roman" pitchFamily="18" charset="0"/>
                        </a:rPr>
                        <a:t>44 355,61</a:t>
                      </a:r>
                    </a:p>
                  </a:txBody>
                  <a:tcPr marL="91435" marR="91435" marT="45704" marB="457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Liberation Serif" pitchFamily="18" charset="0"/>
                        </a:rPr>
                        <a:t>47 667,62</a:t>
                      </a:r>
                      <a:endParaRPr lang="ru-RU" sz="1400" dirty="0">
                        <a:solidFill>
                          <a:schemeClr val="tx1"/>
                        </a:solidFill>
                        <a:latin typeface="Liberation Serif" pitchFamily="18" charset="0"/>
                      </a:endParaRPr>
                    </a:p>
                  </a:txBody>
                  <a:tcPr marL="91435" marR="91435" marT="45704" marB="457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496" name="Text Box 94"/>
          <p:cNvSpPr txBox="1">
            <a:spLocks noChangeArrowheads="1"/>
          </p:cNvSpPr>
          <p:nvPr/>
        </p:nvSpPr>
        <p:spPr bwMode="auto">
          <a:xfrm>
            <a:off x="-252413" y="0"/>
            <a:ext cx="9144001" cy="757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Font typeface="Arial" pitchFamily="34" charset="0"/>
              <a:buNone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Среднемесячная номинальная начисленная заработная плата работников муниципальных  учреждений </a:t>
            </a:r>
            <a:endParaRPr lang="ru-RU" sz="2000" b="1" dirty="0">
              <a:solidFill>
                <a:srgbClr val="FF0066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4250" y="0"/>
            <a:ext cx="5397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215614942"/>
      </p:ext>
    </p:extLst>
  </p:cSld>
  <p:clrMapOvr>
    <a:masterClrMapping/>
  </p:clrMapOvr>
  <p:transition advTm="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4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49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9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2000"/>
                                        <p:tgtEl>
                                          <p:spTgt spid="18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9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Прямоугольник 36"/>
          <p:cNvSpPr/>
          <p:nvPr/>
        </p:nvSpPr>
        <p:spPr>
          <a:xfrm>
            <a:off x="5309573" y="1030159"/>
            <a:ext cx="3834427" cy="5232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Hero New" pitchFamily="50" charset="0"/>
                <a:cs typeface="Arial" panose="020B0604020202020204" pitchFamily="34" charset="0"/>
              </a:rPr>
              <a:t>Заработная плата и занятость населения</a:t>
            </a:r>
          </a:p>
        </p:txBody>
      </p:sp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xmlns="" val="754199217"/>
              </p:ext>
            </p:extLst>
          </p:nvPr>
        </p:nvGraphicFramePr>
        <p:xfrm>
          <a:off x="251520" y="572928"/>
          <a:ext cx="4266475" cy="6024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918C844E-5638-4A6F-B4F4-87DD4A9C6C71}"/>
              </a:ext>
            </a:extLst>
          </p:cNvPr>
          <p:cNvSpPr txBox="1">
            <a:spLocks/>
          </p:cNvSpPr>
          <p:nvPr/>
        </p:nvSpPr>
        <p:spPr>
          <a:xfrm>
            <a:off x="-1260648" y="3717035"/>
            <a:ext cx="8262918" cy="7990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Hero New Bold"/>
                <a:ea typeface="+mj-ea"/>
                <a:cs typeface="Arial" panose="020B0604020202020204" pitchFamily="34" charset="0"/>
              </a:rPr>
              <a:t/>
            </a:r>
            <a:b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Hero New Bold"/>
                <a:ea typeface="+mj-ea"/>
                <a:cs typeface="Arial" panose="020B0604020202020204" pitchFamily="34" charset="0"/>
              </a:rPr>
            </a:b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Hero New Bold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1030159"/>
            <a:ext cx="3888433" cy="36933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Рынок труда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3568" y="7632"/>
            <a:ext cx="7236804" cy="541048"/>
          </a:xfrm>
          <a:prstGeom prst="rect">
            <a:avLst/>
          </a:prstGeom>
        </p:spPr>
        <p:txBody>
          <a:bodyPr vert="horz" lIns="48984" tIns="24492" rIns="48984" bIns="24492" rtlCol="0" anchor="b">
            <a:noAutofit/>
          </a:bodyPr>
          <a:lstStyle>
            <a:lvl1pPr defTabSz="685782">
              <a:lnSpc>
                <a:spcPct val="90000"/>
              </a:lnSpc>
              <a:spcBef>
                <a:spcPct val="0"/>
              </a:spcBef>
              <a:buNone/>
              <a:defRPr sz="2200">
                <a:solidFill>
                  <a:schemeClr val="tx1">
                    <a:lumMod val="85000"/>
                    <a:lumOff val="15000"/>
                  </a:schemeClr>
                </a:solidFill>
                <a:latin typeface="Hero New Bold" panose="02000800000000000000" pitchFamily="50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endParaRPr lang="ru-RU" sz="2800" b="1" dirty="0">
              <a:latin typeface="Liberation Serif" pitchFamily="18" charset="0"/>
            </a:endParaRPr>
          </a:p>
        </p:txBody>
      </p:sp>
      <p:graphicFrame>
        <p:nvGraphicFramePr>
          <p:cNvPr id="36" name="Диаграмма 3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405174230"/>
              </p:ext>
            </p:extLst>
          </p:nvPr>
        </p:nvGraphicFramePr>
        <p:xfrm>
          <a:off x="4561234" y="653948"/>
          <a:ext cx="4338482" cy="59900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F5A6EBF-8E93-44EE-9DD6-090A4830BE71}"/>
              </a:ext>
            </a:extLst>
          </p:cNvPr>
          <p:cNvSpPr txBox="1"/>
          <p:nvPr/>
        </p:nvSpPr>
        <p:spPr>
          <a:xfrm>
            <a:off x="1619252" y="133261"/>
            <a:ext cx="6200774" cy="52322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latin typeface="Century Gothic" panose="020B0502020202020204" pitchFamily="34" charset="0"/>
              </a:defRPr>
            </a:lvl1pPr>
          </a:lstStyle>
          <a:p>
            <a:pPr algn="l"/>
            <a:r>
              <a:rPr lang="ru-RU" altLang="ru-RU" dirty="0">
                <a:latin typeface="Liberation Serif" charset="0"/>
              </a:rPr>
              <a:t>Социально-экономическая </a:t>
            </a:r>
            <a:r>
              <a:rPr lang="ru-RU" altLang="ru-RU" dirty="0" smtClean="0">
                <a:latin typeface="Liberation Serif" charset="0"/>
              </a:rPr>
              <a:t>ситуация</a:t>
            </a:r>
            <a:endParaRPr lang="ru-RU" altLang="ru-RU" dirty="0">
              <a:latin typeface="Liberation Serif" charset="0"/>
            </a:endParaRP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04250" y="0"/>
            <a:ext cx="5397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51553817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6" name="Rectangle 6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388350" cy="954088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</a:br>
            <a: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</a:br>
            <a: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</a:br>
            <a: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</a:br>
            <a: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</a:br>
            <a: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</a:br>
            <a: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</a:br>
            <a: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</a:br>
            <a: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</a:br>
            <a: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</a:br>
            <a: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</a:br>
            <a: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</a:br>
            <a: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</a:br>
            <a: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</a:br>
            <a: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</a:br>
            <a: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</a:br>
            <a: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</a:br>
            <a: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  Основные параметры бюджета городского округа  Первоуральск  на 2023 год</a:t>
            </a:r>
            <a:r>
              <a:rPr lang="ru-RU" sz="1600" b="1" dirty="0" smtClean="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lang="ru-RU" sz="1600" b="1" dirty="0" smtClean="0">
                <a:solidFill>
                  <a:srgbClr val="FF0000"/>
                </a:solidFill>
                <a:latin typeface="Arial" pitchFamily="34" charset="0"/>
              </a:rPr>
            </a:br>
            <a:r>
              <a:rPr lang="ru-RU" sz="1600" b="1" dirty="0" smtClean="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lang="ru-RU" sz="1600" b="1" dirty="0" smtClean="0">
                <a:solidFill>
                  <a:srgbClr val="FF0000"/>
                </a:solidFill>
                <a:latin typeface="Arial" pitchFamily="34" charset="0"/>
              </a:rPr>
            </a:br>
            <a: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</a:br>
            <a: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</a:br>
            <a: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</a:br>
            <a: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</a:br>
            <a: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</a:br>
            <a: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</a:br>
            <a: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</a:br>
            <a: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</a:br>
            <a: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</a:br>
            <a: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</a:br>
            <a: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</a:br>
            <a: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</a:br>
            <a: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</a:br>
            <a: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  <a:t>            </a:t>
            </a:r>
            <a:b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</a:br>
            <a: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</a:br>
            <a: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</a:br>
            <a: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</a:br>
            <a:endParaRPr lang="ru-RU" sz="1100" b="1" dirty="0" smtClean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8447" name="Rectangle 20"/>
          <p:cNvSpPr>
            <a:spLocks noChangeArrowheads="1"/>
          </p:cNvSpPr>
          <p:nvPr/>
        </p:nvSpPr>
        <p:spPr bwMode="auto">
          <a:xfrm>
            <a:off x="5580112" y="2132856"/>
            <a:ext cx="2393181" cy="431800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Национальная экономика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460 831,29 тыс.руб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8448" name="Rectangle 21"/>
          <p:cNvSpPr>
            <a:spLocks noChangeArrowheads="1"/>
          </p:cNvSpPr>
          <p:nvPr/>
        </p:nvSpPr>
        <p:spPr bwMode="auto">
          <a:xfrm>
            <a:off x="5580112" y="1484784"/>
            <a:ext cx="2393181" cy="576709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1200" dirty="0">
              <a:solidFill>
                <a:srgbClr val="FF0000"/>
              </a:solidFill>
            </a:endParaRP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Национальная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безопасность 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 правоохранительная деятельность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31 784,04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ru-RU" sz="1200" dirty="0">
              <a:solidFill>
                <a:srgbClr val="FF0000"/>
              </a:solidFill>
            </a:endParaRPr>
          </a:p>
        </p:txBody>
      </p:sp>
      <p:sp>
        <p:nvSpPr>
          <p:cNvPr id="18449" name="Rectangle 22"/>
          <p:cNvSpPr>
            <a:spLocks noChangeArrowheads="1"/>
          </p:cNvSpPr>
          <p:nvPr/>
        </p:nvSpPr>
        <p:spPr bwMode="auto">
          <a:xfrm>
            <a:off x="5580112" y="3717032"/>
            <a:ext cx="2393181" cy="503684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1400" b="1" dirty="0">
              <a:solidFill>
                <a:srgbClr val="CC3300"/>
              </a:solidFill>
            </a:endParaRP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Образование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3 218 302,48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тыс.руб.</a:t>
            </a:r>
          </a:p>
          <a:p>
            <a:pPr algn="ctr"/>
            <a:endParaRPr lang="ru-RU" sz="1200" dirty="0">
              <a:solidFill>
                <a:schemeClr val="hlink"/>
              </a:solidFill>
            </a:endParaRPr>
          </a:p>
        </p:txBody>
      </p:sp>
      <p:sp>
        <p:nvSpPr>
          <p:cNvPr id="18450" name="Rectangle 23"/>
          <p:cNvSpPr>
            <a:spLocks noChangeArrowheads="1"/>
          </p:cNvSpPr>
          <p:nvPr/>
        </p:nvSpPr>
        <p:spPr bwMode="auto">
          <a:xfrm>
            <a:off x="5580112" y="4293096"/>
            <a:ext cx="2393181" cy="432246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Культура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кинематография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199 603,74тыс.руб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8451" name="Rectangle 24"/>
          <p:cNvSpPr>
            <a:spLocks noChangeArrowheads="1"/>
          </p:cNvSpPr>
          <p:nvPr/>
        </p:nvSpPr>
        <p:spPr bwMode="auto">
          <a:xfrm>
            <a:off x="5580112" y="4797152"/>
            <a:ext cx="2393181" cy="431800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Социальная политика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363 496,62тыс.руб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8452" name="Rectangle 25"/>
          <p:cNvSpPr>
            <a:spLocks noChangeArrowheads="1"/>
          </p:cNvSpPr>
          <p:nvPr/>
        </p:nvSpPr>
        <p:spPr bwMode="auto">
          <a:xfrm>
            <a:off x="5580112" y="5301208"/>
            <a:ext cx="2393181" cy="431800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Физическая культура и спорт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195 344,07тыс.руб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8453" name="Rectangle 26"/>
          <p:cNvSpPr>
            <a:spLocks noChangeArrowheads="1"/>
          </p:cNvSpPr>
          <p:nvPr/>
        </p:nvSpPr>
        <p:spPr bwMode="auto">
          <a:xfrm>
            <a:off x="5580112" y="980728"/>
            <a:ext cx="2346573" cy="431229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1400" b="1" dirty="0">
              <a:solidFill>
                <a:schemeClr val="hlink"/>
              </a:solidFill>
            </a:endParaRPr>
          </a:p>
          <a:p>
            <a:pPr algn="ctr"/>
            <a:endParaRPr lang="ru-RU" sz="1200" b="1" dirty="0">
              <a:solidFill>
                <a:srgbClr val="CC3300"/>
              </a:solidFill>
            </a:endParaRP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Общегосударственные вопросы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240 467,03 тыс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руб.</a:t>
            </a:r>
          </a:p>
          <a:p>
            <a:pPr algn="ctr"/>
            <a:endParaRPr lang="ru-RU" sz="1200" b="1" dirty="0">
              <a:solidFill>
                <a:schemeClr val="hlink"/>
              </a:solidFill>
            </a:endParaRPr>
          </a:p>
          <a:p>
            <a:pPr algn="ctr"/>
            <a:endParaRPr lang="ru-RU" sz="1200" b="1" dirty="0">
              <a:solidFill>
                <a:srgbClr val="CC3300"/>
              </a:solidFill>
            </a:endParaRPr>
          </a:p>
        </p:txBody>
      </p:sp>
      <p:sp>
        <p:nvSpPr>
          <p:cNvPr id="18454" name="Rectangle 27"/>
          <p:cNvSpPr>
            <a:spLocks noChangeArrowheads="1"/>
          </p:cNvSpPr>
          <p:nvPr/>
        </p:nvSpPr>
        <p:spPr bwMode="auto">
          <a:xfrm>
            <a:off x="5580112" y="2636912"/>
            <a:ext cx="2393181" cy="504056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1200" dirty="0"/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Жилищно-коммунальное 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Хозяйство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660 958,26 тыс.руб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55" name="Rectangle 28"/>
          <p:cNvSpPr>
            <a:spLocks noChangeArrowheads="1"/>
          </p:cNvSpPr>
          <p:nvPr/>
        </p:nvSpPr>
        <p:spPr bwMode="auto">
          <a:xfrm>
            <a:off x="5580112" y="3212976"/>
            <a:ext cx="2393181" cy="431800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1200" dirty="0">
              <a:solidFill>
                <a:srgbClr val="CC3300"/>
              </a:solidFill>
            </a:endParaRP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Охрана окружающей среды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28 473,28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тыс.руб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>
              <a:solidFill>
                <a:schemeClr val="hlink"/>
              </a:solidFill>
            </a:endParaRPr>
          </a:p>
        </p:txBody>
      </p:sp>
      <p:sp>
        <p:nvSpPr>
          <p:cNvPr id="18456" name="Rectangle 29"/>
          <p:cNvSpPr>
            <a:spLocks noChangeArrowheads="1"/>
          </p:cNvSpPr>
          <p:nvPr/>
        </p:nvSpPr>
        <p:spPr bwMode="auto">
          <a:xfrm>
            <a:off x="5580112" y="5805264"/>
            <a:ext cx="2376264" cy="431576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Средства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массовой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информации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5 473,00 тыс.руб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8457" name="Rectangle 30"/>
          <p:cNvSpPr>
            <a:spLocks noChangeArrowheads="1"/>
          </p:cNvSpPr>
          <p:nvPr/>
        </p:nvSpPr>
        <p:spPr bwMode="auto">
          <a:xfrm>
            <a:off x="5580112" y="6309766"/>
            <a:ext cx="2375744" cy="431602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1200" dirty="0">
              <a:solidFill>
                <a:schemeClr val="hlink"/>
              </a:solidFill>
            </a:endParaRPr>
          </a:p>
          <a:p>
            <a:pPr algn="ctr"/>
            <a:endParaRPr lang="ru-RU" sz="1400" b="1" dirty="0">
              <a:solidFill>
                <a:schemeClr val="hlink"/>
              </a:solidFill>
            </a:endParaRP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Обслуживание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муниципального 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долга  7 906,51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тыс.руб.</a:t>
            </a:r>
          </a:p>
          <a:p>
            <a:pPr algn="ctr"/>
            <a:endParaRPr lang="ru-RU" sz="1400" b="1" dirty="0">
              <a:solidFill>
                <a:schemeClr val="hlink"/>
              </a:solidFill>
            </a:endParaRPr>
          </a:p>
          <a:p>
            <a:pPr algn="ctr"/>
            <a:endParaRPr lang="ru-RU" sz="1400" b="1" dirty="0">
              <a:solidFill>
                <a:schemeClr val="hlink"/>
              </a:solidFill>
            </a:endParaRPr>
          </a:p>
        </p:txBody>
      </p:sp>
      <p:sp>
        <p:nvSpPr>
          <p:cNvPr id="18458" name="Rectangle 31"/>
          <p:cNvSpPr>
            <a:spLocks noChangeArrowheads="1"/>
          </p:cNvSpPr>
          <p:nvPr/>
        </p:nvSpPr>
        <p:spPr bwMode="auto">
          <a:xfrm>
            <a:off x="899592" y="1052736"/>
            <a:ext cx="1497013" cy="719138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1200" dirty="0"/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Налог на доходы 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физических лиц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1 171 458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ru-RU" sz="1200" dirty="0">
              <a:solidFill>
                <a:srgbClr val="FF0000"/>
              </a:solidFill>
            </a:endParaRPr>
          </a:p>
        </p:txBody>
      </p:sp>
      <p:sp>
        <p:nvSpPr>
          <p:cNvPr id="18459" name="Rectangle 32"/>
          <p:cNvSpPr>
            <a:spLocks noChangeArrowheads="1"/>
          </p:cNvSpPr>
          <p:nvPr/>
        </p:nvSpPr>
        <p:spPr bwMode="auto">
          <a:xfrm>
            <a:off x="899592" y="1844824"/>
            <a:ext cx="1504950" cy="503237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1200" dirty="0">
              <a:solidFill>
                <a:srgbClr val="FF0000"/>
              </a:solidFill>
            </a:endParaRP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Земельный налог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107 334,19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8460" name="Rectangle 33"/>
          <p:cNvSpPr>
            <a:spLocks noChangeArrowheads="1"/>
          </p:cNvSpPr>
          <p:nvPr/>
        </p:nvSpPr>
        <p:spPr bwMode="auto">
          <a:xfrm>
            <a:off x="899592" y="2492896"/>
            <a:ext cx="1497013" cy="792162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1400" b="1" dirty="0">
              <a:solidFill>
                <a:srgbClr val="CC3300"/>
              </a:solidFill>
            </a:endParaRP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Налоги 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на совокупный 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доход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247 619 тыс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руб. </a:t>
            </a:r>
          </a:p>
          <a:p>
            <a:pPr algn="ctr"/>
            <a:endParaRPr lang="ru-RU" sz="1400" b="1" dirty="0">
              <a:solidFill>
                <a:schemeClr val="hlink"/>
              </a:solidFill>
            </a:endParaRPr>
          </a:p>
        </p:txBody>
      </p:sp>
      <p:sp>
        <p:nvSpPr>
          <p:cNvPr id="18461" name="Rectangle 34"/>
          <p:cNvSpPr>
            <a:spLocks noChangeArrowheads="1"/>
          </p:cNvSpPr>
          <p:nvPr/>
        </p:nvSpPr>
        <p:spPr bwMode="auto">
          <a:xfrm>
            <a:off x="899592" y="3429000"/>
            <a:ext cx="1509713" cy="936749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Доходы от 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использования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муниципального 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имущества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168 377,14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8462" name="Rectangle 35"/>
          <p:cNvSpPr>
            <a:spLocks noChangeArrowheads="1"/>
          </p:cNvSpPr>
          <p:nvPr/>
        </p:nvSpPr>
        <p:spPr bwMode="auto">
          <a:xfrm>
            <a:off x="899592" y="4509120"/>
            <a:ext cx="1512888" cy="720725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Налог на имущество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физических лиц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86 643,6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200" dirty="0"/>
          </a:p>
        </p:txBody>
      </p:sp>
      <p:sp>
        <p:nvSpPr>
          <p:cNvPr id="18463" name="Rectangle 36"/>
          <p:cNvSpPr>
            <a:spLocks noChangeArrowheads="1"/>
          </p:cNvSpPr>
          <p:nvPr/>
        </p:nvSpPr>
        <p:spPr bwMode="auto">
          <a:xfrm>
            <a:off x="899592" y="5373216"/>
            <a:ext cx="1512888" cy="503238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1400" b="1" dirty="0">
              <a:solidFill>
                <a:schemeClr val="hlink"/>
              </a:solidFill>
            </a:endParaRPr>
          </a:p>
          <a:p>
            <a:pPr algn="ctr"/>
            <a:endParaRPr lang="ru-RU" sz="1200" b="1" dirty="0">
              <a:solidFill>
                <a:srgbClr val="CC3300"/>
              </a:solidFill>
            </a:endParaRP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Прочие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доходы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172 265,73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b="1" dirty="0">
              <a:solidFill>
                <a:schemeClr val="hlink"/>
              </a:solidFill>
            </a:endParaRPr>
          </a:p>
          <a:p>
            <a:pPr algn="ctr"/>
            <a:endParaRPr lang="ru-RU" sz="1200" b="1" dirty="0">
              <a:solidFill>
                <a:srgbClr val="CC3300"/>
              </a:solidFill>
            </a:endParaRPr>
          </a:p>
        </p:txBody>
      </p:sp>
      <p:sp>
        <p:nvSpPr>
          <p:cNvPr id="18464" name="Rectangle 37"/>
          <p:cNvSpPr>
            <a:spLocks noChangeArrowheads="1"/>
          </p:cNvSpPr>
          <p:nvPr/>
        </p:nvSpPr>
        <p:spPr bwMode="auto">
          <a:xfrm>
            <a:off x="899592" y="6021288"/>
            <a:ext cx="1512887" cy="620712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1400" b="1" dirty="0" smtClean="0">
              <a:solidFill>
                <a:srgbClr val="CC3300"/>
              </a:solidFill>
            </a:endParaRPr>
          </a:p>
          <a:p>
            <a:pPr algn="ctr"/>
            <a:endParaRPr lang="ru-RU" sz="1400" b="1" dirty="0" smtClean="0">
              <a:solidFill>
                <a:schemeClr val="hlink"/>
              </a:solidFill>
            </a:endParaRP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Безвозмездные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поступления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3 328 584,5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тыс.руб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b="1" dirty="0">
              <a:solidFill>
                <a:schemeClr val="hlink"/>
              </a:solidFill>
            </a:endParaRPr>
          </a:p>
          <a:p>
            <a:pPr algn="ctr"/>
            <a:endParaRPr lang="ru-RU" sz="1400" b="1" dirty="0">
              <a:solidFill>
                <a:schemeClr val="hlink"/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04250" y="0"/>
            <a:ext cx="5397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Прямоугольник 44"/>
          <p:cNvSpPr/>
          <p:nvPr/>
        </p:nvSpPr>
        <p:spPr>
          <a:xfrm>
            <a:off x="107504" y="1052736"/>
            <a:ext cx="720080" cy="56166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БЮДЖЕТА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5 282 282,16 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3347864" y="1052736"/>
            <a:ext cx="1296144" cy="56166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</a:t>
            </a:r>
          </a:p>
          <a:p>
            <a:pPr algn="ctr"/>
            <a:r>
              <a:rPr lang="ru-RU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расчете </a:t>
            </a:r>
          </a:p>
          <a:p>
            <a:pPr algn="ctr"/>
            <a:r>
              <a:rPr lang="ru-RU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</a:p>
          <a:p>
            <a:pPr algn="ctr"/>
            <a:r>
              <a:rPr lang="ru-RU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человека</a:t>
            </a:r>
          </a:p>
          <a:p>
            <a:pPr algn="ctr"/>
            <a:r>
              <a:rPr lang="ru-RU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38 377 руб.</a:t>
            </a:r>
          </a:p>
          <a:p>
            <a:pPr algn="ctr"/>
            <a:endPara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</a:p>
          <a:p>
            <a:pPr algn="ctr"/>
            <a:r>
              <a:rPr lang="ru-RU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расчете </a:t>
            </a:r>
          </a:p>
          <a:p>
            <a:pPr algn="ctr"/>
            <a:r>
              <a:rPr lang="ru-RU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</a:t>
            </a:r>
          </a:p>
          <a:p>
            <a:pPr algn="ctr"/>
            <a:r>
              <a:rPr lang="ru-RU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человека</a:t>
            </a:r>
          </a:p>
          <a:p>
            <a:pPr algn="ctr"/>
            <a:r>
              <a:rPr lang="ru-RU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1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39 324 руб.</a:t>
            </a:r>
            <a:endParaRPr lang="ru-RU" sz="16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AutoShape 12"/>
          <p:cNvSpPr>
            <a:spLocks noChangeArrowheads="1"/>
          </p:cNvSpPr>
          <p:nvPr/>
        </p:nvSpPr>
        <p:spPr bwMode="auto">
          <a:xfrm rot="16200000">
            <a:off x="2681884" y="1070644"/>
            <a:ext cx="323850" cy="720081"/>
          </a:xfrm>
          <a:prstGeom prst="downArrow">
            <a:avLst>
              <a:gd name="adj1" fmla="val 50000"/>
              <a:gd name="adj2" fmla="val 58364"/>
            </a:avLst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000000"/>
              </a:solidFill>
            </a:endParaRPr>
          </a:p>
        </p:txBody>
      </p:sp>
      <p:sp>
        <p:nvSpPr>
          <p:cNvPr id="49" name="AutoShape 12"/>
          <p:cNvSpPr>
            <a:spLocks noChangeArrowheads="1"/>
          </p:cNvSpPr>
          <p:nvPr/>
        </p:nvSpPr>
        <p:spPr bwMode="auto">
          <a:xfrm rot="16200000">
            <a:off x="2681884" y="4527028"/>
            <a:ext cx="323850" cy="720081"/>
          </a:xfrm>
          <a:prstGeom prst="downArrow">
            <a:avLst>
              <a:gd name="adj1" fmla="val 50000"/>
              <a:gd name="adj2" fmla="val 58364"/>
            </a:avLst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000000"/>
              </a:solidFill>
            </a:endParaRPr>
          </a:p>
        </p:txBody>
      </p:sp>
      <p:sp>
        <p:nvSpPr>
          <p:cNvPr id="50" name="AutoShape 12"/>
          <p:cNvSpPr>
            <a:spLocks noChangeArrowheads="1"/>
          </p:cNvSpPr>
          <p:nvPr/>
        </p:nvSpPr>
        <p:spPr bwMode="auto">
          <a:xfrm rot="16200000">
            <a:off x="2681884" y="5247108"/>
            <a:ext cx="323850" cy="720081"/>
          </a:xfrm>
          <a:prstGeom prst="downArrow">
            <a:avLst>
              <a:gd name="adj1" fmla="val 50000"/>
              <a:gd name="adj2" fmla="val 58364"/>
            </a:avLst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000000"/>
              </a:solidFill>
            </a:endParaRPr>
          </a:p>
        </p:txBody>
      </p:sp>
      <p:sp>
        <p:nvSpPr>
          <p:cNvPr id="51" name="AutoShape 12"/>
          <p:cNvSpPr>
            <a:spLocks noChangeArrowheads="1"/>
          </p:cNvSpPr>
          <p:nvPr/>
        </p:nvSpPr>
        <p:spPr bwMode="auto">
          <a:xfrm rot="16200000">
            <a:off x="2681884" y="5967188"/>
            <a:ext cx="323850" cy="720081"/>
          </a:xfrm>
          <a:prstGeom prst="downArrow">
            <a:avLst>
              <a:gd name="adj1" fmla="val 50000"/>
              <a:gd name="adj2" fmla="val 58364"/>
            </a:avLst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000000"/>
              </a:solidFill>
            </a:endParaRPr>
          </a:p>
        </p:txBody>
      </p:sp>
      <p:sp>
        <p:nvSpPr>
          <p:cNvPr id="52" name="AutoShape 12"/>
          <p:cNvSpPr>
            <a:spLocks noChangeArrowheads="1"/>
          </p:cNvSpPr>
          <p:nvPr/>
        </p:nvSpPr>
        <p:spPr bwMode="auto">
          <a:xfrm rot="16200000">
            <a:off x="2681884" y="2510804"/>
            <a:ext cx="323850" cy="720081"/>
          </a:xfrm>
          <a:prstGeom prst="downArrow">
            <a:avLst>
              <a:gd name="adj1" fmla="val 50000"/>
              <a:gd name="adj2" fmla="val 58364"/>
            </a:avLst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000000"/>
              </a:solidFill>
            </a:endParaRPr>
          </a:p>
        </p:txBody>
      </p:sp>
      <p:sp>
        <p:nvSpPr>
          <p:cNvPr id="53" name="AutoShape 12"/>
          <p:cNvSpPr>
            <a:spLocks noChangeArrowheads="1"/>
          </p:cNvSpPr>
          <p:nvPr/>
        </p:nvSpPr>
        <p:spPr bwMode="auto">
          <a:xfrm rot="16200000">
            <a:off x="2681884" y="3518916"/>
            <a:ext cx="323850" cy="720081"/>
          </a:xfrm>
          <a:prstGeom prst="downArrow">
            <a:avLst>
              <a:gd name="adj1" fmla="val 50000"/>
              <a:gd name="adj2" fmla="val 58364"/>
            </a:avLst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000000"/>
              </a:solidFill>
            </a:endParaRPr>
          </a:p>
        </p:txBody>
      </p:sp>
      <p:sp>
        <p:nvSpPr>
          <p:cNvPr id="54" name="AutoShape 12"/>
          <p:cNvSpPr>
            <a:spLocks noChangeArrowheads="1"/>
          </p:cNvSpPr>
          <p:nvPr/>
        </p:nvSpPr>
        <p:spPr bwMode="auto">
          <a:xfrm rot="16200000">
            <a:off x="2681884" y="1718716"/>
            <a:ext cx="323850" cy="720081"/>
          </a:xfrm>
          <a:prstGeom prst="downArrow">
            <a:avLst>
              <a:gd name="adj1" fmla="val 50000"/>
              <a:gd name="adj2" fmla="val 58364"/>
            </a:avLst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000000"/>
              </a:solidFill>
            </a:endParaRPr>
          </a:p>
        </p:txBody>
      </p:sp>
      <p:sp>
        <p:nvSpPr>
          <p:cNvPr id="55" name="AutoShape 12"/>
          <p:cNvSpPr>
            <a:spLocks noChangeArrowheads="1"/>
          </p:cNvSpPr>
          <p:nvPr/>
        </p:nvSpPr>
        <p:spPr bwMode="auto">
          <a:xfrm rot="16200000">
            <a:off x="4986140" y="6111204"/>
            <a:ext cx="323850" cy="720081"/>
          </a:xfrm>
          <a:prstGeom prst="downArrow">
            <a:avLst>
              <a:gd name="adj1" fmla="val 50000"/>
              <a:gd name="adj2" fmla="val 58364"/>
            </a:avLst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000000"/>
              </a:solidFill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8244408" y="980728"/>
            <a:ext cx="720080" cy="57606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 БЮДЖЕТА </a:t>
            </a:r>
          </a:p>
          <a:p>
            <a:pPr algn="ctr"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5 412 640,33 тыс.руб.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AutoShape 12"/>
          <p:cNvSpPr>
            <a:spLocks noChangeArrowheads="1"/>
          </p:cNvSpPr>
          <p:nvPr/>
        </p:nvSpPr>
        <p:spPr bwMode="auto">
          <a:xfrm rot="16200000">
            <a:off x="4986140" y="4671044"/>
            <a:ext cx="323850" cy="720081"/>
          </a:xfrm>
          <a:prstGeom prst="downArrow">
            <a:avLst>
              <a:gd name="adj1" fmla="val 50000"/>
              <a:gd name="adj2" fmla="val 58364"/>
            </a:avLst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000000"/>
              </a:solidFill>
            </a:endParaRPr>
          </a:p>
        </p:txBody>
      </p:sp>
      <p:sp>
        <p:nvSpPr>
          <p:cNvPr id="58" name="AutoShape 12"/>
          <p:cNvSpPr>
            <a:spLocks noChangeArrowheads="1"/>
          </p:cNvSpPr>
          <p:nvPr/>
        </p:nvSpPr>
        <p:spPr bwMode="auto">
          <a:xfrm rot="16200000">
            <a:off x="4986140" y="5175100"/>
            <a:ext cx="323850" cy="720081"/>
          </a:xfrm>
          <a:prstGeom prst="downArrow">
            <a:avLst>
              <a:gd name="adj1" fmla="val 50000"/>
              <a:gd name="adj2" fmla="val 58364"/>
            </a:avLst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000000"/>
              </a:solidFill>
            </a:endParaRPr>
          </a:p>
        </p:txBody>
      </p:sp>
      <p:sp>
        <p:nvSpPr>
          <p:cNvPr id="59" name="AutoShape 12"/>
          <p:cNvSpPr>
            <a:spLocks noChangeArrowheads="1"/>
          </p:cNvSpPr>
          <p:nvPr/>
        </p:nvSpPr>
        <p:spPr bwMode="auto">
          <a:xfrm rot="16200000">
            <a:off x="4986140" y="5679156"/>
            <a:ext cx="323850" cy="720081"/>
          </a:xfrm>
          <a:prstGeom prst="downArrow">
            <a:avLst>
              <a:gd name="adj1" fmla="val 50000"/>
              <a:gd name="adj2" fmla="val 58364"/>
            </a:avLst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000000"/>
              </a:solidFill>
            </a:endParaRPr>
          </a:p>
        </p:txBody>
      </p:sp>
      <p:sp>
        <p:nvSpPr>
          <p:cNvPr id="60" name="AutoShape 12"/>
          <p:cNvSpPr>
            <a:spLocks noChangeArrowheads="1"/>
          </p:cNvSpPr>
          <p:nvPr/>
        </p:nvSpPr>
        <p:spPr bwMode="auto">
          <a:xfrm rot="16200000">
            <a:off x="4986140" y="3590924"/>
            <a:ext cx="323850" cy="720081"/>
          </a:xfrm>
          <a:prstGeom prst="downArrow">
            <a:avLst>
              <a:gd name="adj1" fmla="val 50000"/>
              <a:gd name="adj2" fmla="val 58364"/>
            </a:avLst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000000"/>
              </a:solidFill>
            </a:endParaRPr>
          </a:p>
        </p:txBody>
      </p:sp>
      <p:sp>
        <p:nvSpPr>
          <p:cNvPr id="61" name="AutoShape 12"/>
          <p:cNvSpPr>
            <a:spLocks noChangeArrowheads="1"/>
          </p:cNvSpPr>
          <p:nvPr/>
        </p:nvSpPr>
        <p:spPr bwMode="auto">
          <a:xfrm rot="16200000">
            <a:off x="4986140" y="3086868"/>
            <a:ext cx="323850" cy="720081"/>
          </a:xfrm>
          <a:prstGeom prst="downArrow">
            <a:avLst>
              <a:gd name="adj1" fmla="val 50000"/>
              <a:gd name="adj2" fmla="val 58364"/>
            </a:avLst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000000"/>
              </a:solidFill>
            </a:endParaRPr>
          </a:p>
        </p:txBody>
      </p:sp>
      <p:sp>
        <p:nvSpPr>
          <p:cNvPr id="62" name="AutoShape 12"/>
          <p:cNvSpPr>
            <a:spLocks noChangeArrowheads="1"/>
          </p:cNvSpPr>
          <p:nvPr/>
        </p:nvSpPr>
        <p:spPr bwMode="auto">
          <a:xfrm rot="16200000">
            <a:off x="4986141" y="4166988"/>
            <a:ext cx="323850" cy="720081"/>
          </a:xfrm>
          <a:prstGeom prst="downArrow">
            <a:avLst>
              <a:gd name="adj1" fmla="val 50000"/>
              <a:gd name="adj2" fmla="val 58364"/>
            </a:avLst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000000"/>
              </a:solidFill>
            </a:endParaRPr>
          </a:p>
        </p:txBody>
      </p:sp>
      <p:sp>
        <p:nvSpPr>
          <p:cNvPr id="63" name="AutoShape 12"/>
          <p:cNvSpPr>
            <a:spLocks noChangeArrowheads="1"/>
          </p:cNvSpPr>
          <p:nvPr/>
        </p:nvSpPr>
        <p:spPr bwMode="auto">
          <a:xfrm rot="16200000">
            <a:off x="4986140" y="854620"/>
            <a:ext cx="323850" cy="720081"/>
          </a:xfrm>
          <a:prstGeom prst="downArrow">
            <a:avLst>
              <a:gd name="adj1" fmla="val 50000"/>
              <a:gd name="adj2" fmla="val 58364"/>
            </a:avLst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000000"/>
              </a:solidFill>
            </a:endParaRPr>
          </a:p>
        </p:txBody>
      </p:sp>
      <p:sp>
        <p:nvSpPr>
          <p:cNvPr id="64" name="AutoShape 12"/>
          <p:cNvSpPr>
            <a:spLocks noChangeArrowheads="1"/>
          </p:cNvSpPr>
          <p:nvPr/>
        </p:nvSpPr>
        <p:spPr bwMode="auto">
          <a:xfrm rot="16200000">
            <a:off x="4986140" y="1430684"/>
            <a:ext cx="323850" cy="720081"/>
          </a:xfrm>
          <a:prstGeom prst="downArrow">
            <a:avLst>
              <a:gd name="adj1" fmla="val 50000"/>
              <a:gd name="adj2" fmla="val 58364"/>
            </a:avLst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000000"/>
              </a:solidFill>
            </a:endParaRPr>
          </a:p>
        </p:txBody>
      </p:sp>
      <p:sp>
        <p:nvSpPr>
          <p:cNvPr id="65" name="AutoShape 12"/>
          <p:cNvSpPr>
            <a:spLocks noChangeArrowheads="1"/>
          </p:cNvSpPr>
          <p:nvPr/>
        </p:nvSpPr>
        <p:spPr bwMode="auto">
          <a:xfrm rot="16200000">
            <a:off x="4986140" y="2510804"/>
            <a:ext cx="323850" cy="720081"/>
          </a:xfrm>
          <a:prstGeom prst="downArrow">
            <a:avLst>
              <a:gd name="adj1" fmla="val 50000"/>
              <a:gd name="adj2" fmla="val 58364"/>
            </a:avLst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000000"/>
              </a:solidFill>
            </a:endParaRPr>
          </a:p>
        </p:txBody>
      </p:sp>
      <p:sp>
        <p:nvSpPr>
          <p:cNvPr id="66" name="AutoShape 12"/>
          <p:cNvSpPr>
            <a:spLocks noChangeArrowheads="1"/>
          </p:cNvSpPr>
          <p:nvPr/>
        </p:nvSpPr>
        <p:spPr bwMode="auto">
          <a:xfrm rot="16200000">
            <a:off x="4986140" y="2006748"/>
            <a:ext cx="323850" cy="720081"/>
          </a:xfrm>
          <a:prstGeom prst="downArrow">
            <a:avLst>
              <a:gd name="adj1" fmla="val 50000"/>
              <a:gd name="adj2" fmla="val 58364"/>
            </a:avLst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4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18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18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18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 tmFilter="0,0; .5, 1; 1, 1"/>
                                        <p:tgtEl>
                                          <p:spTgt spid="18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18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4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100"/>
                            </p:stCondLst>
                            <p:childTnLst>
                              <p:par>
                                <p:cTn id="6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6" dur="500"/>
                                        <p:tgtEl>
                                          <p:spTgt spid="1844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8600"/>
                            </p:stCondLst>
                            <p:childTnLst>
                              <p:par>
                                <p:cTn id="6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0" dur="500"/>
                                        <p:tgtEl>
                                          <p:spTgt spid="184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100"/>
                            </p:stCondLst>
                            <p:childTnLst>
                              <p:par>
                                <p:cTn id="7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4" dur="500"/>
                                        <p:tgtEl>
                                          <p:spTgt spid="184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600"/>
                            </p:stCondLst>
                            <p:childTnLst>
                              <p:par>
                                <p:cTn id="7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8" dur="500"/>
                                        <p:tgtEl>
                                          <p:spTgt spid="184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0100"/>
                            </p:stCondLst>
                            <p:childTnLst>
                              <p:par>
                                <p:cTn id="8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4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2450"/>
                            </p:stCondLst>
                            <p:childTnLst>
                              <p:par>
                                <p:cTn id="86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84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15200"/>
                            </p:stCondLst>
                            <p:childTnLst>
                              <p:par>
                                <p:cTn id="92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84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17450"/>
                            </p:stCondLst>
                            <p:childTnLst>
                              <p:par>
                                <p:cTn id="98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84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19350"/>
                            </p:stCondLst>
                            <p:childTnLst>
                              <p:par>
                                <p:cTn id="104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84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21800"/>
                            </p:stCondLst>
                            <p:childTnLst>
                              <p:par>
                                <p:cTn id="1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84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8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8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116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84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84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500"/>
                            </p:stCondLst>
                            <p:childTnLst>
                              <p:par>
                                <p:cTn id="129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1000" fill="hold"/>
                                        <p:tgtEl>
                                          <p:spTgt spid="1845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1000" fill="hold"/>
                                        <p:tgtEl>
                                          <p:spTgt spid="1845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500"/>
                            </p:stCondLst>
                            <p:childTnLst>
                              <p:par>
                                <p:cTn id="134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84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84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84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250"/>
                            </p:stCondLst>
                            <p:childTnLst>
                              <p:par>
                                <p:cTn id="140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84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84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84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6700"/>
                            </p:stCondLst>
                            <p:childTnLst>
                              <p:par>
                                <p:cTn id="1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4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0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2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4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2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6" grpId="0"/>
      <p:bldP spid="18447" grpId="0" animBg="1"/>
      <p:bldP spid="18448" grpId="0" build="allAtOnce" animBg="1"/>
      <p:bldP spid="18449" grpId="0" animBg="1"/>
      <p:bldP spid="18450" grpId="0" animBg="1"/>
      <p:bldP spid="18451" grpId="0" animBg="1"/>
      <p:bldP spid="18452" grpId="0" animBg="1"/>
      <p:bldP spid="18453" grpId="0" animBg="1"/>
      <p:bldP spid="18454" grpId="0" animBg="1"/>
      <p:bldP spid="18455" grpId="0" animBg="1"/>
      <p:bldP spid="18456" grpId="0" animBg="1"/>
      <p:bldP spid="18457" grpId="0" build="allAtOnce" animBg="1"/>
      <p:bldP spid="18458" grpId="0" animBg="1"/>
      <p:bldP spid="18459" grpId="0" animBg="1"/>
      <p:bldP spid="18460" grpId="0" animBg="1"/>
      <p:bldP spid="18461" grpId="0" animBg="1"/>
      <p:bldP spid="18462" grpId="0" animBg="1"/>
      <p:bldP spid="18463" grpId="0" animBg="1"/>
      <p:bldP spid="18464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539750" y="1557338"/>
            <a:ext cx="6985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23555" name="Text Box 8"/>
          <p:cNvSpPr txBox="1">
            <a:spLocks noChangeArrowheads="1"/>
          </p:cNvSpPr>
          <p:nvPr/>
        </p:nvSpPr>
        <p:spPr bwMode="auto">
          <a:xfrm>
            <a:off x="0" y="188913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Муниципальный   долг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97925002"/>
              </p:ext>
            </p:extLst>
          </p:nvPr>
        </p:nvGraphicFramePr>
        <p:xfrm>
          <a:off x="251519" y="1268760"/>
          <a:ext cx="8568953" cy="5371203"/>
        </p:xfrm>
        <a:graphic>
          <a:graphicData uri="http://schemas.openxmlformats.org/drawingml/2006/table">
            <a:tbl>
              <a:tblPr/>
              <a:tblGrid>
                <a:gridCol w="580414"/>
                <a:gridCol w="4100107"/>
                <a:gridCol w="1368152"/>
                <a:gridCol w="1355530"/>
                <a:gridCol w="1164750"/>
              </a:tblGrid>
              <a:tr h="963529">
                <a:tc gridSpan="5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Программа </a:t>
                      </a:r>
                    </a:p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муниципальных внутренних заимствований городского округа Первоуральск</a:t>
                      </a:r>
                    </a:p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 2023  год 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74" marR="8374" marT="83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4179"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latin typeface="Arial"/>
                      </a:endParaRPr>
                    </a:p>
                  </a:txBody>
                  <a:tcPr marL="8374" marR="8374" marT="83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74" marR="8374" marT="83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74" marR="8374" marT="83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74" marR="8374" marT="83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74" marR="8374" marT="83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56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latin typeface="Arial"/>
                        </a:rPr>
                        <a:t>№</a:t>
                      </a:r>
                      <a:endParaRPr lang="ru-RU" sz="900" b="0" i="0" u="none" strike="noStrike" dirty="0">
                        <a:latin typeface="Arial"/>
                      </a:endParaRPr>
                    </a:p>
                  </a:txBody>
                  <a:tcPr marL="8374" marR="8374" marT="83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муниципального внутреннего заимствования городского округа Первоуральск</a:t>
                      </a:r>
                    </a:p>
                  </a:txBody>
                  <a:tcPr marL="8374" marR="8374" marT="83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Остаток основной суммы долга по бюджетным кредитам прошлых лет, </a:t>
                      </a: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на 01.01.2023</a:t>
                      </a:r>
                    </a:p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(тыс.руб</a:t>
                      </a: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.)</a:t>
                      </a:r>
                    </a:p>
                  </a:txBody>
                  <a:tcPr marL="8374" marR="8374" marT="83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Объем привлечения в </a:t>
                      </a: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году,            (тыс. руб.)</a:t>
                      </a:r>
                    </a:p>
                  </a:txBody>
                  <a:tcPr marL="8374" marR="8374" marT="83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Объем средств, направляемых на погашение основной суммы </a:t>
                      </a: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долга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в 2023 году</a:t>
                      </a: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(тыс. руб.)</a:t>
                      </a:r>
                    </a:p>
                  </a:txBody>
                  <a:tcPr marL="8374" marR="8374" marT="83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603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Arial"/>
                        </a:rPr>
                        <a:t>1</a:t>
                      </a:r>
                    </a:p>
                  </a:txBody>
                  <a:tcPr marL="8374" marR="8374" marT="83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Бюджетные кредиты, привлекаемые в местный бюджет от других бюджетов бюджетной системы Российской Федерации </a:t>
                      </a:r>
                    </a:p>
                  </a:txBody>
                  <a:tcPr marL="8374" marR="8374" marT="83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415,34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74" marR="8374" marT="83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 </a:t>
                      </a:r>
                    </a:p>
                  </a:txBody>
                  <a:tcPr marL="8374" marR="8374" marT="83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-415,34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74" marR="8374" marT="83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772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Arial"/>
                        </a:rPr>
                        <a:t>2</a:t>
                      </a:r>
                    </a:p>
                  </a:txBody>
                  <a:tcPr marL="8374" marR="8374" marT="83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Бюджетные кредиты, привлекаемые в местный бюджет от кредитных организаций </a:t>
                      </a:r>
                    </a:p>
                  </a:txBody>
                  <a:tcPr marL="8374" marR="8374" marT="83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 </a:t>
                      </a:r>
                    </a:p>
                  </a:txBody>
                  <a:tcPr marL="8374" marR="8374" marT="83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114 000,00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74" marR="8374" marT="83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-27 084,66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74" marR="8374" marT="83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02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Arial"/>
                        </a:rPr>
                        <a:t>3</a:t>
                      </a:r>
                    </a:p>
                  </a:txBody>
                  <a:tcPr marL="8374" marR="8374" marT="83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</a:p>
                  </a:txBody>
                  <a:tcPr marL="8374" marR="8374" marT="83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415,34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74" marR="8374" marT="83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114 000,00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74" marR="8374" marT="83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-27 500,00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74" marR="8374" marT="83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4250" y="0"/>
            <a:ext cx="5397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323850" y="0"/>
            <a:ext cx="82089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Структура расходов бюджета городского округа Первоуральск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году</a:t>
            </a:r>
          </a:p>
        </p:txBody>
      </p:sp>
      <p:graphicFrame>
        <p:nvGraphicFramePr>
          <p:cNvPr id="8" name="Object 5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251520" y="1034934"/>
          <a:ext cx="8496943" cy="5298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8677" name="Text Box 15"/>
          <p:cNvSpPr txBox="1">
            <a:spLocks noChangeArrowheads="1"/>
          </p:cNvSpPr>
          <p:nvPr/>
        </p:nvSpPr>
        <p:spPr bwMode="auto">
          <a:xfrm>
            <a:off x="8675688" y="6308725"/>
            <a:ext cx="4683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ru-RU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04250" y="0"/>
            <a:ext cx="5397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0" grpId="0"/>
      <p:bldGraphic spid="8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/>
          </p:cNvSpPr>
          <p:nvPr>
            <p:ph type="title"/>
          </p:nvPr>
        </p:nvSpPr>
        <p:spPr>
          <a:xfrm>
            <a:off x="323850" y="0"/>
            <a:ext cx="8229600" cy="620713"/>
          </a:xfrm>
        </p:spPr>
        <p:txBody>
          <a:bodyPr>
            <a:noAutofit/>
          </a:bodyPr>
          <a:lstStyle/>
          <a:p>
            <a:pPr eaLnBrk="1" hangingPunct="1"/>
            <a:r>
              <a:rPr lang="ru-RU" altLang="ru-RU" sz="2000" b="1" dirty="0" smtClean="0">
                <a:latin typeface="Cambria" pitchFamily="18" charset="0"/>
              </a:rPr>
              <a:t>Структура налоговых и неналоговых доходов бюджета </a:t>
            </a:r>
            <a:br>
              <a:rPr lang="ru-RU" altLang="ru-RU" sz="2000" b="1" dirty="0" smtClean="0">
                <a:latin typeface="Cambria" pitchFamily="18" charset="0"/>
              </a:rPr>
            </a:br>
            <a:r>
              <a:rPr lang="ru-RU" altLang="ru-RU" sz="2000" b="1" dirty="0" smtClean="0">
                <a:latin typeface="Cambria" pitchFamily="18" charset="0"/>
              </a:rPr>
              <a:t>городского округа Первоуральск  в 2023 году</a:t>
            </a:r>
          </a:p>
        </p:txBody>
      </p:sp>
      <p:sp>
        <p:nvSpPr>
          <p:cNvPr id="7171" name="TextBox 7"/>
          <p:cNvSpPr txBox="1">
            <a:spLocks noChangeArrowheads="1"/>
          </p:cNvSpPr>
          <p:nvPr/>
        </p:nvSpPr>
        <p:spPr bwMode="auto">
          <a:xfrm>
            <a:off x="8675688" y="6308725"/>
            <a:ext cx="4683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2</a:t>
            </a: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xmlns="" val="4029947602"/>
              </p:ext>
            </p:extLst>
          </p:nvPr>
        </p:nvGraphicFramePr>
        <p:xfrm>
          <a:off x="107504" y="980728"/>
          <a:ext cx="9144000" cy="6120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04250" y="5467"/>
            <a:ext cx="5397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94355632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0"/>
            <a:ext cx="6913066" cy="692150"/>
          </a:xfrm>
          <a:extLst/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Цели создания открытого бюджета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 useBgFill="1">
        <p:nvSpPr>
          <p:cNvPr id="5" name="Объект 1"/>
          <p:cNvSpPr txBox="1">
            <a:spLocks/>
          </p:cNvSpPr>
          <p:nvPr/>
        </p:nvSpPr>
        <p:spPr bwMode="auto">
          <a:xfrm>
            <a:off x="0" y="908050"/>
            <a:ext cx="9144000" cy="594995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1463" indent="-271463" algn="just" eaLnBrk="1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marL="271463" indent="-271463" algn="just" eaLnBrk="1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ознакомление граждан с задачами и приоритетными направлениями бюджетной политики, основными условиями формирования и исполнения бюджета городского округа Первоуральск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71463" indent="-271463" algn="just" eaLnBrk="1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271463" indent="-271463" algn="just" eaLnBrk="1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информирование граждан о ходе бюджетного процесса в городском округе Первоуральск;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271463" indent="-271463" algn="just" eaLnBrk="1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271463" indent="-271463" algn="just" eaLnBrk="1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широкого вовлечения граждан в процедуры обсуждения и принятия конкретных бюджетных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решений, общественного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контроля их эффективности и результативности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71463" indent="-271463" algn="just" eaLnBrk="1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271463" indent="-271463" algn="just" eaLnBrk="1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повышение  прозрачности  формирования  и  расходования  бюджетных  средств  в городском округе Первоуральск;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271463" indent="-271463" algn="just" eaLnBrk="1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271463" indent="-271463" algn="just" eaLnBrk="1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повышение  ответственности  органов  местного самоуправления при  принятии решений в сфере бюджетной политики;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271463" indent="-271463" algn="just" eaLnBrk="1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271463" indent="-271463" algn="just" eaLnBrk="1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формирование  положительного  имиджа  города  Первоуральска. </a:t>
            </a:r>
          </a:p>
          <a:p>
            <a:pPr marL="271463" indent="-271463" eaLnBrk="1" hangingPunct="1">
              <a:lnSpc>
                <a:spcPct val="8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endParaRPr lang="ru-RU" sz="2400" i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3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3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3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3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3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3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3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903"/>
          <p:cNvSpPr txBox="1">
            <a:spLocks noChangeArrowheads="1"/>
          </p:cNvSpPr>
          <p:nvPr/>
        </p:nvSpPr>
        <p:spPr bwMode="auto">
          <a:xfrm>
            <a:off x="0" y="0"/>
            <a:ext cx="8604250" cy="646331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Участие городского округа Первоуральск </a:t>
            </a:r>
          </a:p>
          <a:p>
            <a:pPr algn="ctr" eaLnBrk="1" hangingPunct="1">
              <a:defRPr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федеральных и областных программах в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году</a:t>
            </a:r>
          </a:p>
        </p:txBody>
      </p:sp>
      <p:pic>
        <p:nvPicPr>
          <p:cNvPr id="2970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91563" y="115888"/>
            <a:ext cx="452437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703" name="Группа 8"/>
          <p:cNvGrpSpPr>
            <a:grpSpLocks/>
          </p:cNvGrpSpPr>
          <p:nvPr/>
        </p:nvGrpSpPr>
        <p:grpSpPr bwMode="auto">
          <a:xfrm>
            <a:off x="0" y="692150"/>
            <a:ext cx="9144000" cy="163513"/>
            <a:chOff x="0" y="692696"/>
            <a:chExt cx="9144000" cy="218104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360363" y="792220"/>
              <a:ext cx="8783637" cy="118580"/>
            </a:xfrm>
            <a:prstGeom prst="rect">
              <a:avLst/>
            </a:prstGeom>
            <a:solidFill>
              <a:srgbClr val="EDAC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0" y="692696"/>
              <a:ext cx="9144000" cy="118580"/>
            </a:xfrm>
            <a:prstGeom prst="rect">
              <a:avLst/>
            </a:prstGeom>
            <a:solidFill>
              <a:srgbClr val="E536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</p:grp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35497" y="607027"/>
          <a:ext cx="9054752" cy="6114001"/>
        </p:xfrm>
        <a:graphic>
          <a:graphicData uri="http://schemas.openxmlformats.org/drawingml/2006/table">
            <a:tbl>
              <a:tblPr/>
              <a:tblGrid>
                <a:gridCol w="5281890"/>
                <a:gridCol w="838789"/>
                <a:gridCol w="864096"/>
                <a:gridCol w="931894"/>
                <a:gridCol w="1138083"/>
              </a:tblGrid>
              <a:tr h="97199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Наименование государственной, муниципальной  программы,  мероприятий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Всего средств, млн.руб.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ФБ, млн.руб. </a:t>
                      </a:r>
                    </a:p>
                    <a:p>
                      <a:pPr algn="ctr" fontAlgn="ctr"/>
                      <a:r>
                        <a:rPr lang="ru-RU" sz="12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</a:t>
                      </a:r>
                    </a:p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ОБ,</a:t>
                      </a:r>
                    </a:p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млн.руб.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</a:t>
                      </a:r>
                    </a:p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МБ,</a:t>
                      </a:r>
                    </a:p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млн.руб.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3198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программа Свердловской области "Развитие системы образования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 реализация молодежной политики в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Свердловской области до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2027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года" (19.12.2019 № 920-ПП) 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200" b="0" i="0" u="none" strike="noStrike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259,6</a:t>
                      </a:r>
                    </a:p>
                    <a:p>
                      <a:pPr algn="ctr" rtl="0" fontAlgn="t"/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200" b="0" i="0" u="none" strike="noStrike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216,8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200" b="0" i="0" u="none" strike="noStrike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42,8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784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200" b="0" i="0" u="none" strike="noStrike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программа Свердловской области "Развитие физической культуры, спорта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Свердловской области до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2027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года" (29.10.2013 г. №1332-ПП) </a:t>
                      </a:r>
                      <a:endParaRPr lang="ru-RU" sz="1200" b="0" i="0" u="none" strike="noStrike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200" b="0" i="0" u="none" strike="noStrike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0,2 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200" b="0" i="0" u="none" strike="noStrike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7843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программа Свердловской области «Комплексное развитие сельских территорий  в Свердловской области до 2027 года" (08.09.2021 г. №582-ПП) </a:t>
                      </a:r>
                    </a:p>
                    <a:p>
                      <a:pPr algn="l" rtl="0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200" b="0" i="0" u="none" strike="noStrike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200" b="0" i="0" u="none" strike="noStrike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200" b="0" i="0" u="none" strike="noStrike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200" b="0" i="0" u="none" strike="noStrike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8396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программа Свердловской области "Развитие культуры  в Свердловской области до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2027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года" (21.10.2013 г. №1268-ПП) 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200" b="0" i="0" u="none" strike="noStrike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4,6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200" b="0" i="0" u="none" strike="noStrike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200" b="0" i="0" u="none" strike="noStrike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200" b="0" i="0" u="none" strike="noStrike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784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программа Свердловской области «Развитие жилищно-коммунального хозяйства и повышение энергетической эффективности в  Свердловской области до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2027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года" (29.10.2013 № 1330-ПП)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200" b="0" i="0" u="none" strike="noStrike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151,6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80,1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200" b="0" i="0" u="none" strike="noStrike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71,5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784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программа Свердловской области "Реализация основных направлений государственной политики в строительном комплексе Свердловской области до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2027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года" (24.10.2013 № 1296-ПП)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200" b="0" i="0" u="none" strike="noStrike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7,7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1,0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200" b="0" i="0" u="none" strike="noStrike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4,3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200" b="0" i="0" u="none" strike="noStrike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784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Государственная программа Свердловской области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«Совершенствование социально-экономической политики на территории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Свердловской области до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2027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года" (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25.12.2014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1209-ПП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200" b="0" i="0" u="none" strike="noStrike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1,9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200" b="0" i="0" u="none" strike="noStrike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784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программа Свердловской области «Формирование современной городской среды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 территории Свердловской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области на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2018-2027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годы» (31.10.2017 № 805-ПП)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200" b="0" i="0" u="none" strike="noStrike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109,6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200" b="0" i="0" u="none" strike="noStrike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200" b="0" i="0" u="none" strike="noStrike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79,6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67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200" b="0" i="0" u="none" strike="noStrike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539,1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200" b="0" i="0" u="none" strike="noStrike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337,3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200" b="0" i="0" u="none" strike="noStrike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200,3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4000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Выноска со стрелкой вниз 5"/>
          <p:cNvSpPr/>
          <p:nvPr/>
        </p:nvSpPr>
        <p:spPr>
          <a:xfrm>
            <a:off x="179512" y="3645024"/>
            <a:ext cx="1800200" cy="2232248"/>
          </a:xfrm>
          <a:prstGeom prst="down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МП «Развитие муниципальной службы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городском округе Первоуральск» на 2022-2027 годы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Выноска со стрелкой вниз 13"/>
          <p:cNvSpPr/>
          <p:nvPr/>
        </p:nvSpPr>
        <p:spPr>
          <a:xfrm>
            <a:off x="2123728" y="3645024"/>
            <a:ext cx="2232248" cy="2304256"/>
          </a:xfrm>
          <a:prstGeom prst="downArrowCallout">
            <a:avLst>
              <a:gd name="adj1" fmla="val 25000"/>
              <a:gd name="adj2" fmla="val 22480"/>
              <a:gd name="adj3" fmla="val 25000"/>
              <a:gd name="adj4" fmla="val 64977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МП «Развитие информационных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технологий в городском округе Первоуральск на 2022-2027 годы»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Выноска со стрелкой вниз 14"/>
          <p:cNvSpPr/>
          <p:nvPr/>
        </p:nvSpPr>
        <p:spPr>
          <a:xfrm>
            <a:off x="6732240" y="3645024"/>
            <a:ext cx="2232248" cy="2303462"/>
          </a:xfrm>
          <a:prstGeom prst="down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МП «Формирование современной городской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среды городского округа Первоуральск на 2023-2027 годы»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Выноска со стрелкой вниз 15"/>
          <p:cNvSpPr/>
          <p:nvPr/>
        </p:nvSpPr>
        <p:spPr>
          <a:xfrm>
            <a:off x="4572000" y="3645024"/>
            <a:ext cx="2016224" cy="2304255"/>
          </a:xfrm>
          <a:prstGeom prst="downArrowCallout">
            <a:avLst>
              <a:gd name="adj1" fmla="val 23331"/>
              <a:gd name="adj2" fmla="val 26668"/>
              <a:gd name="adj3" fmla="val 21663"/>
              <a:gd name="adj4" fmla="val 6916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МП «Обеспечение общественного порядка, пожарной безопасности и защита населения от ЧС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на территории городского округа Первоуральск на 2021-2026 годы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43" name="Text Box 25"/>
          <p:cNvSpPr txBox="1">
            <a:spLocks noChangeArrowheads="1"/>
          </p:cNvSpPr>
          <p:nvPr/>
        </p:nvSpPr>
        <p:spPr bwMode="auto">
          <a:xfrm>
            <a:off x="8207375" y="836613"/>
            <a:ext cx="9366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/>
              <a:t>тыс.руб.</a:t>
            </a:r>
          </a:p>
        </p:txBody>
      </p:sp>
      <p:sp>
        <p:nvSpPr>
          <p:cNvPr id="30744" name="Text Box 27"/>
          <p:cNvSpPr txBox="1">
            <a:spLocks noChangeArrowheads="1"/>
          </p:cNvSpPr>
          <p:nvPr/>
        </p:nvSpPr>
        <p:spPr bwMode="auto">
          <a:xfrm>
            <a:off x="179512" y="6237312"/>
            <a:ext cx="172809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18 504,04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45" name="Text Box 28"/>
          <p:cNvSpPr txBox="1">
            <a:spLocks noChangeArrowheads="1"/>
          </p:cNvSpPr>
          <p:nvPr/>
        </p:nvSpPr>
        <p:spPr bwMode="auto">
          <a:xfrm>
            <a:off x="2411760" y="6237312"/>
            <a:ext cx="17287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7 985,62</a:t>
            </a:r>
            <a:endParaRPr lang="ru-RU" sz="1600" b="1" dirty="0">
              <a:solidFill>
                <a:srgbClr val="FF0066"/>
              </a:solidFill>
              <a:latin typeface="Arial" pitchFamily="34" charset="0"/>
            </a:endParaRPr>
          </a:p>
        </p:txBody>
      </p:sp>
      <p:sp>
        <p:nvSpPr>
          <p:cNvPr id="30746" name="Text Box 29"/>
          <p:cNvSpPr txBox="1">
            <a:spLocks noChangeArrowheads="1"/>
          </p:cNvSpPr>
          <p:nvPr/>
        </p:nvSpPr>
        <p:spPr bwMode="auto">
          <a:xfrm>
            <a:off x="4788024" y="6237312"/>
            <a:ext cx="16573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31 784,04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48" name="Text Box 31"/>
          <p:cNvSpPr txBox="1">
            <a:spLocks noChangeArrowheads="1"/>
          </p:cNvSpPr>
          <p:nvPr/>
        </p:nvSpPr>
        <p:spPr bwMode="auto">
          <a:xfrm>
            <a:off x="250825" y="5229225"/>
            <a:ext cx="15128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4250" y="0"/>
            <a:ext cx="5397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Прямоугольник 36"/>
          <p:cNvSpPr/>
          <p:nvPr/>
        </p:nvSpPr>
        <p:spPr>
          <a:xfrm>
            <a:off x="2123728" y="116632"/>
            <a:ext cx="45236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Программы бюджета на 2023 год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 Box 29"/>
          <p:cNvSpPr txBox="1">
            <a:spLocks noChangeArrowheads="1"/>
          </p:cNvSpPr>
          <p:nvPr/>
        </p:nvSpPr>
        <p:spPr bwMode="auto">
          <a:xfrm>
            <a:off x="7236296" y="6237312"/>
            <a:ext cx="16573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172 591,68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7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340768"/>
            <a:ext cx="1944216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1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1340768"/>
            <a:ext cx="2233042" cy="1800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1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1268760"/>
            <a:ext cx="2016125" cy="187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6" name="Picture 2" descr="https://i.novgorod.ru/news/images/16/68/956816/big_9568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60232" y="1268760"/>
            <a:ext cx="2376264" cy="187220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ыноска со стрелкой вниз 1"/>
          <p:cNvSpPr>
            <a:spLocks noChangeArrowheads="1"/>
          </p:cNvSpPr>
          <p:nvPr/>
        </p:nvSpPr>
        <p:spPr bwMode="auto">
          <a:xfrm>
            <a:off x="179512" y="3429000"/>
            <a:ext cx="1979712" cy="2232248"/>
          </a:xfrm>
          <a:prstGeom prst="downArrowCallout">
            <a:avLst>
              <a:gd name="adj1" fmla="val 28358"/>
              <a:gd name="adj2" fmla="val 32641"/>
              <a:gd name="adj3" fmla="val 29153"/>
              <a:gd name="adj4" fmla="val 64977"/>
            </a:avLst>
          </a:prstGeom>
          <a:noFill/>
          <a:ln w="25400" algn="ctr">
            <a:solidFill>
              <a:schemeClr val="tx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МП «Развитие и модернизация ЖКХ, повышение энергетической эффективности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городского округа Первоуральск на 2023-2028 годы»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23728" y="116632"/>
            <a:ext cx="45236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Программы бюджета на 2023 год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4250" y="0"/>
            <a:ext cx="5397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9"/>
          <p:cNvSpPr txBox="1">
            <a:spLocks noChangeArrowheads="1"/>
          </p:cNvSpPr>
          <p:nvPr/>
        </p:nvSpPr>
        <p:spPr bwMode="auto">
          <a:xfrm>
            <a:off x="467544" y="5805264"/>
            <a:ext cx="16573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281 679,59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Выноска со стрелкой вниз 5"/>
          <p:cNvSpPr/>
          <p:nvPr/>
        </p:nvSpPr>
        <p:spPr>
          <a:xfrm>
            <a:off x="2339752" y="3429000"/>
            <a:ext cx="2016224" cy="2232248"/>
          </a:xfrm>
          <a:prstGeom prst="down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МП «Охрана окружающей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среды на территории городского округа Первоуральск на 2023-2028 годы»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32"/>
          <p:cNvSpPr txBox="1">
            <a:spLocks noChangeArrowheads="1"/>
          </p:cNvSpPr>
          <p:nvPr/>
        </p:nvSpPr>
        <p:spPr bwMode="auto">
          <a:xfrm>
            <a:off x="2627784" y="5805264"/>
            <a:ext cx="1295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35 443,66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5" y="1196752"/>
            <a:ext cx="2160239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 descr="https://avatars.mds.yandex.net/i?id=4e0b1e235b922f002d346259504f09cd-5337299-images-thumbs&amp;ref=rim&amp;n=33&amp;w=225&amp;h=1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3" y="1268760"/>
            <a:ext cx="2088232" cy="2016224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1268760"/>
            <a:ext cx="2232248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Выноска со стрелкой вниз 13"/>
          <p:cNvSpPr/>
          <p:nvPr/>
        </p:nvSpPr>
        <p:spPr>
          <a:xfrm>
            <a:off x="4572000" y="3429000"/>
            <a:ext cx="2160240" cy="2232248"/>
          </a:xfrm>
          <a:prstGeom prst="down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МП «Развитие системы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образования в городском округе Первоуральск на 2020-2025 годы»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57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9744" y="1268760"/>
            <a:ext cx="230425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Выноска со стрелкой вниз 15"/>
          <p:cNvSpPr/>
          <p:nvPr/>
        </p:nvSpPr>
        <p:spPr>
          <a:xfrm>
            <a:off x="6876256" y="3501008"/>
            <a:ext cx="2160240" cy="2160240"/>
          </a:xfrm>
          <a:prstGeom prst="down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МП «Развитие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культуры в городском округе Первоуральск на 2020-2025 годы»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4716016" y="5805264"/>
            <a:ext cx="1657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3 145 612,71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 Box 30"/>
          <p:cNvSpPr txBox="1">
            <a:spLocks noChangeArrowheads="1"/>
          </p:cNvSpPr>
          <p:nvPr/>
        </p:nvSpPr>
        <p:spPr bwMode="auto">
          <a:xfrm>
            <a:off x="7236296" y="5877272"/>
            <a:ext cx="13684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265 765,08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Выноска со стрелкой вниз 29"/>
          <p:cNvSpPr/>
          <p:nvPr/>
        </p:nvSpPr>
        <p:spPr>
          <a:xfrm>
            <a:off x="179512" y="3645024"/>
            <a:ext cx="2064445" cy="2160240"/>
          </a:xfrm>
          <a:prstGeom prst="down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МП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«Комплексное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развитие сельских территорий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городского округа Первоуральск на 2023-2028 годы»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Выноска со стрелкой вниз 30"/>
          <p:cNvSpPr/>
          <p:nvPr/>
        </p:nvSpPr>
        <p:spPr>
          <a:xfrm>
            <a:off x="2411760" y="3645024"/>
            <a:ext cx="2016224" cy="2160240"/>
          </a:xfrm>
          <a:prstGeom prst="down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МП «Социальная поддержка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граждан городского округа Первоуральск» на 2022-2027 годы»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43" name="Text Box 25"/>
          <p:cNvSpPr txBox="1">
            <a:spLocks noChangeArrowheads="1"/>
          </p:cNvSpPr>
          <p:nvPr/>
        </p:nvSpPr>
        <p:spPr bwMode="auto">
          <a:xfrm>
            <a:off x="8207375" y="836613"/>
            <a:ext cx="9366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/>
              <a:t>тыс.руб.</a:t>
            </a:r>
          </a:p>
        </p:txBody>
      </p:sp>
      <p:sp>
        <p:nvSpPr>
          <p:cNvPr id="30748" name="Text Box 31"/>
          <p:cNvSpPr txBox="1">
            <a:spLocks noChangeArrowheads="1"/>
          </p:cNvSpPr>
          <p:nvPr/>
        </p:nvSpPr>
        <p:spPr bwMode="auto">
          <a:xfrm>
            <a:off x="250825" y="5229225"/>
            <a:ext cx="15128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30750" name="Text Box 33"/>
          <p:cNvSpPr txBox="1">
            <a:spLocks noChangeArrowheads="1"/>
          </p:cNvSpPr>
          <p:nvPr/>
        </p:nvSpPr>
        <p:spPr bwMode="auto">
          <a:xfrm>
            <a:off x="539552" y="5949280"/>
            <a:ext cx="15128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3 070,40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51" name="Text Box 34"/>
          <p:cNvSpPr txBox="1">
            <a:spLocks noChangeArrowheads="1"/>
          </p:cNvSpPr>
          <p:nvPr/>
        </p:nvSpPr>
        <p:spPr bwMode="auto">
          <a:xfrm>
            <a:off x="2771800" y="5949280"/>
            <a:ext cx="14398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334 822,50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4250" y="0"/>
            <a:ext cx="5397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Прямоугольник 36"/>
          <p:cNvSpPr/>
          <p:nvPr/>
        </p:nvSpPr>
        <p:spPr>
          <a:xfrm>
            <a:off x="2123728" y="116632"/>
            <a:ext cx="45236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Программы бюджета на 2023 год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2"/>
          <p:cNvPicPr>
            <a:picLocks noChangeAspect="1"/>
          </p:cNvPicPr>
          <p:nvPr/>
        </p:nvPicPr>
        <p:blipFill>
          <a:blip r:embed="rId3" cstate="print"/>
          <a:srcRect l="15169" r="9550"/>
          <a:stretch>
            <a:fillRect/>
          </a:stretch>
        </p:blipFill>
        <p:spPr bwMode="auto">
          <a:xfrm>
            <a:off x="4499992" y="1196752"/>
            <a:ext cx="223224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Выноска со стрелкой вниз 16"/>
          <p:cNvSpPr/>
          <p:nvPr/>
        </p:nvSpPr>
        <p:spPr>
          <a:xfrm>
            <a:off x="4572000" y="3645024"/>
            <a:ext cx="2016224" cy="2016447"/>
          </a:xfrm>
          <a:prstGeom prst="downArrowCallout">
            <a:avLst>
              <a:gd name="adj1" fmla="val 25000"/>
              <a:gd name="adj2" fmla="val 25000"/>
              <a:gd name="adj3" fmla="val 24180"/>
              <a:gd name="adj4" fmla="val 6497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МП «Развитие физической культуры и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спорта на территории городского округа Первоуральск на 2020-2025 годы»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4860032" y="5949280"/>
            <a:ext cx="136817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178 717,40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Выноска со стрелкой вниз 18"/>
          <p:cNvSpPr/>
          <p:nvPr/>
        </p:nvSpPr>
        <p:spPr>
          <a:xfrm>
            <a:off x="6804248" y="3645024"/>
            <a:ext cx="2212405" cy="2000572"/>
          </a:xfrm>
          <a:prstGeom prst="down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МП «Управление муниципальной собственностью и земельными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ресурсами, расположенными на территории городского округа Первоуральск на 2021-2026 годы»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6948264" y="5949280"/>
            <a:ext cx="187245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91 333,43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60" name="Picture 4" descr="https://www.ryazagro.ru/upload/iblock/d62/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96752"/>
            <a:ext cx="2267744" cy="2232248"/>
          </a:xfrm>
          <a:prstGeom prst="rect">
            <a:avLst/>
          </a:prstGeom>
          <a:noFill/>
        </p:spPr>
      </p:pic>
      <p:pic>
        <p:nvPicPr>
          <p:cNvPr id="19462" name="Picture 6" descr="https://ufacity.info/upload/iblock/94e/1107307_cu933_6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9753" y="1196752"/>
            <a:ext cx="2088231" cy="2232248"/>
          </a:xfrm>
          <a:prstGeom prst="rect">
            <a:avLst/>
          </a:prstGeom>
          <a:noFill/>
        </p:spPr>
      </p:pic>
      <p:pic>
        <p:nvPicPr>
          <p:cNvPr id="19464" name="Picture 8" descr="https://lanshaft.com/wp-content/uploads/2022/07/Pokupka-zemelnogo-uchastka-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67736" y="1196752"/>
            <a:ext cx="2376264" cy="230425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Выноска со стрелкой вниз 14"/>
          <p:cNvSpPr/>
          <p:nvPr/>
        </p:nvSpPr>
        <p:spPr>
          <a:xfrm>
            <a:off x="2627784" y="3645024"/>
            <a:ext cx="2160240" cy="2088232"/>
          </a:xfrm>
          <a:prstGeom prst="down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МАП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«Переселение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граждан на территории городского округа Первоуральск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 аварийного жилищного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фонда в 2018-2025 годах»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Выноска со стрелкой вниз 15"/>
          <p:cNvSpPr/>
          <p:nvPr/>
        </p:nvSpPr>
        <p:spPr>
          <a:xfrm>
            <a:off x="107504" y="3645024"/>
            <a:ext cx="2232249" cy="2088232"/>
          </a:xfrm>
          <a:prstGeom prst="down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МП «Совершенствование</a:t>
            </a:r>
          </a:p>
          <a:p>
            <a:pPr algn="ctr">
              <a:defRPr/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градостроительной 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политики на территории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городского округа Первоуральск с 2021 по 2026 годы»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63" name="Text Box 22"/>
          <p:cNvSpPr txBox="1">
            <a:spLocks noChangeArrowheads="1"/>
          </p:cNvSpPr>
          <p:nvPr/>
        </p:nvSpPr>
        <p:spPr bwMode="auto">
          <a:xfrm>
            <a:off x="251520" y="5805264"/>
            <a:ext cx="22322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5 097,95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64" name="Text Box 23"/>
          <p:cNvSpPr txBox="1">
            <a:spLocks noChangeArrowheads="1"/>
          </p:cNvSpPr>
          <p:nvPr/>
        </p:nvSpPr>
        <p:spPr bwMode="auto">
          <a:xfrm>
            <a:off x="2843808" y="5805264"/>
            <a:ext cx="165665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320,00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4250" y="0"/>
            <a:ext cx="5397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1691680" y="260648"/>
            <a:ext cx="57606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Программы бюджета на 2023 год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Выноска со стрелкой вниз 12"/>
          <p:cNvSpPr/>
          <p:nvPr/>
        </p:nvSpPr>
        <p:spPr>
          <a:xfrm>
            <a:off x="4932040" y="3645024"/>
            <a:ext cx="1872208" cy="2088232"/>
          </a:xfrm>
          <a:prstGeom prst="down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МП «Обеспечение жильем молодых семей на территории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городского округа Первоуральск на 2022-2027 годы»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 Box 25"/>
          <p:cNvSpPr txBox="1">
            <a:spLocks noChangeArrowheads="1"/>
          </p:cNvSpPr>
          <p:nvPr/>
        </p:nvSpPr>
        <p:spPr bwMode="auto">
          <a:xfrm>
            <a:off x="5076056" y="5805264"/>
            <a:ext cx="15843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2 000,0</a:t>
            </a:r>
            <a:endParaRPr lang="ru-RU" sz="1600" b="1" dirty="0">
              <a:solidFill>
                <a:srgbClr val="FF0066"/>
              </a:solidFill>
              <a:latin typeface="Arial" pitchFamily="34" charset="0"/>
            </a:endParaRPr>
          </a:p>
        </p:txBody>
      </p:sp>
      <p:pic>
        <p:nvPicPr>
          <p:cNvPr id="18" name="Picture 7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556792"/>
            <a:ext cx="1944216" cy="1656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4" name="Picture 2" descr="https://www.admgalich.ru/images/news/2019/10/10/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1556792"/>
            <a:ext cx="2088232" cy="1728192"/>
          </a:xfrm>
          <a:prstGeom prst="rect">
            <a:avLst/>
          </a:prstGeom>
          <a:noFill/>
        </p:spPr>
      </p:pic>
      <p:sp>
        <p:nvSpPr>
          <p:cNvPr id="19" name="Выноска со стрелкой вниз 18"/>
          <p:cNvSpPr/>
          <p:nvPr/>
        </p:nvSpPr>
        <p:spPr>
          <a:xfrm>
            <a:off x="6983760" y="3645024"/>
            <a:ext cx="2052736" cy="2088232"/>
          </a:xfrm>
          <a:prstGeom prst="down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МП «Предоставление региональной поддержки молодым семьям на улучшение жилищных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условий на территории городского округа Первоуральск на 2022-2027 годы»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Box 26"/>
          <p:cNvSpPr txBox="1">
            <a:spLocks noChangeArrowheads="1"/>
          </p:cNvSpPr>
          <p:nvPr/>
        </p:nvSpPr>
        <p:spPr bwMode="auto">
          <a:xfrm>
            <a:off x="7380312" y="5805264"/>
            <a:ext cx="1439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600,0</a:t>
            </a:r>
          </a:p>
        </p:txBody>
      </p:sp>
      <p:pic>
        <p:nvPicPr>
          <p:cNvPr id="18436" name="Picture 4" descr="https://sdo.miigaik.ru/pluginfile.php/24876/course/overviewfiles/%D0%9F%D1%80%D0%B0%D0%B2%D0%BE%D0%B2%D1%8B%D0%B5%20%D0%BE%D1%81%D0%BD%D0%BE%D0%B2%D1%8B%20%D0%B4%D0%B5%D1%8F%D1%82%D0%B5%D0%BB%D1%8C%D0%BD%D0%BE%D1%81%D1%82%D0%B8%20%D0%B0%D1%80%D1%85%D0%B8%D1%82%D0%B5%D0%BA%D1%82%D0%BE%D1%80%D0%B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556793"/>
            <a:ext cx="2232248" cy="1728192"/>
          </a:xfrm>
          <a:prstGeom prst="rect">
            <a:avLst/>
          </a:prstGeom>
          <a:noFill/>
        </p:spPr>
      </p:pic>
      <p:pic>
        <p:nvPicPr>
          <p:cNvPr id="18438" name="Picture 6" descr="https://pro-dachnikov.com/uploads/posts/2021-10/1633914053_90-p-foto-semi-na-fone-doma-foto-1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264" y="1556792"/>
            <a:ext cx="2088232" cy="165618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3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3" name="Text Box 21"/>
          <p:cNvSpPr txBox="1">
            <a:spLocks noChangeArrowheads="1"/>
          </p:cNvSpPr>
          <p:nvPr/>
        </p:nvSpPr>
        <p:spPr bwMode="auto">
          <a:xfrm>
            <a:off x="3851275" y="2708275"/>
            <a:ext cx="17287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ru-RU" sz="1600" b="1">
              <a:solidFill>
                <a:srgbClr val="FF0066"/>
              </a:solidFill>
              <a:latin typeface="Arial" pitchFamily="34" charset="0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4250" y="0"/>
            <a:ext cx="5397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81" name="Прямоугольник 12"/>
          <p:cNvSpPr>
            <a:spLocks noChangeArrowheads="1"/>
          </p:cNvSpPr>
          <p:nvPr/>
        </p:nvSpPr>
        <p:spPr bwMode="auto">
          <a:xfrm>
            <a:off x="4211960" y="3645024"/>
            <a:ext cx="108012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 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318182" y="260648"/>
            <a:ext cx="45236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Программы бюджета на 2023 год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Выноска со стрелкой вниз 19"/>
          <p:cNvSpPr/>
          <p:nvPr/>
        </p:nvSpPr>
        <p:spPr>
          <a:xfrm>
            <a:off x="395536" y="3429000"/>
            <a:ext cx="1944216" cy="2448272"/>
          </a:xfrm>
          <a:prstGeom prst="down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МП «Обеспечение деятельности ОМС и МА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на территории городского округа Первоуральск на 2022-2027 годы»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 Box 29"/>
          <p:cNvSpPr txBox="1">
            <a:spLocks noChangeArrowheads="1"/>
          </p:cNvSpPr>
          <p:nvPr/>
        </p:nvSpPr>
        <p:spPr bwMode="auto">
          <a:xfrm>
            <a:off x="467544" y="5949280"/>
            <a:ext cx="172774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54 916,70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Выноска со стрелкой вниз 21"/>
          <p:cNvSpPr/>
          <p:nvPr/>
        </p:nvSpPr>
        <p:spPr>
          <a:xfrm>
            <a:off x="3491880" y="3429000"/>
            <a:ext cx="2087687" cy="2448272"/>
          </a:xfrm>
          <a:prstGeom prst="down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МП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«Развитие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малого и среднего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предпринимательства, внутреннего и въездного туризма на территории городского округа Первоуральск на 2022-2027 годы»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 Box 30"/>
          <p:cNvSpPr txBox="1">
            <a:spLocks noChangeArrowheads="1"/>
          </p:cNvSpPr>
          <p:nvPr/>
        </p:nvSpPr>
        <p:spPr bwMode="auto">
          <a:xfrm>
            <a:off x="3707904" y="5949280"/>
            <a:ext cx="169135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2 169,84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Выноска со стрелкой вниз 13"/>
          <p:cNvSpPr/>
          <p:nvPr/>
        </p:nvSpPr>
        <p:spPr>
          <a:xfrm>
            <a:off x="6516216" y="3429000"/>
            <a:ext cx="2016224" cy="2376264"/>
          </a:xfrm>
          <a:prstGeom prst="down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МП «Безопасность дорожного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движения в городском округе Первоуральск на 2018-2029 годы»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6732240" y="5949280"/>
            <a:ext cx="15121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471 027,13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1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1196752"/>
            <a:ext cx="252028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7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1196752"/>
            <a:ext cx="2664296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0" name="Picture 2" descr="https://img.gorodskievesti.ru/wp-content/uploads/2014/04/duma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196752"/>
            <a:ext cx="2664296" cy="187220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3" name="Text Box 21"/>
          <p:cNvSpPr txBox="1">
            <a:spLocks noChangeArrowheads="1"/>
          </p:cNvSpPr>
          <p:nvPr/>
        </p:nvSpPr>
        <p:spPr bwMode="auto">
          <a:xfrm>
            <a:off x="3851275" y="2708275"/>
            <a:ext cx="17287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ru-RU" sz="1600" b="1">
              <a:solidFill>
                <a:srgbClr val="FF0066"/>
              </a:solidFill>
              <a:latin typeface="Arial" pitchFamily="34" charset="0"/>
            </a:endParaRPr>
          </a:p>
        </p:txBody>
      </p:sp>
      <p:sp>
        <p:nvSpPr>
          <p:cNvPr id="32774" name="Text Box 22"/>
          <p:cNvSpPr txBox="1">
            <a:spLocks noChangeArrowheads="1"/>
          </p:cNvSpPr>
          <p:nvPr/>
        </p:nvSpPr>
        <p:spPr bwMode="auto">
          <a:xfrm>
            <a:off x="5868144" y="5805264"/>
            <a:ext cx="15121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7 403,00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4250" y="0"/>
            <a:ext cx="5397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Выноска со стрелкой вниз 34"/>
          <p:cNvSpPr/>
          <p:nvPr/>
        </p:nvSpPr>
        <p:spPr>
          <a:xfrm>
            <a:off x="5292080" y="3284984"/>
            <a:ext cx="2592288" cy="2304257"/>
          </a:xfrm>
          <a:prstGeom prst="down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МП «Организация регулярных перевозок пассажиров и багажа автомобильным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транспортом в городском округе Первоуральск на 2022-2027 годы»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81" name="Прямоугольник 12"/>
          <p:cNvSpPr>
            <a:spLocks noChangeArrowheads="1"/>
          </p:cNvSpPr>
          <p:nvPr/>
        </p:nvSpPr>
        <p:spPr bwMode="auto">
          <a:xfrm>
            <a:off x="4211960" y="3645024"/>
            <a:ext cx="108012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 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318182" y="260648"/>
            <a:ext cx="45236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Программы бюджета на 2023 год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Выноска со стрелкой вниз 12"/>
          <p:cNvSpPr/>
          <p:nvPr/>
        </p:nvSpPr>
        <p:spPr>
          <a:xfrm>
            <a:off x="1619672" y="3284984"/>
            <a:ext cx="2304256" cy="2304256"/>
          </a:xfrm>
          <a:prstGeom prst="down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МАП «Переселение граждан на территории городского округа Первоуральск из аварийного жилищного фонда в 2020-2029 годах»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22"/>
          <p:cNvSpPr txBox="1">
            <a:spLocks noChangeArrowheads="1"/>
          </p:cNvSpPr>
          <p:nvPr/>
        </p:nvSpPr>
        <p:spPr bwMode="auto">
          <a:xfrm>
            <a:off x="1907704" y="5805264"/>
            <a:ext cx="187220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86 313,05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8" name="Picture 4" descr="http://mo-siverskoe.ru/img/0_1b9d36_e641ddc_ori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124744"/>
            <a:ext cx="3384376" cy="1944216"/>
          </a:xfrm>
          <a:prstGeom prst="rect">
            <a:avLst/>
          </a:prstGeom>
          <a:noFill/>
        </p:spPr>
      </p:pic>
      <p:pic>
        <p:nvPicPr>
          <p:cNvPr id="16392" name="Picture 8" descr="https://seite1.ru/wp-content/uploads/2022/05/5bf6ebd51ca952d6acf36a00f58155a0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124745"/>
            <a:ext cx="4536504" cy="194421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трелка вправо 3"/>
          <p:cNvSpPr>
            <a:spLocks noChangeArrowheads="1"/>
          </p:cNvSpPr>
          <p:nvPr/>
        </p:nvSpPr>
        <p:spPr bwMode="auto">
          <a:xfrm rot="7093727">
            <a:off x="969937" y="1819656"/>
            <a:ext cx="532626" cy="439433"/>
          </a:xfrm>
          <a:prstGeom prst="rightArrow">
            <a:avLst>
              <a:gd name="adj1" fmla="val 50000"/>
              <a:gd name="adj2" fmla="val 50003"/>
            </a:avLst>
          </a:prstGeom>
          <a:noFill/>
          <a:ln w="25400" algn="ctr">
            <a:solidFill>
              <a:schemeClr val="tx2"/>
            </a:solidFill>
            <a:miter lim="800000"/>
            <a:headEnd/>
            <a:tailEnd/>
          </a:ln>
        </p:spPr>
        <p:txBody>
          <a:bodyPr rot="10800000" vert="eaVert"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83568" y="5949280"/>
            <a:ext cx="77768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Объем расходов на образование в расчете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одного жителя составит  23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382 руб.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трелка вправо 3"/>
          <p:cNvSpPr>
            <a:spLocks noChangeArrowheads="1"/>
          </p:cNvSpPr>
          <p:nvPr/>
        </p:nvSpPr>
        <p:spPr bwMode="auto">
          <a:xfrm rot="3400302">
            <a:off x="7377464" y="1825548"/>
            <a:ext cx="546885" cy="460454"/>
          </a:xfrm>
          <a:prstGeom prst="rightArrow">
            <a:avLst>
              <a:gd name="adj1" fmla="val 50000"/>
              <a:gd name="adj2" fmla="val 50003"/>
            </a:avLst>
          </a:prstGeom>
          <a:noFill/>
          <a:ln w="2540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rot="10800000" vert="eaVert"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7" name="Стрелка вправо 3"/>
          <p:cNvSpPr>
            <a:spLocks noChangeArrowheads="1"/>
          </p:cNvSpPr>
          <p:nvPr/>
        </p:nvSpPr>
        <p:spPr bwMode="auto">
          <a:xfrm rot="5400000">
            <a:off x="2411759" y="1772817"/>
            <a:ext cx="504056" cy="504055"/>
          </a:xfrm>
          <a:prstGeom prst="rightArrow">
            <a:avLst>
              <a:gd name="adj1" fmla="val 50000"/>
              <a:gd name="adj2" fmla="val 50003"/>
            </a:avLst>
          </a:prstGeom>
          <a:noFill/>
          <a:ln w="2540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rot="10800000" vert="eaVert"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4250" y="0"/>
            <a:ext cx="5397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Объект 1"/>
          <p:cNvSpPr>
            <a:spLocks/>
          </p:cNvSpPr>
          <p:nvPr/>
        </p:nvSpPr>
        <p:spPr bwMode="auto">
          <a:xfrm>
            <a:off x="827584" y="116632"/>
            <a:ext cx="7416626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FontTx/>
              <a:buNone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Расходы на образование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899592" y="980728"/>
            <a:ext cx="7056784" cy="7200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3 218 302,48 тыс.руб.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79512" y="2348880"/>
            <a:ext cx="1440160" cy="15121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Дошкольное</a:t>
            </a:r>
          </a:p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бразование</a:t>
            </a:r>
          </a:p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1 307 919,26</a:t>
            </a:r>
          </a:p>
          <a:p>
            <a:pPr algn="ctr">
              <a:defRPr/>
            </a:pP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907704" y="2348880"/>
            <a:ext cx="1512168" cy="15121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Общее</a:t>
            </a:r>
          </a:p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</a:p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1 398 441,13 тыс.руб.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707904" y="2348880"/>
            <a:ext cx="1584176" cy="15121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Дополнительное</a:t>
            </a:r>
          </a:p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образование детей</a:t>
            </a:r>
          </a:p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183 863,49 тыс.руб.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508104" y="2348880"/>
            <a:ext cx="1512168" cy="15121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Молодежная </a:t>
            </a:r>
          </a:p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политика </a:t>
            </a:r>
          </a:p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82 480,62 тыс.руб.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308304" y="2348880"/>
            <a:ext cx="1512168" cy="15121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Другие вопросы</a:t>
            </a:r>
          </a:p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области </a:t>
            </a:r>
          </a:p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Образования</a:t>
            </a:r>
          </a:p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245 597,98 тыс.руб.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Стрелка вправо 3"/>
          <p:cNvSpPr>
            <a:spLocks noChangeArrowheads="1"/>
          </p:cNvSpPr>
          <p:nvPr/>
        </p:nvSpPr>
        <p:spPr bwMode="auto">
          <a:xfrm rot="5400000">
            <a:off x="4283968" y="1772816"/>
            <a:ext cx="504056" cy="504056"/>
          </a:xfrm>
          <a:prstGeom prst="rightArrow">
            <a:avLst>
              <a:gd name="adj1" fmla="val 50000"/>
              <a:gd name="adj2" fmla="val 50003"/>
            </a:avLst>
          </a:prstGeom>
          <a:noFill/>
          <a:ln w="2540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rot="10800000" vert="eaVert"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25" name="Стрелка вправо 3"/>
          <p:cNvSpPr>
            <a:spLocks noChangeArrowheads="1"/>
          </p:cNvSpPr>
          <p:nvPr/>
        </p:nvSpPr>
        <p:spPr bwMode="auto">
          <a:xfrm rot="5400000">
            <a:off x="6012160" y="1772816"/>
            <a:ext cx="504056" cy="504056"/>
          </a:xfrm>
          <a:prstGeom prst="rightArrow">
            <a:avLst>
              <a:gd name="adj1" fmla="val 50000"/>
              <a:gd name="adj2" fmla="val 50003"/>
            </a:avLst>
          </a:prstGeom>
          <a:noFill/>
          <a:ln w="2540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rot="10800000" vert="eaVert"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pic>
        <p:nvPicPr>
          <p:cNvPr id="17" name="Picture 45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005064"/>
            <a:ext cx="259228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12" descr="Рисунок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425" y="4005065"/>
            <a:ext cx="2952055" cy="2016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Рисунок 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4005064"/>
            <a:ext cx="302433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500"/>
                            </p:stCondLst>
                            <p:childTnLst>
                              <p:par>
                                <p:cTn id="3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500"/>
                            </p:stCondLst>
                            <p:childTnLst>
                              <p:par>
                                <p:cTn id="4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3" grpId="0" animBg="1"/>
      <p:bldP spid="7" grpId="0" animBg="1"/>
      <p:bldP spid="21" grpId="0"/>
      <p:bldP spid="24" grpId="0" animBg="1"/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Объект 1"/>
          <p:cNvSpPr>
            <a:spLocks/>
          </p:cNvSpPr>
          <p:nvPr/>
        </p:nvSpPr>
        <p:spPr bwMode="auto">
          <a:xfrm>
            <a:off x="0" y="0"/>
            <a:ext cx="860425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FontTx/>
              <a:buNone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Расходы на образование</a:t>
            </a:r>
          </a:p>
        </p:txBody>
      </p:sp>
      <p:sp>
        <p:nvSpPr>
          <p:cNvPr id="30727" name="Прямоугольник 8"/>
          <p:cNvSpPr>
            <a:spLocks noChangeArrowheads="1"/>
          </p:cNvSpPr>
          <p:nvPr/>
        </p:nvSpPr>
        <p:spPr bwMode="auto">
          <a:xfrm>
            <a:off x="107504" y="2780929"/>
            <a:ext cx="2719834" cy="1080119"/>
          </a:xfrm>
          <a:prstGeom prst="rect">
            <a:avLst/>
          </a:prstGeom>
          <a:noFill/>
          <a:ln w="2540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11 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дошкольных учреждений    (60 с учетом сети филиалов)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3" name="Прямоугольник 1"/>
          <p:cNvSpPr>
            <a:spLocks noChangeArrowheads="1"/>
          </p:cNvSpPr>
          <p:nvPr/>
        </p:nvSpPr>
        <p:spPr bwMode="auto">
          <a:xfrm>
            <a:off x="-6350" y="1098550"/>
            <a:ext cx="9053513" cy="978729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r>
              <a:rPr lang="ru-RU" dirty="0" smtClean="0">
                <a:latin typeface="Times New Roman" panose="02020603050405020304" pitchFamily="18" charset="0"/>
              </a:rPr>
              <a:t>Расходы на образование в городском округе Первоуральск осуществляются  </a:t>
            </a:r>
          </a:p>
          <a:p>
            <a:pPr algn="ctr" eaLnBrk="1" hangingPunct="1">
              <a:spcBef>
                <a:spcPct val="20000"/>
              </a:spcBef>
              <a:defRPr/>
            </a:pPr>
            <a:r>
              <a:rPr lang="ru-RU" dirty="0" smtClean="0">
                <a:latin typeface="Times New Roman" panose="02020603050405020304" pitchFamily="18" charset="0"/>
              </a:rPr>
              <a:t>в рамках Муниципальной программы «Развитие системы образования в городском округе Первоуральск на 2020-2025 годы»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2132856"/>
            <a:ext cx="8939659" cy="5040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Оказание услуг в сфере образования осуществляют: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59832" y="2780928"/>
            <a:ext cx="2701925" cy="10801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24 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общеобразовательных учреждения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940425" y="2780928"/>
            <a:ext cx="3025775" cy="10801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учреждений дополнительного образования (19 с учетом сети филиалов)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802" name="Picture 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762300" y="106427588"/>
            <a:ext cx="10710863" cy="75453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33803" name="Picture 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978200" y="106643488"/>
            <a:ext cx="10710863" cy="75453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04250" y="0"/>
            <a:ext cx="5397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077072"/>
            <a:ext cx="2592388" cy="2577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13088" y="4077072"/>
            <a:ext cx="2611040" cy="2565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4" descr="http://uszn20.midural.ru/uploads/30-12-2013-%D1%84%D0%BE%D1%82%D0%BE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4077072"/>
            <a:ext cx="3024335" cy="2565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9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400"/>
                            </p:stCondLst>
                            <p:childTnLst>
                              <p:par>
                                <p:cTn id="4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/>
      <p:bldP spid="30727" grpId="0" animBg="1"/>
      <p:bldP spid="22533" grpId="0"/>
      <p:bldP spid="4" grpId="0" animBg="1"/>
      <p:bldP spid="8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395536" y="1196752"/>
            <a:ext cx="8498334" cy="575593"/>
          </a:xfrm>
          <a:prstGeom prst="rect">
            <a:avLst/>
          </a:prstGeom>
          <a:noFill/>
          <a:ln w="25400" algn="ctr">
            <a:solidFill>
              <a:schemeClr val="tx2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 b="1" i="1" dirty="0">
              <a:solidFill>
                <a:srgbClr val="FF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 algn="ctr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Основные направления расходов в области образования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г.</a:t>
            </a:r>
          </a:p>
          <a:p>
            <a:pPr algn="ctr">
              <a:defRPr/>
            </a:pPr>
            <a:endParaRPr lang="ru-RU" b="1" i="1" dirty="0">
              <a:solidFill>
                <a:srgbClr val="FF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4250" y="0"/>
            <a:ext cx="5397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Объект 1"/>
          <p:cNvSpPr>
            <a:spLocks/>
          </p:cNvSpPr>
          <p:nvPr/>
        </p:nvSpPr>
        <p:spPr bwMode="auto">
          <a:xfrm>
            <a:off x="1835696" y="116633"/>
            <a:ext cx="5904656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FontTx/>
              <a:buNone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Расходы на образование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95536" y="2060848"/>
            <a:ext cx="2627784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Совершенствование организации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питания в образовательных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организациях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75856" y="2060848"/>
            <a:ext cx="2664296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Обеспечение льготным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питанием обучающихся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228184" y="2060848"/>
            <a:ext cx="2664296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Организация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оздоровительной кампании детей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95536" y="4221088"/>
            <a:ext cx="2592288" cy="20162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Трудовая занятость молодежи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возрасте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 14 до 18 лет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275856" y="4221088"/>
            <a:ext cx="2592288" cy="20162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Проведение мероприятий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различными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категориями молодежи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228184" y="4221088"/>
            <a:ext cx="2664296" cy="20162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Патриотическое воспитание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молодых граждан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3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80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2"/>
          <p:cNvSpPr>
            <a:spLocks noChangeArrowheads="1"/>
          </p:cNvSpPr>
          <p:nvPr/>
        </p:nvSpPr>
        <p:spPr bwMode="auto">
          <a:xfrm>
            <a:off x="1763713" y="0"/>
            <a:ext cx="5768975" cy="7651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 eaLnBrk="1" hangingPunct="1"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Основы составления проекта бюджета городского округа Первоуральск</a:t>
            </a:r>
            <a:endParaRPr lang="ru-RU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Выноска со стрелкой вниз 6"/>
          <p:cNvSpPr>
            <a:spLocks noChangeArrowheads="1"/>
          </p:cNvSpPr>
          <p:nvPr/>
        </p:nvSpPr>
        <p:spPr bwMode="auto">
          <a:xfrm>
            <a:off x="7308304" y="1052736"/>
            <a:ext cx="1512887" cy="2520280"/>
          </a:xfrm>
          <a:prstGeom prst="downArrowCallout">
            <a:avLst>
              <a:gd name="adj1" fmla="val 25000"/>
              <a:gd name="adj2" fmla="val 25000"/>
              <a:gd name="adj3" fmla="val 27390"/>
              <a:gd name="adj4" fmla="val 64977"/>
            </a:avLst>
          </a:prstGeom>
          <a:noFill/>
          <a:ln w="25400" algn="ctr">
            <a:solidFill>
              <a:schemeClr val="tx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Муниципальные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программы</a:t>
            </a:r>
          </a:p>
        </p:txBody>
      </p:sp>
      <p:sp>
        <p:nvSpPr>
          <p:cNvPr id="5" name="Выноска со стрелкой вниз 4"/>
          <p:cNvSpPr>
            <a:spLocks noChangeArrowheads="1"/>
          </p:cNvSpPr>
          <p:nvPr/>
        </p:nvSpPr>
        <p:spPr bwMode="auto">
          <a:xfrm>
            <a:off x="5580112" y="1052736"/>
            <a:ext cx="1600200" cy="2520280"/>
          </a:xfrm>
          <a:prstGeom prst="downArrowCallout">
            <a:avLst>
              <a:gd name="adj1" fmla="val 25000"/>
              <a:gd name="adj2" fmla="val 25000"/>
              <a:gd name="adj3" fmla="val 25001"/>
              <a:gd name="adj4" fmla="val 64977"/>
            </a:avLst>
          </a:prstGeom>
          <a:noFill/>
          <a:ln w="2540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Основные направления бюджетной и налоговой политики</a:t>
            </a:r>
          </a:p>
        </p:txBody>
      </p:sp>
      <p:sp>
        <p:nvSpPr>
          <p:cNvPr id="4" name="Выноска со стрелкой вниз 3"/>
          <p:cNvSpPr>
            <a:spLocks noChangeArrowheads="1"/>
          </p:cNvSpPr>
          <p:nvPr/>
        </p:nvSpPr>
        <p:spPr bwMode="auto">
          <a:xfrm>
            <a:off x="3779912" y="1052736"/>
            <a:ext cx="1720782" cy="2520280"/>
          </a:xfrm>
          <a:prstGeom prst="downArrowCallout">
            <a:avLst>
              <a:gd name="adj1" fmla="val 25000"/>
              <a:gd name="adj2" fmla="val 25000"/>
              <a:gd name="adj3" fmla="val 25003"/>
              <a:gd name="adj4" fmla="val 64977"/>
            </a:avLst>
          </a:prstGeom>
          <a:noFill/>
          <a:ln w="2540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Прогноз социально-экономического развития городского округа</a:t>
            </a:r>
          </a:p>
        </p:txBody>
      </p:sp>
      <p:sp>
        <p:nvSpPr>
          <p:cNvPr id="6" name="Выноска со стрелкой вниз 5"/>
          <p:cNvSpPr>
            <a:spLocks noChangeArrowheads="1"/>
          </p:cNvSpPr>
          <p:nvPr/>
        </p:nvSpPr>
        <p:spPr bwMode="auto">
          <a:xfrm>
            <a:off x="1979712" y="1052736"/>
            <a:ext cx="1584325" cy="2520280"/>
          </a:xfrm>
          <a:prstGeom prst="downArrowCallout">
            <a:avLst>
              <a:gd name="adj1" fmla="val 25000"/>
              <a:gd name="adj2" fmla="val 25000"/>
              <a:gd name="adj3" fmla="val 25002"/>
              <a:gd name="adj4" fmla="val 64977"/>
            </a:avLst>
          </a:prstGeom>
          <a:noFill/>
          <a:ln w="2540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Стратегия социально-экономического развития городского округа</a:t>
            </a:r>
          </a:p>
        </p:txBody>
      </p:sp>
      <p:sp>
        <p:nvSpPr>
          <p:cNvPr id="3" name="Выноска со стрелкой вниз 2"/>
          <p:cNvSpPr>
            <a:spLocks noChangeArrowheads="1"/>
          </p:cNvSpPr>
          <p:nvPr/>
        </p:nvSpPr>
        <p:spPr bwMode="auto">
          <a:xfrm>
            <a:off x="323528" y="1052736"/>
            <a:ext cx="1484313" cy="2448272"/>
          </a:xfrm>
          <a:prstGeom prst="downArrowCallout">
            <a:avLst>
              <a:gd name="adj1" fmla="val 25000"/>
              <a:gd name="adj2" fmla="val 25000"/>
              <a:gd name="adj3" fmla="val 24996"/>
              <a:gd name="adj4" fmla="val 64977"/>
            </a:avLst>
          </a:prstGeom>
          <a:noFill/>
          <a:ln w="25400" algn="ctr">
            <a:solidFill>
              <a:schemeClr val="tx2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Бюджетное послание Президента Российской Федерации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79512" y="3645024"/>
            <a:ext cx="8713787" cy="576063"/>
          </a:xfrm>
          <a:prstGeom prst="rect">
            <a:avLst/>
          </a:prstGeom>
          <a:noFill/>
          <a:ln w="25400" algn="ctr">
            <a:solidFill>
              <a:schemeClr val="tx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СОСТАВЛЕНИЕ ПРОЕКТА БЮДЖЕТА ГОРОДСКОГО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ОКРУГА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04250" y="0"/>
            <a:ext cx="5397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437112"/>
            <a:ext cx="2663825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2138" y="4437112"/>
            <a:ext cx="2951162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0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62700" y="4437112"/>
            <a:ext cx="266700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2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500"/>
                            </p:stCondLst>
                            <p:childTnLst>
                              <p:par>
                                <p:cTn id="5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50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/>
      <p:bldP spid="7" grpId="0" animBg="1"/>
      <p:bldP spid="5" grpId="0" animBg="1"/>
      <p:bldP spid="4" grpId="0" animBg="1"/>
      <p:bldP spid="6" grpId="0" animBg="1"/>
      <p:bldP spid="3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трелка вправо 3"/>
          <p:cNvSpPr>
            <a:spLocks noChangeArrowheads="1"/>
          </p:cNvSpPr>
          <p:nvPr/>
        </p:nvSpPr>
        <p:spPr bwMode="auto">
          <a:xfrm rot="5400000">
            <a:off x="1079613" y="1736813"/>
            <a:ext cx="576062" cy="504056"/>
          </a:xfrm>
          <a:prstGeom prst="rightArrow">
            <a:avLst>
              <a:gd name="adj1" fmla="val 50000"/>
              <a:gd name="adj2" fmla="val 50003"/>
            </a:avLst>
          </a:prstGeom>
          <a:noFill/>
          <a:ln w="25400" algn="ctr">
            <a:solidFill>
              <a:schemeClr val="tx2"/>
            </a:solidFill>
            <a:miter lim="800000"/>
            <a:headEnd/>
            <a:tailEnd/>
          </a:ln>
        </p:spPr>
        <p:txBody>
          <a:bodyPr rot="10800000" vert="eaVert"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83568" y="6021288"/>
            <a:ext cx="77768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Объем расходов на жилищно-коммунальное хозяйство в расчете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одного жителя составит  4 802 руб.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трелка вправо 3"/>
          <p:cNvSpPr>
            <a:spLocks noChangeArrowheads="1"/>
          </p:cNvSpPr>
          <p:nvPr/>
        </p:nvSpPr>
        <p:spPr bwMode="auto">
          <a:xfrm rot="5400000">
            <a:off x="7272300" y="1736812"/>
            <a:ext cx="576064" cy="504056"/>
          </a:xfrm>
          <a:prstGeom prst="rightArrow">
            <a:avLst>
              <a:gd name="adj1" fmla="val 50000"/>
              <a:gd name="adj2" fmla="val 41269"/>
            </a:avLst>
          </a:prstGeom>
          <a:noFill/>
          <a:ln w="2540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rot="10800000" vert="eaVert"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7" name="Стрелка вправо 3"/>
          <p:cNvSpPr>
            <a:spLocks noChangeArrowheads="1"/>
          </p:cNvSpPr>
          <p:nvPr/>
        </p:nvSpPr>
        <p:spPr bwMode="auto">
          <a:xfrm rot="5400000">
            <a:off x="3095837" y="1736813"/>
            <a:ext cx="576062" cy="504056"/>
          </a:xfrm>
          <a:prstGeom prst="rightArrow">
            <a:avLst>
              <a:gd name="adj1" fmla="val 50000"/>
              <a:gd name="adj2" fmla="val 42007"/>
            </a:avLst>
          </a:prstGeom>
          <a:noFill/>
          <a:ln w="2540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rot="10800000" vert="eaVert"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4250" y="0"/>
            <a:ext cx="5397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899592" y="1052736"/>
            <a:ext cx="7056784" cy="5760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Жилищно-коммунальное хозяйство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660 958,26 тыс.руб.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95536" y="2348880"/>
            <a:ext cx="1800200" cy="12961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Жилищное хозяйство</a:t>
            </a:r>
          </a:p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126 975,35</a:t>
            </a:r>
          </a:p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тыс.руб.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483768" y="2348880"/>
            <a:ext cx="1872208" cy="12961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Коммунальное хозяйство</a:t>
            </a:r>
          </a:p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252 059,97 тыс.руб.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644008" y="2348880"/>
            <a:ext cx="1800200" cy="12961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Благоустройство</a:t>
            </a:r>
            <a:endParaRPr lang="ru-RU" sz="1400" b="1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252 798,08 тыс.руб.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732240" y="2348880"/>
            <a:ext cx="2088232" cy="12961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Другие вопросы</a:t>
            </a:r>
          </a:p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области </a:t>
            </a:r>
          </a:p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Жилищно-коммунального хозяйства</a:t>
            </a:r>
            <a:endParaRPr lang="ru-RU" sz="1400" b="1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29 124,86 тыс.руб.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Стрелка вправо 3"/>
          <p:cNvSpPr>
            <a:spLocks noChangeArrowheads="1"/>
          </p:cNvSpPr>
          <p:nvPr/>
        </p:nvSpPr>
        <p:spPr bwMode="auto">
          <a:xfrm rot="5400000">
            <a:off x="5256076" y="1736812"/>
            <a:ext cx="576064" cy="504056"/>
          </a:xfrm>
          <a:prstGeom prst="rightArrow">
            <a:avLst>
              <a:gd name="adj1" fmla="val 50000"/>
              <a:gd name="adj2" fmla="val 42132"/>
            </a:avLst>
          </a:prstGeom>
          <a:noFill/>
          <a:ln w="2540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rot="10800000" vert="eaVert"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17" name="Объект 1"/>
          <p:cNvSpPr>
            <a:spLocks/>
          </p:cNvSpPr>
          <p:nvPr/>
        </p:nvSpPr>
        <p:spPr bwMode="auto">
          <a:xfrm>
            <a:off x="1331640" y="0"/>
            <a:ext cx="6552728" cy="83671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Расходы в области жилищно-коммунального  хозяйства</a:t>
            </a:r>
          </a:p>
        </p:txBody>
      </p:sp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3717032"/>
            <a:ext cx="2736304" cy="2304256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</p:spPr>
      </p:pic>
      <p:pic>
        <p:nvPicPr>
          <p:cNvPr id="25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3717032"/>
            <a:ext cx="259228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3717032"/>
            <a:ext cx="3114030" cy="230425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500"/>
                            </p:stCondLst>
                            <p:childTnLst>
                              <p:par>
                                <p:cTn id="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500"/>
                            </p:stCondLst>
                            <p:childTnLst>
                              <p:par>
                                <p:cTn id="43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500"/>
                            </p:stCondLst>
                            <p:childTnLst>
                              <p:par>
                                <p:cTn id="5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3" grpId="0" animBg="1"/>
      <p:bldP spid="7" grpId="0" animBg="1"/>
      <p:bldP spid="24" grpId="0" animBg="1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4250" y="0"/>
            <a:ext cx="5397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251520" y="188640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Расходы  на мероприятия  в области жилищного хозяйства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980728"/>
            <a:ext cx="4320480" cy="37444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Приобретение (предоставление) жилых помещений и предоставление единовременных денежных выплат гражданам, переселяемых из аварийного жилищного фонда в 2023-2025 годах:</a:t>
            </a:r>
            <a:endParaRPr lang="ru-RU" sz="1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переселение из многоквартирных домов, признанных до 01 января 2017 года  в установленном порядке аварийными и подлежащими сносу или реконструкции в 2023 году запланированы к расселению 2 человека, из 1-го жилого помещения, площадью 16,0 </a:t>
            </a:r>
            <a:r>
              <a:rPr lang="ru-RU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кв.м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., расположенного в  многоквартирном доме  по адресу: ул. Пушкина, 18  (320,00 тыс.руб.).</a:t>
            </a:r>
          </a:p>
          <a:p>
            <a:pPr lvl="0" algn="just"/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 переселение из многоквартирных домов, признанных после 01.01.2017 года в установленном порядке аварийными в связи с физическим износом в процессе их эксплуатации и подлежащих сносу или реконструкции, в 2023 году запланированы к расселению 10 МКД, 58 жилых помещений, площадью 1619,5 кв.м., 149 человек по адресам: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 Билимбай, пл. Свободы, д. 19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пер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Новоселов, д.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   п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Билимбай, ул. Лермонтова, д.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 п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Билимбай, ул. Олега Кошевого, д.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 ул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Сакко и Ванцетти, д.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 ул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Циолковского, д.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29, п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Кузино, ул. Вайнера, д.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  ул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Трактовая, д.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 п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Коуровка,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ул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Железнодорожников, д.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 п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Перескачка, ул. Кирова, д.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           (86 313,05 </a:t>
            </a:r>
            <a:r>
              <a:rPr lang="ru-RU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>
              <a:defRPr/>
            </a:pPr>
            <a:endParaRPr lang="ru-RU" sz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1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1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44008" y="980728"/>
            <a:ext cx="4392488" cy="57606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Прочие  мероприятия </a:t>
            </a:r>
          </a:p>
          <a:p>
            <a:pPr algn="ctr"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области жилищного хозяйства:</a:t>
            </a:r>
            <a:endParaRPr lang="ru-RU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-снос аварийного и непригодного для проживания жилья (1 234,39 тыс.руб.);</a:t>
            </a:r>
          </a:p>
          <a:p>
            <a:pPr algn="ctr">
              <a:defRPr/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-капитальный ремонт, ремонт общего имущества многоквартирных домов (10 979,86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algn="ctr">
              <a:defRPr/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приспособление жилых помещений инвалидов и общего имущества в многоквартирных домах, в котором проживают инвалиды, с учетом потребностей инвалидов, и обеспечения условий их доступности для инвалидов ( 795,0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>
              <a:buFontTx/>
              <a:buChar char="-"/>
              <a:defRPr/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капитальный и текущий ремонт объектов муниципального нежилого , жилого фонда, демонтаж нестационарных объектов, незаконных и самовольных объектов, рекламных конструкций, ветхих и аварийных нежилых зданий, сооружений (2 625,97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algn="ctr">
              <a:buFontTx/>
              <a:buChar char="-"/>
              <a:defRPr/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приобретение объектов в муниципальную собственность, реконструкция, модернизация объектов муниципальной собственности     ( 23 490,0 тыс.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>
              <a:buFontTx/>
              <a:buChar char="-"/>
              <a:defRPr/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обеспечение сохранности и надлежащего содержания объектов, находящихся в муниципальной собственности и объектов, переданных в безвозмездное пользование     (1 217,08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algn="ctr">
              <a:buFontTx/>
              <a:buChar char="-"/>
              <a:defRPr/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приобретение жилых помещений и предоставление денежных выплат гражданам, проживающим в многоквартирных домах, признанных до 01.01.2017 г. аварийными и подлежащими сносу или реконструкции (320,0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algn="ctr">
              <a:buFontTx/>
              <a:buChar char="-"/>
              <a:defRPr/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приобретение жилых помещений и предоставление денежных выплат гражданам, проживающим в многоквартирных домах, признанных после 01.01.2017 г. аварийными и подлежащими сносу или реконструкции (86 313,05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algn="ctr">
              <a:buFontTx/>
              <a:buChar char="-"/>
              <a:defRPr/>
            </a:pPr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25144"/>
            <a:ext cx="4320480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9" name="AutoShape 12"/>
          <p:cNvSpPr>
            <a:spLocks noChangeArrowheads="1"/>
          </p:cNvSpPr>
          <p:nvPr/>
        </p:nvSpPr>
        <p:spPr bwMode="auto">
          <a:xfrm>
            <a:off x="755576" y="1772816"/>
            <a:ext cx="288032" cy="288032"/>
          </a:xfrm>
          <a:prstGeom prst="downArrow">
            <a:avLst>
              <a:gd name="adj1" fmla="val 50000"/>
              <a:gd name="adj2" fmla="val 39766"/>
            </a:avLst>
          </a:prstGeom>
          <a:noFill/>
          <a:ln w="254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2233" name="AutoShape 28"/>
          <p:cNvSpPr>
            <a:spLocks noChangeArrowheads="1"/>
          </p:cNvSpPr>
          <p:nvPr/>
        </p:nvSpPr>
        <p:spPr bwMode="auto">
          <a:xfrm>
            <a:off x="2483768" y="1772816"/>
            <a:ext cx="288031" cy="288032"/>
          </a:xfrm>
          <a:prstGeom prst="downArrow">
            <a:avLst>
              <a:gd name="adj1" fmla="val 50000"/>
              <a:gd name="adj2" fmla="val 40000"/>
            </a:avLst>
          </a:prstGeom>
          <a:noFill/>
          <a:ln w="254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2234" name="AutoShape 29"/>
          <p:cNvSpPr>
            <a:spLocks noChangeArrowheads="1"/>
          </p:cNvSpPr>
          <p:nvPr/>
        </p:nvSpPr>
        <p:spPr bwMode="auto">
          <a:xfrm>
            <a:off x="4139952" y="1772816"/>
            <a:ext cx="288032" cy="288032"/>
          </a:xfrm>
          <a:prstGeom prst="downArrow">
            <a:avLst>
              <a:gd name="adj1" fmla="val 50000"/>
              <a:gd name="adj2" fmla="val 40000"/>
            </a:avLst>
          </a:prstGeom>
          <a:noFill/>
          <a:ln w="254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2235" name="AutoShape 30"/>
          <p:cNvSpPr>
            <a:spLocks noChangeArrowheads="1"/>
          </p:cNvSpPr>
          <p:nvPr/>
        </p:nvSpPr>
        <p:spPr bwMode="auto">
          <a:xfrm>
            <a:off x="6012160" y="1772816"/>
            <a:ext cx="288032" cy="288032"/>
          </a:xfrm>
          <a:prstGeom prst="downArrow">
            <a:avLst>
              <a:gd name="adj1" fmla="val 50000"/>
              <a:gd name="adj2" fmla="val 40000"/>
            </a:avLst>
          </a:prstGeom>
          <a:noFill/>
          <a:ln w="254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" name="AutoShape 30"/>
          <p:cNvSpPr>
            <a:spLocks noChangeArrowheads="1"/>
          </p:cNvSpPr>
          <p:nvPr/>
        </p:nvSpPr>
        <p:spPr bwMode="auto">
          <a:xfrm>
            <a:off x="7884368" y="1772816"/>
            <a:ext cx="288032" cy="288032"/>
          </a:xfrm>
          <a:prstGeom prst="downArrow">
            <a:avLst>
              <a:gd name="adj1" fmla="val 50000"/>
              <a:gd name="adj2" fmla="val 40000"/>
            </a:avLst>
          </a:prstGeom>
          <a:noFill/>
          <a:ln w="254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4250" y="0"/>
            <a:ext cx="5397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1475656" y="188640"/>
            <a:ext cx="64087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Расходы  на благоустройство территории</a:t>
            </a:r>
            <a:endParaRPr lang="ru-RU" sz="2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51520" y="2132856"/>
            <a:ext cx="1440160" cy="25202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 на 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электроэнергию 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наружного 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освещения</a:t>
            </a:r>
          </a:p>
          <a:p>
            <a:pPr algn="ctr"/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57 132,94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тыс.руб.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236296" y="2132856"/>
            <a:ext cx="1656184" cy="25202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Обустройство, 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восстановление и 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текущий ремонт 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объектов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внешнего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благоустройства  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городского округа.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Обустройство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контейнерных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площадок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27 919,24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тыс.руб.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220072" y="2132856"/>
            <a:ext cx="1872208" cy="25202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Текущее содержание 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объектов внешнего 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благоустройства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(содержание фонтана,</a:t>
            </a:r>
          </a:p>
          <a:p>
            <a:pPr algn="ctr"/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аллей,скверов,клумб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кронирование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деревьев,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содержание и охрана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мемориала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«Европа-Азия»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29 860,05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тыс.руб.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907704" y="2132856"/>
            <a:ext cx="1512168" cy="25202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Техническое 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обслуживание, 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восстановление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(строительство)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сетей наружного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освещения</a:t>
            </a:r>
          </a:p>
          <a:p>
            <a:pPr algn="ctr"/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21 885,85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тыс.руб.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563888" y="2132856"/>
            <a:ext cx="1512168" cy="25202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Благоустройство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дворовых 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территорий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объектов внешнего благоустройства </a:t>
            </a:r>
          </a:p>
          <a:p>
            <a:pPr algn="ctr"/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116 000,00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тыс.руб.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79512" y="1052736"/>
            <a:ext cx="8640960" cy="6480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 бюджета городского округа Первоуральск на благоустройство территории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2023 год  составляют  252 798,08 тыс.руб.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2" name="Picture 5" descr="\\192.168.2.246\экономика\5.Отчетность\Доклад Главы ГО Первоуральск\2021\Фото\УЖКХ_благоустройство\Корабельная Роща_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r="681" b="1762"/>
          <a:stretch/>
        </p:blipFill>
        <p:spPr bwMode="auto">
          <a:xfrm>
            <a:off x="6228184" y="4725144"/>
            <a:ext cx="2676001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\\192.168.2.246\экономика\5.Отчетность\Доклад Главы ГО Первоуральск\2021\Фото\УЖКХ_Наружнее освещение\ABE1C9D4-0A01-4506-9EF9-7B0C5272FDBB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25144"/>
            <a:ext cx="2808312" cy="200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31840" y="4725144"/>
            <a:ext cx="302433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0" dur="1000"/>
                                        <p:tgtEl>
                                          <p:spTgt spid="52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000"/>
                                        <p:tgtEl>
                                          <p:spTgt spid="52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6" dur="1000"/>
                                        <p:tgtEl>
                                          <p:spTgt spid="52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1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9" grpId="0" animBg="1"/>
      <p:bldP spid="52233" grpId="0" animBg="1"/>
      <p:bldP spid="52234" grpId="0" animBg="1"/>
      <p:bldP spid="52235" grpId="0" animBg="1"/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трелка вниз 2"/>
          <p:cNvSpPr/>
          <p:nvPr/>
        </p:nvSpPr>
        <p:spPr>
          <a:xfrm>
            <a:off x="2843808" y="3284984"/>
            <a:ext cx="504056" cy="576064"/>
          </a:xfrm>
          <a:prstGeom prst="downArrow">
            <a:avLst>
              <a:gd name="adj1" fmla="val 50000"/>
              <a:gd name="adj2" fmla="val 48154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aphicFrame>
        <p:nvGraphicFramePr>
          <p:cNvPr id="42061" name="Group 77"/>
          <p:cNvGraphicFramePr>
            <a:graphicFrameLocks noGrp="1"/>
          </p:cNvGraphicFramePr>
          <p:nvPr/>
        </p:nvGraphicFramePr>
        <p:xfrm>
          <a:off x="2123728" y="1268761"/>
          <a:ext cx="6264696" cy="1008111"/>
        </p:xfrm>
        <a:graphic>
          <a:graphicData uri="http://schemas.openxmlformats.org/drawingml/2006/table">
            <a:tbl>
              <a:tblPr/>
              <a:tblGrid>
                <a:gridCol w="6264696"/>
              </a:tblGrid>
              <a:tr h="1008111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 </a:t>
                      </a: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363 496,62 тыс.руб.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4250" y="0"/>
            <a:ext cx="5397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2195736" y="188640"/>
            <a:ext cx="50219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Расходы на социальную политику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2564904"/>
            <a:ext cx="8640960" cy="5760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Меры социальной поддержки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3933056"/>
            <a:ext cx="1728192" cy="24482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Улучшение жилищных условий граждан, проживающих в сельской местности, в том числе молодых семей и молодых специалистов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411760" y="3933056"/>
            <a:ext cx="1584176" cy="24482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Предоставление отдельным категориям граждан компенсаций расходов на оплату жилого помещения и коммунальных услуг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572000" y="3933056"/>
            <a:ext cx="1584176" cy="24482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Предоставление социальных выплат молодым семьям на приобретение (строительство) жилья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516216" y="3933056"/>
            <a:ext cx="2448272" cy="8640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Предоставление региональных социальных выплат молодым семьям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трелка вниз 18"/>
          <p:cNvSpPr/>
          <p:nvPr/>
        </p:nvSpPr>
        <p:spPr>
          <a:xfrm>
            <a:off x="7308304" y="3284984"/>
            <a:ext cx="576064" cy="576064"/>
          </a:xfrm>
          <a:prstGeom prst="downArrow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Стрелка вниз 21"/>
          <p:cNvSpPr/>
          <p:nvPr/>
        </p:nvSpPr>
        <p:spPr>
          <a:xfrm>
            <a:off x="683568" y="3284984"/>
            <a:ext cx="504056" cy="576064"/>
          </a:xfrm>
          <a:prstGeom prst="downArrow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7" name="Рисунок 1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052736"/>
            <a:ext cx="1728192" cy="1547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7" y="4869160"/>
            <a:ext cx="237626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Стрелка вниз 22"/>
          <p:cNvSpPr/>
          <p:nvPr/>
        </p:nvSpPr>
        <p:spPr>
          <a:xfrm>
            <a:off x="5076056" y="3284984"/>
            <a:ext cx="504056" cy="576064"/>
          </a:xfrm>
          <a:prstGeom prst="downArrow">
            <a:avLst>
              <a:gd name="adj1" fmla="val 50000"/>
              <a:gd name="adj2" fmla="val 46309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 advTm="5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0"/>
                                        <p:tgtEl>
                                          <p:spTgt spid="4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500"/>
                            </p:stCondLst>
                            <p:childTnLst>
                              <p:par>
                                <p:cTn id="20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0"/>
                            </p:stCondLst>
                            <p:childTnLst>
                              <p:par>
                                <p:cTn id="24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500"/>
                            </p:stCondLst>
                            <p:childTnLst>
                              <p:par>
                                <p:cTn id="2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0"/>
                            </p:stCondLst>
                            <p:childTnLst>
                              <p:par>
                                <p:cTn id="36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трелка вправо 2"/>
          <p:cNvSpPr>
            <a:spLocks noChangeArrowheads="1"/>
          </p:cNvSpPr>
          <p:nvPr/>
        </p:nvSpPr>
        <p:spPr bwMode="auto">
          <a:xfrm rot="7916866">
            <a:off x="2627784" y="4653136"/>
            <a:ext cx="672721" cy="408542"/>
          </a:xfrm>
          <a:prstGeom prst="rightArrow">
            <a:avLst>
              <a:gd name="adj1" fmla="val 50000"/>
              <a:gd name="adj2" fmla="val 50000"/>
            </a:avLst>
          </a:prstGeom>
          <a:noFill/>
          <a:ln w="25400" algn="ctr">
            <a:solidFill>
              <a:schemeClr val="tx2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4" name="Стрелка вправо 3"/>
          <p:cNvSpPr>
            <a:spLocks noChangeArrowheads="1"/>
          </p:cNvSpPr>
          <p:nvPr/>
        </p:nvSpPr>
        <p:spPr bwMode="auto">
          <a:xfrm rot="12428500">
            <a:off x="2510805" y="3389031"/>
            <a:ext cx="635000" cy="346545"/>
          </a:xfrm>
          <a:prstGeom prst="rightArrow">
            <a:avLst>
              <a:gd name="adj1" fmla="val 50000"/>
              <a:gd name="adj2" fmla="val 50000"/>
            </a:avLst>
          </a:prstGeom>
          <a:noFill/>
          <a:ln w="25400" algn="ctr">
            <a:solidFill>
              <a:schemeClr val="tx2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Стрелка вправо 4"/>
          <p:cNvSpPr/>
          <p:nvPr/>
        </p:nvSpPr>
        <p:spPr>
          <a:xfrm rot="18878449">
            <a:off x="5684419" y="2898308"/>
            <a:ext cx="563669" cy="326340"/>
          </a:xfrm>
          <a:prstGeom prst="rightArrow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Стрелка вправо 5"/>
          <p:cNvSpPr>
            <a:spLocks noChangeArrowheads="1"/>
          </p:cNvSpPr>
          <p:nvPr/>
        </p:nvSpPr>
        <p:spPr bwMode="auto">
          <a:xfrm rot="13763266">
            <a:off x="3005805" y="2803183"/>
            <a:ext cx="583136" cy="315510"/>
          </a:xfrm>
          <a:prstGeom prst="rightArrow">
            <a:avLst>
              <a:gd name="adj1" fmla="val 50000"/>
              <a:gd name="adj2" fmla="val 66765"/>
            </a:avLst>
          </a:prstGeom>
          <a:noFill/>
          <a:ln w="25400" algn="ctr">
            <a:solidFill>
              <a:schemeClr val="tx2"/>
            </a:solidFill>
            <a:miter lim="800000"/>
            <a:headEnd/>
            <a:tailEnd/>
          </a:ln>
        </p:spPr>
        <p:txBody>
          <a:bodyPr vert="eaVert"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11" name="Стрелка вправо 10"/>
          <p:cNvSpPr>
            <a:spLocks noChangeArrowheads="1"/>
          </p:cNvSpPr>
          <p:nvPr/>
        </p:nvSpPr>
        <p:spPr bwMode="auto">
          <a:xfrm rot="16200000">
            <a:off x="4215762" y="2633110"/>
            <a:ext cx="576709" cy="296280"/>
          </a:xfrm>
          <a:prstGeom prst="rightArrow">
            <a:avLst>
              <a:gd name="adj1" fmla="val 50000"/>
              <a:gd name="adj2" fmla="val 66765"/>
            </a:avLst>
          </a:prstGeom>
          <a:noFill/>
          <a:ln w="25400" algn="ctr">
            <a:solidFill>
              <a:schemeClr val="tx2"/>
            </a:solidFill>
            <a:miter lim="800000"/>
            <a:headEnd/>
            <a:tailEnd/>
          </a:ln>
        </p:spPr>
        <p:txBody>
          <a:bodyPr vert="eaVert"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15" name="Стрелка вправо 14"/>
          <p:cNvSpPr/>
          <p:nvPr/>
        </p:nvSpPr>
        <p:spPr>
          <a:xfrm rot="20107272">
            <a:off x="6228997" y="3476952"/>
            <a:ext cx="614169" cy="351432"/>
          </a:xfrm>
          <a:prstGeom prst="rightArrow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 rot="2652791">
            <a:off x="5823380" y="4772116"/>
            <a:ext cx="694019" cy="360040"/>
          </a:xfrm>
          <a:prstGeom prst="rightArrow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4250" y="0"/>
            <a:ext cx="5397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ик 20"/>
          <p:cNvSpPr/>
          <p:nvPr/>
        </p:nvSpPr>
        <p:spPr>
          <a:xfrm>
            <a:off x="395536" y="2636912"/>
            <a:ext cx="1800200" cy="9361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Водное хозяйство     3 074,46 тыс.руб.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707904" y="1052736"/>
            <a:ext cx="1584176" cy="12241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Транспорт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6 184,50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979712" y="1268760"/>
            <a:ext cx="1656184" cy="12961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Лесное хозяйство     3 895,92 тыс.руб.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67544" y="5589240"/>
            <a:ext cx="1800200" cy="10801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Сельское хозяйство 3 406,40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436096" y="1340768"/>
            <a:ext cx="1728192" cy="12241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Дорожное хозяйство (дорожные фонды) 391 975,84 тыс.руб.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164288" y="2636912"/>
            <a:ext cx="1800200" cy="9361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Связь и информатика             7 985,62 тыс.руб.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092280" y="5517232"/>
            <a:ext cx="1872208" cy="12241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Другие вопросы в области  национальной экономики                 44 308,55 тыс.руб.</a:t>
            </a:r>
            <a:endParaRPr lang="ru-RU" sz="14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491880" y="3429000"/>
            <a:ext cx="2232248" cy="15121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Национальная  </a:t>
            </a:r>
          </a:p>
          <a:p>
            <a:pPr algn="ctr"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экономика</a:t>
            </a:r>
          </a:p>
          <a:p>
            <a:pPr algn="ctr"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460 831,29 тыс.руб.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755576" y="116632"/>
            <a:ext cx="67758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Расходы  в  области  национальной  экономики</a:t>
            </a:r>
            <a:endParaRPr lang="ru-RU" sz="2400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1907704" y="5589240"/>
            <a:ext cx="55446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Объем расходов на национальную экономику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расчете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одного жителя составит  3 348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руб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717032"/>
            <a:ext cx="2160241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1052736"/>
            <a:ext cx="1907704" cy="1548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3717032"/>
            <a:ext cx="1944216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980728"/>
            <a:ext cx="186690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1" grpId="0" animBg="1"/>
      <p:bldP spid="15" grpId="0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трелка вправо 4"/>
          <p:cNvSpPr/>
          <p:nvPr/>
        </p:nvSpPr>
        <p:spPr>
          <a:xfrm>
            <a:off x="1979712" y="3068960"/>
            <a:ext cx="576064" cy="395288"/>
          </a:xfrm>
          <a:prstGeom prst="rightArrow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>
            <a:off x="1979712" y="4725144"/>
            <a:ext cx="576064" cy="358775"/>
          </a:xfrm>
          <a:prstGeom prst="rightArrow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3023" name="TextBox 10"/>
          <p:cNvSpPr txBox="1">
            <a:spLocks noChangeArrowheads="1"/>
          </p:cNvSpPr>
          <p:nvPr/>
        </p:nvSpPr>
        <p:spPr bwMode="auto">
          <a:xfrm>
            <a:off x="323528" y="5589240"/>
            <a:ext cx="8439150" cy="110799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Общая</a:t>
            </a:r>
            <a:r>
              <a:rPr lang="ru-RU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протяженность дорог ГО Первоуральск на </a:t>
            </a:r>
            <a:r>
              <a:rPr lang="ru-R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01.01.2023 </a:t>
            </a:r>
            <a:r>
              <a:rPr lang="ru-RU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г. </a:t>
            </a:r>
            <a:r>
              <a:rPr lang="ru-R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484,7 </a:t>
            </a:r>
            <a:r>
              <a:rPr lang="ru-RU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км</a:t>
            </a:r>
            <a:r>
              <a:rPr lang="ru-R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Доля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протяженности автомобильных дорог общего пользования местного значения, не отвечающих нормативным требованиям, общей протяженности автомобильных дорог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(94,3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км)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19,24%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трелка вправо 10"/>
          <p:cNvSpPr/>
          <p:nvPr/>
        </p:nvSpPr>
        <p:spPr>
          <a:xfrm>
            <a:off x="1979712" y="1484784"/>
            <a:ext cx="648072" cy="396875"/>
          </a:xfrm>
          <a:prstGeom prst="rightArrow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4250" y="0"/>
            <a:ext cx="5397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979712" y="188640"/>
            <a:ext cx="52637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Расходы на дорожное  хозяйство</a:t>
            </a:r>
            <a:endParaRPr lang="ru-RU" sz="2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95536" y="1052736"/>
            <a:ext cx="1512168" cy="44644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Дорожное хозяйство</a:t>
            </a:r>
          </a:p>
          <a:p>
            <a:pPr algn="ctr"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(дорожные фонды) </a:t>
            </a:r>
          </a:p>
          <a:p>
            <a:pPr algn="ctr">
              <a:defRPr/>
            </a:pP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391 975,84</a:t>
            </a:r>
          </a:p>
          <a:p>
            <a:pPr algn="ctr"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тыс.руб.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699792" y="2132856"/>
            <a:ext cx="3744416" cy="20882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Выполнение ПСД, инженерных изысканий, прохождение экспертизы проектов строительства, реконструкции, модернизации автомобильных дорог и искусственных сооружений на них</a:t>
            </a:r>
          </a:p>
          <a:p>
            <a:pPr algn="ctr"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3 134,72 тыс.руб.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699792" y="1052736"/>
            <a:ext cx="3744416" cy="10081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Текущее содержание и обслуживание автомобильных дорог</a:t>
            </a:r>
          </a:p>
          <a:p>
            <a:pPr algn="ctr"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115 705,82 тыс.руб.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699792" y="4365104"/>
            <a:ext cx="3744416" cy="11521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Ремонт автомобильных дорог местного значения</a:t>
            </a:r>
          </a:p>
          <a:p>
            <a:pPr algn="ctr"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273 135,30 тыс.руб.</a:t>
            </a:r>
            <a:endParaRPr lang="ru-RU" dirty="0"/>
          </a:p>
        </p:txBody>
      </p:sp>
      <p:pic>
        <p:nvPicPr>
          <p:cNvPr id="18" name="Picture 3" descr="\\192.168.2.246\экономика\5.Отчетность\Доклад Главы ГО Первоуральск\2021\УЖКХ_Дороги\DSC028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31000"/>
                    </a14:imgEffect>
                    <a14:imgEffect>
                      <a14:colorTemperature colorTemp="7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6" y="980728"/>
            <a:ext cx="2520280" cy="220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\\192.168.2.246\экономика\5.Отчетность\Доклад Главы ГО Первоуральск\2021\другие фото\1627534277_pervoru-134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356991"/>
            <a:ext cx="2520280" cy="217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1000"/>
                                        <p:tgtEl>
                                          <p:spTgt spid="43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43023" grpId="0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5697" y="116632"/>
            <a:ext cx="57606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Расходы на культуру, кинематографию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980729"/>
            <a:ext cx="7992888" cy="461665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Культура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199 603,74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тыс.руб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899592" y="2060848"/>
            <a:ext cx="360040" cy="288032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23528" y="2348880"/>
            <a:ext cx="1368152" cy="338437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Организация работы муниципальной сети библиотек, осуществление основных видов библиотечного обслуживания</a:t>
            </a:r>
          </a:p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76 770,91 тыс.руб.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763688" y="2348880"/>
            <a:ext cx="1296144" cy="338437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Организация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досуга и приобщение жителей к творчеству, культурному развитию и самообразованию, любительскому искусству и ремеслам              61 527,60 тыс.руб.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131840" y="2348880"/>
            <a:ext cx="1224136" cy="345638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Обеспечение театральными постановками и другими публичными выступлениями жителей ГО Первоуральск          </a:t>
            </a:r>
          </a:p>
          <a:p>
            <a:pPr algn="ctr"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21 257,10 тыс.руб.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740352" y="2348880"/>
            <a:ext cx="1296144" cy="165618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Сохранение объектов культурного наследия ГО Первоуральск           </a:t>
            </a:r>
          </a:p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700,00 тыс.руб.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4250" y="0"/>
            <a:ext cx="5397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Стрелка вниз 17"/>
          <p:cNvSpPr/>
          <p:nvPr/>
        </p:nvSpPr>
        <p:spPr>
          <a:xfrm flipH="1">
            <a:off x="2267744" y="2060848"/>
            <a:ext cx="432048" cy="288032"/>
          </a:xfrm>
          <a:prstGeom prst="downArrow">
            <a:avLst>
              <a:gd name="adj1" fmla="val 50000"/>
              <a:gd name="adj2" fmla="val 5295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>
            <a:off x="6444208" y="2060848"/>
            <a:ext cx="504056" cy="288032"/>
          </a:xfrm>
          <a:prstGeom prst="downArrow">
            <a:avLst>
              <a:gd name="adj1" fmla="val 50000"/>
              <a:gd name="adj2" fmla="val 3350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>
            <a:off x="7740352" y="2060848"/>
            <a:ext cx="432048" cy="288032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323528" y="5805264"/>
            <a:ext cx="5040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Объем расходов бюджета 2023 г. в области культуры на одного жителя составляет 1 450 руб.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трелка вниз 16"/>
          <p:cNvSpPr/>
          <p:nvPr/>
        </p:nvSpPr>
        <p:spPr>
          <a:xfrm>
            <a:off x="4932040" y="2060848"/>
            <a:ext cx="432048" cy="288032"/>
          </a:xfrm>
          <a:prstGeom prst="downArrow">
            <a:avLst>
              <a:gd name="adj1" fmla="val 50000"/>
              <a:gd name="adj2" fmla="val 3350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5940152" y="2348880"/>
            <a:ext cx="1728192" cy="165618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Благоустройство территории, ремонты зданий и помещений. Укрепление материально-технической базы.</a:t>
            </a:r>
          </a:p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21 712,53 тыс.руб.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4005064"/>
            <a:ext cx="2880320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Прямоугольник 23"/>
          <p:cNvSpPr/>
          <p:nvPr/>
        </p:nvSpPr>
        <p:spPr>
          <a:xfrm>
            <a:off x="4499992" y="2348880"/>
            <a:ext cx="1296144" cy="345638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Обеспечение деятельности учреждений в сфере массового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культурно-досугового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отдыха.   </a:t>
            </a:r>
          </a:p>
          <a:p>
            <a:pPr algn="ctr"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17 635,60 тыс.руб.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Стрелка вниз 24"/>
          <p:cNvSpPr/>
          <p:nvPr/>
        </p:nvSpPr>
        <p:spPr>
          <a:xfrm flipH="1">
            <a:off x="3563888" y="2060848"/>
            <a:ext cx="432048" cy="288032"/>
          </a:xfrm>
          <a:prstGeom prst="downArrow">
            <a:avLst>
              <a:gd name="adj1" fmla="val 50000"/>
              <a:gd name="adj2" fmla="val 3350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539552" y="1549075"/>
            <a:ext cx="8001272" cy="369332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Основные направления расходов в области культуры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5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550"/>
                            </p:stCondLst>
                            <p:childTnLst>
                              <p:par>
                                <p:cTn id="12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550"/>
                            </p:stCondLst>
                            <p:childTnLst>
                              <p:par>
                                <p:cTn id="23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550"/>
                            </p:stCondLst>
                            <p:childTnLst>
                              <p:par>
                                <p:cTn id="2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5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50"/>
                            </p:stCondLst>
                            <p:childTnLst>
                              <p:par>
                                <p:cTn id="47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050"/>
                            </p:stCondLst>
                            <p:childTnLst>
                              <p:par>
                                <p:cTn id="51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50"/>
                            </p:stCondLst>
                            <p:childTnLst>
                              <p:par>
                                <p:cTn id="55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050"/>
                            </p:stCondLst>
                            <p:childTnLst>
                              <p:par>
                                <p:cTn id="59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3050"/>
                            </p:stCondLst>
                            <p:childTnLst>
                              <p:par>
                                <p:cTn id="6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50"/>
                            </p:stCondLst>
                            <p:childTnLst>
                              <p:par>
                                <p:cTn id="73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050"/>
                            </p:stCondLst>
                            <p:childTnLst>
                              <p:par>
                                <p:cTn id="7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5" grpId="0" animBg="1"/>
      <p:bldP spid="16" grpId="0" animBg="1"/>
      <p:bldP spid="22" grpId="0" animBg="1"/>
      <p:bldP spid="2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0"/>
            <a:ext cx="828092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Расходы на физическую культуру и спорт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7584" y="980728"/>
            <a:ext cx="7508818" cy="461665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Физическая культура и спорт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195 344,07 тыс.руб.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2267744" y="1484784"/>
            <a:ext cx="360040" cy="288032"/>
          </a:xfrm>
          <a:prstGeom prst="downArrow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4250" y="0"/>
            <a:ext cx="5397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трелка вниз 4"/>
          <p:cNvSpPr/>
          <p:nvPr/>
        </p:nvSpPr>
        <p:spPr>
          <a:xfrm>
            <a:off x="6732240" y="1484784"/>
            <a:ext cx="360040" cy="288032"/>
          </a:xfrm>
          <a:prstGeom prst="downArrow">
            <a:avLst>
              <a:gd name="adj1" fmla="val 50000"/>
              <a:gd name="adj2" fmla="val 52953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179512" y="1844824"/>
            <a:ext cx="3960440" cy="8640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 на финансовое обеспечение муниципального задания </a:t>
            </a:r>
          </a:p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ПМБУ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ФКиС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«СТАРТ»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79512" y="5301208"/>
            <a:ext cx="3960440" cy="14401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Организация и проведение физкультурных и спортивных мероприятий в рамках Всероссийского физкультурно-спортивного комплекса ГТО (за исключением тестирования выполнения нормативов испытаний комплекса ГТО)</a:t>
            </a:r>
            <a:endParaRPr lang="ru-RU" sz="1400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179512" y="2780928"/>
            <a:ext cx="3960440" cy="6480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Организация и проведение официальных физкультурных(физкультурно-оздоровительных) мероприятий</a:t>
            </a:r>
            <a:endParaRPr lang="ru-RU" sz="1400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179512" y="3501008"/>
            <a:ext cx="3960440" cy="6480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Организация и проведение официальных спортивных мероприятий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179512" y="4221088"/>
            <a:ext cx="3960440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Обеспечение доступа к объектам спорта 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79512" y="4581128"/>
            <a:ext cx="3960440" cy="6480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Проведение тестирования выполнения нормативов испытаний (тестов) комплекса ГТО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4283968" y="2996952"/>
            <a:ext cx="4680520" cy="5040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Обеспечение финансовой поддержки (субсидии) на целевые расходы спортивных организаций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4283968" y="2420888"/>
            <a:ext cx="4680520" cy="5040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Обеспечение финансовой поддержки АНО «Клуб Уральский трубник по хоккею с мячом»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4283968" y="1844824"/>
            <a:ext cx="4680520" cy="5040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Финансовая поддержка спортсменов  и спортивных  команд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283968" y="3573016"/>
            <a:ext cx="4680520" cy="5760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Создание спортивных площадок (оснащение спортивным оборудованием) для занятий уличной гимнастикой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283968" y="4221088"/>
            <a:ext cx="4680520" cy="5760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Организация работы центра тестирования по выполнению нормативов испытаний (тестов) ГТО,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2" descr="https://encrypted-tbn0.gstatic.com/images?q=tbn:ANd9GcQkIf1AnHFqc1yhSmmR06owTgpLftZe5hef0eoVtlFcfTE3hAcR6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869160"/>
            <a:ext cx="3960440" cy="1772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0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8461375" cy="4572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Расходы на физическую культуру и спорт</a:t>
            </a:r>
          </a:p>
        </p:txBody>
      </p:sp>
      <p:graphicFrame>
        <p:nvGraphicFramePr>
          <p:cNvPr id="51246" name="Group 46"/>
          <p:cNvGraphicFramePr>
            <a:graphicFrameLocks noGrp="1"/>
          </p:cNvGraphicFramePr>
          <p:nvPr/>
        </p:nvGraphicFramePr>
        <p:xfrm>
          <a:off x="683568" y="1052736"/>
          <a:ext cx="7704856" cy="896012"/>
        </p:xfrm>
        <a:graphic>
          <a:graphicData uri="http://schemas.openxmlformats.org/drawingml/2006/table">
            <a:tbl>
              <a:tblPr/>
              <a:tblGrid>
                <a:gridCol w="7704856"/>
              </a:tblGrid>
              <a:tr h="896012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расходов бюджета на физическую культуру и спорт в расчете на 1 жителя  1 419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</a:t>
                      </a:r>
                    </a:p>
                  </a:txBody>
                  <a:tcPr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04250" y="0"/>
            <a:ext cx="5397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50825" y="2204864"/>
            <a:ext cx="86423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Доля населения, систематически занимающихся физической культурой и спортом,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возросла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трехлетний период с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49,5%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55,2%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Диаграмма 64535"/>
          <p:cNvGraphicFramePr>
            <a:graphicFrameLocks/>
          </p:cNvGraphicFramePr>
          <p:nvPr/>
        </p:nvGraphicFramePr>
        <p:xfrm>
          <a:off x="683568" y="2996952"/>
          <a:ext cx="8009807" cy="3861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advClick="0" advTm="5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2000"/>
                                        <p:tgtEl>
                                          <p:spTgt spid="51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11" grpId="0">
        <p:bldSub>
          <a:bldChart bld="series"/>
        </p:bldSub>
      </p:bldGraphic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539750" y="1557338"/>
            <a:ext cx="6985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66564" name="Text Box 4" descr="121049_original"/>
          <p:cNvSpPr txBox="1">
            <a:spLocks noChangeArrowheads="1"/>
          </p:cNvSpPr>
          <p:nvPr/>
        </p:nvSpPr>
        <p:spPr bwMode="auto">
          <a:xfrm>
            <a:off x="0" y="765175"/>
            <a:ext cx="9144000" cy="5695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45000"/>
              </a:lnSpc>
              <a:spcBef>
                <a:spcPct val="50000"/>
              </a:spcBef>
              <a:defRPr/>
            </a:pPr>
            <a:endParaRPr lang="ru-RU" sz="2800" b="1" i="1" dirty="0"/>
          </a:p>
          <a:p>
            <a:pPr algn="ctr">
              <a:lnSpc>
                <a:spcPct val="45000"/>
              </a:lnSpc>
              <a:spcBef>
                <a:spcPct val="50000"/>
              </a:spcBef>
              <a:defRPr/>
            </a:pPr>
            <a:endParaRPr lang="ru-RU" sz="2800" dirty="0"/>
          </a:p>
          <a:p>
            <a:pPr algn="ctr">
              <a:lnSpc>
                <a:spcPct val="45000"/>
              </a:lnSpc>
              <a:spcBef>
                <a:spcPct val="50000"/>
              </a:spcBef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45000"/>
              </a:lnSpc>
              <a:spcBef>
                <a:spcPct val="50000"/>
              </a:spcBef>
              <a:defRPr/>
            </a:pPr>
            <a:endParaRPr lang="ru-RU" sz="2400" b="1" i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lnSpc>
                <a:spcPct val="45000"/>
              </a:lnSpc>
              <a:spcBef>
                <a:spcPct val="50000"/>
              </a:spcBef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Финансовое управление Администрации </a:t>
            </a:r>
          </a:p>
          <a:p>
            <a:pPr algn="ctr">
              <a:lnSpc>
                <a:spcPct val="45000"/>
              </a:lnSpc>
              <a:spcBef>
                <a:spcPct val="50000"/>
              </a:spcBef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городского округа  Первоуральск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45000"/>
              </a:lnSpc>
              <a:spcBef>
                <a:spcPct val="50000"/>
              </a:spcBef>
              <a:defRPr/>
            </a:pPr>
            <a:endParaRPr lang="ru-RU" sz="2400" b="1" i="1" dirty="0">
              <a:solidFill>
                <a:srgbClr val="800000"/>
              </a:solidFill>
            </a:endParaRPr>
          </a:p>
          <a:p>
            <a:pPr algn="ctr">
              <a:lnSpc>
                <a:spcPct val="45000"/>
              </a:lnSpc>
              <a:spcBef>
                <a:spcPct val="50000"/>
              </a:spcBef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Руководитель: Ярославцева Марина Юрьевна</a:t>
            </a:r>
          </a:p>
          <a:p>
            <a:pPr algn="ctr">
              <a:lnSpc>
                <a:spcPct val="45000"/>
              </a:lnSpc>
              <a:spcBef>
                <a:spcPct val="50000"/>
              </a:spcBef>
              <a:defRPr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45000"/>
              </a:lnSpc>
              <a:spcBef>
                <a:spcPct val="50000"/>
              </a:spcBef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Тел/факс:8(3439)647755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45000"/>
              </a:lnSpc>
              <a:spcBef>
                <a:spcPct val="50000"/>
              </a:spcBef>
              <a:defRPr/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ufin@prvadm.ru</a:t>
            </a:r>
          </a:p>
          <a:p>
            <a:pPr algn="ctr">
              <a:lnSpc>
                <a:spcPct val="45000"/>
              </a:lnSpc>
              <a:spcBef>
                <a:spcPct val="50000"/>
              </a:spcBef>
              <a:defRPr/>
            </a:pPr>
            <a:endParaRPr lang="en-US" sz="2400" b="1" i="1" dirty="0">
              <a:solidFill>
                <a:srgbClr val="800000"/>
              </a:solidFill>
            </a:endParaRPr>
          </a:p>
          <a:p>
            <a:pPr algn="ctr">
              <a:lnSpc>
                <a:spcPct val="45000"/>
              </a:lnSpc>
              <a:spcBef>
                <a:spcPct val="50000"/>
              </a:spcBef>
              <a:defRPr/>
            </a:pPr>
            <a:endParaRPr lang="en-US" sz="2400" b="1" i="1" dirty="0">
              <a:solidFill>
                <a:srgbClr val="800000"/>
              </a:solidFill>
            </a:endParaRPr>
          </a:p>
          <a:p>
            <a:pPr algn="ctr">
              <a:lnSpc>
                <a:spcPct val="45000"/>
              </a:lnSpc>
              <a:spcBef>
                <a:spcPct val="50000"/>
              </a:spcBef>
              <a:defRPr/>
            </a:pPr>
            <a:endParaRPr lang="en-US" sz="2400" b="1" i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lnSpc>
                <a:spcPct val="45000"/>
              </a:lnSpc>
              <a:spcBef>
                <a:spcPct val="50000"/>
              </a:spcBef>
              <a:defRPr/>
            </a:pPr>
            <a:endParaRPr lang="en-US" sz="2400" b="1" i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lnSpc>
                <a:spcPct val="45000"/>
              </a:lnSpc>
              <a:spcBef>
                <a:spcPct val="50000"/>
              </a:spcBef>
              <a:defRPr/>
            </a:pPr>
            <a:endParaRPr lang="ru-RU" b="1" i="1" dirty="0">
              <a:solidFill>
                <a:srgbClr val="FF0000"/>
              </a:solidFill>
            </a:endParaRPr>
          </a:p>
          <a:p>
            <a:pPr algn="ctr">
              <a:lnSpc>
                <a:spcPct val="45000"/>
              </a:lnSpc>
              <a:spcBef>
                <a:spcPct val="50000"/>
              </a:spcBef>
              <a:defRPr/>
            </a:pPr>
            <a:endParaRPr lang="ru-RU" b="1" i="1" dirty="0">
              <a:solidFill>
                <a:srgbClr val="FF0000"/>
              </a:solidFill>
            </a:endParaRPr>
          </a:p>
          <a:p>
            <a:pPr algn="ctr">
              <a:lnSpc>
                <a:spcPct val="45000"/>
              </a:lnSpc>
              <a:spcBef>
                <a:spcPct val="50000"/>
              </a:spcBef>
              <a:defRPr/>
            </a:pP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4250" y="0"/>
            <a:ext cx="5397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ъект 1" descr="121049_original"/>
          <p:cNvSpPr>
            <a:spLocks noGrp="1"/>
          </p:cNvSpPr>
          <p:nvPr>
            <p:ph idx="4294967295"/>
          </p:nvPr>
        </p:nvSpPr>
        <p:spPr>
          <a:xfrm>
            <a:off x="0" y="908720"/>
            <a:ext cx="8964488" cy="7510710"/>
          </a:xfrm>
          <a:noFill/>
        </p:spPr>
        <p:txBody>
          <a:bodyPr wrap="square">
            <a:spAutoFit/>
          </a:bodyPr>
          <a:lstStyle/>
          <a:p>
            <a:pPr marL="176213" indent="-176213" algn="just" eaLnBrk="1" hangingPunct="1">
              <a:lnSpc>
                <a:spcPct val="114000"/>
              </a:lnSpc>
              <a:spcBef>
                <a:spcPct val="0"/>
              </a:spcBef>
            </a:pP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Бюджетный кодекс Российской Федерации</a:t>
            </a:r>
          </a:p>
          <a:p>
            <a:pPr marL="176213" indent="-176213" algn="just" eaLnBrk="1" hangingPunct="1">
              <a:lnSpc>
                <a:spcPct val="114000"/>
              </a:lnSpc>
              <a:spcBef>
                <a:spcPct val="0"/>
              </a:spcBef>
            </a:pPr>
            <a:endParaRPr lang="ru-RU" altLang="ru-RU" sz="18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176213" indent="-176213" algn="just" eaLnBrk="1" hangingPunct="1">
              <a:lnSpc>
                <a:spcPct val="114000"/>
              </a:lnSpc>
              <a:spcBef>
                <a:spcPct val="0"/>
              </a:spcBef>
            </a:pPr>
            <a:r>
              <a:rPr lang="ru-RU" altLang="ru-RU" sz="1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Федеральный закон от 06.10.2003 № 131-ФЗ </a:t>
            </a:r>
          </a:p>
          <a:p>
            <a:pPr marL="176213" indent="-176213" algn="just" eaLnBrk="1" hangingPunct="1">
              <a:lnSpc>
                <a:spcPct val="114000"/>
              </a:lnSpc>
              <a:spcBef>
                <a:spcPct val="0"/>
              </a:spcBef>
              <a:buNone/>
            </a:pPr>
            <a:r>
              <a:rPr lang="ru-RU" altLang="ru-RU" sz="1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«Об общих принципах организации местного </a:t>
            </a:r>
          </a:p>
          <a:p>
            <a:pPr marL="176213" indent="-176213" algn="just" eaLnBrk="1" hangingPunct="1">
              <a:lnSpc>
                <a:spcPct val="114000"/>
              </a:lnSpc>
              <a:spcBef>
                <a:spcPct val="0"/>
              </a:spcBef>
              <a:buNone/>
            </a:pPr>
            <a:r>
              <a:rPr lang="ru-RU" altLang="ru-RU" sz="1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самоуправления в Российской Федерации»</a:t>
            </a:r>
          </a:p>
          <a:p>
            <a:pPr marL="176213" indent="-176213" algn="just" eaLnBrk="1" hangingPunct="1">
              <a:lnSpc>
                <a:spcPct val="114000"/>
              </a:lnSpc>
              <a:spcBef>
                <a:spcPct val="0"/>
              </a:spcBef>
            </a:pPr>
            <a:endParaRPr lang="ru-RU" altLang="ru-RU" sz="18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176213" indent="-176213" algn="just" eaLnBrk="1" hangingPunct="1">
              <a:lnSpc>
                <a:spcPct val="114000"/>
              </a:lnSpc>
              <a:spcBef>
                <a:spcPct val="0"/>
              </a:spcBef>
            </a:pPr>
            <a:r>
              <a:rPr lang="ru-RU" altLang="ru-RU" sz="1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Федеральный закон от 08.05.2010 № 83-ФЗ «О внесении изменений в отдельные законодательные акты Российской Федерации в связи с совершенствованием правового положения государственных (муниципальных) учреждений»</a:t>
            </a:r>
          </a:p>
          <a:p>
            <a:pPr marL="176213" indent="-176213" algn="just" eaLnBrk="1" hangingPunct="1">
              <a:lnSpc>
                <a:spcPct val="114000"/>
              </a:lnSpc>
              <a:spcBef>
                <a:spcPct val="0"/>
              </a:spcBef>
              <a:buNone/>
            </a:pPr>
            <a:endParaRPr lang="ru-RU" altLang="ru-RU" sz="18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176213" indent="-176213" algn="just" eaLnBrk="1" hangingPunct="1">
              <a:lnSpc>
                <a:spcPct val="114000"/>
              </a:lnSpc>
              <a:spcBef>
                <a:spcPct val="0"/>
              </a:spcBef>
            </a:pPr>
            <a:r>
              <a:rPr lang="ru-RU" altLang="ru-RU" sz="1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Решение Первоуральской городской Думы от 27.07.2017 </a:t>
            </a:r>
            <a:r>
              <a:rPr lang="ru-RU" altLang="ru-RU" sz="1800" dirty="0" smtClean="0">
                <a:latin typeface="Times New Roman" pitchFamily="18" charset="0"/>
              </a:rPr>
              <a:t>г. № 649 (в редакции от 28.06.2018 г) «</a:t>
            </a:r>
            <a:r>
              <a:rPr lang="ru-RU" altLang="ru-RU" sz="1800" dirty="0" smtClean="0">
                <a:latin typeface="Times New Roman" pitchFamily="18" charset="0"/>
                <a:ea typeface="Calibri" pitchFamily="34" charset="0"/>
                <a:cs typeface="Calibri" pitchFamily="34" charset="0"/>
              </a:rPr>
              <a:t>Об утверждении положения о бюджетном устройстве и бюджетном процессе в городском округе Первоуральск </a:t>
            </a:r>
            <a:r>
              <a:rPr lang="ru-RU" altLang="ru-RU" sz="1800" dirty="0" smtClean="0">
                <a:latin typeface="Times New Roman" pitchFamily="18" charset="0"/>
              </a:rPr>
              <a:t>»</a:t>
            </a:r>
          </a:p>
          <a:p>
            <a:pPr marL="176213" indent="-176213" algn="just" eaLnBrk="1" hangingPunct="1">
              <a:lnSpc>
                <a:spcPct val="114000"/>
              </a:lnSpc>
              <a:spcBef>
                <a:spcPct val="0"/>
              </a:spcBef>
            </a:pPr>
            <a:endParaRPr lang="en-US" altLang="ru-RU" sz="1800" dirty="0" smtClean="0">
              <a:latin typeface="Times New Roman" pitchFamily="18" charset="0"/>
            </a:endParaRPr>
          </a:p>
          <a:p>
            <a:pPr marL="176213" indent="-176213" algn="just" eaLnBrk="1" hangingPunct="1">
              <a:lnSpc>
                <a:spcPct val="114000"/>
              </a:lnSpc>
              <a:spcBef>
                <a:spcPct val="0"/>
              </a:spcBef>
            </a:pPr>
            <a:r>
              <a:rPr lang="ru-RU" altLang="ru-RU" sz="1800" dirty="0" smtClean="0">
                <a:latin typeface="Times New Roman" pitchFamily="18" charset="0"/>
              </a:rPr>
              <a:t>Решение </a:t>
            </a:r>
            <a:r>
              <a:rPr lang="ru-RU" altLang="ru-RU" sz="1800" dirty="0" err="1" smtClean="0">
                <a:latin typeface="Times New Roman" pitchFamily="18" charset="0"/>
              </a:rPr>
              <a:t>Первоуральского</a:t>
            </a:r>
            <a:r>
              <a:rPr lang="ru-RU" altLang="ru-RU" sz="1800" dirty="0" smtClean="0">
                <a:latin typeface="Times New Roman" pitchFamily="18" charset="0"/>
              </a:rPr>
              <a:t> городского Совета от 23.06.2005года № 94 (в редакции от 22.12.2022 г.) «Об утверждении Устава городского округа Первоуральск»</a:t>
            </a:r>
          </a:p>
          <a:p>
            <a:pPr marL="176213" indent="-176213" algn="just" eaLnBrk="1" hangingPunct="1">
              <a:lnSpc>
                <a:spcPct val="114000"/>
              </a:lnSpc>
              <a:spcBef>
                <a:spcPct val="0"/>
              </a:spcBef>
            </a:pPr>
            <a:endParaRPr lang="ru-RU" altLang="ru-RU" sz="1800" dirty="0" smtClean="0">
              <a:latin typeface="Times New Roman" pitchFamily="18" charset="0"/>
            </a:endParaRPr>
          </a:p>
          <a:p>
            <a:pPr marL="176213" indent="-176213" algn="just" eaLnBrk="1" hangingPunct="1">
              <a:lnSpc>
                <a:spcPct val="114000"/>
              </a:lnSpc>
              <a:spcBef>
                <a:spcPct val="0"/>
              </a:spcBef>
            </a:pP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altLang="ru-RU" sz="1800" dirty="0" smtClean="0">
                <a:latin typeface="Times New Roman" pitchFamily="18" charset="0"/>
              </a:rPr>
              <a:t>ешение Первоуральской городской Думы  33 от 22.12.2022 г. « О бюджете городского округа Первоуральск на 2023 год и плановый период 2024 и 2025 годов</a:t>
            </a: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176213" indent="-176213" algn="just" eaLnBrk="1" hangingPunct="1">
              <a:lnSpc>
                <a:spcPct val="114000"/>
              </a:lnSpc>
              <a:spcBef>
                <a:spcPct val="0"/>
              </a:spcBef>
              <a:buFont typeface="Wingdings" pitchFamily="2" charset="2"/>
              <a:buChar char="§"/>
            </a:pPr>
            <a:endParaRPr lang="ru-RU" altLang="ru-RU" sz="1600" b="1" i="1" dirty="0" smtClean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176213" indent="-176213" algn="just" eaLnBrk="1" hangingPunct="1">
              <a:lnSpc>
                <a:spcPct val="114000"/>
              </a:lnSpc>
              <a:spcBef>
                <a:spcPct val="0"/>
              </a:spcBef>
              <a:buFont typeface="Wingdings" pitchFamily="2" charset="2"/>
              <a:buChar char="§"/>
            </a:pPr>
            <a:endParaRPr lang="ru-RU" altLang="ru-RU" sz="1600" b="1" i="1" dirty="0" smtClean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176213" indent="-176213" algn="just" eaLnBrk="1" hangingPunct="1">
              <a:lnSpc>
                <a:spcPct val="114000"/>
              </a:lnSpc>
              <a:spcBef>
                <a:spcPct val="0"/>
              </a:spcBef>
              <a:buFont typeface="Wingdings" pitchFamily="2" charset="2"/>
              <a:buChar char="§"/>
            </a:pPr>
            <a:endParaRPr lang="ru-RU" sz="1600" b="1" i="1" dirty="0" smtClean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176213" indent="-176213" algn="just" eaLnBrk="1" hangingPunct="1">
              <a:lnSpc>
                <a:spcPct val="114000"/>
              </a:lnSpc>
              <a:spcBef>
                <a:spcPct val="0"/>
              </a:spcBef>
              <a:buFont typeface="Wingdings" pitchFamily="2" charset="2"/>
              <a:buChar char="§"/>
            </a:pPr>
            <a:endParaRPr lang="ru-RU" sz="1600" b="1" dirty="0" smtClean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176213" indent="-176213" eaLnBrk="1" hangingPunct="1"/>
            <a:endParaRPr lang="ru-RU" sz="1600" b="1" dirty="0" smtClean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5128" name="Rectangle 2"/>
          <p:cNvSpPr>
            <a:spLocks noChangeArrowheads="1"/>
          </p:cNvSpPr>
          <p:nvPr/>
        </p:nvSpPr>
        <p:spPr bwMode="auto">
          <a:xfrm>
            <a:off x="1835150" y="0"/>
            <a:ext cx="5768975" cy="7651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1pPr>
            <a:lvl2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2pPr>
            <a:lvl3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3pPr>
            <a:lvl4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4pPr>
            <a:lvl5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9pPr>
          </a:lstStyle>
          <a:p>
            <a:pPr eaLnBrk="1" hangingPunct="1">
              <a:defRPr/>
            </a:pPr>
            <a:r>
              <a:rPr lang="ru-RU" sz="24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Нормативно-правовая база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4250" y="0"/>
            <a:ext cx="5397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1052736"/>
            <a:ext cx="2862262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1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1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build="p"/>
      <p:bldP spid="512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900113" y="1628775"/>
            <a:ext cx="72723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</p:spTree>
  </p:cSld>
  <p:clrMapOvr>
    <a:masterClrMapping/>
  </p:clrMapOvr>
  <p:transition spd="slow" advClick="0" advTm="5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ъект 1" descr="121049_original"/>
          <p:cNvSpPr>
            <a:spLocks noGrp="1"/>
          </p:cNvSpPr>
          <p:nvPr>
            <p:ph idx="4294967295"/>
          </p:nvPr>
        </p:nvSpPr>
        <p:spPr>
          <a:xfrm>
            <a:off x="0" y="1081419"/>
            <a:ext cx="8964488" cy="5776581"/>
          </a:xfrm>
          <a:noFill/>
        </p:spPr>
        <p:txBody>
          <a:bodyPr wrap="square">
            <a:spAutoFit/>
          </a:bodyPr>
          <a:lstStyle/>
          <a:p>
            <a:pPr marL="176213" indent="-176213" algn="just" eaLnBrk="1" hangingPunct="1">
              <a:lnSpc>
                <a:spcPct val="114000"/>
              </a:lnSpc>
              <a:spcBef>
                <a:spcPct val="0"/>
              </a:spcBef>
              <a:buNone/>
            </a:pPr>
            <a:r>
              <a:rPr lang="ru-RU" altLang="ru-RU" sz="1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ru-RU" sz="1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В городском округе Первоуральск возможность участия граждан в формировании бюджета на очередной финансовый год и плановый период обеспечения следующим образом: </a:t>
            </a:r>
          </a:p>
          <a:p>
            <a:pPr marL="176213" indent="-176213" algn="just" eaLnBrk="1" hangingPunct="1">
              <a:lnSpc>
                <a:spcPct val="114000"/>
              </a:lnSpc>
              <a:spcBef>
                <a:spcPct val="0"/>
              </a:spcBef>
              <a:buNone/>
            </a:pPr>
            <a:endParaRPr lang="ru-RU" altLang="ru-RU" sz="18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176213" indent="-176213" algn="just" eaLnBrk="1" hangingPunct="1">
              <a:lnSpc>
                <a:spcPct val="114000"/>
              </a:lnSpc>
              <a:spcBef>
                <a:spcPct val="0"/>
              </a:spcBef>
            </a:pPr>
            <a:r>
              <a:rPr lang="ru-RU" altLang="ru-RU" sz="1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Публичное обсуждение муниципальных программ.</a:t>
            </a:r>
          </a:p>
          <a:p>
            <a:pPr marL="176213" indent="-176213" algn="just" eaLnBrk="1" hangingPunct="1">
              <a:lnSpc>
                <a:spcPct val="114000"/>
              </a:lnSpc>
              <a:spcBef>
                <a:spcPct val="0"/>
              </a:spcBef>
            </a:pPr>
            <a:endParaRPr lang="ru-RU" altLang="ru-RU" sz="18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176213" indent="-176213" algn="just" eaLnBrk="1" hangingPunct="1">
              <a:lnSpc>
                <a:spcPct val="114000"/>
              </a:lnSpc>
              <a:spcBef>
                <a:spcPct val="0"/>
              </a:spcBef>
            </a:pPr>
            <a:r>
              <a:rPr lang="ru-RU" altLang="ru-RU" sz="1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официальном сайте городского округа публикуется проект муниципальной программы и информация о порядке направления замечаний и предложений к проекту обсуждения.</a:t>
            </a:r>
          </a:p>
          <a:p>
            <a:pPr marL="176213" indent="-176213" algn="just" eaLnBrk="1" hangingPunct="1">
              <a:lnSpc>
                <a:spcPct val="114000"/>
              </a:lnSpc>
              <a:spcBef>
                <a:spcPct val="0"/>
              </a:spcBef>
            </a:pPr>
            <a:endParaRPr lang="ru-RU" altLang="ru-RU" sz="18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176213" indent="-176213" algn="just" eaLnBrk="1" hangingPunct="1">
              <a:lnSpc>
                <a:spcPct val="114000"/>
              </a:lnSpc>
              <a:spcBef>
                <a:spcPct val="0"/>
              </a:spcBef>
            </a:pPr>
            <a:r>
              <a:rPr lang="ru-RU" altLang="ru-RU" sz="1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Период проведения общественного обсуждения проекта программы – не менее 7 календарных дней.</a:t>
            </a:r>
          </a:p>
          <a:p>
            <a:pPr marL="176213" indent="-176213" algn="just" eaLnBrk="1" hangingPunct="1">
              <a:lnSpc>
                <a:spcPct val="114000"/>
              </a:lnSpc>
              <a:spcBef>
                <a:spcPct val="0"/>
              </a:spcBef>
            </a:pPr>
            <a:endParaRPr lang="ru-RU" altLang="ru-RU" sz="18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176213" indent="-176213" algn="just" eaLnBrk="1" hangingPunct="1">
              <a:lnSpc>
                <a:spcPct val="114000"/>
              </a:lnSpc>
              <a:spcBef>
                <a:spcPct val="0"/>
              </a:spcBef>
            </a:pPr>
            <a:r>
              <a:rPr lang="ru-RU" altLang="ru-RU" sz="1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Обсуждения бюджета городского округа Первоуральск на публичных слушаниях, что обеспечивает обсуждение вопросов формирования бюджета широким кругом лиц, депутатами, гражданами, СМИ. </a:t>
            </a:r>
          </a:p>
          <a:p>
            <a:pPr marL="176213" indent="-176213" algn="just" eaLnBrk="1" hangingPunct="1">
              <a:lnSpc>
                <a:spcPct val="114000"/>
              </a:lnSpc>
              <a:spcBef>
                <a:spcPct val="0"/>
              </a:spcBef>
            </a:pPr>
            <a:endParaRPr lang="ru-RU" altLang="ru-RU" sz="18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176213" indent="-176213" algn="just" eaLnBrk="1" hangingPunct="1">
              <a:lnSpc>
                <a:spcPct val="114000"/>
              </a:lnSpc>
              <a:spcBef>
                <a:spcPct val="0"/>
              </a:spcBef>
            </a:pPr>
            <a:endParaRPr lang="ru-RU" altLang="ru-RU" sz="18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259632" y="-99392"/>
            <a:ext cx="673224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Участие жителей Первоуральска в формировании бюджета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4250" y="0"/>
            <a:ext cx="5397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ChangeArrowheads="1"/>
          </p:cNvSpPr>
          <p:nvPr/>
        </p:nvSpPr>
        <p:spPr bwMode="auto">
          <a:xfrm>
            <a:off x="179512" y="0"/>
            <a:ext cx="8532863" cy="83099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Основные направления бюджетной и налоговой политики городского округа Первоуральск на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2023-2025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sp>
        <p:nvSpPr>
          <p:cNvPr id="178180" name="Rectangle 4"/>
          <p:cNvSpPr>
            <a:spLocks noChangeArrowheads="1"/>
          </p:cNvSpPr>
          <p:nvPr/>
        </p:nvSpPr>
        <p:spPr bwMode="auto">
          <a:xfrm>
            <a:off x="0" y="981075"/>
            <a:ext cx="9144000" cy="5524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sz="1700" dirty="0" smtClean="0">
                <a:latin typeface="Times New Roman" pitchFamily="18" charset="0"/>
              </a:rPr>
              <a:t> Бюджетная </a:t>
            </a:r>
            <a:r>
              <a:rPr lang="ru-RU" sz="1700" dirty="0">
                <a:latin typeface="Times New Roman" pitchFamily="18" charset="0"/>
              </a:rPr>
              <a:t>политика в период </a:t>
            </a:r>
            <a:r>
              <a:rPr lang="ru-RU" sz="1700" dirty="0" smtClean="0">
                <a:latin typeface="Times New Roman" pitchFamily="18" charset="0"/>
              </a:rPr>
              <a:t>2023 - 2025 </a:t>
            </a:r>
            <a:r>
              <a:rPr lang="ru-RU" sz="1700" dirty="0">
                <a:latin typeface="Times New Roman" pitchFamily="18" charset="0"/>
              </a:rPr>
              <a:t>годов </a:t>
            </a:r>
            <a:r>
              <a:rPr lang="ru-RU" sz="1700" dirty="0" smtClean="0">
                <a:latin typeface="Times New Roman" pitchFamily="18" charset="0"/>
              </a:rPr>
              <a:t>соответствует </a:t>
            </a:r>
            <a:r>
              <a:rPr lang="ru-RU" sz="1700" dirty="0">
                <a:latin typeface="Times New Roman" pitchFamily="18" charset="0"/>
              </a:rPr>
              <a:t>критериям последовательности, реалистичности</a:t>
            </a:r>
            <a:r>
              <a:rPr lang="ru-RU" sz="1700" dirty="0" smtClean="0">
                <a:latin typeface="Times New Roman" pitchFamily="18" charset="0"/>
              </a:rPr>
              <a:t>, эффективности </a:t>
            </a:r>
            <a:r>
              <a:rPr lang="ru-RU" sz="1700" dirty="0">
                <a:latin typeface="Times New Roman" pitchFamily="18" charset="0"/>
              </a:rPr>
              <a:t>и </a:t>
            </a:r>
            <a:r>
              <a:rPr lang="ru-RU" sz="1700" dirty="0" err="1" smtClean="0">
                <a:latin typeface="Times New Roman" pitchFamily="18" charset="0"/>
              </a:rPr>
              <a:t>адресности</a:t>
            </a:r>
            <a:r>
              <a:rPr lang="ru-RU" sz="1700" dirty="0" smtClean="0">
                <a:latin typeface="Times New Roman" pitchFamily="18" charset="0"/>
              </a:rPr>
              <a:t>.</a:t>
            </a:r>
          </a:p>
          <a:p>
            <a:pPr algn="just" eaLnBrk="1" hangingPunct="1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sz="1700" dirty="0" smtClean="0">
                <a:latin typeface="Times New Roman" pitchFamily="18" charset="0"/>
              </a:rPr>
              <a:t> Планирование </a:t>
            </a:r>
            <a:r>
              <a:rPr lang="ru-RU" sz="1700" dirty="0">
                <a:latin typeface="Times New Roman" pitchFamily="18" charset="0"/>
              </a:rPr>
              <a:t>бюджета городского округа Первоуральск осуществляется </a:t>
            </a:r>
            <a:r>
              <a:rPr lang="ru-RU" sz="1700" dirty="0" smtClean="0">
                <a:latin typeface="Times New Roman" pitchFamily="18" charset="0"/>
              </a:rPr>
              <a:t>на </a:t>
            </a:r>
            <a:r>
              <a:rPr lang="ru-RU" sz="1700" dirty="0">
                <a:latin typeface="Times New Roman" pitchFamily="18" charset="0"/>
              </a:rPr>
              <a:t>три </a:t>
            </a:r>
            <a:r>
              <a:rPr lang="ru-RU" sz="1700" dirty="0" smtClean="0">
                <a:latin typeface="Times New Roman" pitchFamily="18" charset="0"/>
              </a:rPr>
              <a:t>года:  2023 </a:t>
            </a:r>
            <a:r>
              <a:rPr lang="ru-RU" sz="1700" dirty="0">
                <a:latin typeface="Times New Roman" pitchFamily="18" charset="0"/>
              </a:rPr>
              <a:t>год и плановый период </a:t>
            </a:r>
            <a:r>
              <a:rPr lang="ru-RU" sz="1700" dirty="0" smtClean="0">
                <a:latin typeface="Times New Roman" pitchFamily="18" charset="0"/>
              </a:rPr>
              <a:t>2024 </a:t>
            </a:r>
            <a:r>
              <a:rPr lang="ru-RU" sz="1700" dirty="0">
                <a:latin typeface="Times New Roman" pitchFamily="18" charset="0"/>
              </a:rPr>
              <a:t>и </a:t>
            </a:r>
            <a:r>
              <a:rPr lang="ru-RU" sz="1700" dirty="0" smtClean="0">
                <a:latin typeface="Times New Roman" pitchFamily="18" charset="0"/>
              </a:rPr>
              <a:t>2025 годов.</a:t>
            </a:r>
          </a:p>
          <a:p>
            <a:pPr algn="just" eaLnBrk="1" hangingPunct="1">
              <a:buFont typeface="Arial" pitchFamily="34" charset="0"/>
              <a:buChar char="•"/>
              <a:defRPr/>
            </a:pPr>
            <a:r>
              <a:rPr lang="ru-RU" sz="1700" dirty="0" smtClean="0">
                <a:latin typeface="Times New Roman" pitchFamily="18" charset="0"/>
              </a:rPr>
              <a:t>Основные задачи </a:t>
            </a:r>
            <a:r>
              <a:rPr lang="ru-RU" sz="1700" dirty="0">
                <a:latin typeface="Times New Roman" pitchFamily="18" charset="0"/>
              </a:rPr>
              <a:t>бюджетной политики на </a:t>
            </a:r>
            <a:r>
              <a:rPr lang="ru-RU" sz="1700" dirty="0" smtClean="0">
                <a:latin typeface="Times New Roman" pitchFamily="18" charset="0"/>
              </a:rPr>
              <a:t>2023–2025 годы: </a:t>
            </a:r>
          </a:p>
          <a:p>
            <a:pPr algn="just" eaLnBrk="1" hangingPunct="1">
              <a:buFont typeface="Wingdings" pitchFamily="2" charset="2"/>
              <a:buChar char="ü"/>
              <a:defRPr/>
            </a:pPr>
            <a:r>
              <a:rPr lang="ru-RU" sz="1700" dirty="0" smtClean="0">
                <a:latin typeface="Times New Roman" pitchFamily="18" charset="0"/>
              </a:rPr>
              <a:t>обеспечение </a:t>
            </a:r>
            <a:r>
              <a:rPr lang="ru-RU" sz="1700" dirty="0">
                <a:latin typeface="Times New Roman" pitchFamily="18" charset="0"/>
              </a:rPr>
              <a:t>сбалансированности бюджета городского округа Первоуральск</a:t>
            </a:r>
            <a:r>
              <a:rPr lang="ru-RU" sz="1700" dirty="0" smtClean="0">
                <a:latin typeface="Times New Roman" pitchFamily="18" charset="0"/>
              </a:rPr>
              <a:t>, </a:t>
            </a:r>
          </a:p>
          <a:p>
            <a:pPr algn="just" eaLnBrk="1" hangingPunct="1">
              <a:buFont typeface="Wingdings" pitchFamily="2" charset="2"/>
              <a:buChar char="ü"/>
              <a:defRPr/>
            </a:pPr>
            <a:r>
              <a:rPr lang="ru-RU" sz="1700" dirty="0" smtClean="0">
                <a:latin typeface="Times New Roman" pitchFamily="18" charset="0"/>
              </a:rPr>
              <a:t>повышение </a:t>
            </a:r>
            <a:r>
              <a:rPr lang="ru-RU" sz="1700" dirty="0">
                <a:latin typeface="Times New Roman" pitchFamily="18" charset="0"/>
              </a:rPr>
              <a:t>качества управления бюджетным процессом главными распорядителями бюджетных средств, </a:t>
            </a:r>
            <a:endParaRPr lang="ru-RU" sz="1700" dirty="0" smtClean="0">
              <a:latin typeface="Times New Roman" pitchFamily="18" charset="0"/>
            </a:endParaRPr>
          </a:p>
          <a:p>
            <a:pPr algn="just" eaLnBrk="1" hangingPunct="1">
              <a:buFont typeface="Wingdings" pitchFamily="2" charset="2"/>
              <a:buChar char="ü"/>
              <a:defRPr/>
            </a:pPr>
            <a:r>
              <a:rPr lang="ru-RU" sz="1700" dirty="0" smtClean="0">
                <a:latin typeface="Times New Roman" pitchFamily="18" charset="0"/>
              </a:rPr>
              <a:t>оптимизация </a:t>
            </a:r>
            <a:r>
              <a:rPr lang="ru-RU" sz="1700" dirty="0">
                <a:latin typeface="Times New Roman" pitchFamily="18" charset="0"/>
              </a:rPr>
              <a:t>структуры расходов бюджета городского округа Первоуральск</a:t>
            </a:r>
            <a:r>
              <a:rPr lang="ru-RU" sz="1700" dirty="0" smtClean="0">
                <a:latin typeface="Times New Roman" pitchFamily="18" charset="0"/>
              </a:rPr>
              <a:t>, повышение </a:t>
            </a:r>
            <a:r>
              <a:rPr lang="ru-RU" sz="1700" dirty="0">
                <a:latin typeface="Times New Roman" pitchFamily="18" charset="0"/>
              </a:rPr>
              <a:t>эффективности бюджетных расходов, в том числе за счет оптимизации закупок максимально эффективного использования </a:t>
            </a:r>
            <a:r>
              <a:rPr lang="ru-RU" sz="1700" dirty="0" smtClean="0">
                <a:latin typeface="Times New Roman" pitchFamily="18" charset="0"/>
              </a:rPr>
              <a:t>субсидий, </a:t>
            </a:r>
          </a:p>
          <a:p>
            <a:pPr algn="just" eaLnBrk="1" hangingPunct="1">
              <a:buFont typeface="Wingdings" pitchFamily="2" charset="2"/>
              <a:buChar char="ü"/>
              <a:defRPr/>
            </a:pPr>
            <a:r>
              <a:rPr lang="ru-RU" sz="1700" dirty="0" smtClean="0">
                <a:latin typeface="Times New Roman" pitchFamily="18" charset="0"/>
              </a:rPr>
              <a:t>концентрация </a:t>
            </a:r>
            <a:r>
              <a:rPr lang="ru-RU" sz="1700" dirty="0">
                <a:latin typeface="Times New Roman" pitchFamily="18" charset="0"/>
              </a:rPr>
              <a:t>усилий на основных направлений стратегического развития городского </a:t>
            </a:r>
            <a:r>
              <a:rPr lang="ru-RU" sz="1700" dirty="0" smtClean="0">
                <a:latin typeface="Times New Roman" pitchFamily="18" charset="0"/>
              </a:rPr>
              <a:t>округа,</a:t>
            </a:r>
          </a:p>
          <a:p>
            <a:pPr algn="just" eaLnBrk="1" hangingPunct="1"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ru-RU" sz="1700" dirty="0" smtClean="0">
                <a:latin typeface="Times New Roman" pitchFamily="18" charset="0"/>
              </a:rPr>
              <a:t>обеспечение </a:t>
            </a:r>
            <a:r>
              <a:rPr lang="ru-RU" sz="1700" dirty="0">
                <a:latin typeface="Times New Roman" pitchFamily="18" charset="0"/>
              </a:rPr>
              <a:t>открытости планирования бюджета городского округа для </a:t>
            </a:r>
            <a:r>
              <a:rPr lang="ru-RU" sz="1700" dirty="0" smtClean="0">
                <a:latin typeface="Times New Roman" pitchFamily="18" charset="0"/>
              </a:rPr>
              <a:t>граждан.</a:t>
            </a:r>
          </a:p>
          <a:p>
            <a:pPr algn="just" eaLnBrk="1" hangingPunct="1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sz="1700" dirty="0" smtClean="0">
                <a:latin typeface="Times New Roman" pitchFamily="18" charset="0"/>
              </a:rPr>
              <a:t>Улучшение </a:t>
            </a:r>
            <a:r>
              <a:rPr lang="ru-RU" sz="1700" dirty="0">
                <a:latin typeface="Times New Roman" pitchFamily="18" charset="0"/>
              </a:rPr>
              <a:t>инвестиционного </a:t>
            </a:r>
            <a:r>
              <a:rPr lang="ru-RU" sz="1700" dirty="0" smtClean="0">
                <a:latin typeface="Times New Roman" pitchFamily="18" charset="0"/>
              </a:rPr>
              <a:t>климата.</a:t>
            </a:r>
            <a:endParaRPr lang="ru-RU" sz="1700" dirty="0">
              <a:latin typeface="Times New Roman" pitchFamily="18" charset="0"/>
            </a:endParaRPr>
          </a:p>
          <a:p>
            <a:pPr algn="just" eaLnBrk="1" hangingPunct="1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sz="1700" dirty="0">
                <a:latin typeface="Times New Roman" pitchFamily="18" charset="0"/>
              </a:rPr>
              <a:t>Применение программно-целевого метода бюджетного планирования </a:t>
            </a:r>
            <a:r>
              <a:rPr lang="ru-RU" sz="1700" dirty="0" smtClean="0">
                <a:latin typeface="Times New Roman" pitchFamily="18" charset="0"/>
              </a:rPr>
              <a:t>(21 </a:t>
            </a:r>
            <a:r>
              <a:rPr lang="ru-RU" sz="1700" dirty="0">
                <a:latin typeface="Times New Roman" pitchFamily="18" charset="0"/>
              </a:rPr>
              <a:t>муниципальная программа с долей расходов </a:t>
            </a:r>
            <a:r>
              <a:rPr lang="ru-RU" sz="1700" dirty="0" smtClean="0">
                <a:latin typeface="Times New Roman" pitchFamily="18" charset="0"/>
              </a:rPr>
              <a:t>96% </a:t>
            </a:r>
            <a:r>
              <a:rPr lang="ru-RU" sz="1700" dirty="0">
                <a:latin typeface="Times New Roman" pitchFamily="18" charset="0"/>
              </a:rPr>
              <a:t>от общего объема расходов).</a:t>
            </a:r>
          </a:p>
          <a:p>
            <a:pPr algn="just" eaLnBrk="1" hangingPunct="1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sz="1700" dirty="0">
                <a:latin typeface="Times New Roman" pitchFamily="18" charset="0"/>
              </a:rPr>
              <a:t>Создание условий для повышения качества предоставления </a:t>
            </a:r>
            <a:r>
              <a:rPr lang="ru-RU" sz="1700" dirty="0" smtClean="0">
                <a:latin typeface="Times New Roman" pitchFamily="18" charset="0"/>
              </a:rPr>
              <a:t>муниципальных </a:t>
            </a:r>
            <a:r>
              <a:rPr lang="ru-RU" sz="1700" dirty="0">
                <a:latin typeface="Times New Roman" pitchFamily="18" charset="0"/>
              </a:rPr>
              <a:t>услуг.</a:t>
            </a:r>
          </a:p>
          <a:p>
            <a:pPr algn="just" eaLnBrk="1" hangingPunct="1">
              <a:buFont typeface="Arial" pitchFamily="34" charset="0"/>
              <a:buChar char="•"/>
              <a:defRPr/>
            </a:pPr>
            <a:r>
              <a:rPr lang="ru-RU" sz="17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Все мероприятия направлены на сохранение социальной направленности расходов и на развитие городского округа </a:t>
            </a:r>
            <a:r>
              <a:rPr lang="ru-RU" sz="17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Первоуральск.</a:t>
            </a:r>
            <a:endParaRPr lang="ru-RU" sz="17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4250" y="0"/>
            <a:ext cx="5397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9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8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8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178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178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78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78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78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781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1781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1781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1781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1781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1781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17818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2000"/>
                                        <p:tgtEl>
                                          <p:spTgt spid="17818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78" grpId="0"/>
      <p:bldP spid="178180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9" name="Rectangle 19"/>
          <p:cNvSpPr>
            <a:spLocks noChangeArrowheads="1"/>
          </p:cNvSpPr>
          <p:nvPr/>
        </p:nvSpPr>
        <p:spPr bwMode="auto">
          <a:xfrm>
            <a:off x="611560" y="116632"/>
            <a:ext cx="784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Азбука</a:t>
            </a:r>
            <a:r>
              <a:rPr lang="ru-RU" sz="2400" b="1" baseline="30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бюджета</a:t>
            </a: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4250" y="0"/>
            <a:ext cx="5397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83568" y="1052736"/>
            <a:ext cx="777686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Бюджет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- форма образования расходования денежных средств, предназначенных  для финансового обеспечения задач и функций государства и местного самоуправления.</a:t>
            </a:r>
          </a:p>
          <a:p>
            <a:pPr algn="just"/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Доходы бюджета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поступающие в бюджет денежные средства.</a:t>
            </a:r>
          </a:p>
          <a:p>
            <a:pPr algn="just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Расходы бюджета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выплачиваемые из бюджета денежные средства. </a:t>
            </a:r>
          </a:p>
          <a:p>
            <a:pPr algn="just" eaLnBrk="1" hangingPunct="1"/>
            <a:endParaRPr lang="ru-RU" sz="2800" dirty="0" smtClean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95536" y="3501008"/>
            <a:ext cx="1944216" cy="2160240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395536" y="3573016"/>
            <a:ext cx="18722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РЕЗУЛЬТАТ ИСПОЛНЕНИЯ БЮДЖЕТА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=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ДОХОДЫ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«минус»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РАСХОДЫ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7"/>
          <p:cNvPicPr>
            <a:picLocks noChangeAspect="1"/>
          </p:cNvPicPr>
          <p:nvPr/>
        </p:nvPicPr>
        <p:blipFill>
          <a:blip r:embed="rId3" cstate="print"/>
          <a:srcRect l="1142" t="2598" r="1790" b="3878"/>
          <a:stretch>
            <a:fillRect/>
          </a:stretch>
        </p:blipFill>
        <p:spPr bwMode="auto">
          <a:xfrm>
            <a:off x="2483768" y="3501008"/>
            <a:ext cx="1728192" cy="73194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Минус 10"/>
          <p:cNvSpPr>
            <a:spLocks/>
          </p:cNvSpPr>
          <p:nvPr/>
        </p:nvSpPr>
        <p:spPr bwMode="auto">
          <a:xfrm>
            <a:off x="4283968" y="3717032"/>
            <a:ext cx="360040" cy="273050"/>
          </a:xfrm>
          <a:custGeom>
            <a:avLst/>
            <a:gdLst>
              <a:gd name="T0" fmla="*/ 3 w 323850"/>
              <a:gd name="T1" fmla="*/ 2147483647 h 201612"/>
              <a:gd name="T2" fmla="*/ 22 w 323850"/>
              <a:gd name="T3" fmla="*/ 2147483647 h 201612"/>
              <a:gd name="T4" fmla="*/ 22 w 323850"/>
              <a:gd name="T5" fmla="*/ 2147483647 h 201612"/>
              <a:gd name="T6" fmla="*/ 3 w 323850"/>
              <a:gd name="T7" fmla="*/ 2147483647 h 201612"/>
              <a:gd name="T8" fmla="*/ 3 w 323850"/>
              <a:gd name="T9" fmla="*/ 2147483647 h 2016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3850"/>
              <a:gd name="T16" fmla="*/ 0 h 201612"/>
              <a:gd name="T17" fmla="*/ 323850 w 323850"/>
              <a:gd name="T18" fmla="*/ 201612 h 2016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3850" h="201612">
                <a:moveTo>
                  <a:pt x="42926" y="77096"/>
                </a:moveTo>
                <a:lnTo>
                  <a:pt x="280924" y="77096"/>
                </a:lnTo>
                <a:lnTo>
                  <a:pt x="280924" y="124516"/>
                </a:lnTo>
                <a:lnTo>
                  <a:pt x="42926" y="124516"/>
                </a:lnTo>
                <a:lnTo>
                  <a:pt x="42926" y="77096"/>
                </a:lnTo>
                <a:close/>
              </a:path>
            </a:pathLst>
          </a:custGeom>
          <a:solidFill>
            <a:schemeClr val="tx2"/>
          </a:solidFill>
          <a:ln w="12700" cap="flat" cmpd="sng" algn="ctr">
            <a:noFill/>
            <a:prstDash val="solid"/>
            <a:miter lim="800000"/>
            <a:headEnd/>
            <a:tailEnd/>
          </a:ln>
        </p:spPr>
        <p:txBody>
          <a:bodyPr anchor="ctr"/>
          <a:lstStyle/>
          <a:p>
            <a:endParaRPr lang="ru-RU"/>
          </a:p>
        </p:txBody>
      </p:sp>
      <p:pic>
        <p:nvPicPr>
          <p:cNvPr id="16" name="Рисунок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716016" y="3501008"/>
            <a:ext cx="1656184" cy="71073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Равно 11"/>
          <p:cNvSpPr>
            <a:spLocks/>
          </p:cNvSpPr>
          <p:nvPr/>
        </p:nvSpPr>
        <p:spPr bwMode="auto">
          <a:xfrm>
            <a:off x="6659836" y="3716337"/>
            <a:ext cx="376237" cy="303213"/>
          </a:xfrm>
          <a:custGeom>
            <a:avLst/>
            <a:gdLst>
              <a:gd name="T0" fmla="*/ 49870 w 376237"/>
              <a:gd name="T1" fmla="*/ 62462 h 303212"/>
              <a:gd name="T2" fmla="*/ 326367 w 376237"/>
              <a:gd name="T3" fmla="*/ 62462 h 303212"/>
              <a:gd name="T4" fmla="*/ 326367 w 376237"/>
              <a:gd name="T5" fmla="*/ 133777 h 303212"/>
              <a:gd name="T6" fmla="*/ 49870 w 376237"/>
              <a:gd name="T7" fmla="*/ 133777 h 303212"/>
              <a:gd name="T8" fmla="*/ 49870 w 376237"/>
              <a:gd name="T9" fmla="*/ 62462 h 303212"/>
              <a:gd name="T10" fmla="*/ 49870 w 376237"/>
              <a:gd name="T11" fmla="*/ 169435 h 303212"/>
              <a:gd name="T12" fmla="*/ 326367 w 376237"/>
              <a:gd name="T13" fmla="*/ 169435 h 303212"/>
              <a:gd name="T14" fmla="*/ 326367 w 376237"/>
              <a:gd name="T15" fmla="*/ 240750 h 303212"/>
              <a:gd name="T16" fmla="*/ 49870 w 376237"/>
              <a:gd name="T17" fmla="*/ 240750 h 303212"/>
              <a:gd name="T18" fmla="*/ 49870 w 376237"/>
              <a:gd name="T19" fmla="*/ 169435 h 30321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76237" h="303212">
                <a:moveTo>
                  <a:pt x="49870" y="62462"/>
                </a:moveTo>
                <a:lnTo>
                  <a:pt x="326367" y="62462"/>
                </a:lnTo>
                <a:lnTo>
                  <a:pt x="326367" y="133777"/>
                </a:lnTo>
                <a:lnTo>
                  <a:pt x="49870" y="133777"/>
                </a:lnTo>
                <a:lnTo>
                  <a:pt x="49870" y="62462"/>
                </a:lnTo>
                <a:close/>
                <a:moveTo>
                  <a:pt x="49870" y="169435"/>
                </a:moveTo>
                <a:lnTo>
                  <a:pt x="326367" y="169435"/>
                </a:lnTo>
                <a:lnTo>
                  <a:pt x="326367" y="240750"/>
                </a:lnTo>
                <a:lnTo>
                  <a:pt x="49870" y="240750"/>
                </a:lnTo>
                <a:lnTo>
                  <a:pt x="49870" y="169435"/>
                </a:lnTo>
                <a:close/>
              </a:path>
            </a:pathLst>
          </a:custGeom>
          <a:solidFill>
            <a:schemeClr val="tx2"/>
          </a:solidFill>
          <a:ln w="12700" cap="flat" cmpd="sng" algn="ctr">
            <a:noFill/>
            <a:prstDash val="solid"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ru-RU"/>
          </a:p>
        </p:txBody>
      </p:sp>
      <p:pic>
        <p:nvPicPr>
          <p:cNvPr id="19" name="Рисунок 7"/>
          <p:cNvPicPr>
            <a:picLocks noChangeAspect="1"/>
          </p:cNvPicPr>
          <p:nvPr/>
        </p:nvPicPr>
        <p:blipFill>
          <a:blip r:embed="rId3" cstate="print"/>
          <a:srcRect l="1142" t="2598" r="1790" b="3878"/>
          <a:stretch>
            <a:fillRect/>
          </a:stretch>
        </p:blipFill>
        <p:spPr bwMode="auto">
          <a:xfrm>
            <a:off x="4716016" y="4941168"/>
            <a:ext cx="1728192" cy="73194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Минус 10"/>
          <p:cNvSpPr>
            <a:spLocks/>
          </p:cNvSpPr>
          <p:nvPr/>
        </p:nvSpPr>
        <p:spPr bwMode="auto">
          <a:xfrm>
            <a:off x="4283968" y="5157192"/>
            <a:ext cx="360040" cy="273050"/>
          </a:xfrm>
          <a:custGeom>
            <a:avLst/>
            <a:gdLst>
              <a:gd name="T0" fmla="*/ 3 w 323850"/>
              <a:gd name="T1" fmla="*/ 2147483647 h 201612"/>
              <a:gd name="T2" fmla="*/ 22 w 323850"/>
              <a:gd name="T3" fmla="*/ 2147483647 h 201612"/>
              <a:gd name="T4" fmla="*/ 22 w 323850"/>
              <a:gd name="T5" fmla="*/ 2147483647 h 201612"/>
              <a:gd name="T6" fmla="*/ 3 w 323850"/>
              <a:gd name="T7" fmla="*/ 2147483647 h 201612"/>
              <a:gd name="T8" fmla="*/ 3 w 323850"/>
              <a:gd name="T9" fmla="*/ 2147483647 h 2016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3850"/>
              <a:gd name="T16" fmla="*/ 0 h 201612"/>
              <a:gd name="T17" fmla="*/ 323850 w 323850"/>
              <a:gd name="T18" fmla="*/ 201612 h 2016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3850" h="201612">
                <a:moveTo>
                  <a:pt x="42926" y="77096"/>
                </a:moveTo>
                <a:lnTo>
                  <a:pt x="280924" y="77096"/>
                </a:lnTo>
                <a:lnTo>
                  <a:pt x="280924" y="124516"/>
                </a:lnTo>
                <a:lnTo>
                  <a:pt x="42926" y="124516"/>
                </a:lnTo>
                <a:lnTo>
                  <a:pt x="42926" y="77096"/>
                </a:lnTo>
                <a:close/>
              </a:path>
            </a:pathLst>
          </a:custGeom>
          <a:solidFill>
            <a:schemeClr val="tx2"/>
          </a:solidFill>
          <a:ln w="12700" cap="flat" cmpd="sng" algn="ctr">
            <a:noFill/>
            <a:prstDash val="solid"/>
            <a:miter lim="800000"/>
            <a:headEnd/>
            <a:tailEnd/>
          </a:ln>
        </p:spPr>
        <p:txBody>
          <a:bodyPr anchor="ctr"/>
          <a:lstStyle/>
          <a:p>
            <a:endParaRPr lang="ru-RU"/>
          </a:p>
        </p:txBody>
      </p:sp>
      <p:pic>
        <p:nvPicPr>
          <p:cNvPr id="21" name="Рисунок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483768" y="4941168"/>
            <a:ext cx="1656184" cy="710738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Равно 11"/>
          <p:cNvSpPr>
            <a:spLocks/>
          </p:cNvSpPr>
          <p:nvPr/>
        </p:nvSpPr>
        <p:spPr bwMode="auto">
          <a:xfrm>
            <a:off x="6659836" y="5156497"/>
            <a:ext cx="376237" cy="303213"/>
          </a:xfrm>
          <a:custGeom>
            <a:avLst/>
            <a:gdLst>
              <a:gd name="T0" fmla="*/ 49870 w 376237"/>
              <a:gd name="T1" fmla="*/ 62462 h 303212"/>
              <a:gd name="T2" fmla="*/ 326367 w 376237"/>
              <a:gd name="T3" fmla="*/ 62462 h 303212"/>
              <a:gd name="T4" fmla="*/ 326367 w 376237"/>
              <a:gd name="T5" fmla="*/ 133777 h 303212"/>
              <a:gd name="T6" fmla="*/ 49870 w 376237"/>
              <a:gd name="T7" fmla="*/ 133777 h 303212"/>
              <a:gd name="T8" fmla="*/ 49870 w 376237"/>
              <a:gd name="T9" fmla="*/ 62462 h 303212"/>
              <a:gd name="T10" fmla="*/ 49870 w 376237"/>
              <a:gd name="T11" fmla="*/ 169435 h 303212"/>
              <a:gd name="T12" fmla="*/ 326367 w 376237"/>
              <a:gd name="T13" fmla="*/ 169435 h 303212"/>
              <a:gd name="T14" fmla="*/ 326367 w 376237"/>
              <a:gd name="T15" fmla="*/ 240750 h 303212"/>
              <a:gd name="T16" fmla="*/ 49870 w 376237"/>
              <a:gd name="T17" fmla="*/ 240750 h 303212"/>
              <a:gd name="T18" fmla="*/ 49870 w 376237"/>
              <a:gd name="T19" fmla="*/ 169435 h 30321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76237" h="303212">
                <a:moveTo>
                  <a:pt x="49870" y="62462"/>
                </a:moveTo>
                <a:lnTo>
                  <a:pt x="326367" y="62462"/>
                </a:lnTo>
                <a:lnTo>
                  <a:pt x="326367" y="133777"/>
                </a:lnTo>
                <a:lnTo>
                  <a:pt x="49870" y="133777"/>
                </a:lnTo>
                <a:lnTo>
                  <a:pt x="49870" y="62462"/>
                </a:lnTo>
                <a:close/>
                <a:moveTo>
                  <a:pt x="49870" y="169435"/>
                </a:moveTo>
                <a:lnTo>
                  <a:pt x="326367" y="169435"/>
                </a:lnTo>
                <a:lnTo>
                  <a:pt x="326367" y="240750"/>
                </a:lnTo>
                <a:lnTo>
                  <a:pt x="49870" y="240750"/>
                </a:lnTo>
                <a:lnTo>
                  <a:pt x="49870" y="169435"/>
                </a:lnTo>
                <a:close/>
              </a:path>
            </a:pathLst>
          </a:custGeom>
          <a:solidFill>
            <a:schemeClr val="tx2"/>
          </a:solidFill>
          <a:ln w="12700" cap="flat" cmpd="sng" algn="ctr">
            <a:noFill/>
            <a:prstDash val="solid"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7236296" y="3429000"/>
            <a:ext cx="1619672" cy="1152128"/>
          </a:xfrm>
          <a:prstGeom prst="rect">
            <a:avLst/>
          </a:prstGeom>
          <a:noFill/>
          <a:ln w="25400">
            <a:solidFill>
              <a:schemeClr val="tx2">
                <a:alpha val="6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ДЕФИЦИТ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превышение расходов над доходами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236296" y="4725144"/>
            <a:ext cx="1619672" cy="1152128"/>
          </a:xfrm>
          <a:prstGeom prst="rect">
            <a:avLst/>
          </a:prstGeom>
          <a:noFill/>
          <a:ln w="25400">
            <a:solidFill>
              <a:schemeClr val="tx2">
                <a:alpha val="6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ПРОФИЦИТ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превышение доходов над расходами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547664" y="5949280"/>
            <a:ext cx="59046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Обязательное требование, предъявляемое к составлению и утверждению бюджета –это его сбалансированность.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87624" y="5805264"/>
            <a:ext cx="4154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sz="5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6000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10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9" grpId="0"/>
      <p:bldP spid="15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0"/>
          <p:cNvSpPr>
            <a:spLocks noChangeArrowheads="1"/>
          </p:cNvSpPr>
          <p:nvPr/>
        </p:nvSpPr>
        <p:spPr bwMode="auto">
          <a:xfrm>
            <a:off x="0" y="981075"/>
            <a:ext cx="9144000" cy="5876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" name="AutoShape 12"/>
          <p:cNvSpPr>
            <a:spLocks noChangeArrowheads="1"/>
          </p:cNvSpPr>
          <p:nvPr/>
        </p:nvSpPr>
        <p:spPr bwMode="auto">
          <a:xfrm>
            <a:off x="4356100" y="2133600"/>
            <a:ext cx="323850" cy="863600"/>
          </a:xfrm>
          <a:prstGeom prst="downArrow">
            <a:avLst>
              <a:gd name="adj1" fmla="val 50000"/>
              <a:gd name="adj2" fmla="val 58364"/>
            </a:avLst>
          </a:prstGeom>
          <a:noFill/>
          <a:ln w="2540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000000"/>
              </a:solidFill>
            </a:endParaRPr>
          </a:p>
        </p:txBody>
      </p:sp>
      <p:sp>
        <p:nvSpPr>
          <p:cNvPr id="6" name="AutoShape 12"/>
          <p:cNvSpPr>
            <a:spLocks noChangeArrowheads="1"/>
          </p:cNvSpPr>
          <p:nvPr/>
        </p:nvSpPr>
        <p:spPr bwMode="auto">
          <a:xfrm rot="19704288">
            <a:off x="7092950" y="2060575"/>
            <a:ext cx="371475" cy="1041400"/>
          </a:xfrm>
          <a:prstGeom prst="downArrow">
            <a:avLst>
              <a:gd name="adj1" fmla="val 50000"/>
              <a:gd name="adj2" fmla="val 58364"/>
            </a:avLst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000000"/>
              </a:solidFill>
            </a:endParaRPr>
          </a:p>
        </p:txBody>
      </p:sp>
      <p:sp>
        <p:nvSpPr>
          <p:cNvPr id="5" name="AutoShape 12"/>
          <p:cNvSpPr>
            <a:spLocks noChangeArrowheads="1"/>
          </p:cNvSpPr>
          <p:nvPr/>
        </p:nvSpPr>
        <p:spPr bwMode="auto">
          <a:xfrm rot="1452757">
            <a:off x="2051050" y="2060575"/>
            <a:ext cx="323850" cy="1008063"/>
          </a:xfrm>
          <a:prstGeom prst="downArrow">
            <a:avLst>
              <a:gd name="adj1" fmla="val 50000"/>
              <a:gd name="adj2" fmla="val 58364"/>
            </a:avLst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000000"/>
              </a:solidFill>
            </a:endParaRPr>
          </a:p>
        </p:txBody>
      </p:sp>
      <p:sp>
        <p:nvSpPr>
          <p:cNvPr id="12306" name="Rectangle 18"/>
          <p:cNvSpPr>
            <a:spLocks noChangeArrowheads="1"/>
          </p:cNvSpPr>
          <p:nvPr/>
        </p:nvSpPr>
        <p:spPr bwMode="auto">
          <a:xfrm>
            <a:off x="3348038" y="119063"/>
            <a:ext cx="24241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Азбука бюджета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67544" y="3140968"/>
            <a:ext cx="2304256" cy="35283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eaLnBrk="1" hangingPunct="1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НАЛОГОВЫЕ ДОХОДЫ </a:t>
            </a:r>
          </a:p>
          <a:p>
            <a:pPr algn="ctr" eaLnBrk="1" hangingPunct="1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Поступления от уплаты </a:t>
            </a:r>
          </a:p>
          <a:p>
            <a:pPr algn="ctr" eaLnBrk="1" hangingPunct="1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налогов, установленных </a:t>
            </a:r>
          </a:p>
          <a:p>
            <a:pPr algn="ctr" eaLnBrk="1" hangingPunct="1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Налоговым кодексом </a:t>
            </a:r>
          </a:p>
          <a:p>
            <a:pPr algn="ctr" eaLnBrk="1" hangingPunct="1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Российской Федерации:</a:t>
            </a:r>
          </a:p>
          <a:p>
            <a:pPr algn="ctr" eaLnBrk="1" hangingPunct="1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-налог на доходы </a:t>
            </a:r>
          </a:p>
          <a:p>
            <a:pPr algn="ctr" eaLnBrk="1" hangingPunct="1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физических лиц;</a:t>
            </a:r>
          </a:p>
          <a:p>
            <a:pPr algn="ctr" eaLnBrk="1" hangingPunct="1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-акцизы;</a:t>
            </a:r>
          </a:p>
          <a:p>
            <a:pPr algn="ctr" eaLnBrk="1" hangingPunct="1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-налоги на совокупный </a:t>
            </a:r>
          </a:p>
          <a:p>
            <a:pPr algn="ctr" eaLnBrk="1" hangingPunct="1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доход(ЕНВД, </a:t>
            </a:r>
          </a:p>
          <a:p>
            <a:pPr algn="ctr" eaLnBrk="1" hangingPunct="1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сельхозналог,</a:t>
            </a:r>
          </a:p>
          <a:p>
            <a:pPr algn="ctr" eaLnBrk="1" hangingPunct="1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патентная система);</a:t>
            </a:r>
          </a:p>
          <a:p>
            <a:pPr algn="ctr" eaLnBrk="1" hangingPunct="1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-налог на имущество</a:t>
            </a:r>
          </a:p>
          <a:p>
            <a:pPr algn="ctr" eaLnBrk="1" hangingPunct="1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физических лиц;</a:t>
            </a:r>
          </a:p>
          <a:p>
            <a:pPr algn="ctr" eaLnBrk="1" hangingPunct="1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-земельный налог;</a:t>
            </a:r>
          </a:p>
          <a:p>
            <a:pPr algn="ctr" eaLnBrk="1" hangingPunct="1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-госпошлина.</a:t>
            </a:r>
            <a:r>
              <a:rPr lang="ru-RU" sz="1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051720" y="1052736"/>
            <a:ext cx="5400600" cy="10081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БЮДЖЕТА- </a:t>
            </a:r>
            <a:r>
              <a:rPr lang="ru-RU" b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безвозмездные,  </a:t>
            </a:r>
            <a:endParaRPr lang="ru-RU" b="1" kern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безвозвратные поступления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денежных средств в </a:t>
            </a:r>
            <a:r>
              <a:rPr lang="ru-RU" b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347864" y="3140968"/>
            <a:ext cx="2304256" cy="35283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eaLnBrk="1" hangingPunct="1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БЕЗВОЗМЕЗДНЫЕ</a:t>
            </a:r>
          </a:p>
          <a:p>
            <a:pPr algn="ctr" eaLnBrk="1" hangingPunct="1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ПОСТУПЛЕНИЯ</a:t>
            </a:r>
          </a:p>
          <a:p>
            <a:pPr algn="ctr" eaLnBrk="1" hangingPunct="1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Поступления в местный бюджет</a:t>
            </a:r>
          </a:p>
          <a:p>
            <a:pPr algn="ctr" eaLnBrk="1" hangingPunct="1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из областного бюджета </a:t>
            </a:r>
          </a:p>
          <a:p>
            <a:pPr algn="ctr" eaLnBrk="1" hangingPunct="1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межбюджетных трансфертов</a:t>
            </a:r>
          </a:p>
          <a:p>
            <a:pPr algn="ctr" eaLnBrk="1" hangingPunct="1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виде дотаций, субсидий,</a:t>
            </a:r>
          </a:p>
          <a:p>
            <a:pPr algn="ctr" eaLnBrk="1" hangingPunct="1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субвенций и иных</a:t>
            </a:r>
          </a:p>
          <a:p>
            <a:pPr algn="ctr" eaLnBrk="1" hangingPunct="1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межбюджетных трансфертов, </a:t>
            </a:r>
          </a:p>
          <a:p>
            <a:pPr algn="ctr" eaLnBrk="1" hangingPunct="1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 также поступления от физических </a:t>
            </a:r>
          </a:p>
          <a:p>
            <a:pPr algn="ctr" eaLnBrk="1" hangingPunct="1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 юридических лиц </a:t>
            </a:r>
          </a:p>
          <a:p>
            <a:pPr algn="ctr" eaLnBrk="1" hangingPunct="1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(кроме налоговых и </a:t>
            </a:r>
          </a:p>
          <a:p>
            <a:pPr algn="ctr" eaLnBrk="1" hangingPunct="1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неналоговых доходов)</a:t>
            </a:r>
            <a:endParaRPr lang="ru-RU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444208" y="3140968"/>
            <a:ext cx="2088232" cy="34563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eaLnBrk="1" hangingPunct="1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НЕНАЛОГОВЫЕ ДОХОДЫ</a:t>
            </a:r>
          </a:p>
          <a:p>
            <a:pPr algn="ctr" eaLnBrk="1" hangingPunct="1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Платежи, которые включают в себя:</a:t>
            </a:r>
          </a:p>
          <a:p>
            <a:pPr algn="ctr" eaLnBrk="1" hangingPunct="1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•доходы от использования</a:t>
            </a:r>
          </a:p>
          <a:p>
            <a:pPr algn="ctr" eaLnBrk="1" hangingPunct="1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 продажи имущества;</a:t>
            </a:r>
          </a:p>
          <a:p>
            <a:pPr algn="ctr" eaLnBrk="1" hangingPunct="1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•платные услуги</a:t>
            </a:r>
          </a:p>
          <a:p>
            <a:pPr algn="ctr" eaLnBrk="1" hangingPunct="1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казенных учреждений;</a:t>
            </a:r>
          </a:p>
          <a:p>
            <a:pPr algn="ctr" eaLnBrk="1" hangingPunct="1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•штрафы за нарушение</a:t>
            </a:r>
          </a:p>
          <a:p>
            <a:pPr algn="ctr" eaLnBrk="1" hangingPunct="1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законодательства;</a:t>
            </a:r>
          </a:p>
          <a:p>
            <a:pPr algn="ctr" eaLnBrk="1" hangingPunct="1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•плата за негативное</a:t>
            </a:r>
          </a:p>
          <a:p>
            <a:pPr algn="ctr" eaLnBrk="1" hangingPunct="1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воздействие на окружающую среду</a:t>
            </a:r>
          </a:p>
          <a:p>
            <a:pPr algn="ctr" eaLnBrk="1" hangingPunct="1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•иные неналоговые доходы</a:t>
            </a:r>
            <a:endParaRPr lang="ru-RU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4250" y="0"/>
            <a:ext cx="5397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23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230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1230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3348038" y="11906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ru-RU" sz="24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3333" name="Rectangle 21"/>
          <p:cNvSpPr>
            <a:spLocks noChangeArrowheads="1"/>
          </p:cNvSpPr>
          <p:nvPr/>
        </p:nvSpPr>
        <p:spPr bwMode="auto">
          <a:xfrm>
            <a:off x="1763713" y="188913"/>
            <a:ext cx="5616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Азбука бюджета</a:t>
            </a:r>
          </a:p>
        </p:txBody>
      </p:sp>
      <p:sp>
        <p:nvSpPr>
          <p:cNvPr id="19460" name="Rectangle 22" descr="1390229512_0629"/>
          <p:cNvSpPr>
            <a:spLocks noChangeArrowheads="1"/>
          </p:cNvSpPr>
          <p:nvPr/>
        </p:nvSpPr>
        <p:spPr bwMode="auto">
          <a:xfrm>
            <a:off x="0" y="723900"/>
            <a:ext cx="9144000" cy="613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Arial" pitchFamily="34" charset="0"/>
            </a:endParaRPr>
          </a:p>
          <a:p>
            <a:endParaRPr lang="ru-RU">
              <a:latin typeface="Arial" pitchFamily="34" charset="0"/>
            </a:endParaRPr>
          </a:p>
          <a:p>
            <a:endParaRPr lang="ru-RU">
              <a:latin typeface="Arial" pitchFamily="34" charset="0"/>
            </a:endParaRPr>
          </a:p>
          <a:p>
            <a:endParaRPr lang="ru-RU">
              <a:latin typeface="Arial" pitchFamily="34" charset="0"/>
            </a:endParaRPr>
          </a:p>
          <a:p>
            <a:endParaRPr lang="ru-RU">
              <a:latin typeface="Arial" pitchFamily="34" charset="0"/>
            </a:endParaRPr>
          </a:p>
          <a:p>
            <a:endParaRPr lang="ru-RU">
              <a:latin typeface="Arial" pitchFamily="34" charset="0"/>
            </a:endParaRPr>
          </a:p>
          <a:p>
            <a:endParaRPr lang="ru-RU">
              <a:latin typeface="Arial" pitchFamily="34" charset="0"/>
            </a:endParaRPr>
          </a:p>
          <a:p>
            <a:endParaRPr lang="ru-RU">
              <a:latin typeface="Arial" pitchFamily="34" charset="0"/>
            </a:endParaRPr>
          </a:p>
          <a:p>
            <a:endParaRPr lang="ru-RU">
              <a:latin typeface="Arial" pitchFamily="34" charset="0"/>
            </a:endParaRPr>
          </a:p>
          <a:p>
            <a:endParaRPr lang="ru-RU">
              <a:latin typeface="Arial" pitchFamily="34" charset="0"/>
            </a:endParaRPr>
          </a:p>
          <a:p>
            <a:endParaRPr lang="ru-RU">
              <a:latin typeface="Arial" pitchFamily="34" charset="0"/>
            </a:endParaRPr>
          </a:p>
          <a:p>
            <a:endParaRPr lang="ru-RU">
              <a:latin typeface="Arial" pitchFamily="34" charset="0"/>
            </a:endParaRPr>
          </a:p>
          <a:p>
            <a:endParaRPr lang="ru-RU">
              <a:latin typeface="Arial" pitchFamily="34" charset="0"/>
            </a:endParaRPr>
          </a:p>
          <a:p>
            <a:endParaRPr lang="ru-RU">
              <a:latin typeface="Arial" pitchFamily="34" charset="0"/>
            </a:endParaRPr>
          </a:p>
          <a:p>
            <a:endParaRPr lang="ru-RU">
              <a:latin typeface="Arial" pitchFamily="34" charset="0"/>
            </a:endParaRPr>
          </a:p>
          <a:p>
            <a:endParaRPr lang="ru-RU">
              <a:latin typeface="Arial" pitchFamily="34" charset="0"/>
            </a:endParaRPr>
          </a:p>
          <a:p>
            <a:endParaRPr lang="ru-RU">
              <a:latin typeface="Arial" pitchFamily="34" charset="0"/>
            </a:endParaRPr>
          </a:p>
          <a:p>
            <a:endParaRPr lang="ru-RU">
              <a:latin typeface="Arial" pitchFamily="34" charset="0"/>
            </a:endParaRPr>
          </a:p>
          <a:p>
            <a:endParaRPr lang="ru-RU">
              <a:latin typeface="Arial" pitchFamily="34" charset="0"/>
            </a:endParaRPr>
          </a:p>
          <a:p>
            <a:endParaRPr lang="ru-RU">
              <a:latin typeface="Arial" pitchFamily="34" charset="0"/>
            </a:endParaRPr>
          </a:p>
          <a:p>
            <a:endParaRPr lang="ru-RU">
              <a:latin typeface="Arial" pitchFamily="34" charset="0"/>
            </a:endParaRPr>
          </a:p>
          <a:p>
            <a:endParaRPr lang="ru-RU">
              <a:latin typeface="Arial" pitchFamily="34" charset="0"/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395288" y="5157788"/>
            <a:ext cx="2376487" cy="1508125"/>
          </a:xfrm>
          <a:prstGeom prst="rect">
            <a:avLst/>
          </a:prstGeom>
          <a:noFill/>
          <a:ln w="25400" algn="ctr">
            <a:solidFill>
              <a:schemeClr val="tx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6-ти </a:t>
            </a:r>
          </a:p>
          <a:p>
            <a:pPr algn="ctr"/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главным распорядителям</a:t>
            </a: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3275856" y="5157192"/>
            <a:ext cx="2376488" cy="1508125"/>
          </a:xfrm>
          <a:prstGeom prst="rect">
            <a:avLst/>
          </a:prstGeom>
          <a:noFill/>
          <a:ln w="25400" algn="ctr">
            <a:solidFill>
              <a:schemeClr val="tx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11-ти </a:t>
            </a:r>
          </a:p>
          <a:p>
            <a:pPr algn="ctr"/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разделам 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бюджетной классификации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6012160" y="5157192"/>
            <a:ext cx="2374900" cy="1508125"/>
          </a:xfrm>
          <a:prstGeom prst="rect">
            <a:avLst/>
          </a:prstGeom>
          <a:noFill/>
          <a:ln w="25400" algn="ctr">
            <a:solidFill>
              <a:schemeClr val="tx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21 -ой</a:t>
            </a:r>
          </a:p>
          <a:p>
            <a:pPr algn="ctr"/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муниципальной 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программы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331640" y="1484784"/>
            <a:ext cx="6336704" cy="7920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РАСХОДЫ </a:t>
            </a:r>
            <a:r>
              <a:rPr lang="ru-RU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БЮДЖЕТА - </a:t>
            </a:r>
            <a:r>
              <a:rPr lang="ru-RU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выплачиваемые из бюджета </a:t>
            </a:r>
            <a:r>
              <a:rPr lang="ru-RU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денежные средства </a:t>
            </a:r>
            <a:endParaRPr lang="ru-RU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835696" y="2924944"/>
            <a:ext cx="5112568" cy="8640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Расходы бюджета распределены по :</a:t>
            </a:r>
          </a:p>
        </p:txBody>
      </p:sp>
      <p:sp>
        <p:nvSpPr>
          <p:cNvPr id="17" name="AutoShape 12"/>
          <p:cNvSpPr>
            <a:spLocks noChangeArrowheads="1"/>
          </p:cNvSpPr>
          <p:nvPr/>
        </p:nvSpPr>
        <p:spPr bwMode="auto">
          <a:xfrm rot="1452757">
            <a:off x="1740134" y="3955126"/>
            <a:ext cx="323850" cy="1008063"/>
          </a:xfrm>
          <a:prstGeom prst="downArrow">
            <a:avLst>
              <a:gd name="adj1" fmla="val 50000"/>
              <a:gd name="adj2" fmla="val 58364"/>
            </a:avLst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000000"/>
              </a:solidFill>
            </a:endParaRPr>
          </a:p>
        </p:txBody>
      </p:sp>
      <p:sp>
        <p:nvSpPr>
          <p:cNvPr id="18" name="AutoShape 12"/>
          <p:cNvSpPr>
            <a:spLocks noChangeArrowheads="1"/>
          </p:cNvSpPr>
          <p:nvPr/>
        </p:nvSpPr>
        <p:spPr bwMode="auto">
          <a:xfrm>
            <a:off x="4283968" y="4077072"/>
            <a:ext cx="323850" cy="863600"/>
          </a:xfrm>
          <a:prstGeom prst="downArrow">
            <a:avLst>
              <a:gd name="adj1" fmla="val 50000"/>
              <a:gd name="adj2" fmla="val 58364"/>
            </a:avLst>
          </a:prstGeom>
          <a:noFill/>
          <a:ln w="2540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000000"/>
              </a:solidFill>
            </a:endParaRPr>
          </a:p>
        </p:txBody>
      </p:sp>
      <p:sp>
        <p:nvSpPr>
          <p:cNvPr id="19" name="AutoShape 12"/>
          <p:cNvSpPr>
            <a:spLocks noChangeArrowheads="1"/>
          </p:cNvSpPr>
          <p:nvPr/>
        </p:nvSpPr>
        <p:spPr bwMode="auto">
          <a:xfrm rot="19704288">
            <a:off x="6977511" y="3881176"/>
            <a:ext cx="371475" cy="1041400"/>
          </a:xfrm>
          <a:prstGeom prst="downArrow">
            <a:avLst>
              <a:gd name="adj1" fmla="val 50000"/>
              <a:gd name="adj2" fmla="val 58364"/>
            </a:avLst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000000"/>
              </a:solidFill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4250" y="0"/>
            <a:ext cx="5397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33" grpId="0"/>
      <p:bldP spid="10" grpId="0" animBg="1"/>
      <p:bldP spid="12" grpId="0" animBg="1"/>
      <p:bldP spid="13" grpId="0" animBg="1"/>
      <p:bldP spid="17" grpId="0" animBg="1"/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23449</TotalTime>
  <Words>3569</Words>
  <Application>Microsoft Office PowerPoint</Application>
  <PresentationFormat>Экран (4:3)</PresentationFormat>
  <Paragraphs>796</Paragraphs>
  <Slides>40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Тема Office</vt:lpstr>
      <vt:lpstr>Слайд 1</vt:lpstr>
      <vt:lpstr>Цели создания открытого бюджета 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БЮДЖЕТНЫЙ  ПРОЦЕСС - ежегодное формирование и исполнение бюджета:  1. Утверждение бюджета очередного года.  2. Исполнение бюджета в текущем году.  3. Формирование отчета об исполнении бюджета  предыдущего года.  4. Утверждение отчета об исполнении  бюджета  предыдущего года.  5. Составление проекта бюджета очередного года.  6. Рассмотрение проекта бюджета очередного года.  </vt:lpstr>
      <vt:lpstr>Слайд 13</vt:lpstr>
      <vt:lpstr>Слайд 14</vt:lpstr>
      <vt:lpstr>Слайд 15</vt:lpstr>
      <vt:lpstr>                    Основные параметры бюджета городского округа  Первоуральск  на 2023 год                               </vt:lpstr>
      <vt:lpstr>Слайд 17</vt:lpstr>
      <vt:lpstr>Слайд 18</vt:lpstr>
      <vt:lpstr>Структура налоговых и неналоговых доходов бюджета  городского округа Первоуральск  в 2023 году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Denushins</dc:creator>
  <cp:lastModifiedBy>IvanovaEA</cp:lastModifiedBy>
  <cp:revision>1385</cp:revision>
  <dcterms:modified xsi:type="dcterms:W3CDTF">2023-07-31T06:31:19Z</dcterms:modified>
</cp:coreProperties>
</file>