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4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38" r:id="rId11"/>
    <p:sldId id="390" r:id="rId12"/>
    <p:sldId id="437" r:id="rId13"/>
    <p:sldId id="438" r:id="rId14"/>
    <p:sldId id="343" r:id="rId15"/>
    <p:sldId id="313" r:id="rId16"/>
    <p:sldId id="342" r:id="rId17"/>
    <p:sldId id="422" r:id="rId18"/>
    <p:sldId id="403" r:id="rId19"/>
    <p:sldId id="346" r:id="rId20"/>
    <p:sldId id="351" r:id="rId21"/>
    <p:sldId id="387" r:id="rId22"/>
    <p:sldId id="367" r:id="rId2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6752" autoAdjust="0"/>
  </p:normalViewPr>
  <p:slideViewPr>
    <p:cSldViewPr>
      <p:cViewPr>
        <p:scale>
          <a:sx n="80" d="100"/>
          <a:sy n="80" d="100"/>
        </p:scale>
        <p:origin x="-256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65"/>
      <c:perspective val="30"/>
    </c:view3D>
    <c:plotArea>
      <c:layout>
        <c:manualLayout>
          <c:layoutTarget val="inner"/>
          <c:xMode val="edge"/>
          <c:yMode val="edge"/>
          <c:x val="0.1162122859509967"/>
          <c:y val="0.15294579092351571"/>
          <c:w val="0.79951246298778822"/>
          <c:h val="0.780031919530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8"/>
          <c:dPt>
            <c:idx val="0"/>
            <c:explosion val="6"/>
          </c:dPt>
          <c:dLbls>
            <c:dLbl>
              <c:idx val="0"/>
              <c:layout>
                <c:manualLayout>
                  <c:x val="-4.8405640121511641E-2"/>
                  <c:y val="6.549201085919234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</a:t>
                    </a:r>
                  </a:p>
                  <a:p>
                    <a:r>
                      <a:rPr lang="ru-RU" sz="1200" baseline="0" dirty="0" smtClean="0"/>
                      <a:t>(1132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45%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1.599583652627479E-2"/>
                  <c:y val="0.17958723959446127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ЖКХ</a:t>
                    </a:r>
                  </a:p>
                  <a:p>
                    <a:r>
                      <a:rPr lang="ru-RU" sz="1200" baseline="0" dirty="0" smtClean="0"/>
                      <a:t> </a:t>
                    </a:r>
                    <a:r>
                      <a:rPr lang="ru-RU" sz="1200" baseline="0" dirty="0"/>
                      <a:t>(</a:t>
                    </a:r>
                    <a:r>
                      <a:rPr lang="ru-RU" sz="1200" baseline="0" dirty="0" smtClean="0"/>
                      <a:t>386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15%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7.3395023930948544E-2"/>
                  <c:y val="4.96332729465911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Нац.экономика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(307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12%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5968528875468888"/>
                  <c:y val="8.8321739179977182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Культура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(203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8%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3.1918980540337767E-2"/>
                  <c:y val="-4.9745797038230628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Соц.политика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</a:t>
                    </a:r>
                    <a:r>
                      <a:rPr lang="ru-RU" sz="1200" baseline="0" dirty="0"/>
                      <a:t>(</a:t>
                    </a:r>
                    <a:r>
                      <a:rPr lang="ru-RU" sz="1200" baseline="0" dirty="0" smtClean="0"/>
                      <a:t>29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1%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827420676361024"/>
                  <c:y val="-0.12472065069693117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Физкультура  </a:t>
                    </a:r>
                  </a:p>
                  <a:p>
                    <a:r>
                      <a:rPr lang="ru-RU" sz="1200" baseline="0" dirty="0" smtClean="0"/>
                      <a:t>(139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6%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0.225487811346083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Прочие </a:t>
                    </a:r>
                    <a:r>
                      <a:rPr lang="ru-RU" sz="1200" baseline="0" dirty="0"/>
                      <a:t>расходы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(324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/>
                      <a:t>13%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latin typeface="Liberation Serif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(1132мр)</c:v>
                </c:pt>
                <c:pt idx="1">
                  <c:v>ЖКХ (386мр)</c:v>
                </c:pt>
                <c:pt idx="2">
                  <c:v>Нац.экономика (307мр)</c:v>
                </c:pt>
                <c:pt idx="3">
                  <c:v>Культура (203мр)</c:v>
                </c:pt>
                <c:pt idx="4">
                  <c:v>Соц.политика (29мр)</c:v>
                </c:pt>
                <c:pt idx="5">
                  <c:v>Физкультура (139мр)</c:v>
                </c:pt>
                <c:pt idx="6">
                  <c:v>Прочие расходы (324мр)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1132</c:v>
                </c:pt>
                <c:pt idx="1">
                  <c:v>386</c:v>
                </c:pt>
                <c:pt idx="2">
                  <c:v>307</c:v>
                </c:pt>
                <c:pt idx="3">
                  <c:v>203</c:v>
                </c:pt>
                <c:pt idx="4">
                  <c:v>29</c:v>
                </c:pt>
                <c:pt idx="5">
                  <c:v>139</c:v>
                </c:pt>
                <c:pt idx="6">
                  <c:v>324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.13538867016622921"/>
          <c:y val="0.16731990605032526"/>
          <c:w val="0.65667389218122119"/>
          <c:h val="0.6295357923193757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6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7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0.27882611548556474"/>
                  <c:y val="-8.408431826663152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mbria" pitchFamily="18" charset="0"/>
                      </a:rPr>
                      <a:t>НДФЛ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(1 189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62 %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4.8331255468066485E-2"/>
                  <c:y val="8.724012858970085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(243 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13 %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7049770341207376"/>
                  <c:y val="-2.419798797284634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 </a:t>
                    </a:r>
                    <a:r>
                      <a:rPr lang="ru-RU" sz="1100" dirty="0">
                        <a:latin typeface="Cambria" pitchFamily="18" charset="0"/>
                      </a:rPr>
                      <a:t>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 физических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лиц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(87 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 4 %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3.7586942257217891E-2"/>
                  <c:y val="-7.21426251783990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Cambria" pitchFamily="18" charset="0"/>
                      </a:rPr>
                      <a:t>Земельный налог</a:t>
                    </a:r>
                    <a:r>
                      <a:rPr lang="ru-RU" sz="1100" dirty="0" smtClean="0">
                        <a:latin typeface="Cambria" pitchFamily="18" charset="0"/>
                      </a:rPr>
                      <a:t>
(103 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dirty="0" smtClean="0"/>
                      <a:t>
</a:t>
                    </a:r>
                    <a:r>
                      <a:rPr lang="ru-RU" sz="1400" b="1" dirty="0" smtClean="0">
                        <a:latin typeface="Cambria" pitchFamily="18" charset="0"/>
                        <a:ea typeface="Cambria" pitchFamily="18" charset="0"/>
                      </a:rPr>
                      <a:t>6 %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6.5046806649168884E-2"/>
                  <c:y val="-5.350349248943853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использования и продажи имущества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(158 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8</a:t>
                    </a:r>
                    <a:r>
                      <a:rPr lang="ru-RU" sz="1400" b="1" baseline="0" dirty="0" smtClean="0">
                        <a:latin typeface="Cambria" pitchFamily="18" charset="0"/>
                      </a:rPr>
                      <a:t> 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4982294400699933"/>
                  <c:y val="-0.1080894857836310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(84 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4 %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1337259405074358"/>
                  <c:y val="4.130595176034572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Прочие 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(47 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3 %  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latin typeface="Liberation Serif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Лист1!$B$9:$B$16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от использования и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#,##0.0</c:formatCode>
                <c:ptCount val="8"/>
                <c:pt idx="0">
                  <c:v>1189.4000000000001</c:v>
                </c:pt>
                <c:pt idx="1">
                  <c:v>242.9</c:v>
                </c:pt>
                <c:pt idx="2">
                  <c:v>86.7</c:v>
                </c:pt>
                <c:pt idx="3">
                  <c:v>102.9</c:v>
                </c:pt>
                <c:pt idx="4">
                  <c:v>157.6</c:v>
                </c:pt>
                <c:pt idx="5">
                  <c:v>84.3</c:v>
                </c:pt>
                <c:pt idx="6">
                  <c:v>47.5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1" y="260648"/>
            <a:ext cx="6389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проекту бюджета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7925002"/>
              </p:ext>
            </p:extLst>
          </p:nvPr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2023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01.01.2023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2023 году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-415,34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-27 084,66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-27 500,00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Структура </a:t>
            </a:r>
            <a:r>
              <a:rPr lang="ru-RU" altLang="ru-RU" sz="2000" b="1" dirty="0" smtClean="0">
                <a:latin typeface="Cambria" pitchFamily="18" charset="0"/>
              </a:rPr>
              <a:t>расходов к проекту бюджета </a:t>
            </a:r>
            <a:r>
              <a:rPr lang="ru-RU" altLang="ru-RU" sz="2000" b="1" dirty="0">
                <a:latin typeface="Cambria" pitchFamily="18" charset="0"/>
              </a:rPr>
              <a:t/>
            </a:r>
            <a:br>
              <a:rPr lang="ru-RU" altLang="ru-RU" sz="2000" b="1" dirty="0">
                <a:latin typeface="Cambria" pitchFamily="18" charset="0"/>
              </a:rPr>
            </a:br>
            <a:r>
              <a:rPr lang="ru-RU" altLang="ru-RU" sz="2000" b="1" dirty="0">
                <a:latin typeface="Cambria" pitchFamily="18" charset="0"/>
              </a:rPr>
              <a:t>городского округа Первоуральск  на 2023 год</a:t>
            </a:r>
            <a:endParaRPr lang="ru-RU" altLang="ru-RU" sz="2000" b="1" dirty="0">
              <a:latin typeface="Liberation Serif" pitchFamily="18" charset="0"/>
              <a:cs typeface="Arial" charset="0"/>
            </a:endParaRPr>
          </a:p>
        </p:txBody>
      </p:sp>
      <p:sp>
        <p:nvSpPr>
          <p:cNvPr id="9219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latin typeface="Arial" charset="0"/>
                <a:cs typeface="Arial" charset="0"/>
              </a:rPr>
              <a:t>7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34936506"/>
              </p:ext>
            </p:extLst>
          </p:nvPr>
        </p:nvGraphicFramePr>
        <p:xfrm>
          <a:off x="161925" y="1092200"/>
          <a:ext cx="874871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68659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smtClean="0">
                <a:latin typeface="Cambria" pitchFamily="18" charset="0"/>
              </a:rPr>
              <a:t>Структура налоговых и неналоговых доходов бюджета </a:t>
            </a:r>
            <a:br>
              <a:rPr lang="ru-RU" altLang="ru-RU" sz="1800" b="1" smtClean="0">
                <a:latin typeface="Cambria" pitchFamily="18" charset="0"/>
              </a:rPr>
            </a:br>
            <a:r>
              <a:rPr lang="ru-RU" altLang="ru-RU" sz="1800" b="1" smtClean="0">
                <a:latin typeface="Cambria" pitchFamily="18" charset="0"/>
              </a:rPr>
              <a:t>городского округа Первоуральск  на 2023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1247736"/>
              </p:ext>
            </p:extLst>
          </p:nvPr>
        </p:nvGraphicFramePr>
        <p:xfrm>
          <a:off x="107504" y="1052736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3" name="Text Box 60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ru-RU" altLang="ru-RU" sz="1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174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969937" y="1819656"/>
            <a:ext cx="532626" cy="43943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377464" y="1825548"/>
            <a:ext cx="546885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11759" y="1772817"/>
            <a:ext cx="504056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980728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1 132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348880"/>
            <a:ext cx="144016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348880"/>
            <a:ext cx="15841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83968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12160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Picture 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05065"/>
            <a:ext cx="295205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городском округе Первоуральск на 2020-2025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262778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в образовательных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24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3023828" y="3356992"/>
            <a:ext cx="504056" cy="504056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4970707"/>
              </p:ext>
            </p:extLst>
          </p:nvPr>
        </p:nvGraphicFramePr>
        <p:xfrm>
          <a:off x="2123728" y="1268761"/>
          <a:ext cx="6264696" cy="1008111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610015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 (на условиях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356992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669" y="4072218"/>
            <a:ext cx="2864331" cy="21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5076056" y="3356992"/>
            <a:ext cx="504056" cy="504056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9"/>
            <a:ext cx="799288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203,0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2060848"/>
            <a:ext cx="360040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             55,0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348880"/>
            <a:ext cx="1224136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24,0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2348880"/>
            <a:ext cx="1296144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объектов культурного наследия ГО Первоуральск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flipH="1">
            <a:off x="2267744" y="2060848"/>
            <a:ext cx="432048" cy="28803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2060848"/>
            <a:ext cx="504056" cy="288032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2060848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2060848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348880"/>
            <a:ext cx="1728192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территории, ремонты зданий и помещений. Укрепление материально-технической базы.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88032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99992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отдыха.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3563888" y="2060848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1549075"/>
            <a:ext cx="800127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0881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139,0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67744" y="1484784"/>
            <a:ext cx="360040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6732240" y="1484784"/>
            <a:ext cx="360040" cy="288032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844824"/>
            <a:ext cx="39604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301208"/>
            <a:ext cx="396044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физкультурных и спортивных мероприятий в рамках Всероссийского физкультурно-спортивного комплекса ГТО (за исключением тестирования выполнения нормативов испытаний комплекса ГТО)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780928"/>
            <a:ext cx="396044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физкультурных(физкультурно-оздоровительных) мероприятий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501008"/>
            <a:ext cx="396044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221088"/>
            <a:ext cx="39604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объектам спорта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81128"/>
            <a:ext cx="396044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2996952"/>
            <a:ext cx="46805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2420888"/>
            <a:ext cx="46805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1844824"/>
            <a:ext cx="46805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573016"/>
            <a:ext cx="46805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4221088"/>
            <a:ext cx="46805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по выполнению нормативов испытаний (тестов) ГТО,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869160"/>
            <a:ext cx="3960440" cy="17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052736"/>
            <a:ext cx="1512887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052736"/>
            <a:ext cx="1600200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052736"/>
            <a:ext cx="1720782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052736"/>
            <a:ext cx="1584325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052736"/>
            <a:ext cx="1484313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510710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22.12.2022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Материалы к проекту бюджета городского округа Первоуральск на 2023 год и плановый период 2024 и 2025 годов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2023 - 2025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2023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2024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2025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2023–2025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</a:t>
            </a:r>
            <a:r>
              <a:rPr lang="ru-RU" sz="1700" dirty="0" smtClean="0">
                <a:latin typeface="Times New Roman" pitchFamily="18" charset="0"/>
              </a:rPr>
              <a:t>96%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23447</TotalTime>
  <Words>1414</Words>
  <Application>Microsoft Office PowerPoint</Application>
  <PresentationFormat>Экран (4:3)</PresentationFormat>
  <Paragraphs>310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11</vt:lpstr>
      <vt:lpstr>Слайд 12</vt:lpstr>
      <vt:lpstr>Структура налоговых и неналоговых доходов бюджета  городского округа Первоуральск  на 2023 год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1389</cp:revision>
  <dcterms:modified xsi:type="dcterms:W3CDTF">2023-08-07T09:32:13Z</dcterms:modified>
</cp:coreProperties>
</file>