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8" r:id="rId1"/>
  </p:sldMasterIdLst>
  <p:notesMasterIdLst>
    <p:notesMasterId r:id="rId46"/>
  </p:notesMasterIdLst>
  <p:sldIdLst>
    <p:sldId id="396" r:id="rId2"/>
    <p:sldId id="326" r:id="rId3"/>
    <p:sldId id="297" r:id="rId4"/>
    <p:sldId id="300" r:id="rId5"/>
    <p:sldId id="397" r:id="rId6"/>
    <p:sldId id="398" r:id="rId7"/>
    <p:sldId id="327" r:id="rId8"/>
    <p:sldId id="328" r:id="rId9"/>
    <p:sldId id="329" r:id="rId10"/>
    <p:sldId id="314" r:id="rId11"/>
    <p:sldId id="337" r:id="rId12"/>
    <p:sldId id="338" r:id="rId13"/>
    <p:sldId id="448" r:id="rId14"/>
    <p:sldId id="440" r:id="rId15"/>
    <p:sldId id="447" r:id="rId16"/>
    <p:sldId id="442" r:id="rId17"/>
    <p:sldId id="390" r:id="rId18"/>
    <p:sldId id="379" r:id="rId19"/>
    <p:sldId id="449" r:id="rId20"/>
    <p:sldId id="378" r:id="rId21"/>
    <p:sldId id="335" r:id="rId22"/>
    <p:sldId id="336" r:id="rId23"/>
    <p:sldId id="394" r:id="rId24"/>
    <p:sldId id="444" r:id="rId25"/>
    <p:sldId id="313" r:id="rId26"/>
    <p:sldId id="342" r:id="rId27"/>
    <p:sldId id="400" r:id="rId28"/>
    <p:sldId id="403" r:id="rId29"/>
    <p:sldId id="438" r:id="rId30"/>
    <p:sldId id="404" r:id="rId31"/>
    <p:sldId id="346" r:id="rId32"/>
    <p:sldId id="351" r:id="rId33"/>
    <p:sldId id="352" r:id="rId34"/>
    <p:sldId id="421" r:id="rId35"/>
    <p:sldId id="423" r:id="rId36"/>
    <p:sldId id="429" r:id="rId37"/>
    <p:sldId id="430" r:id="rId38"/>
    <p:sldId id="431" r:id="rId39"/>
    <p:sldId id="432" r:id="rId40"/>
    <p:sldId id="434" r:id="rId41"/>
    <p:sldId id="435" r:id="rId42"/>
    <p:sldId id="446" r:id="rId43"/>
    <p:sldId id="387" r:id="rId44"/>
    <p:sldId id="367" r:id="rId45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CCCCFF"/>
    <a:srgbClr val="0000FF"/>
    <a:srgbClr val="FF00FF"/>
    <a:srgbClr val="FF99FF"/>
    <a:srgbClr val="6600CC"/>
    <a:srgbClr val="CC0000"/>
    <a:srgbClr val="66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4023" autoAdjust="0"/>
  </p:normalViewPr>
  <p:slideViewPr>
    <p:cSldViewPr>
      <p:cViewPr varScale="1">
        <p:scale>
          <a:sx n="105" d="100"/>
          <a:sy n="105" d="100"/>
        </p:scale>
        <p:origin x="-18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User\Desktop\&#1052;&#1086;&#1080;%20&#1076;&#1086;&#1082;&#1091;&#1084;&#1077;&#1085;&#1090;&#1099;\&#1055;&#1056;&#1045;&#1047;&#1045;&#1053;&#1058;&#1040;&#1062;&#1048;&#1048;\&#1055;&#1088;&#1077;&#1079;&#1077;&#1085;&#1090;&#1072;&#1094;&#1080;&#1103;_&#1041;&#1102;&#1076;&#1078;&#1077;&#1090;%20&#1085;&#1072;%20%202017%20&#1075;&#1086;&#1076;\&#1044;&#1080;&#1072;&#1075;&#1088;&#1072;&#1084;&#1084;&#1072;%20&#1082;&#1088;&#1091;&#1075;&#1086;&#1074;&#1072;&#1103;_2017%20&#1075;&#1086;&#1076;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view3D>
      <c:rotY val="240"/>
      <c:perspective val="0"/>
    </c:view3D>
    <c:plotArea>
      <c:layout>
        <c:manualLayout>
          <c:layoutTarget val="inner"/>
          <c:xMode val="edge"/>
          <c:yMode val="edge"/>
          <c:x val="3.4182293561343252E-2"/>
          <c:y val="0.11113975468602443"/>
          <c:w val="0.94770145271216233"/>
          <c:h val="0.87945533834311118"/>
        </c:manualLayout>
      </c:layout>
      <c:pie3DChart>
        <c:varyColors val="1"/>
        <c:ser>
          <c:idx val="0"/>
          <c:order val="0"/>
          <c:explosion val="9"/>
          <c:dPt>
            <c:idx val="6"/>
            <c:explosion val="15"/>
          </c:dPt>
          <c:dLbls>
            <c:dLbl>
              <c:idx val="0"/>
              <c:layout>
                <c:manualLayout>
                  <c:x val="-3.1294843333655412E-2"/>
                  <c:y val="-1.3978903315101682E-2"/>
                </c:manualLayout>
              </c:layout>
              <c:showPercent val="1"/>
            </c:dLbl>
            <c:dLbl>
              <c:idx val="1"/>
              <c:layout>
                <c:manualLayout>
                  <c:x val="3.4666585382532203E-3"/>
                  <c:y val="7.1875326722329116E-2"/>
                </c:manualLayout>
              </c:layout>
              <c:showPercent val="1"/>
            </c:dLbl>
            <c:dLbl>
              <c:idx val="2"/>
              <c:layout>
                <c:manualLayout>
                  <c:x val="5.9141269983804794E-3"/>
                  <c:y val="4.7680417721456904E-2"/>
                </c:manualLayout>
              </c:layout>
              <c:showPercent val="1"/>
            </c:dLbl>
            <c:dLbl>
              <c:idx val="3"/>
              <c:layout>
                <c:manualLayout>
                  <c:x val="1.2823435440252229E-3"/>
                  <c:y val="4.8306026109102132E-2"/>
                </c:manualLayout>
              </c:layout>
              <c:showPercent val="1"/>
            </c:dLbl>
            <c:dLbl>
              <c:idx val="4"/>
              <c:layout>
                <c:manualLayout>
                  <c:x val="3.5816410678523947E-3"/>
                  <c:y val="4.5627138910728123E-2"/>
                </c:manualLayout>
              </c:layout>
              <c:showPercent val="1"/>
            </c:dLbl>
            <c:dLbl>
              <c:idx val="5"/>
              <c:layout>
                <c:manualLayout>
                  <c:x val="-6.2317353429346821E-2"/>
                  <c:y val="6.1097688891272123E-2"/>
                </c:manualLayout>
              </c:layout>
              <c:showPercent val="1"/>
            </c:dLbl>
            <c:dLbl>
              <c:idx val="6"/>
              <c:layout>
                <c:manualLayout>
                  <c:x val="-8.9622350061666384E-2"/>
                  <c:y val="5.7993803174354031E-4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основные!$F$8:$F$19</c:f>
              <c:strCache>
                <c:ptCount val="7"/>
                <c:pt idx="0">
                  <c:v>Образование</c:v>
                </c:pt>
                <c:pt idx="1">
                  <c:v>ЖКХ</c:v>
                </c:pt>
                <c:pt idx="2">
                  <c:v>Нац.экономика</c:v>
                </c:pt>
                <c:pt idx="3">
                  <c:v>Культура</c:v>
                </c:pt>
                <c:pt idx="4">
                  <c:v>Соц.политика</c:v>
                </c:pt>
                <c:pt idx="5">
                  <c:v>Физкультура</c:v>
                </c:pt>
                <c:pt idx="6">
                  <c:v>Прочие расходы</c:v>
                </c:pt>
              </c:strCache>
            </c:strRef>
          </c:cat>
          <c:val>
            <c:numRef>
              <c:f>основные!$G$8:$G$19</c:f>
              <c:numCache>
                <c:formatCode>#,##0</c:formatCode>
                <c:ptCount val="7"/>
                <c:pt idx="0">
                  <c:v>3504742.59</c:v>
                </c:pt>
                <c:pt idx="1">
                  <c:v>720562.12</c:v>
                </c:pt>
                <c:pt idx="2">
                  <c:v>598006.16999999911</c:v>
                </c:pt>
                <c:pt idx="3">
                  <c:v>174975.66</c:v>
                </c:pt>
                <c:pt idx="4">
                  <c:v>366906.33999999997</c:v>
                </c:pt>
                <c:pt idx="5">
                  <c:v>109216.77</c:v>
                </c:pt>
                <c:pt idx="6">
                  <c:v>271603.47999999992</c:v>
                </c:pt>
              </c:numCache>
            </c:numRef>
          </c:val>
        </c:ser>
      </c:pie3DChart>
      <c:spPr>
        <a:noFill/>
        <a:ln w="25395">
          <a:noFill/>
        </a:ln>
      </c:spPr>
    </c:plotArea>
    <c:legend>
      <c:legendPos val="b"/>
      <c:layout>
        <c:manualLayout>
          <c:xMode val="edge"/>
          <c:yMode val="edge"/>
          <c:x val="1.7171940543793219E-2"/>
          <c:y val="1.7420409968819984E-2"/>
          <c:w val="0.95006071128365188"/>
          <c:h val="0.20311182169117359"/>
        </c:manualLayout>
      </c:layout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rotY val="60"/>
      <c:depthPercent val="100"/>
      <c:perspective val="30"/>
    </c:view3D>
    <c:plotArea>
      <c:layout>
        <c:manualLayout>
          <c:layoutTarget val="inner"/>
          <c:xMode val="edge"/>
          <c:yMode val="edge"/>
          <c:x val="0.17844422572178512"/>
          <c:y val="0.22590479364726734"/>
          <c:w val="0.62472944006999342"/>
          <c:h val="0.59804135519333945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softEdge">
              <a:bevelT/>
            </a:sp3d>
          </c:spPr>
          <c:explosion val="5"/>
          <c:dPt>
            <c:idx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1"/>
            <c:spPr>
              <a:solidFill>
                <a:srgbClr val="00CCFF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2"/>
            <c:spPr>
              <a:solidFill>
                <a:srgbClr val="FF7C80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3"/>
            <c:spPr>
              <a:solidFill>
                <a:srgbClr val="C0504D">
                  <a:lumMod val="75000"/>
                </a:srgbClr>
              </a:solidFill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4"/>
            <c:spPr>
              <a:solidFill>
                <a:srgbClr val="66FF66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5"/>
            <c:spPr>
              <a:solidFill>
                <a:srgbClr val="FF0066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6"/>
            <c:explosion val="6"/>
          </c:dPt>
          <c:dPt>
            <c:idx val="7"/>
            <c:spPr>
              <a:solidFill>
                <a:srgbClr val="9900CC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Lbls>
            <c:dLbl>
              <c:idx val="0"/>
              <c:layout>
                <c:manualLayout>
                  <c:x val="0.23438156167979002"/>
                  <c:y val="-6.2576041686425082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>
                        <a:latin typeface="Cambria" pitchFamily="18" charset="0"/>
                      </a:rPr>
                      <a:t>НДФЛ- </a:t>
                    </a:r>
                    <a:r>
                      <a:rPr lang="ru-RU" sz="1100" dirty="0" smtClean="0">
                        <a:latin typeface="Cambria" pitchFamily="18" charset="0"/>
                      </a:rPr>
                      <a:t>1 210,5 </a:t>
                    </a:r>
                    <a:r>
                      <a:rPr lang="ru-RU" sz="1100" dirty="0" err="1" smtClean="0">
                        <a:latin typeface="Cambria" pitchFamily="18" charset="0"/>
                      </a:rPr>
                      <a:t>млн.руб</a:t>
                    </a:r>
                    <a:r>
                      <a:rPr lang="ru-RU" sz="1100" dirty="0" smtClean="0">
                        <a:latin typeface="Cambria" pitchFamily="18" charset="0"/>
                      </a:rPr>
                      <a:t>.</a:t>
                    </a:r>
                  </a:p>
                  <a:p>
                    <a:r>
                      <a:rPr lang="ru-RU" sz="1100" dirty="0" smtClean="0">
                        <a:latin typeface="Cambria" pitchFamily="18" charset="0"/>
                      </a:rPr>
                      <a:t>(выполнение</a:t>
                    </a:r>
                    <a:r>
                      <a:rPr lang="ru-RU" sz="1100" baseline="0" dirty="0" smtClean="0">
                        <a:latin typeface="Cambria" pitchFamily="18" charset="0"/>
                      </a:rPr>
                      <a:t> – 104,6%)</a:t>
                    </a:r>
                    <a:endParaRPr lang="ru-RU" sz="1400" b="1" dirty="0">
                      <a:latin typeface="Cambria" pitchFamily="18" charset="0"/>
                    </a:endParaRP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1"/>
              <c:layout>
                <c:manualLayout>
                  <c:x val="-4.6284776902887154E-2"/>
                  <c:y val="7.8841603578438404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latin typeface="Cambria" pitchFamily="18" charset="0"/>
                      </a:rPr>
                      <a:t>Налоги на совокупный доход- 234,8 </a:t>
                    </a:r>
                    <a:r>
                      <a:rPr lang="ru-RU" sz="1100" dirty="0" err="1" smtClean="0">
                        <a:latin typeface="Cambria" pitchFamily="18" charset="0"/>
                      </a:rPr>
                      <a:t>млн.руб</a:t>
                    </a:r>
                    <a:r>
                      <a:rPr lang="ru-RU" sz="1100" dirty="0" smtClean="0">
                        <a:latin typeface="Cambria" pitchFamily="18" charset="0"/>
                      </a:rPr>
                      <a:t>.</a:t>
                    </a:r>
                  </a:p>
                  <a:p>
                    <a:r>
                      <a:rPr lang="ru-RU" sz="1100" dirty="0" smtClean="0">
                        <a:latin typeface="Cambria" pitchFamily="18" charset="0"/>
                      </a:rPr>
                      <a:t>(выполнение – 102,1%)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endParaRPr lang="ru-RU" sz="1400" b="1" dirty="0">
                      <a:latin typeface="Cambria" pitchFamily="18" charset="0"/>
                    </a:endParaRP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2"/>
              <c:layout>
                <c:manualLayout>
                  <c:x val="-0.12605336832895858"/>
                  <c:y val="-5.6409737542389503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latin typeface="Cambria" pitchFamily="18" charset="0"/>
                      </a:rPr>
                      <a:t>Налог </a:t>
                    </a:r>
                    <a:r>
                      <a:rPr lang="ru-RU" sz="1100" dirty="0">
                        <a:latin typeface="Cambria" pitchFamily="18" charset="0"/>
                      </a:rPr>
                      <a:t>на </a:t>
                    </a:r>
                    <a:r>
                      <a:rPr lang="ru-RU" sz="1100" dirty="0" smtClean="0">
                        <a:latin typeface="Cambria" pitchFamily="18" charset="0"/>
                      </a:rPr>
                      <a:t>имущество физических</a:t>
                    </a:r>
                    <a:r>
                      <a:rPr lang="ru-RU" sz="1100" baseline="0" dirty="0" smtClean="0">
                        <a:latin typeface="Cambria" pitchFamily="18" charset="0"/>
                      </a:rPr>
                      <a:t> лиц -       </a:t>
                    </a:r>
                  </a:p>
                  <a:p>
                    <a:r>
                      <a:rPr lang="ru-RU" sz="1100" dirty="0" smtClean="0">
                        <a:latin typeface="Cambria" pitchFamily="18" charset="0"/>
                      </a:rPr>
                      <a:t>70,3  </a:t>
                    </a:r>
                    <a:r>
                      <a:rPr lang="ru-RU" sz="1100" dirty="0" err="1" smtClean="0">
                        <a:latin typeface="Cambria" pitchFamily="18" charset="0"/>
                      </a:rPr>
                      <a:t>млн.руб</a:t>
                    </a:r>
                    <a:r>
                      <a:rPr lang="ru-RU" sz="1100" dirty="0" smtClean="0">
                        <a:latin typeface="Cambria" pitchFamily="18" charset="0"/>
                      </a:rPr>
                      <a:t>.</a:t>
                    </a:r>
                  </a:p>
                  <a:p>
                    <a:r>
                      <a:rPr lang="ru-RU" sz="1100" b="0" dirty="0" smtClean="0">
                        <a:latin typeface="Cambria" pitchFamily="18" charset="0"/>
                      </a:rPr>
                      <a:t>(выполнение – 98,7%)</a:t>
                    </a:r>
                    <a:endParaRPr lang="ru-RU" sz="1400" b="0" dirty="0">
                      <a:latin typeface="Cambria" pitchFamily="18" charset="0"/>
                    </a:endParaRP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3"/>
              <c:layout>
                <c:manualLayout>
                  <c:x val="-2.5087160979877638E-2"/>
                  <c:y val="-0.14522361272027975"/>
                </c:manualLayout>
              </c:layout>
              <c:tx>
                <c:rich>
                  <a:bodyPr/>
                  <a:lstStyle/>
                  <a:p>
                    <a:r>
                      <a:rPr lang="ru-RU" sz="1100" b="0" dirty="0" smtClean="0">
                        <a:latin typeface="Cambria" pitchFamily="18" charset="0"/>
                      </a:rPr>
                      <a:t>Земельный налог</a:t>
                    </a:r>
                    <a:r>
                      <a:rPr lang="ru-RU" sz="1100" dirty="0" smtClean="0">
                        <a:latin typeface="Cambria" pitchFamily="18" charset="0"/>
                      </a:rPr>
                      <a:t>
-</a:t>
                    </a:r>
                    <a:r>
                      <a:rPr lang="ru-RU" sz="1100" baseline="0" dirty="0" smtClean="0">
                        <a:latin typeface="Cambria" pitchFamily="18" charset="0"/>
                      </a:rPr>
                      <a:t> </a:t>
                    </a:r>
                    <a:r>
                      <a:rPr lang="ru-RU" sz="1100" dirty="0" smtClean="0">
                        <a:latin typeface="Cambria" pitchFamily="18" charset="0"/>
                      </a:rPr>
                      <a:t>103 </a:t>
                    </a:r>
                    <a:r>
                      <a:rPr lang="ru-RU" sz="1100" dirty="0" err="1" smtClean="0">
                        <a:latin typeface="Cambria" pitchFamily="18" charset="0"/>
                      </a:rPr>
                      <a:t>млн.руб</a:t>
                    </a:r>
                    <a:r>
                      <a:rPr lang="ru-RU" sz="1100" dirty="0" smtClean="0">
                        <a:latin typeface="Cambria" pitchFamily="18" charset="0"/>
                      </a:rPr>
                      <a:t>.</a:t>
                    </a:r>
                  </a:p>
                  <a:p>
                    <a:r>
                      <a:rPr lang="ru-RU" sz="1100" dirty="0" smtClean="0">
                        <a:latin typeface="Cambria" pitchFamily="18" charset="0"/>
                      </a:rPr>
                      <a:t>(выполнение – 103,3%)</a:t>
                    </a:r>
                    <a:endParaRPr lang="ru-RU" sz="1400" b="1" dirty="0">
                      <a:latin typeface="Cambria" pitchFamily="18" charset="0"/>
                    </a:endParaRP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4"/>
              <c:layout>
                <c:manualLayout>
                  <c:x val="-4.9769028871391202E-2"/>
                  <c:y val="-0.12209258495087866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latin typeface="Cambria" pitchFamily="18" charset="0"/>
                      </a:rPr>
                      <a:t>Доходы</a:t>
                    </a:r>
                    <a:r>
                      <a:rPr lang="ru-RU" sz="1100" baseline="0" dirty="0" smtClean="0">
                        <a:latin typeface="Cambria" pitchFamily="18" charset="0"/>
                      </a:rPr>
                      <a:t> от использования имущества- 156,6 </a:t>
                    </a:r>
                    <a:r>
                      <a:rPr lang="ru-RU" sz="1100" dirty="0" smtClean="0">
                        <a:latin typeface="Cambria" pitchFamily="18" charset="0"/>
                      </a:rPr>
                      <a:t> </a:t>
                    </a:r>
                    <a:r>
                      <a:rPr lang="ru-RU" sz="1100" dirty="0" err="1" smtClean="0">
                        <a:latin typeface="Cambria" pitchFamily="18" charset="0"/>
                      </a:rPr>
                      <a:t>млн.руб</a:t>
                    </a:r>
                    <a:r>
                      <a:rPr lang="ru-RU" sz="1100" dirty="0" smtClean="0">
                        <a:latin typeface="Cambria" pitchFamily="18" charset="0"/>
                      </a:rPr>
                      <a:t>.</a:t>
                    </a:r>
                  </a:p>
                  <a:p>
                    <a:r>
                      <a:rPr lang="ru-RU" sz="1100" dirty="0" smtClean="0">
                        <a:latin typeface="Cambria" pitchFamily="18" charset="0"/>
                      </a:rPr>
                      <a:t>(выполнение – 107%)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endParaRPr lang="ru-RU" sz="1400" b="1" dirty="0">
                      <a:latin typeface="Cambria" pitchFamily="18" charset="0"/>
                    </a:endParaRP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5"/>
              <c:layout>
                <c:manualLayout>
                  <c:x val="5.9545056867891522E-2"/>
                  <c:y val="-0.12693546616513551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latin typeface="Cambria" pitchFamily="18" charset="0"/>
                      </a:rPr>
                      <a:t>Доходы</a:t>
                    </a:r>
                    <a:r>
                      <a:rPr lang="ru-RU" sz="1100" baseline="0" dirty="0" smtClean="0">
                        <a:latin typeface="Cambria" pitchFamily="18" charset="0"/>
                      </a:rPr>
                      <a:t> от продажи имущества </a:t>
                    </a:r>
                    <a:r>
                      <a:rPr lang="ru-RU" sz="1100" dirty="0" smtClean="0">
                        <a:latin typeface="Cambria" pitchFamily="18" charset="0"/>
                      </a:rPr>
                      <a:t>– 55,4 </a:t>
                    </a:r>
                    <a:r>
                      <a:rPr lang="ru-RU" sz="1100" dirty="0" err="1" smtClean="0">
                        <a:latin typeface="Cambria" pitchFamily="18" charset="0"/>
                      </a:rPr>
                      <a:t>млн.руб</a:t>
                    </a:r>
                    <a:r>
                      <a:rPr lang="ru-RU" sz="1100" dirty="0" smtClean="0">
                        <a:latin typeface="Cambria" pitchFamily="18" charset="0"/>
                      </a:rPr>
                      <a:t>.  </a:t>
                    </a:r>
                  </a:p>
                  <a:p>
                    <a:r>
                      <a:rPr lang="ru-RU" sz="1100" dirty="0" smtClean="0">
                        <a:latin typeface="Cambria" pitchFamily="18" charset="0"/>
                      </a:rPr>
                      <a:t>(выполнение – 101,6%)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endParaRPr lang="ru-RU" sz="1400" b="1" dirty="0">
                      <a:latin typeface="Cambria" pitchFamily="18" charset="0"/>
                    </a:endParaRP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6"/>
              <c:layout>
                <c:manualLayout>
                  <c:x val="0.13877318460192517"/>
                  <c:y val="-5.8760005502034182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latin typeface="Cambria" pitchFamily="18" charset="0"/>
                      </a:rPr>
                      <a:t>АКЦИЗЫ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r>
                      <a:rPr lang="ru-RU" sz="1100" dirty="0" smtClean="0">
                        <a:latin typeface="Cambria" pitchFamily="18" charset="0"/>
                      </a:rPr>
                      <a:t>- 81,4 </a:t>
                    </a:r>
                    <a:r>
                      <a:rPr lang="ru-RU" sz="1100" dirty="0" err="1" smtClean="0">
                        <a:latin typeface="Cambria" pitchFamily="18" charset="0"/>
                      </a:rPr>
                      <a:t>млн.руб</a:t>
                    </a:r>
                    <a:r>
                      <a:rPr lang="ru-RU" sz="1100" dirty="0" smtClean="0">
                        <a:latin typeface="Cambria" pitchFamily="18" charset="0"/>
                      </a:rPr>
                      <a:t>. </a:t>
                    </a:r>
                    <a:r>
                      <a:rPr lang="ru-RU" sz="1100" baseline="0" dirty="0" smtClean="0">
                        <a:latin typeface="Cambria" pitchFamily="18" charset="0"/>
                      </a:rPr>
                      <a:t> (выполнение – 100,2%)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endParaRPr lang="ru-RU" sz="1400" b="1" dirty="0">
                      <a:latin typeface="Cambria" pitchFamily="18" charset="0"/>
                    </a:endParaRP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7"/>
              <c:layout>
                <c:manualLayout>
                  <c:x val="9.7714238845144463E-2"/>
                  <c:y val="5.5724628480433532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>
                        <a:latin typeface="Cambria" pitchFamily="18" charset="0"/>
                      </a:rPr>
                      <a:t>Прочие </a:t>
                    </a:r>
                    <a:r>
                      <a:rPr lang="ru-RU" sz="1100" dirty="0" smtClean="0">
                        <a:latin typeface="Cambria" pitchFamily="18" charset="0"/>
                      </a:rPr>
                      <a:t>налоговые и неналоговые доходы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r>
                      <a:rPr lang="ru-RU" sz="1100" dirty="0" smtClean="0">
                        <a:latin typeface="Cambria" pitchFamily="18" charset="0"/>
                      </a:rPr>
                      <a:t>- 86,4 </a:t>
                    </a:r>
                    <a:r>
                      <a:rPr lang="ru-RU" sz="1100" dirty="0" err="1" smtClean="0">
                        <a:latin typeface="Cambria" pitchFamily="18" charset="0"/>
                      </a:rPr>
                      <a:t>млн.руб</a:t>
                    </a:r>
                    <a:r>
                      <a:rPr lang="ru-RU" sz="1100" dirty="0" smtClean="0">
                        <a:latin typeface="Cambria" pitchFamily="18" charset="0"/>
                      </a:rPr>
                      <a:t>. (выполнение  - 104,9%)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endParaRPr lang="ru-RU" sz="1400" b="1" dirty="0">
                      <a:latin typeface="Cambria" pitchFamily="18" charset="0"/>
                    </a:endParaRPr>
                  </a:p>
                </c:rich>
              </c:tx>
              <c:showVal val="1"/>
              <c:showCatName val="1"/>
              <c:showPercent val="1"/>
              <c:separator>
</c:separator>
            </c:dLbl>
            <c:showVal val="1"/>
            <c:showCatName val="1"/>
            <c:showPercent val="1"/>
            <c:separator>
</c:separator>
            <c:showLeaderLines val="1"/>
          </c:dLbls>
          <c:cat>
            <c:strRef>
              <c:f>Лист1!$B$9:$B$17</c:f>
              <c:strCache>
                <c:ptCount val="8"/>
                <c:pt idx="0">
                  <c:v> НДФЛ</c:v>
                </c:pt>
                <c:pt idx="1">
                  <c:v>Налоги на совокупный доход</c:v>
                </c:pt>
                <c:pt idx="2">
                  <c:v> Налог на имущество физических лиц</c:v>
                </c:pt>
                <c:pt idx="3">
                  <c:v>Земельный налог</c:v>
                </c:pt>
                <c:pt idx="4">
                  <c:v>Доходы от использования муниципального имущества</c:v>
                </c:pt>
                <c:pt idx="5">
                  <c:v>Доходы от продажи муниципального имущества</c:v>
                </c:pt>
                <c:pt idx="6">
                  <c:v>Акцизы</c:v>
                </c:pt>
                <c:pt idx="7">
                  <c:v>Прочие </c:v>
                </c:pt>
              </c:strCache>
            </c:strRef>
          </c:cat>
          <c:val>
            <c:numRef>
              <c:f>Лист1!$C$9:$C$17</c:f>
              <c:numCache>
                <c:formatCode>#,##0.0</c:formatCode>
                <c:ptCount val="9"/>
                <c:pt idx="0">
                  <c:v>1210.5</c:v>
                </c:pt>
                <c:pt idx="1">
                  <c:v>234.8</c:v>
                </c:pt>
                <c:pt idx="2">
                  <c:v>70.3</c:v>
                </c:pt>
                <c:pt idx="3">
                  <c:v>103</c:v>
                </c:pt>
                <c:pt idx="4">
                  <c:v>156.6</c:v>
                </c:pt>
                <c:pt idx="5">
                  <c:v>55.4</c:v>
                </c:pt>
                <c:pt idx="6">
                  <c:v>81.400000000000006</c:v>
                </c:pt>
                <c:pt idx="7">
                  <c:v>86.4</c:v>
                </c:pt>
              </c:numCache>
            </c:numRef>
          </c:val>
        </c:ser>
      </c:pie3DChart>
      <c:spPr>
        <a:scene3d>
          <a:camera prst="orthographicFront"/>
          <a:lightRig rig="threePt" dir="t"/>
        </a:scene3d>
        <a:sp3d prstMaterial="dkEdge"/>
      </c:spPr>
    </c:plotArea>
    <c:plotVisOnly val="1"/>
    <c:dispBlanksAs val="zero"/>
  </c:chart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г.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г.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49.5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 г.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52.7</c:v>
                </c:pt>
              </c:numCache>
            </c:numRef>
          </c:val>
        </c:ser>
        <c:shape val="box"/>
        <c:axId val="42903424"/>
        <c:axId val="42904960"/>
        <c:axId val="0"/>
      </c:bar3DChart>
      <c:catAx>
        <c:axId val="42903424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-60000000" vert="horz"/>
          <a:lstStyle/>
          <a:p>
            <a:pPr>
              <a:defRPr/>
            </a:pPr>
            <a:endParaRPr lang="ru-RU"/>
          </a:p>
        </c:txPr>
        <c:crossAx val="42904960"/>
        <c:crossesAt val="18"/>
        <c:auto val="1"/>
        <c:lblAlgn val="ctr"/>
        <c:lblOffset val="100"/>
      </c:catAx>
      <c:valAx>
        <c:axId val="4290496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42903424"/>
        <c:crosses val="autoZero"/>
        <c:crossBetween val="between"/>
      </c:valAx>
    </c:plotArea>
    <c:legend>
      <c:legendPos val="r"/>
      <c:legendEntry>
        <c:idx val="0"/>
        <c:delete val="1"/>
      </c:legendEntry>
      <c:txPr>
        <a:bodyPr rot="0" vert="horz"/>
        <a:lstStyle/>
        <a:p>
          <a:pPr>
            <a:defRPr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0.48021</cdr:x>
      <cdr:y>0.54762</cdr:y>
    </cdr:from>
    <cdr:to>
      <cdr:x>0.56284</cdr:x>
      <cdr:y>0.5964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91025" y="3312368"/>
          <a:ext cx="755607" cy="295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Cambria" pitchFamily="18" charset="0"/>
              <a:ea typeface="Cambria" pitchFamily="18" charset="0"/>
            </a:rPr>
            <a:t>61%</a:t>
          </a:r>
          <a:endParaRPr lang="ru-RU" sz="1400" b="1" dirty="0">
            <a:latin typeface="Cambria" pitchFamily="18" charset="0"/>
            <a:ea typeface="Cambria" pitchFamily="18" charset="0"/>
          </a:endParaRPr>
        </a:p>
      </cdr:txBody>
    </cdr:sp>
  </cdr:relSizeAnchor>
  <cdr:relSizeAnchor xmlns:cdr="http://schemas.openxmlformats.org/drawingml/2006/chartDrawing">
    <cdr:from>
      <cdr:x>0.60621</cdr:x>
      <cdr:y>0.28571</cdr:y>
    </cdr:from>
    <cdr:to>
      <cdr:x>0.67709</cdr:x>
      <cdr:y>0.33449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543153" y="1728192"/>
          <a:ext cx="648127" cy="295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Cambria" pitchFamily="18" charset="0"/>
              <a:ea typeface="Cambria" pitchFamily="18" charset="0"/>
            </a:rPr>
            <a:t>4%</a:t>
          </a:r>
          <a:endParaRPr lang="ru-RU" sz="1400" b="1" dirty="0">
            <a:latin typeface="Cambria" pitchFamily="18" charset="0"/>
            <a:ea typeface="Cambria" pitchFamily="18" charset="0"/>
          </a:endParaRPr>
        </a:p>
      </cdr:txBody>
    </cdr:sp>
  </cdr:relSizeAnchor>
  <cdr:relSizeAnchor xmlns:cdr="http://schemas.openxmlformats.org/drawingml/2006/chartDrawing">
    <cdr:from>
      <cdr:x>0.64558</cdr:x>
      <cdr:y>0.30952</cdr:y>
    </cdr:from>
    <cdr:to>
      <cdr:x>0.71645</cdr:x>
      <cdr:y>0.3583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903193" y="1872208"/>
          <a:ext cx="648035" cy="295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Cambria" pitchFamily="18" charset="0"/>
              <a:ea typeface="Cambria" pitchFamily="18" charset="0"/>
            </a:rPr>
            <a:t>4%</a:t>
          </a:r>
          <a:endParaRPr lang="ru-RU" sz="1400" b="1" dirty="0">
            <a:latin typeface="Cambria" pitchFamily="18" charset="0"/>
            <a:ea typeface="Cambria" pitchFamily="18" charset="0"/>
          </a:endParaRPr>
        </a:p>
      </cdr:txBody>
    </cdr:sp>
  </cdr:relSizeAnchor>
  <cdr:relSizeAnchor xmlns:cdr="http://schemas.openxmlformats.org/drawingml/2006/chartDrawing">
    <cdr:from>
      <cdr:x>0.26759</cdr:x>
      <cdr:y>0.32143</cdr:y>
    </cdr:from>
    <cdr:to>
      <cdr:x>0.33846</cdr:x>
      <cdr:y>0.37021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446809" y="1944216"/>
          <a:ext cx="648035" cy="295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Cambria" pitchFamily="18" charset="0"/>
              <a:ea typeface="Cambria" pitchFamily="18" charset="0"/>
            </a:rPr>
            <a:t>12%</a:t>
          </a:r>
          <a:endParaRPr lang="ru-RU" sz="1400" b="1" dirty="0">
            <a:latin typeface="Cambria" pitchFamily="18" charset="0"/>
            <a:ea typeface="Cambria" pitchFamily="18" charset="0"/>
          </a:endParaRPr>
        </a:p>
      </cdr:txBody>
    </cdr:sp>
  </cdr:relSizeAnchor>
  <cdr:relSizeAnchor xmlns:cdr="http://schemas.openxmlformats.org/drawingml/2006/chartDrawing">
    <cdr:from>
      <cdr:x>0.34634</cdr:x>
      <cdr:y>0.27381</cdr:y>
    </cdr:from>
    <cdr:to>
      <cdr:x>0.41721</cdr:x>
      <cdr:y>0.32259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166889" y="1656184"/>
          <a:ext cx="648035" cy="295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Cambria" pitchFamily="18" charset="0"/>
              <a:ea typeface="Cambria" pitchFamily="18" charset="0"/>
            </a:rPr>
            <a:t>3%</a:t>
          </a:r>
          <a:endParaRPr lang="ru-RU" sz="1400" b="1" dirty="0">
            <a:latin typeface="Cambria" pitchFamily="18" charset="0"/>
            <a:ea typeface="Cambria" pitchFamily="18" charset="0"/>
          </a:endParaRPr>
        </a:p>
      </cdr:txBody>
    </cdr:sp>
  </cdr:relSizeAnchor>
  <cdr:relSizeAnchor xmlns:cdr="http://schemas.openxmlformats.org/drawingml/2006/chartDrawing">
    <cdr:from>
      <cdr:x>0.40146</cdr:x>
      <cdr:y>0.2619</cdr:y>
    </cdr:from>
    <cdr:to>
      <cdr:x>0.47233</cdr:x>
      <cdr:y>0.31068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670945" y="1584176"/>
          <a:ext cx="648035" cy="295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latin typeface="Cambria" pitchFamily="18" charset="0"/>
              <a:ea typeface="Cambria" pitchFamily="18" charset="0"/>
            </a:rPr>
            <a:t>5</a:t>
          </a:r>
          <a:r>
            <a:rPr lang="ru-RU" sz="1400" b="1" dirty="0" smtClean="0">
              <a:latin typeface="Cambria" pitchFamily="18" charset="0"/>
              <a:ea typeface="Cambria" pitchFamily="18" charset="0"/>
            </a:rPr>
            <a:t>%</a:t>
          </a:r>
          <a:endParaRPr lang="ru-RU" sz="1400" b="1" dirty="0">
            <a:latin typeface="Cambria" pitchFamily="18" charset="0"/>
            <a:ea typeface="Cambria" pitchFamily="18" charset="0"/>
          </a:endParaRPr>
        </a:p>
      </cdr:txBody>
    </cdr:sp>
  </cdr:relSizeAnchor>
  <cdr:relSizeAnchor xmlns:cdr="http://schemas.openxmlformats.org/drawingml/2006/chartDrawing">
    <cdr:from>
      <cdr:x>0.48021</cdr:x>
      <cdr:y>0.25</cdr:y>
    </cdr:from>
    <cdr:to>
      <cdr:x>0.54455</cdr:x>
      <cdr:y>0.29878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391025" y="1512168"/>
          <a:ext cx="588345" cy="295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Cambria" pitchFamily="18" charset="0"/>
              <a:ea typeface="Cambria" pitchFamily="18" charset="0"/>
            </a:rPr>
            <a:t>8%</a:t>
          </a:r>
          <a:endParaRPr lang="ru-RU" sz="1400" b="1" dirty="0">
            <a:latin typeface="Cambria" pitchFamily="18" charset="0"/>
            <a:ea typeface="Cambria" pitchFamily="18" charset="0"/>
          </a:endParaRPr>
        </a:p>
      </cdr:txBody>
    </cdr:sp>
  </cdr:relSizeAnchor>
  <cdr:relSizeAnchor xmlns:cdr="http://schemas.openxmlformats.org/drawingml/2006/chartDrawing">
    <cdr:from>
      <cdr:x>0.55896</cdr:x>
      <cdr:y>0.2619</cdr:y>
    </cdr:from>
    <cdr:to>
      <cdr:x>0.62196</cdr:x>
      <cdr:y>0.30952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111105" y="1584176"/>
          <a:ext cx="576072" cy="2880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Cambria" pitchFamily="18" charset="0"/>
              <a:ea typeface="Cambria" pitchFamily="18" charset="0"/>
            </a:rPr>
            <a:t>3%</a:t>
          </a:r>
          <a:endParaRPr lang="ru-RU" sz="1400" b="1" dirty="0">
            <a:latin typeface="Cambria" pitchFamily="18" charset="0"/>
            <a:ea typeface="Cambria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76D9F07-407D-4749-BF8C-4FCC570FA461}" type="datetimeFigureOut">
              <a:rPr lang="ru-RU"/>
              <a:pPr>
                <a:defRPr/>
              </a:pPr>
              <a:t>15.08.2023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5" y="942975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7E8D34-B38B-4299-AE79-4956ADEAD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21558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356D79-5AA0-4253-8C1C-D31FAF0FFD0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1241425"/>
            <a:ext cx="4464050" cy="3348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	</a:t>
            </a:r>
            <a:endParaRPr lang="ru-RU" sz="900" dirty="0">
              <a:solidFill>
                <a:schemeClr val="tx1">
                  <a:lumMod val="85000"/>
                  <a:lumOff val="15000"/>
                </a:schemeClr>
              </a:solidFill>
              <a:latin typeface="Hero New Bold" panose="020008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C114F6-57C4-4BA1-A7C0-858414C6B2D2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15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0CA9FC-5016-4B81-B080-05A119C4120D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508BA4-F5BF-43F5-A091-46B858A37C53}" type="slidenum">
              <a:rPr lang="ru-RU" smtClean="0"/>
              <a:pPr/>
              <a:t>33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E8D34-B38B-4299-AE79-4956ADEAD9E1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ECA39C-47F2-43F3-AF37-557BF7F9C1B0}" type="datetimeFigureOut">
              <a:rPr lang="ru-RU" smtClean="0"/>
              <a:pPr>
                <a:defRPr/>
              </a:pPr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0DB2D-DF13-4A18-8E0F-5B106D98E2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2BC7A3-9485-48B9-B46D-4BDAA70622A9}" type="datetimeFigureOut">
              <a:rPr lang="ru-RU" smtClean="0"/>
              <a:pPr>
                <a:defRPr/>
              </a:pPr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491C5-B7B5-496B-9524-C1AD76CFC9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82D30C-93E2-4A12-9410-433300268621}" type="datetimeFigureOut">
              <a:rPr lang="ru-RU" smtClean="0"/>
              <a:pPr>
                <a:defRPr/>
              </a:pPr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C5C59-3786-400B-A0FD-4A8BC5D3B9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91A058-0B26-455C-BAA6-A2B3AAD94B75}" type="datetimeFigureOut">
              <a:rPr lang="ru-RU" smtClean="0"/>
              <a:pPr>
                <a:defRPr/>
              </a:pPr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0AAB3-1947-4BC7-9D05-AFCCAA18D2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689460-5E34-47ED-8C65-DC442DDB8C53}" type="datetimeFigureOut">
              <a:rPr lang="ru-RU" smtClean="0"/>
              <a:pPr>
                <a:defRPr/>
              </a:pPr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90942-C85C-4CFE-B312-1E13905850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2CE771-3C25-4E5C-AC07-12C13B0A6247}" type="datetimeFigureOut">
              <a:rPr lang="ru-RU" smtClean="0"/>
              <a:pPr>
                <a:defRPr/>
              </a:pPr>
              <a:t>15.08.2023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16608-CDC7-49A4-B33C-C0D2616CF7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9CD95F-6BE3-4853-A1E8-9E4E5ABFC5E0}" type="datetimeFigureOut">
              <a:rPr lang="ru-RU" smtClean="0"/>
              <a:pPr>
                <a:defRPr/>
              </a:pPr>
              <a:t>15.08.2023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770108-8C8B-4E38-AFD4-03212DB978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94BC23-732B-4919-8179-CF8843AAD293}" type="datetimeFigureOut">
              <a:rPr lang="ru-RU" smtClean="0"/>
              <a:pPr>
                <a:defRPr/>
              </a:pPr>
              <a:t>15.08.2023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54A25-6F6E-45F7-B4DC-F1B155BCC7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762E39-4D11-4E2F-9E04-C9101D691D91}" type="datetimeFigureOut">
              <a:rPr lang="ru-RU" smtClean="0"/>
              <a:pPr>
                <a:defRPr/>
              </a:pPr>
              <a:t>15.08.2023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76B93-7F8D-4C62-B9D9-9F50A43CF4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599182-8E65-467A-AB9F-FD0A9F4B3EFE}" type="datetimeFigureOut">
              <a:rPr lang="ru-RU" smtClean="0"/>
              <a:pPr>
                <a:defRPr/>
              </a:pPr>
              <a:t>15.08.2023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EFC36-9EEB-4204-96D7-DC15B65C2F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624E86-248D-48F5-BDF3-5ECD7FAC3B26}" type="datetimeFigureOut">
              <a:rPr lang="ru-RU" smtClean="0"/>
              <a:pPr>
                <a:defRPr/>
              </a:pPr>
              <a:t>15.08.2023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8B0B1-0606-4C35-B91C-5502F2EB28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5FED2E-FF19-4950-8A67-5ED2B4101810}" type="datetimeFigureOut">
              <a:rPr lang="ru-RU" smtClean="0"/>
              <a:pPr>
                <a:defRPr/>
              </a:pPr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56989B-8009-4CDE-90CC-55D6749666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_____Microsoft_Office_Excel_97-20032.xls"/><Relationship Id="rId4" Type="http://schemas.openxmlformats.org/officeDocument/2006/relationships/oleObject" Target="../embeddings/_____Microsoft_Office_Excel_97-2003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4925" y="620688"/>
            <a:ext cx="4778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Бюджет для граждан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городского округа Первоуральск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2731" y="5877272"/>
            <a:ext cx="3422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Исполнение за 2022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619672" y="3974"/>
            <a:ext cx="59039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Программно-целевой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метод планирования</a:t>
            </a:r>
          </a:p>
        </p:txBody>
      </p:sp>
      <p:sp>
        <p:nvSpPr>
          <p:cNvPr id="13" name="Прямоугольник 12" descr="89397"/>
          <p:cNvSpPr>
            <a:spLocks noChangeArrowheads="1"/>
          </p:cNvSpPr>
          <p:nvPr/>
        </p:nvSpPr>
        <p:spPr bwMode="auto">
          <a:xfrm>
            <a:off x="0" y="836613"/>
            <a:ext cx="9144000" cy="6021387"/>
          </a:xfrm>
          <a:prstGeom prst="rect">
            <a:avLst/>
          </a:prstGeom>
          <a:noFill/>
          <a:ln w="12700" algn="ctr">
            <a:solidFill>
              <a:srgbClr val="12705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684213" y="836613"/>
            <a:ext cx="7704137" cy="695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Муниципальные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программы соответствуют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Стратегии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социально-экономического  развития городского округа Первоуральск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цели и задачи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определенной сфере;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способы их достижения (мероприятия программы);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объемы используемых финансовых средств в соответствии с решением о бюджете;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показатели эффективности реализации программы, на основании которых дается оценка достижения 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достижения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заданных целей.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В бюджете городского округа Первоуральск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 и плановый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период 2023 и 2024 годов отражены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направления целей и задач,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муниципальными программами.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95,2%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бюджета городского округа Первоуральск выполняются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рамках мероприятий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программ.</a:t>
            </a: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3" grpId="0" animBg="1"/>
      <p:bldP spid="143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11760" y="2708920"/>
            <a:ext cx="3888432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ТРАНСФЕРТЫ-</a:t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средства, предоставляемые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одним бюджетом 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бюджетной системы 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другому бюджету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5085184"/>
            <a:ext cx="2520280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Дотации (от лат. «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»-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дар, пожертвование)-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предоставляются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определения конкретной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их использования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31840" y="5085184"/>
            <a:ext cx="2664296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Субвенции(от лат. «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»-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приходить на помощь )-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редоставляются на финансирование «переданных» местным  бюджетам расходных обязательств РФ </a:t>
            </a:r>
          </a:p>
          <a:p>
            <a:pPr algn="ctr"/>
            <a:endParaRPr lang="ru-RU" dirty="0">
              <a:latin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99592" y="1196752"/>
            <a:ext cx="7308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МЕЖБЮДЖЕТНЫЕ ОТНОШЕНИЯ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взаимоотношения между публично-правовыми  образованиями по вопросам регулирования бюджетных правоотношений,  организации и осуществления бюджетного процесса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28184" y="5085184"/>
            <a:ext cx="2592288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Субсидии(от лат. «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»-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)-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предоставляются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условиях долевого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софинансирования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расходов других бюджетов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2731960">
            <a:off x="1966735" y="4371405"/>
            <a:ext cx="323850" cy="704947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 rot="18529024">
            <a:off x="6464128" y="4342865"/>
            <a:ext cx="323850" cy="743445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4283968" y="4437112"/>
            <a:ext cx="323850" cy="576064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20888"/>
            <a:ext cx="1944216" cy="206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348880"/>
            <a:ext cx="2592287" cy="198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352928" cy="4536504"/>
          </a:xfrm>
          <a:noFill/>
          <a:extLst/>
        </p:spPr>
        <p:txBody>
          <a:bodyPr anchor="t">
            <a:normAutofit fontScale="90000"/>
          </a:bodyPr>
          <a:lstStyle/>
          <a:p>
            <a:pPr algn="l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БЮДЖЕТНЫЙ  ПРОЦЕСС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ежегодное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и исполнение бюджета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Утверждение бюджета очередного года.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Исполнение бюджета в текущем году.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Формирование отчета об исполнении бюджета  предыдущего года.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Утверждение отчета об исполнении  бюджета  предыдущего года.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Составление проекта бюджета очередного года.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Рассмотрение проекта бюджета очередного года. </a:t>
            </a:r>
            <a:r>
              <a:rPr lang="ru-RU" sz="2000" dirty="0">
                <a:latin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23728" y="116632"/>
            <a:ext cx="54006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endParaRPr lang="ru-RU" dirty="0"/>
          </a:p>
        </p:txBody>
      </p:sp>
    </p:spTree>
  </p:cSld>
  <p:clrMapOvr>
    <a:masterClrMapping/>
  </p:clrMapOvr>
  <p:transition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8984" tIns="24492" rIns="48984" bIns="24492" anchor="b"/>
          <a:lstStyle/>
          <a:p>
            <a:pPr algn="ctr" defTabSz="684213">
              <a:lnSpc>
                <a:spcPct val="90000"/>
              </a:lnSpc>
            </a:pPr>
            <a:r>
              <a:rPr lang="ru-RU" altLang="ru-RU" sz="2200">
                <a:solidFill>
                  <a:srgbClr val="262626"/>
                </a:solidFill>
                <a:latin typeface="Liberation Serif" pitchFamily="18" charset="0"/>
                <a:cs typeface="Times New Roman" pitchFamily="18" charset="0"/>
              </a:rPr>
              <a:t>Основные показатели развития экономики </a:t>
            </a:r>
          </a:p>
          <a:p>
            <a:pPr algn="ctr" defTabSz="684213">
              <a:lnSpc>
                <a:spcPct val="90000"/>
              </a:lnSpc>
            </a:pPr>
            <a:r>
              <a:rPr lang="ru-RU" altLang="ru-RU" sz="2200">
                <a:solidFill>
                  <a:srgbClr val="262626"/>
                </a:solidFill>
                <a:latin typeface="Liberation Serif" pitchFamily="18" charset="0"/>
                <a:cs typeface="Times New Roman" pitchFamily="18" charset="0"/>
              </a:rPr>
              <a:t>городского округа Первоуральск </a:t>
            </a:r>
          </a:p>
        </p:txBody>
      </p:sp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7380288" y="5876925"/>
            <a:ext cx="4683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1</a:t>
            </a:r>
          </a:p>
        </p:txBody>
      </p:sp>
      <p:graphicFrame>
        <p:nvGraphicFramePr>
          <p:cNvPr id="18268" name="Group 860"/>
          <p:cNvGraphicFramePr>
            <a:graphicFrameLocks noGrp="1"/>
          </p:cNvGraphicFramePr>
          <p:nvPr/>
        </p:nvGraphicFramePr>
        <p:xfrm>
          <a:off x="179388" y="1268759"/>
          <a:ext cx="8641084" cy="5269525"/>
        </p:xfrm>
        <a:graphic>
          <a:graphicData uri="http://schemas.openxmlformats.org/drawingml/2006/table">
            <a:tbl>
              <a:tblPr/>
              <a:tblGrid>
                <a:gridCol w="559733"/>
                <a:gridCol w="3718364"/>
                <a:gridCol w="1496445"/>
                <a:gridCol w="1401684"/>
                <a:gridCol w="1464858"/>
              </a:tblGrid>
              <a:tr h="46253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Наименование показателя</a:t>
                      </a:r>
                    </a:p>
                  </a:txBody>
                  <a:tcPr marL="91443" marR="91443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1443" marR="91443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план</a:t>
                      </a:r>
                    </a:p>
                  </a:txBody>
                  <a:tcPr marL="90003" marR="90003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факт</a:t>
                      </a:r>
                    </a:p>
                  </a:txBody>
                  <a:tcPr marL="90003" marR="90003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05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43" marR="91443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 постоянного населения (на начало года)</a:t>
                      </a:r>
                    </a:p>
                  </a:txBody>
                  <a:tcPr marL="91443" marR="91443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90003" marR="90003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139 218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3" marR="90003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139 307</a:t>
                      </a:r>
                    </a:p>
                  </a:txBody>
                  <a:tcPr marL="90003" marR="90003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33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43" marR="91443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Фонд начисленной заработной платы работников крупных и средних предприятий</a:t>
                      </a:r>
                    </a:p>
                  </a:txBody>
                  <a:tcPr marL="91443" marR="91443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18001" marR="18001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19 947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21 160</a:t>
                      </a:r>
                      <a:b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01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1443" marR="91443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одного работника по крупным и средним предприятиям</a:t>
                      </a:r>
                    </a:p>
                  </a:txBody>
                  <a:tcPr marL="91443" marR="91443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72002" marR="72002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47 183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</a:p>
                  </a:txBody>
                  <a:tcPr marL="72002" marR="72002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53 674</a:t>
                      </a:r>
                    </a:p>
                  </a:txBody>
                  <a:tcPr marL="72002" marR="72002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338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1443" marR="91443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зарегистрированной  безработицы (отношение общей численности зарегистрированных безработных к экономически активному населению)</a:t>
                      </a:r>
                    </a:p>
                  </a:txBody>
                  <a:tcPr marL="91443" marR="91443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72002" marR="72002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2" marR="72002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0,71</a:t>
                      </a:r>
                    </a:p>
                  </a:txBody>
                  <a:tcPr marL="72002" marR="72002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167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91443" marR="91443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занятых в экономике (среднегодовая) – всего</a:t>
                      </a:r>
                    </a:p>
                  </a:txBody>
                  <a:tcPr marL="91443" marR="91443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72002" marR="72002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55 992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2" marR="72002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56 240</a:t>
                      </a:r>
                    </a:p>
                  </a:txBody>
                  <a:tcPr marL="72002" marR="72002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09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9045187"/>
              </p:ext>
            </p:extLst>
          </p:nvPr>
        </p:nvGraphicFramePr>
        <p:xfrm>
          <a:off x="251520" y="1196752"/>
          <a:ext cx="8352928" cy="5200997"/>
        </p:xfrm>
        <a:graphic>
          <a:graphicData uri="http://schemas.openxmlformats.org/drawingml/2006/table">
            <a:tbl>
              <a:tblPr/>
              <a:tblGrid>
                <a:gridCol w="4729970"/>
                <a:gridCol w="1811479"/>
                <a:gridCol w="1811479"/>
              </a:tblGrid>
              <a:tr h="487051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Достижение показателей по Указам Президента РФ, руб.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78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Целевое значение на 2022 год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Достигнутое значение за 2022 (факт)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21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Работников муниципальных дошкольных образовательных учреждений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43 064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43 844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61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Работников муниципальных общеобразовательных учреждений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43 788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44 356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Работников муниципальных учреждений дополнительного образования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46 416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50 079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91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Работников муниципальных учреждений культуры и искусства 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46 006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46 034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96" name="Text Box 94"/>
          <p:cNvSpPr txBox="1">
            <a:spLocks noChangeArrowheads="1"/>
          </p:cNvSpPr>
          <p:nvPr/>
        </p:nvSpPr>
        <p:spPr bwMode="auto">
          <a:xfrm>
            <a:off x="-252413" y="0"/>
            <a:ext cx="9144001" cy="75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Среднемесячная номинальная начисленная заработная плата работников муниципальных  учреждений </a:t>
            </a:r>
            <a:endParaRPr lang="ru-RU" sz="2000" b="1" dirty="0">
              <a:solidFill>
                <a:srgbClr val="FF0066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4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8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5310188" y="1030288"/>
            <a:ext cx="3833812" cy="523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Hero New" pitchFamily="50" charset="0"/>
                <a:cs typeface="Arial" panose="020B0604020202020204" pitchFamily="34" charset="0"/>
              </a:rPr>
              <a:t>Заработная плата и занятость населения</a:t>
            </a:r>
          </a:p>
        </p:txBody>
      </p:sp>
      <p:sp>
        <p:nvSpPr>
          <p:cNvPr id="14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-1260475" y="3716338"/>
            <a:ext cx="8262938" cy="8001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Hero New Bold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Hero New Bold"/>
                <a:cs typeface="Arial" panose="020B0604020202020204" pitchFamily="34" charset="0"/>
              </a:rPr>
            </a:br>
            <a:endParaRPr lang="ru-RU" sz="2400" b="1" i="1" dirty="0">
              <a:solidFill>
                <a:prstClr val="black"/>
              </a:solidFill>
              <a:latin typeface="Hero New Bold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650" y="1030288"/>
            <a:ext cx="3889375" cy="3079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Hero New" pitchFamily="50" charset="0"/>
                <a:cs typeface="Arial" panose="020B0604020202020204" pitchFamily="34" charset="0"/>
              </a:rPr>
              <a:t>Рынок труда</a:t>
            </a: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684213" y="95250"/>
            <a:ext cx="7235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8984" tIns="24492" rIns="48984" bIns="24492" anchor="b"/>
          <a:lstStyle/>
          <a:p>
            <a:pPr algn="ctr" defTabSz="684213">
              <a:lnSpc>
                <a:spcPct val="90000"/>
              </a:lnSpc>
            </a:pPr>
            <a:r>
              <a:rPr lang="ru-RU" altLang="ru-RU" sz="22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Социально – экономическая ситуация</a:t>
            </a:r>
          </a:p>
        </p:txBody>
      </p:sp>
      <p:graphicFrame>
        <p:nvGraphicFramePr>
          <p:cNvPr id="3079" name="Диаграмма 9"/>
          <p:cNvGraphicFramePr>
            <a:graphicFrameLocks/>
          </p:cNvGraphicFramePr>
          <p:nvPr/>
        </p:nvGraphicFramePr>
        <p:xfrm>
          <a:off x="344488" y="930275"/>
          <a:ext cx="4008437" cy="5611813"/>
        </p:xfrm>
        <a:graphic>
          <a:graphicData uri="http://schemas.openxmlformats.org/presentationml/2006/ole">
            <p:oleObj spid="_x0000_s1026" name="Диаграмма" r:id="rId4" imgW="4005419" imgH="5608806" progId="Excel.Sheet.8">
              <p:embed/>
            </p:oleObj>
          </a:graphicData>
        </a:graphic>
      </p:graphicFrame>
      <p:graphicFrame>
        <p:nvGraphicFramePr>
          <p:cNvPr id="3080" name="Диаграмма 10"/>
          <p:cNvGraphicFramePr>
            <a:graphicFrameLocks/>
          </p:cNvGraphicFramePr>
          <p:nvPr/>
        </p:nvGraphicFramePr>
        <p:xfrm>
          <a:off x="4808538" y="817563"/>
          <a:ext cx="4044950" cy="6091237"/>
        </p:xfrm>
        <a:graphic>
          <a:graphicData uri="http://schemas.openxmlformats.org/presentationml/2006/ole">
            <p:oleObj spid="_x0000_s1027" r:id="rId5" imgW="4041998" imgH="6090432" progId="Excel.Sheet.8">
              <p:embed/>
            </p:oleObj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388350" cy="9540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Основные параметры бюджета городского округа  Первоуральск  на 31.12.2022 г. </a:t>
            </a: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>            </a:t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endParaRPr lang="ru-RU" sz="1100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8447" name="Rectangle 20"/>
          <p:cNvSpPr>
            <a:spLocks noChangeArrowheads="1"/>
          </p:cNvSpPr>
          <p:nvPr/>
        </p:nvSpPr>
        <p:spPr bwMode="auto">
          <a:xfrm>
            <a:off x="5580112" y="2132856"/>
            <a:ext cx="2393181" cy="4318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598 006,17 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48" name="Rectangle 21"/>
          <p:cNvSpPr>
            <a:spLocks noChangeArrowheads="1"/>
          </p:cNvSpPr>
          <p:nvPr/>
        </p:nvSpPr>
        <p:spPr bwMode="auto">
          <a:xfrm>
            <a:off x="5580112" y="1484784"/>
            <a:ext cx="2393181" cy="576709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>
              <a:solidFill>
                <a:srgbClr val="FF0000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Национальная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правоохранительная деятельность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50 600,69 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8449" name="Rectangle 22"/>
          <p:cNvSpPr>
            <a:spLocks noChangeArrowheads="1"/>
          </p:cNvSpPr>
          <p:nvPr/>
        </p:nvSpPr>
        <p:spPr bwMode="auto">
          <a:xfrm>
            <a:off x="5580112" y="3717032"/>
            <a:ext cx="2393181" cy="503684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dirty="0">
              <a:solidFill>
                <a:srgbClr val="CC3300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3 504 742,59тыс.руб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200" dirty="0">
              <a:solidFill>
                <a:schemeClr val="hlink"/>
              </a:solidFill>
            </a:endParaRPr>
          </a:p>
        </p:txBody>
      </p:sp>
      <p:sp>
        <p:nvSpPr>
          <p:cNvPr id="18450" name="Rectangle 23"/>
          <p:cNvSpPr>
            <a:spLocks noChangeArrowheads="1"/>
          </p:cNvSpPr>
          <p:nvPr/>
        </p:nvSpPr>
        <p:spPr bwMode="auto">
          <a:xfrm>
            <a:off x="5580112" y="4293096"/>
            <a:ext cx="2393181" cy="432246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Культура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кинематография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174 975,66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18451" name="Rectangle 24"/>
          <p:cNvSpPr>
            <a:spLocks noChangeArrowheads="1"/>
          </p:cNvSpPr>
          <p:nvPr/>
        </p:nvSpPr>
        <p:spPr bwMode="auto">
          <a:xfrm>
            <a:off x="5580112" y="4797152"/>
            <a:ext cx="2393181" cy="4318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366 906,34 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52" name="Rectangle 25"/>
          <p:cNvSpPr>
            <a:spLocks noChangeArrowheads="1"/>
          </p:cNvSpPr>
          <p:nvPr/>
        </p:nvSpPr>
        <p:spPr bwMode="auto">
          <a:xfrm>
            <a:off x="5580112" y="5301208"/>
            <a:ext cx="2393181" cy="4318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109  216,77 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53" name="Rectangle 26"/>
          <p:cNvSpPr>
            <a:spLocks noChangeArrowheads="1"/>
          </p:cNvSpPr>
          <p:nvPr/>
        </p:nvSpPr>
        <p:spPr bwMode="auto">
          <a:xfrm>
            <a:off x="5580112" y="980728"/>
            <a:ext cx="2346573" cy="431229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dirty="0">
              <a:solidFill>
                <a:schemeClr val="hlink"/>
              </a:solidFill>
            </a:endParaRPr>
          </a:p>
          <a:p>
            <a:pPr algn="ctr"/>
            <a:endParaRPr lang="ru-RU" sz="1200" b="1" dirty="0">
              <a:solidFill>
                <a:srgbClr val="CC3300"/>
              </a:solidFill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198  422,30 тыс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/>
            <a:endParaRPr lang="ru-RU" sz="1200" b="1" dirty="0">
              <a:solidFill>
                <a:schemeClr val="hlink"/>
              </a:solidFill>
            </a:endParaRPr>
          </a:p>
          <a:p>
            <a:pPr algn="ctr"/>
            <a:endParaRPr lang="ru-RU" sz="1200" b="1" dirty="0">
              <a:solidFill>
                <a:srgbClr val="CC3300"/>
              </a:solidFill>
            </a:endParaRPr>
          </a:p>
        </p:txBody>
      </p:sp>
      <p:sp>
        <p:nvSpPr>
          <p:cNvPr id="18454" name="Rectangle 27"/>
          <p:cNvSpPr>
            <a:spLocks noChangeArrowheads="1"/>
          </p:cNvSpPr>
          <p:nvPr/>
        </p:nvSpPr>
        <p:spPr bwMode="auto">
          <a:xfrm>
            <a:off x="5580112" y="2636912"/>
            <a:ext cx="2393181" cy="503238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/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Жилищно-коммунальное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Хозяйство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720 562,12тыс.руб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5" name="Rectangle 28"/>
          <p:cNvSpPr>
            <a:spLocks noChangeArrowheads="1"/>
          </p:cNvSpPr>
          <p:nvPr/>
        </p:nvSpPr>
        <p:spPr bwMode="auto">
          <a:xfrm>
            <a:off x="5580112" y="3212976"/>
            <a:ext cx="2393181" cy="4318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>
              <a:solidFill>
                <a:srgbClr val="CC3300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Охрана окружающей среды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17 595,28тыс.руб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chemeClr val="hlink"/>
              </a:solidFill>
            </a:endParaRPr>
          </a:p>
        </p:txBody>
      </p:sp>
      <p:sp>
        <p:nvSpPr>
          <p:cNvPr id="18456" name="Rectangle 29"/>
          <p:cNvSpPr>
            <a:spLocks noChangeArrowheads="1"/>
          </p:cNvSpPr>
          <p:nvPr/>
        </p:nvSpPr>
        <p:spPr bwMode="auto">
          <a:xfrm>
            <a:off x="5580112" y="5805264"/>
            <a:ext cx="2376264" cy="431576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массовой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информации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4 984,33 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57" name="Rectangle 30"/>
          <p:cNvSpPr>
            <a:spLocks noChangeArrowheads="1"/>
          </p:cNvSpPr>
          <p:nvPr/>
        </p:nvSpPr>
        <p:spPr bwMode="auto">
          <a:xfrm>
            <a:off x="5580112" y="6309766"/>
            <a:ext cx="2375744" cy="43160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>
              <a:solidFill>
                <a:schemeClr val="hlink"/>
              </a:solidFill>
            </a:endParaRPr>
          </a:p>
          <a:p>
            <a:pPr algn="ctr"/>
            <a:endParaRPr lang="ru-RU" sz="1400" b="1" dirty="0">
              <a:solidFill>
                <a:schemeClr val="hlink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Обслуживание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муниципального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долга  0,88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ctr"/>
            <a:endParaRPr lang="ru-RU" sz="1400" b="1" dirty="0">
              <a:solidFill>
                <a:schemeClr val="hlink"/>
              </a:solidFill>
            </a:endParaRPr>
          </a:p>
          <a:p>
            <a:pPr algn="ctr"/>
            <a:endParaRPr lang="ru-RU" sz="1400" b="1" dirty="0">
              <a:solidFill>
                <a:schemeClr val="hlink"/>
              </a:solidFill>
            </a:endParaRPr>
          </a:p>
        </p:txBody>
      </p:sp>
      <p:sp>
        <p:nvSpPr>
          <p:cNvPr id="18458" name="Rectangle 31"/>
          <p:cNvSpPr>
            <a:spLocks noChangeArrowheads="1"/>
          </p:cNvSpPr>
          <p:nvPr/>
        </p:nvSpPr>
        <p:spPr bwMode="auto">
          <a:xfrm>
            <a:off x="899592" y="1052736"/>
            <a:ext cx="1497013" cy="719138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/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 на доходы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физических лиц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1 210 462,67тыс.руб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8459" name="Rectangle 32"/>
          <p:cNvSpPr>
            <a:spLocks noChangeArrowheads="1"/>
          </p:cNvSpPr>
          <p:nvPr/>
        </p:nvSpPr>
        <p:spPr bwMode="auto">
          <a:xfrm>
            <a:off x="899592" y="1844824"/>
            <a:ext cx="1504950" cy="503237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>
              <a:solidFill>
                <a:srgbClr val="FF0000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Земельный налог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103 018,35тыс.руб.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460" name="Rectangle 33"/>
          <p:cNvSpPr>
            <a:spLocks noChangeArrowheads="1"/>
          </p:cNvSpPr>
          <p:nvPr/>
        </p:nvSpPr>
        <p:spPr bwMode="auto">
          <a:xfrm>
            <a:off x="899592" y="2492896"/>
            <a:ext cx="1497013" cy="79216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dirty="0">
              <a:solidFill>
                <a:srgbClr val="CC3300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Налоги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совокупный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доход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234 788,05тыс.руб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endParaRPr lang="ru-RU" sz="1400" b="1" dirty="0">
              <a:solidFill>
                <a:schemeClr val="hlink"/>
              </a:solidFill>
            </a:endParaRPr>
          </a:p>
        </p:txBody>
      </p:sp>
      <p:sp>
        <p:nvSpPr>
          <p:cNvPr id="18461" name="Rectangle 34"/>
          <p:cNvSpPr>
            <a:spLocks noChangeArrowheads="1"/>
          </p:cNvSpPr>
          <p:nvPr/>
        </p:nvSpPr>
        <p:spPr bwMode="auto">
          <a:xfrm>
            <a:off x="899592" y="3429000"/>
            <a:ext cx="1509713" cy="936749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Доходы от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использования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муниципального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имущества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156 646,13тыс.руб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62" name="Rectangle 35"/>
          <p:cNvSpPr>
            <a:spLocks noChangeArrowheads="1"/>
          </p:cNvSpPr>
          <p:nvPr/>
        </p:nvSpPr>
        <p:spPr bwMode="auto">
          <a:xfrm>
            <a:off x="899592" y="4509120"/>
            <a:ext cx="1512888" cy="720725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имущество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физических лиц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70 339,15тыс.руб.</a:t>
            </a:r>
            <a:endParaRPr lang="ru-RU" sz="1200" dirty="0"/>
          </a:p>
        </p:txBody>
      </p:sp>
      <p:sp>
        <p:nvSpPr>
          <p:cNvPr id="18463" name="Rectangle 36"/>
          <p:cNvSpPr>
            <a:spLocks noChangeArrowheads="1"/>
          </p:cNvSpPr>
          <p:nvPr/>
        </p:nvSpPr>
        <p:spPr bwMode="auto">
          <a:xfrm>
            <a:off x="899592" y="5373216"/>
            <a:ext cx="1512888" cy="503238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dirty="0">
              <a:solidFill>
                <a:schemeClr val="hlink"/>
              </a:solidFill>
            </a:endParaRPr>
          </a:p>
          <a:p>
            <a:pPr algn="ctr"/>
            <a:endParaRPr lang="ru-RU" sz="1200" b="1" dirty="0">
              <a:solidFill>
                <a:srgbClr val="CC3300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Прочие доходы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223 130,87тыс.руб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schemeClr val="hlink"/>
              </a:solidFill>
            </a:endParaRPr>
          </a:p>
          <a:p>
            <a:pPr algn="ctr"/>
            <a:endParaRPr lang="ru-RU" sz="1200" b="1" dirty="0">
              <a:solidFill>
                <a:srgbClr val="CC3300"/>
              </a:solidFill>
            </a:endParaRPr>
          </a:p>
        </p:txBody>
      </p:sp>
      <p:sp>
        <p:nvSpPr>
          <p:cNvPr id="18464" name="Rectangle 37"/>
          <p:cNvSpPr>
            <a:spLocks noChangeArrowheads="1"/>
          </p:cNvSpPr>
          <p:nvPr/>
        </p:nvSpPr>
        <p:spPr bwMode="auto">
          <a:xfrm>
            <a:off x="899592" y="6021288"/>
            <a:ext cx="1512887" cy="62071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dirty="0">
              <a:solidFill>
                <a:srgbClr val="CC3300"/>
              </a:solidFill>
            </a:endParaRPr>
          </a:p>
          <a:p>
            <a:pPr algn="ctr"/>
            <a:endParaRPr lang="ru-RU" sz="1400" b="1" dirty="0">
              <a:solidFill>
                <a:schemeClr val="hlink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Безвозмездные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  <a:p>
            <a:pPr algn="ctr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3 781 440,32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schemeClr val="hlink"/>
              </a:solidFill>
            </a:endParaRPr>
          </a:p>
          <a:p>
            <a:pPr algn="ctr"/>
            <a:endParaRPr lang="ru-RU" sz="1400" b="1" dirty="0">
              <a:solidFill>
                <a:schemeClr val="hlink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Прямоугольник 44"/>
          <p:cNvSpPr/>
          <p:nvPr/>
        </p:nvSpPr>
        <p:spPr>
          <a:xfrm>
            <a:off x="107504" y="1052736"/>
            <a:ext cx="720080" cy="56166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5 779 825,54 тыс.руб.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347864" y="1052736"/>
            <a:ext cx="1296144" cy="56166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расчете 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человека</a:t>
            </a: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41 489,84 руб.</a:t>
            </a:r>
            <a:endPara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расчете 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человека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41 247,12 руб.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AutoShape 12"/>
          <p:cNvSpPr>
            <a:spLocks noChangeArrowheads="1"/>
          </p:cNvSpPr>
          <p:nvPr/>
        </p:nvSpPr>
        <p:spPr bwMode="auto">
          <a:xfrm rot="16200000">
            <a:off x="2681884" y="107064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49" name="AutoShape 12"/>
          <p:cNvSpPr>
            <a:spLocks noChangeArrowheads="1"/>
          </p:cNvSpPr>
          <p:nvPr/>
        </p:nvSpPr>
        <p:spPr bwMode="auto">
          <a:xfrm rot="16200000">
            <a:off x="2681884" y="4527028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0" name="AutoShape 12"/>
          <p:cNvSpPr>
            <a:spLocks noChangeArrowheads="1"/>
          </p:cNvSpPr>
          <p:nvPr/>
        </p:nvSpPr>
        <p:spPr bwMode="auto">
          <a:xfrm rot="16200000">
            <a:off x="2681884" y="5247108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 rot="16200000">
            <a:off x="2681884" y="5967188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2" name="AutoShape 12"/>
          <p:cNvSpPr>
            <a:spLocks noChangeArrowheads="1"/>
          </p:cNvSpPr>
          <p:nvPr/>
        </p:nvSpPr>
        <p:spPr bwMode="auto">
          <a:xfrm rot="16200000">
            <a:off x="2681884" y="251080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3" name="AutoShape 12"/>
          <p:cNvSpPr>
            <a:spLocks noChangeArrowheads="1"/>
          </p:cNvSpPr>
          <p:nvPr/>
        </p:nvSpPr>
        <p:spPr bwMode="auto">
          <a:xfrm rot="16200000">
            <a:off x="2681884" y="3518916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4" name="AutoShape 12"/>
          <p:cNvSpPr>
            <a:spLocks noChangeArrowheads="1"/>
          </p:cNvSpPr>
          <p:nvPr/>
        </p:nvSpPr>
        <p:spPr bwMode="auto">
          <a:xfrm rot="16200000">
            <a:off x="2681884" y="1718716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5" name="AutoShape 12"/>
          <p:cNvSpPr>
            <a:spLocks noChangeArrowheads="1"/>
          </p:cNvSpPr>
          <p:nvPr/>
        </p:nvSpPr>
        <p:spPr bwMode="auto">
          <a:xfrm rot="16200000">
            <a:off x="4986140" y="611120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244408" y="980728"/>
            <a:ext cx="720080" cy="5760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</a:p>
          <a:p>
            <a:pPr algn="ctr">
              <a:defRPr/>
            </a:pP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5 746 013,13 тыс.руб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AutoShape 12"/>
          <p:cNvSpPr>
            <a:spLocks noChangeArrowheads="1"/>
          </p:cNvSpPr>
          <p:nvPr/>
        </p:nvSpPr>
        <p:spPr bwMode="auto">
          <a:xfrm rot="16200000">
            <a:off x="4986140" y="467104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8" name="AutoShape 12"/>
          <p:cNvSpPr>
            <a:spLocks noChangeArrowheads="1"/>
          </p:cNvSpPr>
          <p:nvPr/>
        </p:nvSpPr>
        <p:spPr bwMode="auto">
          <a:xfrm rot="16200000">
            <a:off x="4986140" y="5175100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9" name="AutoShape 12"/>
          <p:cNvSpPr>
            <a:spLocks noChangeArrowheads="1"/>
          </p:cNvSpPr>
          <p:nvPr/>
        </p:nvSpPr>
        <p:spPr bwMode="auto">
          <a:xfrm rot="16200000">
            <a:off x="4986140" y="5679156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0" name="AutoShape 12"/>
          <p:cNvSpPr>
            <a:spLocks noChangeArrowheads="1"/>
          </p:cNvSpPr>
          <p:nvPr/>
        </p:nvSpPr>
        <p:spPr bwMode="auto">
          <a:xfrm rot="16200000">
            <a:off x="4986140" y="359092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1" name="AutoShape 12"/>
          <p:cNvSpPr>
            <a:spLocks noChangeArrowheads="1"/>
          </p:cNvSpPr>
          <p:nvPr/>
        </p:nvSpPr>
        <p:spPr bwMode="auto">
          <a:xfrm rot="16200000">
            <a:off x="4986140" y="3086868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2" name="AutoShape 12"/>
          <p:cNvSpPr>
            <a:spLocks noChangeArrowheads="1"/>
          </p:cNvSpPr>
          <p:nvPr/>
        </p:nvSpPr>
        <p:spPr bwMode="auto">
          <a:xfrm rot="16200000">
            <a:off x="4986141" y="4166988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3" name="AutoShape 12"/>
          <p:cNvSpPr>
            <a:spLocks noChangeArrowheads="1"/>
          </p:cNvSpPr>
          <p:nvPr/>
        </p:nvSpPr>
        <p:spPr bwMode="auto">
          <a:xfrm rot="16200000">
            <a:off x="4986140" y="854620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4" name="AutoShape 12"/>
          <p:cNvSpPr>
            <a:spLocks noChangeArrowheads="1"/>
          </p:cNvSpPr>
          <p:nvPr/>
        </p:nvSpPr>
        <p:spPr bwMode="auto">
          <a:xfrm rot="16200000">
            <a:off x="4986140" y="143068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5" name="AutoShape 12"/>
          <p:cNvSpPr>
            <a:spLocks noChangeArrowheads="1"/>
          </p:cNvSpPr>
          <p:nvPr/>
        </p:nvSpPr>
        <p:spPr bwMode="auto">
          <a:xfrm rot="16200000">
            <a:off x="4986140" y="251080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6" name="AutoShape 12"/>
          <p:cNvSpPr>
            <a:spLocks noChangeArrowheads="1"/>
          </p:cNvSpPr>
          <p:nvPr/>
        </p:nvSpPr>
        <p:spPr bwMode="auto">
          <a:xfrm rot="16200000">
            <a:off x="4986140" y="2006748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1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184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18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1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18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6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18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id="8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2450"/>
                            </p:stCondLst>
                            <p:childTnLst>
                              <p:par>
                                <p:cTn id="8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5200"/>
                            </p:stCondLst>
                            <p:childTnLst>
                              <p:par>
                                <p:cTn id="9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7450"/>
                            </p:stCondLst>
                            <p:childTnLst>
                              <p:par>
                                <p:cTn id="9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9350"/>
                            </p:stCondLst>
                            <p:childTnLst>
                              <p:par>
                                <p:cTn id="10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1800"/>
                            </p:stCondLst>
                            <p:childTnLst>
                              <p:par>
                                <p:cTn id="1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1845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1845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500"/>
                            </p:stCondLst>
                            <p:childTnLst>
                              <p:par>
                                <p:cTn id="13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8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250"/>
                            </p:stCondLst>
                            <p:childTnLst>
                              <p:par>
                                <p:cTn id="14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8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550"/>
                            </p:stCondLst>
                            <p:childTnLst>
                              <p:par>
                                <p:cTn id="1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/>
      <p:bldP spid="18447" grpId="0" animBg="1"/>
      <p:bldP spid="18448" grpId="0" build="allAtOnce" animBg="1"/>
      <p:bldP spid="18449" grpId="0" animBg="1"/>
      <p:bldP spid="18450" grpId="0" animBg="1"/>
      <p:bldP spid="18451" grpId="0" animBg="1"/>
      <p:bldP spid="18452" grpId="0" animBg="1"/>
      <p:bldP spid="18453" grpId="0" animBg="1"/>
      <p:bldP spid="18454" grpId="0" animBg="1"/>
      <p:bldP spid="18455" grpId="0" animBg="1"/>
      <p:bldP spid="18456" grpId="0" animBg="1"/>
      <p:bldP spid="18457" grpId="0" build="allAtOnce" animBg="1"/>
      <p:bldP spid="18458" grpId="0" animBg="1"/>
      <p:bldP spid="18459" grpId="0" animBg="1"/>
      <p:bldP spid="18460" grpId="0" animBg="1"/>
      <p:bldP spid="18461" grpId="0" animBg="1"/>
      <p:bldP spid="18462" grpId="0" animBg="1"/>
      <p:bldP spid="18463" grpId="0" animBg="1"/>
      <p:bldP spid="18464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39750" y="1557338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3555" name="Text Box 8"/>
          <p:cNvSpPr txBox="1">
            <a:spLocks noChangeArrowheads="1"/>
          </p:cNvSpPr>
          <p:nvPr/>
        </p:nvSpPr>
        <p:spPr bwMode="auto">
          <a:xfrm>
            <a:off x="0" y="18891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Муниципальный   долг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04143690"/>
              </p:ext>
            </p:extLst>
          </p:nvPr>
        </p:nvGraphicFramePr>
        <p:xfrm>
          <a:off x="251517" y="1268760"/>
          <a:ext cx="8496946" cy="4862170"/>
        </p:xfrm>
        <a:graphic>
          <a:graphicData uri="http://schemas.openxmlformats.org/drawingml/2006/table">
            <a:tbl>
              <a:tblPr/>
              <a:tblGrid>
                <a:gridCol w="575537"/>
                <a:gridCol w="4065653"/>
                <a:gridCol w="1356655"/>
                <a:gridCol w="1344139"/>
                <a:gridCol w="1154962"/>
              </a:tblGrid>
              <a:tr h="963529"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муниципальных внутренних заимствований городского округа Первоуральск</a:t>
                      </a:r>
                    </a:p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 2022  год 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179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6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latin typeface="Arial"/>
                        </a:rPr>
                        <a:t>№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муниципального внутреннего заимствования городского округа Первоуральск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Остаток основной суммы долга по бюджетным кредитам прошлых лет, на 01.01.2022 (</a:t>
                      </a:r>
                      <a:r>
                        <a:rPr lang="ru-RU" sz="1400" b="0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привлечения в 2021 году,            (тыс. руб.)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средств, направляемых на погашение основной суммы долга,    (тыс. </a:t>
                      </a:r>
                      <a:r>
                        <a:rPr lang="ru-RU" sz="1400" b="0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03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привлекаемые в местный бюджет от других бюджетов бюджетной системы Российской Федерации 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830,68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-830,68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7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привлекаемые в местный бюджет от кредитных организаций 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02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830,68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-830,68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323850" y="0"/>
            <a:ext cx="82089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Структура расходов бюджета городского округа Первоуральск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2022 году (факт)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1035050"/>
          <a:ext cx="8497888" cy="529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677" name="Text Box 15"/>
          <p:cNvSpPr txBox="1">
            <a:spLocks noChangeArrowheads="1"/>
          </p:cNvSpPr>
          <p:nvPr/>
        </p:nvSpPr>
        <p:spPr bwMode="auto">
          <a:xfrm>
            <a:off x="8675688" y="6308725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ru-RU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  <p:bldGraphic spid="8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395288" y="44450"/>
            <a:ext cx="8229600" cy="620713"/>
          </a:xfrm>
        </p:spPr>
        <p:txBody>
          <a:bodyPr>
            <a:noAutofit/>
          </a:bodyPr>
          <a:lstStyle/>
          <a:p>
            <a:pPr eaLnBrk="1" hangingPunct="1"/>
            <a:r>
              <a:rPr lang="ru-RU" sz="1800" b="1" dirty="0" smtClean="0">
                <a:latin typeface="Cambria" pitchFamily="18" charset="0"/>
              </a:rPr>
              <a:t>Структура налоговых и неналоговых доходов бюджета </a:t>
            </a:r>
            <a:br>
              <a:rPr lang="ru-RU" sz="1800" b="1" dirty="0" smtClean="0">
                <a:latin typeface="Cambria" pitchFamily="18" charset="0"/>
              </a:rPr>
            </a:br>
            <a:r>
              <a:rPr lang="ru-RU" sz="1800" b="1" dirty="0" smtClean="0">
                <a:latin typeface="Cambria" pitchFamily="18" charset="0"/>
              </a:rPr>
              <a:t>городского округа Первоуральск  в 2022 году</a:t>
            </a:r>
          </a:p>
        </p:txBody>
      </p:sp>
      <p:sp>
        <p:nvSpPr>
          <p:cNvPr id="5123" name="TextBox 7"/>
          <p:cNvSpPr txBox="1">
            <a:spLocks noChangeArrowheads="1"/>
          </p:cNvSpPr>
          <p:nvPr/>
        </p:nvSpPr>
        <p:spPr bwMode="auto">
          <a:xfrm>
            <a:off x="8675688" y="6308725"/>
            <a:ext cx="468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2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2762287667"/>
              </p:ext>
            </p:extLst>
          </p:nvPr>
        </p:nvGraphicFramePr>
        <p:xfrm>
          <a:off x="-35049" y="980728"/>
          <a:ext cx="9144000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449083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0"/>
            <a:ext cx="6913066" cy="692150"/>
          </a:xfrm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Цели создания открытого бюджета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 useBgFill="1">
        <p:nvSpPr>
          <p:cNvPr id="5" name="Объект 1"/>
          <p:cNvSpPr txBox="1">
            <a:spLocks/>
          </p:cNvSpPr>
          <p:nvPr/>
        </p:nvSpPr>
        <p:spPr bwMode="auto">
          <a:xfrm>
            <a:off x="0" y="908050"/>
            <a:ext cx="9144000" cy="594995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indent="-271463" algn="just"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ознакомление граждан с задачами и приоритетными направлениями бюджетной политики, основными условиями формирования и исполнения бюджета городского округа Первоуральск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информирование граждан о ходе бюджетного процесса в городском округе Первоуральск;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широкого вовлечения граждан в процедуры обсуждения и принятия конкретных бюджетных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решений, общественного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контроля их эффективности и результативности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повышение  прозрачности  формирования  и  расходования  бюджетных  средств  в городском округе Первоуральск;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повышение  ответственности  органов  местного самоуправления при  принятии решений в сфере бюджетной политики;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 положительного  имиджа  города  Первоуральска. </a:t>
            </a:r>
          </a:p>
          <a:p>
            <a:pPr marL="271463" indent="-271463" eaLnBrk="1" hangingPunct="1">
              <a:lnSpc>
                <a:spcPct val="8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400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3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3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3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3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3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903"/>
          <p:cNvSpPr txBox="1">
            <a:spLocks noChangeArrowheads="1"/>
          </p:cNvSpPr>
          <p:nvPr/>
        </p:nvSpPr>
        <p:spPr bwMode="auto">
          <a:xfrm>
            <a:off x="0" y="0"/>
            <a:ext cx="8604250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городского округа Первоуральск 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федеральных и областных программах 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году (факт)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1563" y="115888"/>
            <a:ext cx="45243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3" name="Группа 8"/>
          <p:cNvGrpSpPr>
            <a:grpSpLocks/>
          </p:cNvGrpSpPr>
          <p:nvPr/>
        </p:nvGrpSpPr>
        <p:grpSpPr bwMode="auto">
          <a:xfrm>
            <a:off x="0" y="692150"/>
            <a:ext cx="9144000" cy="163513"/>
            <a:chOff x="0" y="692696"/>
            <a:chExt cx="9144000" cy="21810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60363" y="792220"/>
              <a:ext cx="8783637" cy="118580"/>
            </a:xfrm>
            <a:prstGeom prst="rect">
              <a:avLst/>
            </a:prstGeom>
            <a:solidFill>
              <a:srgbClr val="EDA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692696"/>
              <a:ext cx="9144000" cy="118580"/>
            </a:xfrm>
            <a:prstGeom prst="rect">
              <a:avLst/>
            </a:prstGeom>
            <a:solidFill>
              <a:srgbClr val="E536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graphicFrame>
        <p:nvGraphicFramePr>
          <p:cNvPr id="8" name="Group 860"/>
          <p:cNvGraphicFramePr>
            <a:graphicFrameLocks noGrp="1"/>
          </p:cNvGraphicFramePr>
          <p:nvPr/>
        </p:nvGraphicFramePr>
        <p:xfrm>
          <a:off x="179512" y="1124745"/>
          <a:ext cx="8640960" cy="5394042"/>
        </p:xfrm>
        <a:graphic>
          <a:graphicData uri="http://schemas.openxmlformats.org/drawingml/2006/table">
            <a:tbl>
              <a:tblPr/>
              <a:tblGrid>
                <a:gridCol w="4824536"/>
                <a:gridCol w="936104"/>
                <a:gridCol w="864096"/>
                <a:gridCol w="1008112"/>
                <a:gridCol w="1008112"/>
              </a:tblGrid>
              <a:tr h="652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Наименование государственной, муниципальной  программы,  мероприятий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средств, </a:t>
                      </a: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млн.руб</a:t>
                      </a:r>
                      <a:r>
                        <a:rPr lang="ru-RU" sz="12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</a:t>
                      </a:r>
                      <a:b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ФБ, млн.руб</a:t>
                      </a:r>
                      <a:r>
                        <a:rPr lang="ru-RU" sz="12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</a:t>
                      </a:r>
                      <a:b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ОБ,</a:t>
                      </a:r>
                      <a:b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млн.руб</a:t>
                      </a:r>
                      <a:r>
                        <a:rPr lang="ru-RU" sz="12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</a:t>
                      </a:r>
                      <a:b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МБ,</a:t>
                      </a:r>
                      <a:b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млн.руб</a:t>
                      </a:r>
                      <a:r>
                        <a:rPr lang="ru-RU" sz="12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29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программа Свердловской области "Развитие системы образования в Свердловской области до 2025 года" (29.12.2019 № 920-ПП)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196 779,02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153 614,27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43 164,75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7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программа Свердловской области «Реализация основных направлений государственной политики в строительном комплексе Свердловской области до 2024 года»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(24.10.2013 № 1296-ПП)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339 119,76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633,60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233 573,76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104 912,40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7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Государственная программа Свердловской области "Развитие физической культуры, спорта</a:t>
                      </a:r>
                      <a:r>
                        <a:rPr lang="ru-RU" sz="1200" b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 Свердловской области до 2024 года" (29.10.2013 г. №1332-ПП)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525,13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297,90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227,23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539">
                <a:tc>
                  <a:txBody>
                    <a:bodyPr/>
                    <a:lstStyle/>
                    <a:p>
                      <a:pPr marL="0" marR="0" indent="0" algn="l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программа Свердловской области "Развитие агропромышленного комплекса и потребительского рынка Свердловской области до 2024 года" (23.10.2013 г. №1285-ПП)</a:t>
                      </a:r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1 171,80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234,08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367,32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570,40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539">
                <a:tc>
                  <a:txBody>
                    <a:bodyPr/>
                    <a:lstStyle/>
                    <a:p>
                      <a:pPr marL="0" marR="0" indent="0" algn="l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программа Свердловской области «Формирование современной городской среды в Свердловской области на 2018-2024 годы" (31.10.2017 г. № 805-ПП)</a:t>
                      </a:r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99 377,02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29 722,80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2 237,20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67 417,02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539">
                <a:tc>
                  <a:txBody>
                    <a:bodyPr/>
                    <a:lstStyle/>
                    <a:p>
                      <a:pPr marL="0" marR="0" indent="0" algn="l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программа Свердловской области "Развитие культуры</a:t>
                      </a:r>
                      <a:r>
                        <a:rPr lang="ru-RU" sz="1200" b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в Свердловской области до 2024 года" (21.10.2013 г. №1268-ПП)</a:t>
                      </a:r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3 208,43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1 432,13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613,77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1 162,53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5843">
                <a:tc>
                  <a:txBody>
                    <a:bodyPr/>
                    <a:lstStyle/>
                    <a:p>
                      <a:pPr marL="0" marR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Государственная программа Свердловской области «Развитие жилищно-коммунального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хозяйства и повышение энергетической эффективности в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Свердловской области до 2024 года" (29.10.2013 № 1330-ПП)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81 692,28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3 572,04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75 524,13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2 596,11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Государственная программа Свердловской области «Развитие транспортного комплекса Свердловской области до 2024 года" (25.01.2018 № 28-ПП)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161 873,84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153 779,40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8 094,44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76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883 747,28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35 594,65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620 007,75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228 144,88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Tm="4000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 со стрелкой вниз 5"/>
          <p:cNvSpPr/>
          <p:nvPr/>
        </p:nvSpPr>
        <p:spPr>
          <a:xfrm>
            <a:off x="107504" y="1124744"/>
            <a:ext cx="1682750" cy="2376264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муниципальной службы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ГО Первоуральск» на 2022-2027 годы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1907704" y="1124744"/>
            <a:ext cx="1479004" cy="2304256"/>
          </a:xfrm>
          <a:prstGeom prst="downArrowCallout">
            <a:avLst>
              <a:gd name="adj1" fmla="val 25000"/>
              <a:gd name="adj2" fmla="val 22480"/>
              <a:gd name="adj3" fmla="val 25000"/>
              <a:gd name="adj4" fmla="val 64977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информационных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технологий в ГО Первоуральск на 2022-2027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5436097" y="1125538"/>
            <a:ext cx="1728192" cy="230346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«Формирование современной городской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среды ГО Первоуральск на 2018-2024 годы»»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3491880" y="1124744"/>
            <a:ext cx="1872208" cy="2304255"/>
          </a:xfrm>
          <a:prstGeom prst="downArrowCallout">
            <a:avLst>
              <a:gd name="adj1" fmla="val 23331"/>
              <a:gd name="adj2" fmla="val 26668"/>
              <a:gd name="adj3" fmla="val 21663"/>
              <a:gd name="adj4" fmla="val 6916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«Обеспечение общественного порядка, пожарной безопасности и защита населения от ЧС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на территории ГО Первоуральск на 2021-2026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107504" y="3861048"/>
            <a:ext cx="1656184" cy="208823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«Охрана окружающей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среды на территории ГО Первоуральск на 2022-2027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Выноска со стрелкой вниз 17"/>
          <p:cNvSpPr>
            <a:spLocks noChangeArrowheads="1"/>
          </p:cNvSpPr>
          <p:nvPr/>
        </p:nvSpPr>
        <p:spPr bwMode="auto">
          <a:xfrm>
            <a:off x="7236296" y="1124744"/>
            <a:ext cx="1763688" cy="2376264"/>
          </a:xfrm>
          <a:prstGeom prst="downArrowCallout">
            <a:avLst>
              <a:gd name="adj1" fmla="val 28358"/>
              <a:gd name="adj2" fmla="val 32641"/>
              <a:gd name="adj3" fmla="val 29153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МП «Развитие и модернизация ЖКХ, повышение энергетической эффективности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 Первоуральск на 2018-2028 годы»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Выноска со стрелкой вниз 27"/>
          <p:cNvSpPr/>
          <p:nvPr/>
        </p:nvSpPr>
        <p:spPr>
          <a:xfrm>
            <a:off x="1907704" y="3861048"/>
            <a:ext cx="1440160" cy="216024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системы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в ГО Первоуральск на 2020-2025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Выноска со стрелкой вниз 28"/>
          <p:cNvSpPr/>
          <p:nvPr/>
        </p:nvSpPr>
        <p:spPr>
          <a:xfrm>
            <a:off x="3419872" y="3861048"/>
            <a:ext cx="1872207" cy="216024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культуры в ГО Первоуральск на 2020-2025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Выноска со стрелкой вниз 29"/>
          <p:cNvSpPr/>
          <p:nvPr/>
        </p:nvSpPr>
        <p:spPr>
          <a:xfrm>
            <a:off x="5436096" y="3861048"/>
            <a:ext cx="1800199" cy="216024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«Устойчивое развитие сельских территорий и газификация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 Первоуральск на 2019-2024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Выноска со стрелкой вниз 30"/>
          <p:cNvSpPr/>
          <p:nvPr/>
        </p:nvSpPr>
        <p:spPr>
          <a:xfrm>
            <a:off x="7308304" y="3861048"/>
            <a:ext cx="1656184" cy="216024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«Социальная поддержка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 ГО Первоуральск» на 2022-2027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3" name="Text Box 25"/>
          <p:cNvSpPr txBox="1">
            <a:spLocks noChangeArrowheads="1"/>
          </p:cNvSpPr>
          <p:nvPr/>
        </p:nvSpPr>
        <p:spPr bwMode="auto">
          <a:xfrm>
            <a:off x="8207375" y="836613"/>
            <a:ext cx="936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/>
              <a:t>тыс.руб.</a:t>
            </a:r>
          </a:p>
        </p:txBody>
      </p:sp>
      <p:sp>
        <p:nvSpPr>
          <p:cNvPr id="30744" name="Text Box 27"/>
          <p:cNvSpPr txBox="1">
            <a:spLocks noChangeArrowheads="1"/>
          </p:cNvSpPr>
          <p:nvPr/>
        </p:nvSpPr>
        <p:spPr bwMode="auto">
          <a:xfrm>
            <a:off x="0" y="3429000"/>
            <a:ext cx="17280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17 795,01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5" name="Text Box 28"/>
          <p:cNvSpPr txBox="1">
            <a:spLocks noChangeArrowheads="1"/>
          </p:cNvSpPr>
          <p:nvPr/>
        </p:nvSpPr>
        <p:spPr bwMode="auto">
          <a:xfrm>
            <a:off x="1763688" y="3429000"/>
            <a:ext cx="17287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7 927,85</a:t>
            </a:r>
            <a:endParaRPr lang="ru-RU" sz="1600" b="1" dirty="0">
              <a:solidFill>
                <a:srgbClr val="FF0066"/>
              </a:solidFill>
              <a:latin typeface="Arial" pitchFamily="34" charset="0"/>
            </a:endParaRPr>
          </a:p>
        </p:txBody>
      </p:sp>
      <p:sp>
        <p:nvSpPr>
          <p:cNvPr id="30746" name="Text Box 29"/>
          <p:cNvSpPr txBox="1">
            <a:spLocks noChangeArrowheads="1"/>
          </p:cNvSpPr>
          <p:nvPr/>
        </p:nvSpPr>
        <p:spPr bwMode="auto">
          <a:xfrm>
            <a:off x="3563888" y="3429000"/>
            <a:ext cx="1657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49 584,51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7" name="Text Box 30"/>
          <p:cNvSpPr txBox="1">
            <a:spLocks noChangeArrowheads="1"/>
          </p:cNvSpPr>
          <p:nvPr/>
        </p:nvSpPr>
        <p:spPr bwMode="auto">
          <a:xfrm>
            <a:off x="3635896" y="6021288"/>
            <a:ext cx="14401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230 903,64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8" name="Text Box 31"/>
          <p:cNvSpPr txBox="1">
            <a:spLocks noChangeArrowheads="1"/>
          </p:cNvSpPr>
          <p:nvPr/>
        </p:nvSpPr>
        <p:spPr bwMode="auto">
          <a:xfrm>
            <a:off x="250825" y="5229225"/>
            <a:ext cx="151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0749" name="Text Box 32"/>
          <p:cNvSpPr txBox="1">
            <a:spLocks noChangeArrowheads="1"/>
          </p:cNvSpPr>
          <p:nvPr/>
        </p:nvSpPr>
        <p:spPr bwMode="auto">
          <a:xfrm>
            <a:off x="179512" y="6021288"/>
            <a:ext cx="16561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25 312,27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0" name="Text Box 33"/>
          <p:cNvSpPr txBox="1">
            <a:spLocks noChangeArrowheads="1"/>
          </p:cNvSpPr>
          <p:nvPr/>
        </p:nvSpPr>
        <p:spPr bwMode="auto">
          <a:xfrm>
            <a:off x="5724128" y="6021288"/>
            <a:ext cx="14401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1 171,80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1" name="Text Box 34"/>
          <p:cNvSpPr txBox="1">
            <a:spLocks noChangeArrowheads="1"/>
          </p:cNvSpPr>
          <p:nvPr/>
        </p:nvSpPr>
        <p:spPr bwMode="auto">
          <a:xfrm>
            <a:off x="7452320" y="6021288"/>
            <a:ext cx="13681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330 524,26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1835696" y="116632"/>
            <a:ext cx="547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Программы бюджета на 2022 год (факт)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5508104" y="3429000"/>
            <a:ext cx="1657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353 427,15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7308304" y="3429000"/>
            <a:ext cx="1657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204 868,73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1979712" y="6021288"/>
            <a:ext cx="136815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3 423 488,83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 со стрелкой вниз 5"/>
          <p:cNvSpPr/>
          <p:nvPr/>
        </p:nvSpPr>
        <p:spPr>
          <a:xfrm>
            <a:off x="179388" y="1052513"/>
            <a:ext cx="1755775" cy="2016447"/>
          </a:xfrm>
          <a:prstGeom prst="downArrowCallout">
            <a:avLst>
              <a:gd name="adj1" fmla="val 25000"/>
              <a:gd name="adj2" fmla="val 25000"/>
              <a:gd name="adj3" fmla="val 24180"/>
              <a:gd name="adj4" fmla="val 649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физической культуры 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спорта на территории ГО Первоуральск на 2020-2025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2044700" y="1068388"/>
            <a:ext cx="2284413" cy="200057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«Управление муниципальной собственностью и земельными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ресурсами, расположенными на территории ГО Первоуральск на 2021-2026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7164288" y="1052513"/>
            <a:ext cx="1763812" cy="2016447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МАП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«Переселение граждан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территории ГО Первоуральск из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аварийного жилищного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фонда в 2018-2025 годах»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4499992" y="1068389"/>
            <a:ext cx="2519933" cy="2000571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«Совершенствование градостроительной политики на территории ГО Первоуральск с 2021 по 2026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179512" y="3645024"/>
            <a:ext cx="1755775" cy="244827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«Обеспечение жильем молодых семей на территории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 Первоуральск на 2022-2027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2195736" y="3645024"/>
            <a:ext cx="2160240" cy="2376264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«Предоставление региональной поддержки молодым семьям на улучшение жилищных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условий на территории ГО Первоуральск на 2022-2027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Выноска со стрелкой вниз 30"/>
          <p:cNvSpPr/>
          <p:nvPr/>
        </p:nvSpPr>
        <p:spPr>
          <a:xfrm>
            <a:off x="6804248" y="3645024"/>
            <a:ext cx="2087687" cy="2376264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малого и среднего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предпринимательства, внутреннего и въездного туризма на территории городского округа Первоуральск на 2022-2027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1" name="Text Box 20"/>
          <p:cNvSpPr txBox="1">
            <a:spLocks noChangeArrowheads="1"/>
          </p:cNvSpPr>
          <p:nvPr/>
        </p:nvSpPr>
        <p:spPr bwMode="auto">
          <a:xfrm>
            <a:off x="395536" y="3140968"/>
            <a:ext cx="13681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108 283,68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2" name="Text Box 21"/>
          <p:cNvSpPr txBox="1">
            <a:spLocks noChangeArrowheads="1"/>
          </p:cNvSpPr>
          <p:nvPr/>
        </p:nvSpPr>
        <p:spPr bwMode="auto">
          <a:xfrm>
            <a:off x="2267744" y="3068960"/>
            <a:ext cx="18724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58 536,24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3" name="Text Box 22"/>
          <p:cNvSpPr txBox="1">
            <a:spLocks noChangeArrowheads="1"/>
          </p:cNvSpPr>
          <p:nvPr/>
        </p:nvSpPr>
        <p:spPr bwMode="auto">
          <a:xfrm>
            <a:off x="4572000" y="3068960"/>
            <a:ext cx="22322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4 703,80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4" name="Text Box 23"/>
          <p:cNvSpPr txBox="1">
            <a:spLocks noChangeArrowheads="1"/>
          </p:cNvSpPr>
          <p:nvPr/>
        </p:nvSpPr>
        <p:spPr bwMode="auto">
          <a:xfrm>
            <a:off x="7236296" y="3068960"/>
            <a:ext cx="16566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61 509,52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Выноска со стрелкой вниз 29"/>
          <p:cNvSpPr/>
          <p:nvPr/>
        </p:nvSpPr>
        <p:spPr>
          <a:xfrm>
            <a:off x="4644008" y="3645024"/>
            <a:ext cx="1944216" cy="244827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«Обеспечение деятельности ОМС 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 на территории ГО Первоуральск на 2022-2027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6" name="Text Box 25"/>
          <p:cNvSpPr txBox="1">
            <a:spLocks noChangeArrowheads="1"/>
          </p:cNvSpPr>
          <p:nvPr/>
        </p:nvSpPr>
        <p:spPr bwMode="auto">
          <a:xfrm>
            <a:off x="323528" y="6093296"/>
            <a:ext cx="1584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4 724,16</a:t>
            </a:r>
            <a:endParaRPr lang="ru-RU" sz="1600" b="1" dirty="0">
              <a:solidFill>
                <a:srgbClr val="FF0066"/>
              </a:solidFill>
              <a:latin typeface="Arial" pitchFamily="34" charset="0"/>
            </a:endParaRPr>
          </a:p>
        </p:txBody>
      </p:sp>
      <p:sp>
        <p:nvSpPr>
          <p:cNvPr id="31767" name="Text Box 26"/>
          <p:cNvSpPr txBox="1">
            <a:spLocks noChangeArrowheads="1"/>
          </p:cNvSpPr>
          <p:nvPr/>
        </p:nvSpPr>
        <p:spPr bwMode="auto">
          <a:xfrm>
            <a:off x="2555776" y="6093296"/>
            <a:ext cx="1439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782,47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9" name="Text Box 29"/>
          <p:cNvSpPr txBox="1">
            <a:spLocks noChangeArrowheads="1"/>
          </p:cNvSpPr>
          <p:nvPr/>
        </p:nvSpPr>
        <p:spPr bwMode="auto">
          <a:xfrm>
            <a:off x="4788024" y="6093296"/>
            <a:ext cx="17277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53 292,97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70" name="Text Box 30"/>
          <p:cNvSpPr txBox="1">
            <a:spLocks noChangeArrowheads="1"/>
          </p:cNvSpPr>
          <p:nvPr/>
        </p:nvSpPr>
        <p:spPr bwMode="auto">
          <a:xfrm>
            <a:off x="7092280" y="6021288"/>
            <a:ext cx="16913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696,00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1475656" y="188640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Программы бюджета на 2022 год (факт)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1" grpId="0" animBg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20"/>
          <p:cNvSpPr txBox="1">
            <a:spLocks noChangeArrowheads="1"/>
          </p:cNvSpPr>
          <p:nvPr/>
        </p:nvSpPr>
        <p:spPr bwMode="auto">
          <a:xfrm>
            <a:off x="1187624" y="3645024"/>
            <a:ext cx="1512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525 477,00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3" name="Text Box 21"/>
          <p:cNvSpPr txBox="1">
            <a:spLocks noChangeArrowheads="1"/>
          </p:cNvSpPr>
          <p:nvPr/>
        </p:nvSpPr>
        <p:spPr bwMode="auto">
          <a:xfrm>
            <a:off x="3851275" y="2708275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1600" b="1">
              <a:solidFill>
                <a:srgbClr val="FF0066"/>
              </a:solidFill>
              <a:latin typeface="Arial" pitchFamily="34" charset="0"/>
            </a:endParaRPr>
          </a:p>
        </p:txBody>
      </p:sp>
      <p:sp>
        <p:nvSpPr>
          <p:cNvPr id="32774" name="Text Box 22"/>
          <p:cNvSpPr txBox="1">
            <a:spLocks noChangeArrowheads="1"/>
          </p:cNvSpPr>
          <p:nvPr/>
        </p:nvSpPr>
        <p:spPr bwMode="auto">
          <a:xfrm>
            <a:off x="3419872" y="3645024"/>
            <a:ext cx="20882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6 470,57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Выноска со стрелкой вниз 27"/>
          <p:cNvSpPr/>
          <p:nvPr/>
        </p:nvSpPr>
        <p:spPr>
          <a:xfrm>
            <a:off x="899592" y="1412776"/>
            <a:ext cx="2088232" cy="2232248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Безопасность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дорожного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движения в ГО Первоуральск на 2018-2029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Выноска со стрелкой вниз 34"/>
          <p:cNvSpPr/>
          <p:nvPr/>
        </p:nvSpPr>
        <p:spPr>
          <a:xfrm>
            <a:off x="3347864" y="1412776"/>
            <a:ext cx="2232248" cy="2232249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МАП «Переселение граждан на территории ГО Первоуральск из аварийного жилищного фонда в 2020-2028 годах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1" name="Прямоугольник 12"/>
          <p:cNvSpPr>
            <a:spLocks noChangeArrowheads="1"/>
          </p:cNvSpPr>
          <p:nvPr/>
        </p:nvSpPr>
        <p:spPr bwMode="auto">
          <a:xfrm>
            <a:off x="3995936" y="3645024"/>
            <a:ext cx="1080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23728" y="188640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Программы бюджета на 2022 год (факт)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6012159" y="1412776"/>
            <a:ext cx="2016225" cy="2232248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«Организация регулярных перевозок пассажиров и багажа автомобильным транспортом в ГО Первоуральск на 2022-2027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5940152" y="3645024"/>
            <a:ext cx="20882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2 332,91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>
            <a:spLocks noChangeArrowheads="1"/>
          </p:cNvSpPr>
          <p:nvPr/>
        </p:nvSpPr>
        <p:spPr bwMode="auto">
          <a:xfrm rot="8439361">
            <a:off x="1154859" y="1689351"/>
            <a:ext cx="518222" cy="471103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3568" y="6165304"/>
            <a:ext cx="77768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Объем расходов на образование в расчете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одного жителя составит  25 158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3"/>
          <p:cNvSpPr>
            <a:spLocks noChangeArrowheads="1"/>
          </p:cNvSpPr>
          <p:nvPr/>
        </p:nvSpPr>
        <p:spPr bwMode="auto">
          <a:xfrm rot="2327303">
            <a:off x="7363040" y="1694677"/>
            <a:ext cx="558810" cy="460454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Стрелка вправо 3"/>
          <p:cNvSpPr>
            <a:spLocks noChangeArrowheads="1"/>
          </p:cNvSpPr>
          <p:nvPr/>
        </p:nvSpPr>
        <p:spPr bwMode="auto">
          <a:xfrm rot="5400000">
            <a:off x="2447759" y="1664806"/>
            <a:ext cx="432049" cy="504055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Объект 1"/>
          <p:cNvSpPr>
            <a:spLocks/>
          </p:cNvSpPr>
          <p:nvPr/>
        </p:nvSpPr>
        <p:spPr bwMode="auto">
          <a:xfrm>
            <a:off x="827584" y="116632"/>
            <a:ext cx="7416626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образование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99592" y="1052736"/>
            <a:ext cx="705678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3 504 742,59 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2132857"/>
            <a:ext cx="1872208" cy="42484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Дошкольное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just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(1 294 468,53 тыс. руб.)</a:t>
            </a:r>
          </a:p>
          <a:p>
            <a:pPr algn="just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100" dirty="0" smtClean="0">
                <a:solidFill>
                  <a:schemeClr val="tx1"/>
                </a:solidFill>
                <a:latin typeface="Times New Roman"/>
              </a:rPr>
              <a:t>перепрофилировано 180 мест (11 групп),</a:t>
            </a:r>
            <a:r>
              <a:rPr lang="ru-RU" sz="1100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Times New Roman"/>
              </a:rPr>
              <a:t>что позволило </a:t>
            </a:r>
            <a:r>
              <a:rPr lang="ru-RU" sz="1100" dirty="0" smtClean="0">
                <a:solidFill>
                  <a:schemeClr val="tx1"/>
                </a:solidFill>
                <a:latin typeface="Times New Roman"/>
              </a:rPr>
              <a:t>увеличить сеть групп для детей раннего возраста до 90 групп;</a:t>
            </a:r>
            <a:endParaRPr lang="ru-RU" sz="1100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капитальный ремонт кровли и фасада детского сада № 16; капитальный ремонт кровель ДС № 64, 41, 46, 70, 39; капитальный ремонт фасада детского сада № 44;</a:t>
            </a:r>
          </a:p>
          <a:p>
            <a:pPr algn="just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замена освещения по периметру территорий детских садов № 44,45,63,39;</a:t>
            </a:r>
          </a:p>
          <a:p>
            <a:pPr algn="just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приобретение учебных пособий, средств обучения, игр, игрушек для реализации ФГОС дошкольного образования</a:t>
            </a:r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23728" y="2132856"/>
            <a:ext cx="1728192" cy="40324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Общее  образование</a:t>
            </a:r>
          </a:p>
          <a:p>
            <a:pPr algn="just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(1 777 135,67 тыс.руб.) </a:t>
            </a:r>
          </a:p>
          <a:p>
            <a:pPr algn="just">
              <a:buFontTx/>
              <a:buChar char="-"/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завершено строительство школы в п.Билимбай на 500 мест; капитальный ремонт здания мастерских и тира МАОУ СОШ № 20;</a:t>
            </a:r>
          </a:p>
          <a:p>
            <a:pPr algn="just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-ремонт кабинетов «Точка Роста» в МБОУ СОШ № 16, 40.</a:t>
            </a:r>
          </a:p>
          <a:p>
            <a:pPr algn="just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капитальный ремонт кабинетов </a:t>
            </a:r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-технологий МАОУ Лицей № 21;</a:t>
            </a:r>
          </a:p>
          <a:p>
            <a:pPr algn="just">
              <a:buFontTx/>
              <a:buChar char="-"/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капитальный ремонт спортивного зала МАОУ СОШ № 6;</a:t>
            </a:r>
          </a:p>
          <a:p>
            <a:pPr algn="just">
              <a:buFontTx/>
              <a:buChar char="-"/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 кабинетов ЕНЦ в МАОУ СОШ № 4;</a:t>
            </a:r>
          </a:p>
          <a:p>
            <a:pPr algn="just">
              <a:buFontTx/>
              <a:buChar char="-"/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замена освещения в МАОУ СОШ № 1.</a:t>
            </a:r>
          </a:p>
          <a:p>
            <a:pPr algn="just">
              <a:defRPr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23928" y="2132856"/>
            <a:ext cx="1656184" cy="40324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Дополнительное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(186 361,03 тыс.руб.)</a:t>
            </a:r>
          </a:p>
          <a:p>
            <a:pPr algn="just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реализуется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финанси-рование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56 платных сертифицированных программ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персонифици-рованного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дополнитель-ного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детей, на которых зачислено 2919 обучающихся; ремонт туалетных комнат ПМАОУ ЦРДМ, установлена пожарная сигнализация в клубе «Вереск» МБОУ ДО «ЦДО», проведен косметический ремонт здания ПМАОУ ДО «ДЮСШ» с заменой оконных блоков. Начато строительство тренировочного здания ПМАОУ ДО «ДЮСШ» </a:t>
            </a:r>
          </a:p>
          <a:p>
            <a:pPr algn="just">
              <a:defRPr/>
            </a:pP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52120" y="2132856"/>
            <a:ext cx="1656184" cy="40324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Молодежная </a:t>
            </a: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политика </a:t>
            </a: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(104 093,37 тыс.руб.) </a:t>
            </a:r>
          </a:p>
          <a:p>
            <a:pPr algn="just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обеспечивается подготовка молодых граждан к военной службе – 197 чел.; </a:t>
            </a:r>
          </a:p>
          <a:p>
            <a:pPr algn="just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оздоровлено детей в летний период – </a:t>
            </a:r>
          </a:p>
          <a:p>
            <a:pPr algn="just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14 216 чел, в учебное время -193 чел.;</a:t>
            </a:r>
          </a:p>
          <a:p>
            <a:pPr algn="just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проведено 180 общегородских мероприятий для педагогических работников и молодежи ГО Первоуральск.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80312" y="2132856"/>
            <a:ext cx="1656184" cy="40324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вопросы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области 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(142 320,75 тыс.руб.) Обеспечивается деятельность  централизованных бухгалтерии;                  3-х казенных учреждений и органа местного самоуправления.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право 3"/>
          <p:cNvSpPr>
            <a:spLocks noChangeArrowheads="1"/>
          </p:cNvSpPr>
          <p:nvPr/>
        </p:nvSpPr>
        <p:spPr bwMode="auto">
          <a:xfrm rot="5400000">
            <a:off x="4391977" y="1664807"/>
            <a:ext cx="432047" cy="504055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" name="Стрелка вправо 3"/>
          <p:cNvSpPr>
            <a:spLocks noChangeArrowheads="1"/>
          </p:cNvSpPr>
          <p:nvPr/>
        </p:nvSpPr>
        <p:spPr bwMode="auto">
          <a:xfrm rot="5400000">
            <a:off x="6192177" y="1664805"/>
            <a:ext cx="432047" cy="504055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3" grpId="0" animBg="1"/>
      <p:bldP spid="7" grpId="0" animBg="1"/>
      <p:bldP spid="21" grpId="0"/>
      <p:bldP spid="24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Объект 1"/>
          <p:cNvSpPr>
            <a:spLocks/>
          </p:cNvSpPr>
          <p:nvPr/>
        </p:nvSpPr>
        <p:spPr bwMode="auto">
          <a:xfrm>
            <a:off x="0" y="0"/>
            <a:ext cx="86042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образование</a:t>
            </a:r>
          </a:p>
        </p:txBody>
      </p:sp>
      <p:sp>
        <p:nvSpPr>
          <p:cNvPr id="30727" name="Прямоугольник 8"/>
          <p:cNvSpPr>
            <a:spLocks noChangeArrowheads="1"/>
          </p:cNvSpPr>
          <p:nvPr/>
        </p:nvSpPr>
        <p:spPr bwMode="auto">
          <a:xfrm>
            <a:off x="107504" y="2780929"/>
            <a:ext cx="2880320" cy="1008111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11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дошкольных учреждений    (60 с учетом сети филиалов)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Прямоугольник 1"/>
          <p:cNvSpPr>
            <a:spLocks noChangeArrowheads="1"/>
          </p:cNvSpPr>
          <p:nvPr/>
        </p:nvSpPr>
        <p:spPr bwMode="auto">
          <a:xfrm>
            <a:off x="-6350" y="1098550"/>
            <a:ext cx="9053513" cy="97872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ru-RU" dirty="0" smtClean="0">
                <a:latin typeface="Times New Roman" panose="02020603050405020304" pitchFamily="18" charset="0"/>
              </a:rPr>
              <a:t>Расходы на образование в городском округе Первоуральск осуществляются  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ru-RU" dirty="0" smtClean="0">
                <a:latin typeface="Times New Roman" panose="02020603050405020304" pitchFamily="18" charset="0"/>
              </a:rPr>
              <a:t>в рамках Муниципальной программы «Развитие образования городского округа Первоуральск»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5" y="2204864"/>
            <a:ext cx="885869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Оказание услуг в сфере образования осуществляют: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2138" y="2780928"/>
            <a:ext cx="2701925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24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общеобразовательных учреждения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40425" y="2780928"/>
            <a:ext cx="3025775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учреждений дополнительного образования (19 с учетом сети филиалов)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802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62300" y="106427588"/>
            <a:ext cx="10710863" cy="7545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33803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78200" y="106643488"/>
            <a:ext cx="10710863" cy="7545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77072"/>
            <a:ext cx="2592388" cy="257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077072"/>
            <a:ext cx="2664296" cy="256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ttp://uszn20.midural.ru/uploads/30-12-2013-%D1%84%D0%BE%D1%82%D0%BE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5" y="4077072"/>
            <a:ext cx="2744937" cy="256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9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4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7" grpId="0" animBg="1"/>
      <p:bldP spid="22533" grpId="0"/>
      <p:bldP spid="4" grpId="0" animBg="1"/>
      <p:bldP spid="8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95536" y="1196752"/>
            <a:ext cx="8498334" cy="575593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b="1" i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Основные направления расходов в области образования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algn="ctr">
              <a:defRPr/>
            </a:pPr>
            <a:endParaRPr lang="ru-RU" b="1" i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Объект 1"/>
          <p:cNvSpPr>
            <a:spLocks/>
          </p:cNvSpPr>
          <p:nvPr/>
        </p:nvSpPr>
        <p:spPr bwMode="auto">
          <a:xfrm>
            <a:off x="1835696" y="116633"/>
            <a:ext cx="5904656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образование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75856" y="2060848"/>
            <a:ext cx="2664296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персонифицированного дополнительного образования детей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228184" y="2060848"/>
            <a:ext cx="2664296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оздоровительной кампании детей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4221088"/>
            <a:ext cx="2592288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Трудовая занятость молодежи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возрасте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14 до 18 лет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75856" y="4221088"/>
            <a:ext cx="2592288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мероприятий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различными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категориями молодежи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28184" y="4221088"/>
            <a:ext cx="2664296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Патриотическое воспитание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молодых граждан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4883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2060848"/>
            <a:ext cx="2664296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льготным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питанием обучающихся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3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8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"/>
          <p:cNvSpPr>
            <a:spLocks/>
          </p:cNvSpPr>
          <p:nvPr/>
        </p:nvSpPr>
        <p:spPr bwMode="auto">
          <a:xfrm>
            <a:off x="1331640" y="0"/>
            <a:ext cx="6552728" cy="83671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в области жилищно-коммунального  хозяйства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79512" y="836712"/>
            <a:ext cx="6552728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Финансирование мероприятий в области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коммунального хозяйства – 154 787,98 тыс.руб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Ведется модернизация НФС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Верхне-Шайтанского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водохранилища.</a:t>
            </a:r>
            <a:r>
              <a:rPr lang="ru-RU" sz="1200" b="1" dirty="0" smtClean="0">
                <a:solidFill>
                  <a:schemeClr val="tx1"/>
                </a:solidFill>
                <a:latin typeface="Hero New" pitchFamily="50" charset="0"/>
                <a:cs typeface="Arial" panose="020B0604020202020204" pitchFamily="34" charset="0"/>
              </a:rPr>
              <a:t>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Капитальный ремонт сетей ХВС и хозяйственно-фекальной канализации по проспекту Ильича. Ремонт сетей: горячего водоснабжения- 0,950 км; теплоснабжения- 12,4 км; 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рамках концессионного соглашения заменено 4,2 км сетей;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Разработана ПСД на реконструкцию сетей ГВС и на капитальный ремонт сетей ХВС в п. Новоуткинск общей протяженностью сети  9,5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23728" y="2708920"/>
            <a:ext cx="5112568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Финансирование мероприятий в области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жилищного хозяйства – 119 189,12 тыс.руб.  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 капитальный ремонт в 17 МКД общей площадью 39 363,8 кв.м;  в 2 МКД  заменено лифтовое оборудование в количестве 5 единиц;  снесено 4 аварийных МКД площадью 2,248 тыс.кв.м;                      расселено 227 человек из 6 аварийных дома;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ликвидировано 36 несанкционированных свалок; 100% контейнерных площадок оборудовано баками.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4653136"/>
            <a:ext cx="6120680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Благоустройство территории – 399 897,17 тыс.руб.   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Установлено 4 спортивных комплекса и 9 детских игровых площадок (на территории г.Первоуральск, в д.Старые Решеты, с.Слобода, с.Нижнее село, п.Билимбай,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д.Макарово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п.Новоуткинск, д.Каменка; отремонтировано 56 детских игровых и спортивных площадок в городе и 7 площадок на территории СТУ; благоустройство территории площади Победы; комплексное благоустройство аллеи на проспекте Ильича и аллеи по ул.Ватутина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5949280"/>
            <a:ext cx="5472608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жилищно-коммунального            хозяйства – 46 687,86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44151" y="2636912"/>
            <a:ext cx="1656184" cy="21602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1500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расходов</a:t>
            </a:r>
          </a:p>
          <a:p>
            <a:pPr algn="ctr">
              <a:spcBef>
                <a:spcPct val="1500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бюджета </a:t>
            </a:r>
          </a:p>
          <a:p>
            <a:pPr algn="ctr">
              <a:spcBef>
                <a:spcPct val="1500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ЖКХ в расчете на </a:t>
            </a:r>
          </a:p>
          <a:p>
            <a:pPr algn="ctr">
              <a:spcBef>
                <a:spcPct val="1500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жителя в 2022г. </a:t>
            </a:r>
          </a:p>
          <a:p>
            <a:pPr algn="ctr">
              <a:spcBef>
                <a:spcPct val="1500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составил   </a:t>
            </a:r>
          </a:p>
          <a:p>
            <a:pPr algn="ctr">
              <a:spcBef>
                <a:spcPct val="1500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5 172 руб.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2539" y="980728"/>
            <a:ext cx="2160240" cy="1512168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636911"/>
            <a:ext cx="1944216" cy="194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869160"/>
            <a:ext cx="2592288" cy="1800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низ 2"/>
          <p:cNvSpPr/>
          <p:nvPr/>
        </p:nvSpPr>
        <p:spPr>
          <a:xfrm>
            <a:off x="3030429" y="2708920"/>
            <a:ext cx="504056" cy="504056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195736" y="188640"/>
            <a:ext cx="5021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социальную политику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2276872"/>
            <a:ext cx="540060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284984"/>
            <a:ext cx="1584176" cy="3384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Улучшение жилищных условий граждан, проживающих в сельской местности, в том числе молодых семей и молодых специалистов       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Предоставлено 1 социальная выплата на строительство жилых помещений;  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48591" y="3284984"/>
            <a:ext cx="1728192" cy="3384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отдельным категориям граждан компенсаций расходов на оплату жилого помещения и коммунальных услуг    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Компенсацию расходов на оплату жилого помещения и коммунальных услуг получили  22 981 чел.,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т.ч.инвалиды – 5 116 чел., ветераны – 11 851 чел.,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труж.тыла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386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чел.)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4048" y="3284984"/>
            <a:ext cx="1584176" cy="3384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социальных выплат молодым семьям на приобретение (строительство) жилья   </a:t>
            </a: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Произведены социальные выплаты 3 молодым семьям на приобретение (строительство) жилья.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80312" y="3284984"/>
            <a:ext cx="1584176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региональных социальных выплат молодым семьям 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Региональную выплату  получила 1 семья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 rot="18421015">
            <a:off x="7625268" y="2665843"/>
            <a:ext cx="504056" cy="504056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5544108" y="2701698"/>
            <a:ext cx="504056" cy="504056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3466016">
            <a:off x="1139189" y="2732493"/>
            <a:ext cx="504056" cy="504056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1728192" cy="154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5013176"/>
            <a:ext cx="215334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2123728" y="1052736"/>
            <a:ext cx="5480992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366 906,34 тыс.руб.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5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/>
          <p:cNvSpPr>
            <a:spLocks noChangeArrowheads="1"/>
          </p:cNvSpPr>
          <p:nvPr/>
        </p:nvSpPr>
        <p:spPr bwMode="auto">
          <a:xfrm rot="7916866">
            <a:off x="2627784" y="4653136"/>
            <a:ext cx="672721" cy="408542"/>
          </a:xfrm>
          <a:prstGeom prst="rightArrow">
            <a:avLst>
              <a:gd name="adj1" fmla="val 50000"/>
              <a:gd name="adj2" fmla="val 50000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Стрелка вправо 3"/>
          <p:cNvSpPr>
            <a:spLocks noChangeArrowheads="1"/>
          </p:cNvSpPr>
          <p:nvPr/>
        </p:nvSpPr>
        <p:spPr bwMode="auto">
          <a:xfrm rot="12428500">
            <a:off x="2510805" y="3389031"/>
            <a:ext cx="635000" cy="346545"/>
          </a:xfrm>
          <a:prstGeom prst="rightArrow">
            <a:avLst>
              <a:gd name="adj1" fmla="val 50000"/>
              <a:gd name="adj2" fmla="val 50000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8878449">
            <a:off x="5684419" y="2898308"/>
            <a:ext cx="563669" cy="326340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/>
          <p:cNvSpPr>
            <a:spLocks noChangeArrowheads="1"/>
          </p:cNvSpPr>
          <p:nvPr/>
        </p:nvSpPr>
        <p:spPr bwMode="auto">
          <a:xfrm rot="13763266">
            <a:off x="3005805" y="2803183"/>
            <a:ext cx="583136" cy="315510"/>
          </a:xfrm>
          <a:prstGeom prst="rightArrow">
            <a:avLst>
              <a:gd name="adj1" fmla="val 50000"/>
              <a:gd name="adj2" fmla="val 66765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Стрелка вправо 10"/>
          <p:cNvSpPr>
            <a:spLocks noChangeArrowheads="1"/>
          </p:cNvSpPr>
          <p:nvPr/>
        </p:nvSpPr>
        <p:spPr bwMode="auto">
          <a:xfrm rot="16200000">
            <a:off x="4215762" y="2633110"/>
            <a:ext cx="576709" cy="296280"/>
          </a:xfrm>
          <a:prstGeom prst="rightArrow">
            <a:avLst>
              <a:gd name="adj1" fmla="val 50000"/>
              <a:gd name="adj2" fmla="val 66765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20107272">
            <a:off x="6228997" y="3476952"/>
            <a:ext cx="614169" cy="351432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2652791">
            <a:off x="5823380" y="4772116"/>
            <a:ext cx="694019" cy="360040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395536" y="2636912"/>
            <a:ext cx="1800200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Водное хозяйство     3 928,41 тыс.руб.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07904" y="1052736"/>
            <a:ext cx="1584176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Транспорт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1 518,89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79712" y="1268760"/>
            <a:ext cx="1656184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Лесное хозяйство     3 828,58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7544" y="5589240"/>
            <a:ext cx="1800200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Сельское хозяйство и рыболовство           3 396,95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436096" y="1340768"/>
            <a:ext cx="1728192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Дорожное хозяйство (дорожные фонды) 466 503,34 тыс.руб.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164288" y="2636912"/>
            <a:ext cx="1800200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Связь и информатика             10 366,85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92280" y="5517232"/>
            <a:ext cx="1872208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 национальной экономики                 108 463,16 тыс.руб.</a:t>
            </a:r>
            <a:endParaRPr lang="ru-RU" sz="1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91880" y="3429000"/>
            <a:ext cx="2232248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598 006,17тыс.руб.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55576" y="116632"/>
            <a:ext cx="6775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 в  области  национальной  экономики</a:t>
            </a:r>
            <a:endParaRPr lang="ru-RU" sz="2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907704" y="5589240"/>
            <a:ext cx="5544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Объем расходов на национальную экономику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расчете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одного жителя составит  4 293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17032"/>
            <a:ext cx="216024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052736"/>
            <a:ext cx="1907704" cy="154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3717032"/>
            <a:ext cx="194421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80728"/>
            <a:ext cx="18669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1763713" y="0"/>
            <a:ext cx="5768975" cy="765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Основы составления проекта бюджета городского округа Первоуральск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 со стрелкой вниз 6"/>
          <p:cNvSpPr>
            <a:spLocks noChangeArrowheads="1"/>
          </p:cNvSpPr>
          <p:nvPr/>
        </p:nvSpPr>
        <p:spPr bwMode="auto">
          <a:xfrm>
            <a:off x="7308304" y="1916832"/>
            <a:ext cx="1512887" cy="2449512"/>
          </a:xfrm>
          <a:prstGeom prst="downArrowCallout">
            <a:avLst>
              <a:gd name="adj1" fmla="val 25000"/>
              <a:gd name="adj2" fmla="val 25000"/>
              <a:gd name="adj3" fmla="val 27390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программы</a:t>
            </a:r>
          </a:p>
        </p:txBody>
      </p:sp>
      <p:sp>
        <p:nvSpPr>
          <p:cNvPr id="5" name="Выноска со стрелкой вниз 4"/>
          <p:cNvSpPr>
            <a:spLocks noChangeArrowheads="1"/>
          </p:cNvSpPr>
          <p:nvPr/>
        </p:nvSpPr>
        <p:spPr bwMode="auto">
          <a:xfrm>
            <a:off x="5580112" y="1916832"/>
            <a:ext cx="1600200" cy="2519362"/>
          </a:xfrm>
          <a:prstGeom prst="downArrowCallout">
            <a:avLst>
              <a:gd name="adj1" fmla="val 25000"/>
              <a:gd name="adj2" fmla="val 25000"/>
              <a:gd name="adj3" fmla="val 25001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4" name="Выноска со стрелкой вниз 3"/>
          <p:cNvSpPr>
            <a:spLocks noChangeArrowheads="1"/>
          </p:cNvSpPr>
          <p:nvPr/>
        </p:nvSpPr>
        <p:spPr bwMode="auto">
          <a:xfrm>
            <a:off x="3779912" y="1916832"/>
            <a:ext cx="1720782" cy="2519362"/>
          </a:xfrm>
          <a:prstGeom prst="downArrowCallout">
            <a:avLst>
              <a:gd name="adj1" fmla="val 25000"/>
              <a:gd name="adj2" fmla="val 25000"/>
              <a:gd name="adj3" fmla="val 25003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городского округа</a:t>
            </a:r>
          </a:p>
        </p:txBody>
      </p:sp>
      <p:sp>
        <p:nvSpPr>
          <p:cNvPr id="6" name="Выноска со стрелкой вниз 5"/>
          <p:cNvSpPr>
            <a:spLocks noChangeArrowheads="1"/>
          </p:cNvSpPr>
          <p:nvPr/>
        </p:nvSpPr>
        <p:spPr bwMode="auto">
          <a:xfrm>
            <a:off x="1979712" y="1916832"/>
            <a:ext cx="1584325" cy="2520950"/>
          </a:xfrm>
          <a:prstGeom prst="downArrowCallout">
            <a:avLst>
              <a:gd name="adj1" fmla="val 25000"/>
              <a:gd name="adj2" fmla="val 25000"/>
              <a:gd name="adj3" fmla="val 25002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Стратегия социально-экономического развития городского округа</a:t>
            </a:r>
          </a:p>
        </p:txBody>
      </p:sp>
      <p:sp>
        <p:nvSpPr>
          <p:cNvPr id="3" name="Выноска со стрелкой вниз 2"/>
          <p:cNvSpPr>
            <a:spLocks noChangeArrowheads="1"/>
          </p:cNvSpPr>
          <p:nvPr/>
        </p:nvSpPr>
        <p:spPr bwMode="auto">
          <a:xfrm>
            <a:off x="323528" y="1916832"/>
            <a:ext cx="1484313" cy="2519362"/>
          </a:xfrm>
          <a:prstGeom prst="downArrowCallout">
            <a:avLst>
              <a:gd name="adj1" fmla="val 25000"/>
              <a:gd name="adj2" fmla="val 25000"/>
              <a:gd name="adj3" fmla="val 24996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Бюджетное послание Президента Российской Федерации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79512" y="4725144"/>
            <a:ext cx="8713787" cy="504825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СОСТАВЛЕНИЕ ПРОЕКТА БЮДЖЕТА ГОРОДСКОГО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ОКРУГА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7" grpId="0" animBg="1"/>
      <p:bldP spid="5" grpId="0" animBg="1"/>
      <p:bldP spid="4" grpId="0" animBg="1"/>
      <p:bldP spid="6" grpId="0" animBg="1"/>
      <p:bldP spid="3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/>
          <p:cNvSpPr/>
          <p:nvPr/>
        </p:nvSpPr>
        <p:spPr>
          <a:xfrm>
            <a:off x="1979712" y="3068960"/>
            <a:ext cx="812800" cy="395288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1979712" y="4725144"/>
            <a:ext cx="814388" cy="358775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023" name="TextBox 10"/>
          <p:cNvSpPr txBox="1">
            <a:spLocks noChangeArrowheads="1"/>
          </p:cNvSpPr>
          <p:nvPr/>
        </p:nvSpPr>
        <p:spPr bwMode="auto">
          <a:xfrm>
            <a:off x="323528" y="5733257"/>
            <a:ext cx="8439150" cy="110799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Общая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протяженность дорог ГО Первоуральск на 01.01.2023 г. 484,77 км. </a:t>
            </a:r>
          </a:p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Доля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протяженности автомобильных дорог общего пользования местного значения, не отвечающих нормативным требованиям, общей протяженности автомобильных дорог        (94,3 км) 19,24%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1979712" y="1412776"/>
            <a:ext cx="812800" cy="396875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979712" y="188640"/>
            <a:ext cx="52637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дорожное  хозяйство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1052736"/>
            <a:ext cx="1656184" cy="44644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ДОРОЖНОЕ ХОЗЯЙСТВО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466 503,34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15816" y="2420888"/>
            <a:ext cx="3816424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Выполнение ПСД, инженерных изысканий, прохождение экспертизы проектов строительства, реконструкции, модернизации автомобильных дорог и искусственных сооружений на них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1 687,8 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15816" y="980728"/>
            <a:ext cx="3816424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Текущее содержание и обслуживание автомобильных дорог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111 682,27 тыс.руб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15816" y="4509120"/>
            <a:ext cx="5976664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Ремонт автомобильных дорог местного значения -          353 133,27 тыс.руб.                       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 автомобильных дорог на территории города 10,539 км;                                     Ремонт автомобильных дорог на территории СТУ – 1,737 км;                                      Ремонт внутриквартальных проездов – 9,8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км ;                                                                 Всего в городе приведено в нормативное состояние 22,73 км асфальтовых дорог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18" name="Picture 3" descr="\\192.168.2.246\экономика\5.Отчетность\Доклад Главы ГО Первоуральск\2021\УЖКХ_Дороги\DSC028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31000"/>
                    </a14:imgEffect>
                    <a14:imgEffect>
                      <a14:colorTemperature colorTemp="7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80728"/>
            <a:ext cx="223224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\\192.168.2.246\экономика\5.Отчетность\Доклад Главы ГО Первоуральск\2021\другие фото\1627534277_pervoru-13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9744" y="2564905"/>
            <a:ext cx="212474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3023" grpId="0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7" y="116632"/>
            <a:ext cx="5760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культуру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484784"/>
            <a:ext cx="8064896" cy="40011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Основные направления расходов в области культуры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899592" y="1988840"/>
            <a:ext cx="215670" cy="36004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513" y="2348880"/>
            <a:ext cx="1512167" cy="367240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работы муниципальной сети библиотек, осуществление основных видов библиотечного обслуживания</a:t>
            </a: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Число посещений библиотек 668,8 тысяч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63688" y="2348880"/>
            <a:ext cx="1872208" cy="367240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досуга и приобщение жителей к творчеству, культурному развитию и самообразованию, любительскому искусству и ремеслам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роведено 1987 мероприятий, количество участников 206,4 тыс.чел;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07905" y="2348880"/>
            <a:ext cx="1728192" cy="367240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театральными постановками и другими публичными выступлениями жителей ГО Первоуральск </a:t>
            </a:r>
          </a:p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ПМБУК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«Театр драмы «Вариант проведено 295 показов спектаклей, количество зрителей 22,0 тыс.чел.  </a:t>
            </a:r>
          </a:p>
          <a:p>
            <a:pPr algn="ctr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08104" y="2348880"/>
            <a:ext cx="1800200" cy="144016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учреждений в сфере массового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культурно-досугового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отдыха.    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трелка вниз 17"/>
          <p:cNvSpPr/>
          <p:nvPr/>
        </p:nvSpPr>
        <p:spPr>
          <a:xfrm>
            <a:off x="2627784" y="1988840"/>
            <a:ext cx="215670" cy="36004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572000" y="1988840"/>
            <a:ext cx="215670" cy="36004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6372200" y="1988840"/>
            <a:ext cx="215670" cy="36004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6093296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Объем расходов бюджета 2022 г. в области культуры на одного жителя составляет 1 256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861048"/>
            <a:ext cx="2929961" cy="285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трелка вниз 21"/>
          <p:cNvSpPr/>
          <p:nvPr/>
        </p:nvSpPr>
        <p:spPr>
          <a:xfrm>
            <a:off x="7812360" y="1988840"/>
            <a:ext cx="215670" cy="36004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380312" y="2348880"/>
            <a:ext cx="1656183" cy="144016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Сохранение объектов культурного наследия ГО Первоуральск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3568" y="980728"/>
            <a:ext cx="8001272" cy="40011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КУЛЬТУРА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174 975,66 тыс.руб.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2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8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300"/>
                            </p:stCondLst>
                            <p:childTnLst>
                              <p:par>
                                <p:cTn id="47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300"/>
                            </p:stCondLst>
                            <p:childTnLst>
                              <p:par>
                                <p:cTn id="51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300"/>
                            </p:stCondLst>
                            <p:childTnLst>
                              <p:par>
                                <p:cTn id="5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300"/>
                            </p:stCondLst>
                            <p:childTnLst>
                              <p:par>
                                <p:cTn id="5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300"/>
                            </p:stCondLst>
                            <p:childTnLst>
                              <p:par>
                                <p:cTn id="6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300"/>
                            </p:stCondLst>
                            <p:childTnLst>
                              <p:par>
                                <p:cTn id="7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5" grpId="0" animBg="1"/>
      <p:bldP spid="16" grpId="0" animBg="1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0"/>
            <a:ext cx="828092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физическую культуру и спорт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980728"/>
            <a:ext cx="7508818" cy="369332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109 216,77 тыс.руб.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907704" y="1412776"/>
            <a:ext cx="269311" cy="288032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низ 4"/>
          <p:cNvSpPr/>
          <p:nvPr/>
        </p:nvSpPr>
        <p:spPr>
          <a:xfrm flipH="1">
            <a:off x="6876256" y="1412776"/>
            <a:ext cx="216024" cy="288032"/>
          </a:xfrm>
          <a:prstGeom prst="downArrow">
            <a:avLst>
              <a:gd name="adj1" fmla="val 50000"/>
              <a:gd name="adj2" fmla="val 85237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79512" y="1700808"/>
            <a:ext cx="4968552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финансовое обеспечение муниципального задания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ПМБУ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ФКиС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«СТАРТ»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9512" y="5661248"/>
            <a:ext cx="4968552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физкультурных и спортивных мероприятий в рамках Всероссийского физкультурно-спортивного комплекса ГТО (за исключением тестирования выполнения нормативов испытаний комплекса ГТО)</a:t>
            </a:r>
            <a:endParaRPr lang="ru-RU" sz="1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79512" y="2348880"/>
            <a:ext cx="4968552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официальных физкультурных (физкультурно-оздоровительных) мероприятий                                                   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Проведено 263 мероприятия с участием 22 800 чел.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3212976"/>
            <a:ext cx="4968552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официальных спортивных мероприятий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79512" y="3861048"/>
            <a:ext cx="4968552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доступа к спортивным объектам</a:t>
            </a:r>
            <a:endParaRPr lang="ru-RU" sz="14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179512" y="4509120"/>
            <a:ext cx="4968552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тестирования выполнения нормативов испытаний (тестов) комплекса ГТО                                                                     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сдаче нормативов ВФСК  ГТО приняли участие 2800 чел. Знаки отличия получили: Золото –307 чел; Серебро – 286 чел; Бронза – 129 чел.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220072" y="2780928"/>
            <a:ext cx="3816424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Ремонты, благоустройство, укрепление МБТ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220072" y="2276872"/>
            <a:ext cx="381642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финансовой поддержки АНО  «Клуб Уральский трубник по хоккею с мячом»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220072" y="1700808"/>
            <a:ext cx="381642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Финансовая поддержка спортсменов  и спортивных  команд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220072" y="3861048"/>
            <a:ext cx="3816424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спортивных площадок (оснащение спортивным оборудованием) для занятий уличной гимнастикой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 descr="https://encrypted-tbn0.gstatic.com/images?q=tbn:ANd9GcQkIf1AnHFqc1yhSmmR06owTgpLftZe5hef0eoVtlFcfTE3hAcR6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229200"/>
            <a:ext cx="358204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5220072" y="4581128"/>
            <a:ext cx="381642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работы центра тестирования на выполнение нормативов испытаний (тестов) ГТО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20072" y="3140968"/>
            <a:ext cx="3816424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финансовой поддержки (субсидии) на целевые расходы спортивных организаций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461375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физическую культуру и спорт</a:t>
            </a:r>
          </a:p>
        </p:txBody>
      </p:sp>
      <p:graphicFrame>
        <p:nvGraphicFramePr>
          <p:cNvPr id="51246" name="Group 46"/>
          <p:cNvGraphicFramePr>
            <a:graphicFrameLocks noGrp="1"/>
          </p:cNvGraphicFramePr>
          <p:nvPr/>
        </p:nvGraphicFramePr>
        <p:xfrm>
          <a:off x="683568" y="1052736"/>
          <a:ext cx="7488832" cy="896012"/>
        </p:xfrm>
        <a:graphic>
          <a:graphicData uri="http://schemas.openxmlformats.org/drawingml/2006/table">
            <a:tbl>
              <a:tblPr/>
              <a:tblGrid>
                <a:gridCol w="7488832"/>
              </a:tblGrid>
              <a:tr h="896012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бюджета 2022 г. на физическую культуру и спорт в расчете на 1 жителя 784 руб.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1520" y="2204864"/>
            <a:ext cx="86423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Доля населения, систематически занимающихся физической культурой и спортом,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возросла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трехлетний период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39%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52,7%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64535"/>
          <p:cNvGraphicFramePr>
            <a:graphicFrameLocks/>
          </p:cNvGraphicFramePr>
          <p:nvPr/>
        </p:nvGraphicFramePr>
        <p:xfrm>
          <a:off x="683568" y="3212976"/>
          <a:ext cx="8009807" cy="364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advClick="0" advTm="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5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11" grpId="0">
        <p:bldSub>
          <a:bldChart bld="series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04197671"/>
              </p:ext>
            </p:extLst>
          </p:nvPr>
        </p:nvGraphicFramePr>
        <p:xfrm>
          <a:off x="179512" y="1700809"/>
          <a:ext cx="8568952" cy="5157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536504"/>
              </a:tblGrid>
              <a:tr h="915383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+ 376 810,73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                                           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+ 376 535,06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5029">
                <a:tc>
                  <a:txBody>
                    <a:bodyPr/>
                    <a:lstStyle/>
                    <a:p>
                      <a:pPr marL="0" indent="355600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Налоговые и неналоговые доходы +10 180,24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                                  + 115 572,90</a:t>
                      </a:r>
                    </a:p>
                    <a:p>
                      <a:pPr algn="l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36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Безвозмездные поступления        + 366 630,49</a:t>
                      </a:r>
                    </a:p>
                    <a:p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Жилищно-коммунальное хозяйство   + 54 599,21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8791">
                <a:tc>
                  <a:txBody>
                    <a:bodyPr/>
                    <a:lstStyle/>
                    <a:p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Культура, кинематография                  + 150,00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8791">
                <a:tc>
                  <a:txBody>
                    <a:bodyPr/>
                    <a:lstStyle/>
                    <a:p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Социальная политика                + 3 813,01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8791">
                <a:tc>
                  <a:txBody>
                    <a:bodyPr/>
                    <a:lstStyle/>
                    <a:p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    + 174,0</a:t>
                      </a: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8791">
                <a:tc>
                  <a:txBody>
                    <a:bodyPr/>
                    <a:lstStyle/>
                    <a:p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Национальная экономика              + 202 501,62</a:t>
                      </a: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8791">
                <a:tc>
                  <a:txBody>
                    <a:bodyPr/>
                    <a:lstStyle/>
                    <a:p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Прочие расходы                   - 275,67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920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Дефицит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(-),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(+)           -  111 115,46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Внесение изменений в решение ПГД от 23.12.2021 г. № 510 «О бюджете </a:t>
            </a:r>
          </a:p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городского округа Первоуральск на 2022 год и плановый период 2023 и 2024 годов»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80728"/>
            <a:ext cx="864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РПГД 525 от 24.02.2022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126876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квартал 2022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6954928"/>
              </p:ext>
            </p:extLst>
          </p:nvPr>
        </p:nvGraphicFramePr>
        <p:xfrm>
          <a:off x="323528" y="1772816"/>
          <a:ext cx="8568952" cy="4660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536504"/>
              </a:tblGrid>
              <a:tr h="872582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400" b="1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+ 1 893,51</a:t>
                      </a:r>
                      <a:endParaRPr lang="ru-RU" sz="1400" b="1" kern="1200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                                              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+ 100 827,28</a:t>
                      </a:r>
                      <a:endParaRPr lang="ru-RU" sz="1400" b="1" kern="1200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077">
                <a:tc>
                  <a:txBody>
                    <a:bodyPr/>
                    <a:lstStyle/>
                    <a:p>
                      <a:pPr marL="0" marR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Безвозмездные поступления        + 1 893,51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                            + 19 678,51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   + 102 008,72</a:t>
                      </a:r>
                    </a:p>
                    <a:p>
                      <a:pPr marL="0" indent="273050" algn="l"/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6992">
                <a:tc>
                  <a:txBody>
                    <a:bodyPr/>
                    <a:lstStyle/>
                    <a:p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      - 240,89</a:t>
                      </a:r>
                    </a:p>
                    <a:p>
                      <a:pPr algn="l"/>
                      <a:endParaRPr lang="ru-RU" sz="1400" b="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4173">
                <a:tc>
                  <a:txBody>
                    <a:bodyPr/>
                    <a:lstStyle/>
                    <a:p>
                      <a:endParaRPr lang="ru-RU" sz="1400" b="1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              - 26 662,56</a:t>
                      </a:r>
                    </a:p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4173">
                <a:tc>
                  <a:txBody>
                    <a:bodyPr/>
                    <a:lstStyle/>
                    <a:p>
                      <a:endParaRPr lang="ru-RU" sz="1400" b="1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                  + 6 043,50</a:t>
                      </a:r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417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Дефицит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(-),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(+)           - 210 049,24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Внесение изменений в решение ПГД от 23.12.2021 г. № 510 «О бюджете </a:t>
            </a:r>
          </a:p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городского округа Первоуральск на 2022 год и плановый период 2023 и 2024 годов»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80728"/>
            <a:ext cx="864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РПГД 547 от 31.03.202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126876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квартал 2022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9651059"/>
              </p:ext>
            </p:extLst>
          </p:nvPr>
        </p:nvGraphicFramePr>
        <p:xfrm>
          <a:off x="179512" y="1700807"/>
          <a:ext cx="8568952" cy="2640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392488"/>
              </a:tblGrid>
              <a:tr h="84372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400" b="1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+ 2 426,24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                                              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+ 2 426,24</a:t>
                      </a:r>
                      <a:endParaRPr lang="ru-RU" sz="1400" b="1" kern="1200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1576">
                <a:tc>
                  <a:txBody>
                    <a:bodyPr/>
                    <a:lstStyle/>
                    <a:p>
                      <a:pPr marL="0" indent="355600"/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Налоговые и неналоговые доходы  + 2 426,24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              + 2 426,24</a:t>
                      </a:r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5093">
                <a:tc>
                  <a:txBody>
                    <a:bodyPr/>
                    <a:lstStyle/>
                    <a:p>
                      <a:pPr marL="0" marR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055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Дефицит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(-),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(+)           -  210 049,24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Внесение изменений в решение ПГД от 23.12.2021 г. № 510 «О бюджете </a:t>
            </a:r>
          </a:p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городского округа Первоуральск на 2022 год и плановый период 2023 и 2024 годов»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80728"/>
            <a:ext cx="864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РПГД 557 от 28.04.2022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126876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квартал 2022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70694895"/>
              </p:ext>
            </p:extLst>
          </p:nvPr>
        </p:nvGraphicFramePr>
        <p:xfrm>
          <a:off x="179512" y="1700808"/>
          <a:ext cx="8784976" cy="3215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4106"/>
                <a:gridCol w="4650870"/>
              </a:tblGrid>
              <a:tr h="84372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400" b="1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</a:t>
                      </a:r>
                      <a:r>
                        <a:rPr lang="ru-RU" sz="1400" b="0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+ 11 798,05</a:t>
                      </a:r>
                      <a:endParaRPr lang="ru-RU" sz="1400" b="0" kern="1200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                                              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+ 11 798,05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202">
                <a:tc>
                  <a:txBody>
                    <a:bodyPr/>
                    <a:lstStyle/>
                    <a:p>
                      <a:pPr marL="0" marR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Безвозмездные поступления        + 11 798,05</a:t>
                      </a:r>
                    </a:p>
                    <a:p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   + 11 798,05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5093">
                <a:tc>
                  <a:txBody>
                    <a:bodyPr/>
                    <a:lstStyle/>
                    <a:p>
                      <a:endParaRPr lang="ru-RU" sz="1400" b="1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="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7576">
                <a:tc>
                  <a:txBody>
                    <a:bodyPr/>
                    <a:lstStyle/>
                    <a:p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055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Дефицит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(-),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(+)           -  210 049,24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Внесение изменений в решение ПГД от 23.12.2022г. № 510 «О бюджете </a:t>
            </a:r>
          </a:p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городского округа Первоуральск на 2022 год и плановый период 2023 и 2024 годов»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80728"/>
            <a:ext cx="864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РПГД 573 от 26.05.2022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126876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квартал 2022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71498800"/>
              </p:ext>
            </p:extLst>
          </p:nvPr>
        </p:nvGraphicFramePr>
        <p:xfrm>
          <a:off x="179512" y="1700807"/>
          <a:ext cx="8568952" cy="4987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320480"/>
              </a:tblGrid>
              <a:tr h="84372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400" b="1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</a:t>
                      </a:r>
                      <a:r>
                        <a:rPr lang="ru-RU" sz="1400" b="0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+ 20 070,96</a:t>
                      </a:r>
                      <a:endParaRPr lang="ru-RU" sz="1400" b="0" kern="1200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                                              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+ 20 070,96</a:t>
                      </a:r>
                      <a:endParaRPr lang="ru-RU" sz="1400" b="1" kern="1200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202">
                <a:tc>
                  <a:txBody>
                    <a:bodyPr/>
                    <a:lstStyle/>
                    <a:p>
                      <a:pPr marL="0" indent="355600"/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Налоговые и неналоговые доходы   + 48 477,03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                                 + 1 310,42</a:t>
                      </a:r>
                    </a:p>
                    <a:p>
                      <a:pPr algn="l"/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5093">
                <a:tc>
                  <a:txBody>
                    <a:bodyPr/>
                    <a:lstStyle/>
                    <a:p>
                      <a:pPr marL="0" marR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Возврат остатков субсидий, субвенций</a:t>
                      </a:r>
                      <a:r>
                        <a:rPr lang="ru-RU" sz="1400" b="0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иных межбюджетных трансфертов, имеющих целевое назначение, прошлых лет                    - 29805,93</a:t>
                      </a:r>
                      <a:endParaRPr lang="ru-RU" sz="1400" b="0" kern="1200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   + 10 176,60</a:t>
                      </a:r>
                    </a:p>
                    <a:p>
                      <a:pPr algn="l"/>
                      <a:endParaRPr lang="ru-RU" sz="1400" b="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7576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бюджетов городских округов от возврата организациями остатков субсидий прошлых лет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                + 1 399,86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              - 4 771,91</a:t>
                      </a:r>
                    </a:p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7576">
                <a:tc>
                  <a:txBody>
                    <a:bodyPr/>
                    <a:lstStyle/>
                    <a:p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              + 5 500,00</a:t>
                      </a: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0551">
                <a:tc>
                  <a:txBody>
                    <a:bodyPr/>
                    <a:lstStyle/>
                    <a:p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       - 1 687,97</a:t>
                      </a:r>
                    </a:p>
                    <a:p>
                      <a:pPr algn="l"/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055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Дефицит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(-),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(+)           -  -210 049,24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Внесение изменений в решение ПГД от 23.12.2021 г. № 510 «О бюджете </a:t>
            </a:r>
          </a:p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городского округа Первоуральск на 2022 год и плановый период 2023 и 2024 годов»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80728"/>
            <a:ext cx="864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РПГД 584 от 30.06.2022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126876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квартал 2022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1916832"/>
          <a:ext cx="8568952" cy="4091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536504"/>
              </a:tblGrid>
              <a:tr h="88813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400" b="1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- 171,40</a:t>
                      </a:r>
                      <a:endParaRPr lang="ru-RU" sz="1400" b="1" kern="1200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                                               - 171,40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6417">
                <a:tc>
                  <a:txBody>
                    <a:bodyPr/>
                    <a:lstStyle/>
                    <a:p>
                      <a:pPr marL="0" marR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Безвозмездные поступления        - 171,40</a:t>
                      </a:r>
                      <a:endParaRPr lang="ru-RU" sz="1400" b="1" kern="1200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                                 - 1 416,30</a:t>
                      </a:r>
                    </a:p>
                    <a:p>
                      <a:pPr algn="l"/>
                      <a:endParaRPr lang="ru-RU" sz="1400" b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64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   + 874,20</a:t>
                      </a:r>
                    </a:p>
                    <a:p>
                      <a:pPr algn="l"/>
                      <a:endParaRPr lang="ru-RU" sz="1400" b="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6417">
                <a:tc>
                  <a:txBody>
                    <a:bodyPr/>
                    <a:lstStyle/>
                    <a:p>
                      <a:endParaRPr lang="ru-RU" sz="1400" b="1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                + 232,84</a:t>
                      </a:r>
                    </a:p>
                    <a:p>
                      <a:pPr algn="l"/>
                      <a:endParaRPr lang="ru-RU" sz="1400" b="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7451">
                <a:tc>
                  <a:txBody>
                    <a:bodyPr/>
                    <a:lstStyle/>
                    <a:p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                                 + 480,66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689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Дефицит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(-),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(+)           -  210 049,24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Внесение изменений в решение ПГД от 23.12.2021 г. № 510 «О бюджете </a:t>
            </a:r>
          </a:p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городского округа Первоуральск на 2022 год и плановый период 2023 и 2024 годов»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80728"/>
            <a:ext cx="864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РПГД 612 от 28.07.2022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126876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квартал 2022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ъект 1" descr="121049_original"/>
          <p:cNvSpPr>
            <a:spLocks noGrp="1"/>
          </p:cNvSpPr>
          <p:nvPr>
            <p:ph idx="4294967295"/>
          </p:nvPr>
        </p:nvSpPr>
        <p:spPr>
          <a:xfrm>
            <a:off x="0" y="908720"/>
            <a:ext cx="8964613" cy="7411736"/>
          </a:xfrm>
          <a:noFill/>
        </p:spPr>
        <p:txBody>
          <a:bodyPr wrap="square">
            <a:spAutoFit/>
          </a:bodyPr>
          <a:lstStyle/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Бюджетный кодекс Российской Федерации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06.10.2003 № 131-ФЗ 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«Об общих принципах организации местного 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самоуправления в Российской Федерации»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08.05.2010 № 83-ФЗ 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«О внесении изменений в отдельные законодательные акты Российской Федерации в связи с совершенствованием правового положения государственных (муниципальных) учреждений»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 Первоуральской городской Думы от 27.07.2017 </a:t>
            </a:r>
            <a:r>
              <a:rPr lang="ru-RU" altLang="ru-RU" sz="1800" dirty="0" smtClean="0">
                <a:latin typeface="Times New Roman" pitchFamily="18" charset="0"/>
              </a:rPr>
              <a:t>г. № 649 (в редакции от 28.06.2018 г) «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Об утверждении положения о бюджетном устройстве и бюджетном процессе в городском округе Первоуральск </a:t>
            </a:r>
            <a:r>
              <a:rPr lang="ru-RU" altLang="ru-RU" sz="1800" dirty="0" smtClean="0">
                <a:latin typeface="Times New Roman" pitchFamily="18" charset="0"/>
              </a:rPr>
              <a:t>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</a:rPr>
              <a:t>Решение </a:t>
            </a:r>
            <a:r>
              <a:rPr lang="ru-RU" altLang="ru-RU" sz="1800" dirty="0" err="1" smtClean="0">
                <a:latin typeface="Times New Roman" pitchFamily="18" charset="0"/>
              </a:rPr>
              <a:t>Первоуральского</a:t>
            </a:r>
            <a:r>
              <a:rPr lang="ru-RU" altLang="ru-RU" sz="1800" dirty="0" smtClean="0">
                <a:latin typeface="Times New Roman" pitchFamily="18" charset="0"/>
              </a:rPr>
              <a:t> городского Совета от 23.06.2005года № 94 (в редакции от 22.06.2022 г.) «Об утверждении Устава городского округа Первоуральск»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sz="1800" dirty="0" smtClean="0">
                <a:latin typeface="Times New Roman" pitchFamily="18" charset="0"/>
              </a:rPr>
              <a:t>ешение Первоуральской городской Думы  510 от 23.12.2021 г. </a:t>
            </a:r>
            <a:r>
              <a:rPr lang="ru-RU" altLang="ru-RU" sz="1800" i="1" dirty="0" smtClean="0">
                <a:latin typeface="Times New Roman" pitchFamily="18" charset="0"/>
              </a:rPr>
              <a:t>(</a:t>
            </a:r>
            <a:r>
              <a:rPr lang="ru-RU" altLang="ru-RU" sz="1800" dirty="0" smtClean="0">
                <a:latin typeface="Times New Roman" pitchFamily="18" charset="0"/>
              </a:rPr>
              <a:t>в ред. № 23 от 24.11.2022г) « О бюджете городского округа Первоуральск на 2022 год и плановый период 2023 и 2024 годов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176213" indent="-176213" algn="just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sz="1800" dirty="0" smtClean="0">
                <a:latin typeface="Times New Roman" pitchFamily="18" charset="0"/>
              </a:rPr>
              <a:t>ешение Первоуральской городской Думы  91</a:t>
            </a:r>
            <a:r>
              <a:rPr lang="ru-RU" altLang="ru-RU" sz="1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altLang="ru-RU" sz="1800" dirty="0" smtClean="0">
                <a:latin typeface="Times New Roman" pitchFamily="18" charset="0"/>
              </a:rPr>
              <a:t>от 25.05.2023 г. « Об утверждении отчета об исполнении  бюджета городского округа Первоуральск за 2022 год»</a:t>
            </a: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ru-RU" altLang="ru-RU" sz="1600" b="1" i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ru-RU" altLang="ru-RU" sz="1600" b="1" i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ru-RU" sz="1600" b="1" i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ru-RU" sz="1600" b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-176213" eaLnBrk="1" hangingPunct="1"/>
            <a:endParaRPr lang="ru-RU" sz="1600" b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128" name="Rectangle 2"/>
          <p:cNvSpPr>
            <a:spLocks noChangeArrowheads="1"/>
          </p:cNvSpPr>
          <p:nvPr/>
        </p:nvSpPr>
        <p:spPr bwMode="auto">
          <a:xfrm>
            <a:off x="1835150" y="0"/>
            <a:ext cx="5768975" cy="765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Нормативно-правовая база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908720"/>
            <a:ext cx="3150294" cy="165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  <p:bldP spid="512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1628799"/>
          <a:ext cx="8568952" cy="4813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320480"/>
              </a:tblGrid>
              <a:tr h="648073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400" b="1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+  111 938,98</a:t>
                      </a:r>
                      <a:endParaRPr lang="ru-RU" sz="1400" b="0" kern="1200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                                               + 83 080,81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2996">
                <a:tc>
                  <a:txBody>
                    <a:bodyPr/>
                    <a:lstStyle/>
                    <a:p>
                      <a:pPr marL="0" indent="355600" algn="l"/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Налоговые и неналоговые доходы    + 15 020,00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         - 8 339,58</a:t>
                      </a:r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9132">
                <a:tc>
                  <a:txBody>
                    <a:bodyPr/>
                    <a:lstStyle/>
                    <a:p>
                      <a:pPr marL="0" marR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Безвозмездные поступления        +</a:t>
                      </a:r>
                      <a:r>
                        <a:rPr lang="ru-RU" sz="1400" b="0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96 918,98</a:t>
                      </a:r>
                      <a:endParaRPr lang="ru-RU" sz="1400" b="0" kern="1200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endParaRPr lang="ru-RU" sz="1400" b="1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    + 50 233,41</a:t>
                      </a:r>
                      <a:endParaRPr lang="ru-RU" sz="1400" b="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/>
                      <a:endParaRPr lang="ru-RU" sz="1400" b="1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Национальная экономика          + 9 064,38</a:t>
                      </a:r>
                    </a:p>
                    <a:p>
                      <a:pPr algn="l"/>
                      <a:endParaRPr lang="ru-RU" sz="1400" b="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/>
                      <a:endParaRPr lang="ru-RU" sz="1400" b="1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    - 6 200,00</a:t>
                      </a:r>
                    </a:p>
                    <a:p>
                      <a:pPr algn="l"/>
                      <a:endParaRPr lang="ru-RU" sz="1400" b="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1918">
                <a:tc>
                  <a:txBody>
                    <a:bodyPr/>
                    <a:lstStyle/>
                    <a:p>
                      <a:pPr algn="l"/>
                      <a:endParaRPr lang="ru-RU" sz="1400" b="1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    + 629,55</a:t>
                      </a:r>
                    </a:p>
                    <a:p>
                      <a:pPr algn="l"/>
                      <a:endParaRPr lang="ru-RU" sz="1400" b="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8544">
                <a:tc>
                  <a:txBody>
                    <a:bodyPr/>
                    <a:lstStyle/>
                    <a:p>
                      <a:pPr algn="l"/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                   +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37 693,05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689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Дефицит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(-),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(+)           -  181 191,07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Внесение изменений в решение ПГД от 23.12.2021 г. № 510 «О бюджете </a:t>
            </a:r>
          </a:p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городского округа Первоуральск на 2022 год и плановый период 2023 и 2024 годов»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80728"/>
            <a:ext cx="864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РПГД 9 от 27.10.2022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126876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квартал 2022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1772816"/>
          <a:ext cx="8568952" cy="4108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536504"/>
              </a:tblGrid>
              <a:tr h="504056">
                <a:tc>
                  <a:txBody>
                    <a:bodyPr/>
                    <a:lstStyle/>
                    <a:p>
                      <a:pPr algn="l"/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400" b="1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+ 40 211,68</a:t>
                      </a:r>
                      <a:endParaRPr lang="ru-RU" sz="1400" b="0" kern="1200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                                               +</a:t>
                      </a:r>
                      <a:r>
                        <a:rPr lang="ru-RU" sz="1400" b="1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45 285,96</a:t>
                      </a:r>
                      <a:endParaRPr lang="ru-RU" sz="1400" b="1" kern="1200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2996">
                <a:tc>
                  <a:txBody>
                    <a:bodyPr/>
                    <a:lstStyle/>
                    <a:p>
                      <a:pPr marL="0" indent="355600" algn="l"/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Налоговые и неналоговые доходы  + 6 262,82</a:t>
                      </a:r>
                    </a:p>
                    <a:p>
                      <a:pPr algn="l"/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            + 57630,48</a:t>
                      </a:r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91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Безвозмездные поступления        + 33 948,86</a:t>
                      </a:r>
                      <a:endParaRPr lang="ru-RU" sz="1400" b="1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    - 18 766,75</a:t>
                      </a:r>
                      <a:endParaRPr lang="ru-RU" sz="1400" b="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/>
                      <a:endParaRPr lang="ru-RU" sz="1400" b="1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Культура, кинематография    +  186,95</a:t>
                      </a:r>
                    </a:p>
                    <a:p>
                      <a:pPr algn="l"/>
                      <a:endParaRPr lang="ru-RU" sz="1400" b="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/>
                      <a:endParaRPr lang="ru-RU" sz="1400" b="1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          + 6 219,75</a:t>
                      </a:r>
                      <a:endParaRPr lang="ru-RU" sz="1400" b="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8544">
                <a:tc>
                  <a:txBody>
                    <a:bodyPr/>
                    <a:lstStyle/>
                    <a:p>
                      <a:pPr algn="l"/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        + 15,53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689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Дефицит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(-),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(+)           -  186 265,35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Внесение изменений в решение ПГД от 23.12.2021 г. № 510 «О бюджете </a:t>
            </a:r>
          </a:p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городского округа Первоуральск на 2022 год и плановый период 2023 и 2024 годов»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80728"/>
            <a:ext cx="864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РПГД 23 от 24.11.2022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126876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квартал 2022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1772816"/>
          <a:ext cx="8568952" cy="4122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536504"/>
              </a:tblGrid>
              <a:tr h="504056">
                <a:tc>
                  <a:txBody>
                    <a:bodyPr/>
                    <a:lstStyle/>
                    <a:p>
                      <a:pPr algn="l"/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400" b="1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+ 131 745,45</a:t>
                      </a:r>
                      <a:endParaRPr lang="ru-RU" sz="1400" b="0" kern="1200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                                               +</a:t>
                      </a:r>
                      <a:r>
                        <a:rPr lang="ru-RU" sz="1400" b="1" kern="12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47 411,21</a:t>
                      </a:r>
                      <a:endParaRPr lang="ru-RU" sz="1400" b="1" kern="1200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2996">
                <a:tc>
                  <a:txBody>
                    <a:bodyPr/>
                    <a:lstStyle/>
                    <a:p>
                      <a:pPr marL="0" indent="355600" algn="l"/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Налоговые и неналоговые доходы +116492,45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            + 19 197,31</a:t>
                      </a:r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91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Безвозмездные поступления        + 15 253,00</a:t>
                      </a:r>
                      <a:endParaRPr lang="ru-RU" sz="1400" b="1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    + 12 930,47</a:t>
                      </a:r>
                      <a:endParaRPr lang="ru-RU" sz="1400" b="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/>
                      <a:endParaRPr lang="ru-RU" sz="1400" b="1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Культура, кинематография               + 3 744,89</a:t>
                      </a:r>
                    </a:p>
                    <a:p>
                      <a:pPr algn="l"/>
                      <a:endParaRPr lang="ru-RU" sz="1400" b="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/>
                      <a:endParaRPr lang="ru-RU" sz="1400" b="1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  + 16 997,36</a:t>
                      </a:r>
                    </a:p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8544">
                <a:tc>
                  <a:txBody>
                    <a:bodyPr/>
                    <a:lstStyle/>
                    <a:p>
                      <a:pPr algn="l"/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        - 5 458,82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689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Дефицит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(-),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(+)           -  101 931,11</a:t>
                      </a: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Внесение изменений в решение ПГД от 23.12.2021 г. № 510 «О бюджете городского округа Первоуральск на 2022 год и плановый период 2023 и 2024 годов»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80728"/>
            <a:ext cx="864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РПГД 32 от 22.12.2022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126876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квартал 2022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539750" y="1557338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6564" name="Text Box 4" descr="121049_original"/>
          <p:cNvSpPr txBox="1">
            <a:spLocks noChangeArrowheads="1"/>
          </p:cNvSpPr>
          <p:nvPr/>
        </p:nvSpPr>
        <p:spPr bwMode="auto">
          <a:xfrm>
            <a:off x="0" y="765175"/>
            <a:ext cx="9144000" cy="569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sz="2800" b="1" i="1" dirty="0"/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sz="2800" dirty="0"/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sz="24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городского округа  Первоуральск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45000"/>
              </a:lnSpc>
              <a:spcBef>
                <a:spcPct val="50000"/>
              </a:spcBef>
              <a:defRPr/>
            </a:pPr>
            <a:endParaRPr lang="ru-RU" sz="2400" b="1" i="1" dirty="0">
              <a:solidFill>
                <a:srgbClr val="80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Руководитель: Ярославцева Марина Юрьевна</a:t>
            </a: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Тел/факс:8(3439)647755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ufin@prvadm.ru</a:t>
            </a: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sz="2400" b="1" i="1" dirty="0">
              <a:solidFill>
                <a:srgbClr val="80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sz="2400" b="1" i="1" dirty="0">
              <a:solidFill>
                <a:srgbClr val="80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sz="24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sz="24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b="1" i="1" dirty="0">
              <a:solidFill>
                <a:srgbClr val="FF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b="1" i="1" dirty="0">
              <a:solidFill>
                <a:srgbClr val="FF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900113" y="1628775"/>
            <a:ext cx="7272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ъект 1" descr="121049_original"/>
          <p:cNvSpPr>
            <a:spLocks noGrp="1"/>
          </p:cNvSpPr>
          <p:nvPr>
            <p:ph idx="4294967295"/>
          </p:nvPr>
        </p:nvSpPr>
        <p:spPr>
          <a:xfrm>
            <a:off x="0" y="1081088"/>
            <a:ext cx="8964613" cy="5776912"/>
          </a:xfrm>
          <a:noFill/>
        </p:spPr>
        <p:txBody>
          <a:bodyPr wrap="square">
            <a:spAutoFit/>
          </a:bodyPr>
          <a:lstStyle/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 городском округе Первоуральск возможность участия граждан в формировании бюджета на очередной финансовый год и плановый период обеспечения следующим образом: 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Публичное обсуждение муниципальных программ.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официальном сайте городского округа публикуется проект муниципальной программы и информация о порядке направления замечаний и предложений к проекту обсуждения.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Период проведения общественного обсуждения проекта программы – не менее 7 календарных дней.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Обсуждения бюджета городского округа Первоуральск на публичных слушаниях, что обеспечивает обсуждение вопросов формирования бюджета широким кругом лиц, депутатами, гражданами, СМИ. 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259632" y="-99392"/>
            <a:ext cx="67322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Участие жителей Первоуральска в формировании бюджета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ChangeArrowheads="1"/>
          </p:cNvSpPr>
          <p:nvPr/>
        </p:nvSpPr>
        <p:spPr bwMode="auto">
          <a:xfrm>
            <a:off x="179512" y="0"/>
            <a:ext cx="8532863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городского округа Первоуральск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2022-2024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0" y="981075"/>
            <a:ext cx="9144000" cy="552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 smtClean="0">
                <a:latin typeface="Times New Roman" pitchFamily="18" charset="0"/>
              </a:rPr>
              <a:t> Бюджетная </a:t>
            </a:r>
            <a:r>
              <a:rPr lang="ru-RU" sz="1700" dirty="0">
                <a:latin typeface="Times New Roman" pitchFamily="18" charset="0"/>
              </a:rPr>
              <a:t>политика в период </a:t>
            </a:r>
            <a:r>
              <a:rPr lang="ru-RU" sz="1700" dirty="0" smtClean="0">
                <a:latin typeface="Times New Roman" pitchFamily="18" charset="0"/>
              </a:rPr>
              <a:t>2022 - 2024 </a:t>
            </a:r>
            <a:r>
              <a:rPr lang="ru-RU" sz="1700" dirty="0">
                <a:latin typeface="Times New Roman" pitchFamily="18" charset="0"/>
              </a:rPr>
              <a:t>годов </a:t>
            </a:r>
            <a:r>
              <a:rPr lang="ru-RU" sz="1700" dirty="0" smtClean="0">
                <a:latin typeface="Times New Roman" pitchFamily="18" charset="0"/>
              </a:rPr>
              <a:t>соответствует </a:t>
            </a:r>
            <a:r>
              <a:rPr lang="ru-RU" sz="1700" dirty="0">
                <a:latin typeface="Times New Roman" pitchFamily="18" charset="0"/>
              </a:rPr>
              <a:t>критериям последовательности, реалистичности</a:t>
            </a:r>
            <a:r>
              <a:rPr lang="ru-RU" sz="1700" dirty="0" smtClean="0">
                <a:latin typeface="Times New Roman" pitchFamily="18" charset="0"/>
              </a:rPr>
              <a:t>, эффективности </a:t>
            </a:r>
            <a:r>
              <a:rPr lang="ru-RU" sz="1700" dirty="0">
                <a:latin typeface="Times New Roman" pitchFamily="18" charset="0"/>
              </a:rPr>
              <a:t>и </a:t>
            </a:r>
            <a:r>
              <a:rPr lang="ru-RU" sz="1700" dirty="0" err="1" smtClean="0">
                <a:latin typeface="Times New Roman" pitchFamily="18" charset="0"/>
              </a:rPr>
              <a:t>адресности</a:t>
            </a:r>
            <a:r>
              <a:rPr lang="ru-RU" sz="1700" dirty="0" smtClean="0">
                <a:latin typeface="Times New Roman" pitchFamily="18" charset="0"/>
              </a:rPr>
              <a:t>.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 smtClean="0">
                <a:latin typeface="Times New Roman" pitchFamily="18" charset="0"/>
              </a:rPr>
              <a:t> Планирование </a:t>
            </a:r>
            <a:r>
              <a:rPr lang="ru-RU" sz="1700" dirty="0">
                <a:latin typeface="Times New Roman" pitchFamily="18" charset="0"/>
              </a:rPr>
              <a:t>бюджета городского округа Первоуральск осуществляется </a:t>
            </a:r>
            <a:r>
              <a:rPr lang="ru-RU" sz="1700" dirty="0" smtClean="0">
                <a:latin typeface="Times New Roman" pitchFamily="18" charset="0"/>
              </a:rPr>
              <a:t>на </a:t>
            </a:r>
            <a:r>
              <a:rPr lang="ru-RU" sz="1700" dirty="0">
                <a:latin typeface="Times New Roman" pitchFamily="18" charset="0"/>
              </a:rPr>
              <a:t>три </a:t>
            </a:r>
            <a:r>
              <a:rPr lang="ru-RU" sz="1700" dirty="0" smtClean="0">
                <a:latin typeface="Times New Roman" pitchFamily="18" charset="0"/>
              </a:rPr>
              <a:t>года:  2022 </a:t>
            </a:r>
            <a:r>
              <a:rPr lang="ru-RU" sz="1700" dirty="0">
                <a:latin typeface="Times New Roman" pitchFamily="18" charset="0"/>
              </a:rPr>
              <a:t>год и плановый период </a:t>
            </a:r>
            <a:r>
              <a:rPr lang="ru-RU" sz="1700" dirty="0" smtClean="0">
                <a:latin typeface="Times New Roman" pitchFamily="18" charset="0"/>
              </a:rPr>
              <a:t>2023 </a:t>
            </a:r>
            <a:r>
              <a:rPr lang="ru-RU" sz="1700" dirty="0">
                <a:latin typeface="Times New Roman" pitchFamily="18" charset="0"/>
              </a:rPr>
              <a:t>и </a:t>
            </a:r>
            <a:r>
              <a:rPr lang="ru-RU" sz="1700" dirty="0" smtClean="0">
                <a:latin typeface="Times New Roman" pitchFamily="18" charset="0"/>
              </a:rPr>
              <a:t>2024 годов.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ru-RU" sz="1700" dirty="0" smtClean="0">
                <a:latin typeface="Times New Roman" pitchFamily="18" charset="0"/>
              </a:rPr>
              <a:t>Основные задачи </a:t>
            </a:r>
            <a:r>
              <a:rPr lang="ru-RU" sz="1700" dirty="0">
                <a:latin typeface="Times New Roman" pitchFamily="18" charset="0"/>
              </a:rPr>
              <a:t>бюджетной политики на </a:t>
            </a:r>
            <a:r>
              <a:rPr lang="ru-RU" sz="1700" dirty="0" smtClean="0">
                <a:latin typeface="Times New Roman" pitchFamily="18" charset="0"/>
              </a:rPr>
              <a:t>2022–2024 годы: 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обеспечение </a:t>
            </a:r>
            <a:r>
              <a:rPr lang="ru-RU" sz="1700" dirty="0">
                <a:latin typeface="Times New Roman" pitchFamily="18" charset="0"/>
              </a:rPr>
              <a:t>сбалансированности бюджета городского округа Первоуральск</a:t>
            </a:r>
            <a:r>
              <a:rPr lang="ru-RU" sz="1700" dirty="0" smtClean="0">
                <a:latin typeface="Times New Roman" pitchFamily="18" charset="0"/>
              </a:rPr>
              <a:t>, 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повышение </a:t>
            </a:r>
            <a:r>
              <a:rPr lang="ru-RU" sz="1700" dirty="0">
                <a:latin typeface="Times New Roman" pitchFamily="18" charset="0"/>
              </a:rPr>
              <a:t>качества управления бюджетным процессом главными распорядителями бюджетных средств, </a:t>
            </a:r>
            <a:endParaRPr lang="ru-RU" sz="1700" dirty="0" smtClean="0">
              <a:latin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оптимизация </a:t>
            </a:r>
            <a:r>
              <a:rPr lang="ru-RU" sz="1700" dirty="0">
                <a:latin typeface="Times New Roman" pitchFamily="18" charset="0"/>
              </a:rPr>
              <a:t>структуры расходов бюджета городского округа Первоуральск</a:t>
            </a:r>
            <a:r>
              <a:rPr lang="ru-RU" sz="1700" dirty="0" smtClean="0">
                <a:latin typeface="Times New Roman" pitchFamily="18" charset="0"/>
              </a:rPr>
              <a:t>, повышение </a:t>
            </a:r>
            <a:r>
              <a:rPr lang="ru-RU" sz="1700" dirty="0">
                <a:latin typeface="Times New Roman" pitchFamily="18" charset="0"/>
              </a:rPr>
              <a:t>эффективности бюджетных расходов, в том числе за счет оптимизации закупок максимально эффективного использования </a:t>
            </a:r>
            <a:r>
              <a:rPr lang="ru-RU" sz="1700" dirty="0" smtClean="0">
                <a:latin typeface="Times New Roman" pitchFamily="18" charset="0"/>
              </a:rPr>
              <a:t>субсидий, 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концентрация </a:t>
            </a:r>
            <a:r>
              <a:rPr lang="ru-RU" sz="1700" dirty="0">
                <a:latin typeface="Times New Roman" pitchFamily="18" charset="0"/>
              </a:rPr>
              <a:t>усилий на основных направлений стратегического развития городского </a:t>
            </a:r>
            <a:r>
              <a:rPr lang="ru-RU" sz="1700" dirty="0" smtClean="0">
                <a:latin typeface="Times New Roman" pitchFamily="18" charset="0"/>
              </a:rPr>
              <a:t>округа,</a:t>
            </a:r>
          </a:p>
          <a:p>
            <a:pPr algn="just" eaLnBrk="1" hangingPunct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обеспечение </a:t>
            </a:r>
            <a:r>
              <a:rPr lang="ru-RU" sz="1700" dirty="0">
                <a:latin typeface="Times New Roman" pitchFamily="18" charset="0"/>
              </a:rPr>
              <a:t>открытости планирования бюджета городского округа для </a:t>
            </a:r>
            <a:r>
              <a:rPr lang="ru-RU" sz="1700" dirty="0" smtClean="0">
                <a:latin typeface="Times New Roman" pitchFamily="18" charset="0"/>
              </a:rPr>
              <a:t>граждан.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 smtClean="0">
                <a:latin typeface="Times New Roman" pitchFamily="18" charset="0"/>
              </a:rPr>
              <a:t>Улучшение </a:t>
            </a:r>
            <a:r>
              <a:rPr lang="ru-RU" sz="1700" dirty="0">
                <a:latin typeface="Times New Roman" pitchFamily="18" charset="0"/>
              </a:rPr>
              <a:t>инвестиционного </a:t>
            </a:r>
            <a:r>
              <a:rPr lang="ru-RU" sz="1700" dirty="0" smtClean="0">
                <a:latin typeface="Times New Roman" pitchFamily="18" charset="0"/>
              </a:rPr>
              <a:t>климата.</a:t>
            </a:r>
            <a:endParaRPr lang="ru-RU" sz="1700" dirty="0">
              <a:latin typeface="Times New Roman" pitchFamily="18" charset="0"/>
            </a:endParaRP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>
                <a:latin typeface="Times New Roman" pitchFamily="18" charset="0"/>
              </a:rPr>
              <a:t>Применение программно-целевого метода бюджетного планирования </a:t>
            </a:r>
            <a:r>
              <a:rPr lang="ru-RU" sz="1700" dirty="0" smtClean="0">
                <a:latin typeface="Times New Roman" pitchFamily="18" charset="0"/>
              </a:rPr>
              <a:t>(21 </a:t>
            </a:r>
            <a:r>
              <a:rPr lang="ru-RU" sz="1700" dirty="0">
                <a:latin typeface="Times New Roman" pitchFamily="18" charset="0"/>
              </a:rPr>
              <a:t>муниципальная программа с долей расходов </a:t>
            </a:r>
            <a:r>
              <a:rPr lang="ru-RU" sz="1700" dirty="0" smtClean="0">
                <a:latin typeface="Times New Roman" pitchFamily="18" charset="0"/>
              </a:rPr>
              <a:t>95,2%</a:t>
            </a:r>
            <a:r>
              <a:rPr lang="ru-RU" sz="17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1700" dirty="0">
                <a:latin typeface="Times New Roman" pitchFamily="18" charset="0"/>
              </a:rPr>
              <a:t>от общего объема расходов).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>
                <a:latin typeface="Times New Roman" pitchFamily="18" charset="0"/>
              </a:rPr>
              <a:t>Создание условий для повышения качества предоставления </a:t>
            </a:r>
            <a:r>
              <a:rPr lang="ru-RU" sz="1700" dirty="0" smtClean="0">
                <a:latin typeface="Times New Roman" pitchFamily="18" charset="0"/>
              </a:rPr>
              <a:t>муниципальных </a:t>
            </a:r>
            <a:r>
              <a:rPr lang="ru-RU" sz="1700" dirty="0">
                <a:latin typeface="Times New Roman" pitchFamily="18" charset="0"/>
              </a:rPr>
              <a:t>услуг.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ru-RU" sz="17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Все мероприятия направлены на сохранение социальной направленности расходов и на развитие городского округа </a:t>
            </a:r>
            <a:r>
              <a:rPr lang="ru-RU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Первоуральск.</a:t>
            </a:r>
            <a:endParaRPr lang="ru-RU" sz="17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9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8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8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8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78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78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8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78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78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78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78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78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781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/>
      <p:bldP spid="17818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611560" y="116632"/>
            <a:ext cx="784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Азбука</a:t>
            </a:r>
            <a:r>
              <a:rPr lang="ru-RU" sz="2400" b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бюджета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3568" y="1052736"/>
            <a:ext cx="77768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форма образования расходования денежных средств, предназначенных  для финансового обеспечения задач и функций государства и местного самоуправления.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поступающие в бюджет денежные средства.</a:t>
            </a: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средства. </a:t>
            </a:r>
          </a:p>
          <a:p>
            <a:pPr algn="just" eaLnBrk="1" hangingPunct="1"/>
            <a:endParaRPr lang="ru-RU" sz="2800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501008"/>
            <a:ext cx="1944216" cy="216024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95536" y="3573016"/>
            <a:ext cx="18722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 ИСПОЛНЕНИЯ БЮДЖЕТА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=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«минус»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7"/>
          <p:cNvPicPr>
            <a:picLocks noChangeAspect="1"/>
          </p:cNvPicPr>
          <p:nvPr/>
        </p:nvPicPr>
        <p:blipFill>
          <a:blip r:embed="rId3" cstate="print"/>
          <a:srcRect l="1142" t="2598" r="1790" b="3878"/>
          <a:stretch>
            <a:fillRect/>
          </a:stretch>
        </p:blipFill>
        <p:spPr bwMode="auto">
          <a:xfrm>
            <a:off x="2483768" y="3501008"/>
            <a:ext cx="1728192" cy="7319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Минус 10"/>
          <p:cNvSpPr>
            <a:spLocks/>
          </p:cNvSpPr>
          <p:nvPr/>
        </p:nvSpPr>
        <p:spPr bwMode="auto">
          <a:xfrm>
            <a:off x="4283968" y="3717032"/>
            <a:ext cx="360040" cy="273050"/>
          </a:xfrm>
          <a:custGeom>
            <a:avLst/>
            <a:gdLst>
              <a:gd name="T0" fmla="*/ 3 w 323850"/>
              <a:gd name="T1" fmla="*/ 2147483647 h 201612"/>
              <a:gd name="T2" fmla="*/ 22 w 323850"/>
              <a:gd name="T3" fmla="*/ 2147483647 h 201612"/>
              <a:gd name="T4" fmla="*/ 22 w 323850"/>
              <a:gd name="T5" fmla="*/ 2147483647 h 201612"/>
              <a:gd name="T6" fmla="*/ 3 w 323850"/>
              <a:gd name="T7" fmla="*/ 2147483647 h 201612"/>
              <a:gd name="T8" fmla="*/ 3 w 323850"/>
              <a:gd name="T9" fmla="*/ 2147483647 h 2016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201612"/>
              <a:gd name="T17" fmla="*/ 323850 w 323850"/>
              <a:gd name="T18" fmla="*/ 201612 h 2016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201612">
                <a:moveTo>
                  <a:pt x="42926" y="77096"/>
                </a:moveTo>
                <a:lnTo>
                  <a:pt x="280924" y="77096"/>
                </a:lnTo>
                <a:lnTo>
                  <a:pt x="280924" y="124516"/>
                </a:lnTo>
                <a:lnTo>
                  <a:pt x="42926" y="124516"/>
                </a:lnTo>
                <a:lnTo>
                  <a:pt x="42926" y="77096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pic>
        <p:nvPicPr>
          <p:cNvPr id="16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16016" y="3501008"/>
            <a:ext cx="1656184" cy="71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Равно 11"/>
          <p:cNvSpPr>
            <a:spLocks/>
          </p:cNvSpPr>
          <p:nvPr/>
        </p:nvSpPr>
        <p:spPr bwMode="auto">
          <a:xfrm>
            <a:off x="6659836" y="3716337"/>
            <a:ext cx="376237" cy="303213"/>
          </a:xfrm>
          <a:custGeom>
            <a:avLst/>
            <a:gdLst>
              <a:gd name="T0" fmla="*/ 49870 w 376237"/>
              <a:gd name="T1" fmla="*/ 62462 h 303212"/>
              <a:gd name="T2" fmla="*/ 326367 w 376237"/>
              <a:gd name="T3" fmla="*/ 62462 h 303212"/>
              <a:gd name="T4" fmla="*/ 326367 w 376237"/>
              <a:gd name="T5" fmla="*/ 133777 h 303212"/>
              <a:gd name="T6" fmla="*/ 49870 w 376237"/>
              <a:gd name="T7" fmla="*/ 133777 h 303212"/>
              <a:gd name="T8" fmla="*/ 49870 w 376237"/>
              <a:gd name="T9" fmla="*/ 62462 h 303212"/>
              <a:gd name="T10" fmla="*/ 49870 w 376237"/>
              <a:gd name="T11" fmla="*/ 169435 h 303212"/>
              <a:gd name="T12" fmla="*/ 326367 w 376237"/>
              <a:gd name="T13" fmla="*/ 169435 h 303212"/>
              <a:gd name="T14" fmla="*/ 326367 w 376237"/>
              <a:gd name="T15" fmla="*/ 240750 h 303212"/>
              <a:gd name="T16" fmla="*/ 49870 w 376237"/>
              <a:gd name="T17" fmla="*/ 240750 h 303212"/>
              <a:gd name="T18" fmla="*/ 49870 w 376237"/>
              <a:gd name="T19" fmla="*/ 169435 h 3032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76237" h="303212">
                <a:moveTo>
                  <a:pt x="49870" y="62462"/>
                </a:moveTo>
                <a:lnTo>
                  <a:pt x="326367" y="62462"/>
                </a:lnTo>
                <a:lnTo>
                  <a:pt x="326367" y="133777"/>
                </a:lnTo>
                <a:lnTo>
                  <a:pt x="49870" y="133777"/>
                </a:lnTo>
                <a:lnTo>
                  <a:pt x="49870" y="62462"/>
                </a:lnTo>
                <a:close/>
                <a:moveTo>
                  <a:pt x="49870" y="169435"/>
                </a:moveTo>
                <a:lnTo>
                  <a:pt x="326367" y="169435"/>
                </a:lnTo>
                <a:lnTo>
                  <a:pt x="326367" y="240750"/>
                </a:lnTo>
                <a:lnTo>
                  <a:pt x="49870" y="240750"/>
                </a:lnTo>
                <a:lnTo>
                  <a:pt x="49870" y="169435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19" name="Рисунок 7"/>
          <p:cNvPicPr>
            <a:picLocks noChangeAspect="1"/>
          </p:cNvPicPr>
          <p:nvPr/>
        </p:nvPicPr>
        <p:blipFill>
          <a:blip r:embed="rId3" cstate="print"/>
          <a:srcRect l="1142" t="2598" r="1790" b="3878"/>
          <a:stretch>
            <a:fillRect/>
          </a:stretch>
        </p:blipFill>
        <p:spPr bwMode="auto">
          <a:xfrm>
            <a:off x="4716016" y="4941168"/>
            <a:ext cx="1728192" cy="7319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Минус 10"/>
          <p:cNvSpPr>
            <a:spLocks/>
          </p:cNvSpPr>
          <p:nvPr/>
        </p:nvSpPr>
        <p:spPr bwMode="auto">
          <a:xfrm>
            <a:off x="4283968" y="5157192"/>
            <a:ext cx="360040" cy="273050"/>
          </a:xfrm>
          <a:custGeom>
            <a:avLst/>
            <a:gdLst>
              <a:gd name="T0" fmla="*/ 3 w 323850"/>
              <a:gd name="T1" fmla="*/ 2147483647 h 201612"/>
              <a:gd name="T2" fmla="*/ 22 w 323850"/>
              <a:gd name="T3" fmla="*/ 2147483647 h 201612"/>
              <a:gd name="T4" fmla="*/ 22 w 323850"/>
              <a:gd name="T5" fmla="*/ 2147483647 h 201612"/>
              <a:gd name="T6" fmla="*/ 3 w 323850"/>
              <a:gd name="T7" fmla="*/ 2147483647 h 201612"/>
              <a:gd name="T8" fmla="*/ 3 w 323850"/>
              <a:gd name="T9" fmla="*/ 2147483647 h 2016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201612"/>
              <a:gd name="T17" fmla="*/ 323850 w 323850"/>
              <a:gd name="T18" fmla="*/ 201612 h 2016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201612">
                <a:moveTo>
                  <a:pt x="42926" y="77096"/>
                </a:moveTo>
                <a:lnTo>
                  <a:pt x="280924" y="77096"/>
                </a:lnTo>
                <a:lnTo>
                  <a:pt x="280924" y="124516"/>
                </a:lnTo>
                <a:lnTo>
                  <a:pt x="42926" y="124516"/>
                </a:lnTo>
                <a:lnTo>
                  <a:pt x="42926" y="77096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pic>
        <p:nvPicPr>
          <p:cNvPr id="21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83768" y="4941168"/>
            <a:ext cx="1656184" cy="71073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Равно 11"/>
          <p:cNvSpPr>
            <a:spLocks/>
          </p:cNvSpPr>
          <p:nvPr/>
        </p:nvSpPr>
        <p:spPr bwMode="auto">
          <a:xfrm>
            <a:off x="6659836" y="5156497"/>
            <a:ext cx="376237" cy="303213"/>
          </a:xfrm>
          <a:custGeom>
            <a:avLst/>
            <a:gdLst>
              <a:gd name="T0" fmla="*/ 49870 w 376237"/>
              <a:gd name="T1" fmla="*/ 62462 h 303212"/>
              <a:gd name="T2" fmla="*/ 326367 w 376237"/>
              <a:gd name="T3" fmla="*/ 62462 h 303212"/>
              <a:gd name="T4" fmla="*/ 326367 w 376237"/>
              <a:gd name="T5" fmla="*/ 133777 h 303212"/>
              <a:gd name="T6" fmla="*/ 49870 w 376237"/>
              <a:gd name="T7" fmla="*/ 133777 h 303212"/>
              <a:gd name="T8" fmla="*/ 49870 w 376237"/>
              <a:gd name="T9" fmla="*/ 62462 h 303212"/>
              <a:gd name="T10" fmla="*/ 49870 w 376237"/>
              <a:gd name="T11" fmla="*/ 169435 h 303212"/>
              <a:gd name="T12" fmla="*/ 326367 w 376237"/>
              <a:gd name="T13" fmla="*/ 169435 h 303212"/>
              <a:gd name="T14" fmla="*/ 326367 w 376237"/>
              <a:gd name="T15" fmla="*/ 240750 h 303212"/>
              <a:gd name="T16" fmla="*/ 49870 w 376237"/>
              <a:gd name="T17" fmla="*/ 240750 h 303212"/>
              <a:gd name="T18" fmla="*/ 49870 w 376237"/>
              <a:gd name="T19" fmla="*/ 169435 h 3032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76237" h="303212">
                <a:moveTo>
                  <a:pt x="49870" y="62462"/>
                </a:moveTo>
                <a:lnTo>
                  <a:pt x="326367" y="62462"/>
                </a:lnTo>
                <a:lnTo>
                  <a:pt x="326367" y="133777"/>
                </a:lnTo>
                <a:lnTo>
                  <a:pt x="49870" y="133777"/>
                </a:lnTo>
                <a:lnTo>
                  <a:pt x="49870" y="62462"/>
                </a:lnTo>
                <a:close/>
                <a:moveTo>
                  <a:pt x="49870" y="169435"/>
                </a:moveTo>
                <a:lnTo>
                  <a:pt x="326367" y="169435"/>
                </a:lnTo>
                <a:lnTo>
                  <a:pt x="326367" y="240750"/>
                </a:lnTo>
                <a:lnTo>
                  <a:pt x="49870" y="240750"/>
                </a:lnTo>
                <a:lnTo>
                  <a:pt x="49870" y="169435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236296" y="3429000"/>
            <a:ext cx="1619672" cy="1152128"/>
          </a:xfrm>
          <a:prstGeom prst="rect">
            <a:avLst/>
          </a:prstGeom>
          <a:noFill/>
          <a:ln w="25400">
            <a:solidFill>
              <a:schemeClr val="tx2"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превышение расходов над доходами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236296" y="4725144"/>
            <a:ext cx="1619672" cy="1152128"/>
          </a:xfrm>
          <a:prstGeom prst="rect">
            <a:avLst/>
          </a:prstGeom>
          <a:noFill/>
          <a:ln w="25400">
            <a:solidFill>
              <a:schemeClr val="tx2"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превышение доходов над расходами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547664" y="5949280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Обязательное требование, предъявляемое к составлению и утверждению бюджета –это его сбалансированность.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87624" y="5805264"/>
            <a:ext cx="415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5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6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9" grpId="0"/>
      <p:bldP spid="15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ChangeArrowheads="1"/>
          </p:cNvSpPr>
          <p:nvPr/>
        </p:nvSpPr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4356100" y="2133600"/>
            <a:ext cx="323850" cy="863600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 rot="19704288">
            <a:off x="7092950" y="2060575"/>
            <a:ext cx="371475" cy="1041400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 rot="1452757">
            <a:off x="2051050" y="2060575"/>
            <a:ext cx="323850" cy="1008063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3348038" y="119063"/>
            <a:ext cx="2424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Азбука бюджета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3140968"/>
            <a:ext cx="2304256" cy="3528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ДОХОДЫ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налогов, установленных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Налоговым кодексом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Федерации: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-налог на доходы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физических лиц;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-акцизы;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-налоги на совокупный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доход(ЕНВД,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сельхозналог,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патентная система);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-налог на имущество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физических лиц;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-земельный налог;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-госпошлина.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1052736"/>
            <a:ext cx="5400600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БЮДЖЕТА- </a:t>
            </a:r>
            <a:r>
              <a:rPr lang="ru-RU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безвозмездные,  </a:t>
            </a:r>
            <a:endParaRPr lang="ru-RU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безвозвратные поступления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денежных средств в </a:t>
            </a:r>
            <a:r>
              <a:rPr lang="ru-RU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47864" y="3140968"/>
            <a:ext cx="2304256" cy="3528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</a:t>
            </a:r>
          </a:p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Поступления в местный бюджет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областного бюджета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межбюджетных трансфертов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виде дотаций, субсидий,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субвенций и иных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межбюджетных трансфертов,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также поступления от физических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юридических лиц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(кроме налоговых и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неналоговых доходов)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44208" y="3140968"/>
            <a:ext cx="2088232" cy="3456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себя: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•доходы от использования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продажи имущества;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•платные услуги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казенных учреждений;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•штрафы за нарушение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законодательства;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•плата за негативное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воздействие на окружающую среду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•иные неналоговые доходы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3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123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3348038" y="1190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ru-RU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1763713" y="188913"/>
            <a:ext cx="561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Азбука бюджета</a:t>
            </a:r>
          </a:p>
        </p:txBody>
      </p:sp>
      <p:sp>
        <p:nvSpPr>
          <p:cNvPr id="19460" name="Rectangle 22" descr="1390229512_0629"/>
          <p:cNvSpPr>
            <a:spLocks noChangeArrowheads="1"/>
          </p:cNvSpPr>
          <p:nvPr/>
        </p:nvSpPr>
        <p:spPr bwMode="auto">
          <a:xfrm>
            <a:off x="0" y="723900"/>
            <a:ext cx="91440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95288" y="5157788"/>
            <a:ext cx="2376487" cy="1508125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6-ти 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главным распорядителям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275856" y="5157192"/>
            <a:ext cx="2376488" cy="1508125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11-ти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разделам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бюджетной классификации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6012160" y="5157192"/>
            <a:ext cx="2374900" cy="1508125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21 -ой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муниципальной программе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31640" y="1484784"/>
            <a:ext cx="6336704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БЮДЖЕТА - </a:t>
            </a: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</a:t>
            </a: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денежные средства </a:t>
            </a:r>
            <a:endParaRPr lang="ru-RU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35696" y="2924944"/>
            <a:ext cx="5112568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бюджета распределены по :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1452757">
            <a:off x="1740134" y="3955126"/>
            <a:ext cx="323850" cy="1008063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4283968" y="4077072"/>
            <a:ext cx="323850" cy="863600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 rot="19704288">
            <a:off x="6977511" y="3881176"/>
            <a:ext cx="371475" cy="1041400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3" grpId="0"/>
      <p:bldP spid="10" grpId="0" animBg="1"/>
      <p:bldP spid="12" grpId="0" animBg="1"/>
      <p:bldP spid="13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31284</TotalTime>
  <Words>4461</Words>
  <Application>Microsoft Office PowerPoint</Application>
  <PresentationFormat>Экран (4:3)</PresentationFormat>
  <Paragraphs>817</Paragraphs>
  <Slides>44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44</vt:i4>
      </vt:variant>
    </vt:vector>
  </HeadingPairs>
  <TitlesOfParts>
    <vt:vector size="47" baseType="lpstr">
      <vt:lpstr>Тема Office</vt:lpstr>
      <vt:lpstr>Диаграмма</vt:lpstr>
      <vt:lpstr>Лист Microsoft Office Excel 97-2003</vt:lpstr>
      <vt:lpstr>Слайд 1</vt:lpstr>
      <vt:lpstr>Цели создания открытого бюджета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БЮДЖЕТНЫЙ  ПРОЦЕСС - ежегодное формирование и исполнение бюджета:  1. Утверждение бюджета очередного года.  2. Исполнение бюджета в текущем году.  3. Формирование отчета об исполнении бюджета  предыдущего года.  4. Утверждение отчета об исполнении  бюджета  предыдущего года.  5. Составление проекта бюджета очередного года.  6. Рассмотрение проекта бюджета очередного года.  </vt:lpstr>
      <vt:lpstr>Слайд 13</vt:lpstr>
      <vt:lpstr>Слайд 14</vt:lpstr>
      <vt:lpstr>Слайд 15</vt:lpstr>
      <vt:lpstr>                    Основные параметры бюджета городского округа  Первоуральск  на 31.12.2022 г.                                </vt:lpstr>
      <vt:lpstr>Слайд 17</vt:lpstr>
      <vt:lpstr>Слайд 18</vt:lpstr>
      <vt:lpstr>Структура налоговых и неналоговых доходов бюджета  городского округа Первоуральск  в 2022 году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Denushins</dc:creator>
  <cp:lastModifiedBy>IvanovaEA</cp:lastModifiedBy>
  <cp:revision>1822</cp:revision>
  <cp:lastPrinted>2022-06-17T06:37:07Z</cp:lastPrinted>
  <dcterms:modified xsi:type="dcterms:W3CDTF">2023-08-15T09:38:05Z</dcterms:modified>
</cp:coreProperties>
</file>