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4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38" r:id="rId11"/>
    <p:sldId id="390" r:id="rId12"/>
    <p:sldId id="437" r:id="rId13"/>
    <p:sldId id="439" r:id="rId14"/>
    <p:sldId id="343" r:id="rId15"/>
    <p:sldId id="313" r:id="rId16"/>
    <p:sldId id="422" r:id="rId17"/>
    <p:sldId id="403" r:id="rId18"/>
    <p:sldId id="440" r:id="rId19"/>
    <p:sldId id="346" r:id="rId20"/>
    <p:sldId id="351" r:id="rId21"/>
    <p:sldId id="387" r:id="rId22"/>
    <p:sldId id="367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6752" autoAdjust="0"/>
  </p:normalViewPr>
  <p:slideViewPr>
    <p:cSldViewPr>
      <p:cViewPr>
        <p:scale>
          <a:sx n="80" d="100"/>
          <a:sy n="80" d="100"/>
        </p:scale>
        <p:origin x="-256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5"/>
      <c:perspective val="30"/>
    </c:view3D>
    <c:plotArea>
      <c:layout>
        <c:manualLayout>
          <c:layoutTarget val="inner"/>
          <c:xMode val="edge"/>
          <c:yMode val="edge"/>
          <c:x val="0.11621228595099672"/>
          <c:y val="0.15294579092351571"/>
          <c:w val="0.79951246298778744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explosion val="6"/>
          </c:dPt>
          <c:dLbls>
            <c:dLbl>
              <c:idx val="0"/>
              <c:layout>
                <c:manualLayout>
                  <c:x val="-4.8405640121511724E-2"/>
                  <c:y val="6.54920108591925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(1205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40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1.599583652627479E-2"/>
                  <c:y val="0.17958723959446177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(417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14%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7.3395023930948725E-2"/>
                  <c:y val="4.96332729465912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(488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16%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596852887546889"/>
                  <c:y val="8.832173917997732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(216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7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1918980540337767E-2"/>
                  <c:y val="-4.974579703823077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(31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827420676361058"/>
                  <c:y val="-0.12472065069693135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(307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10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225487811346083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(380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12%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(1204мр)</c:v>
                </c:pt>
                <c:pt idx="1">
                  <c:v>ЖКХ (417мр)</c:v>
                </c:pt>
                <c:pt idx="2">
                  <c:v>Нац.экономика (488мр)</c:v>
                </c:pt>
                <c:pt idx="3">
                  <c:v>Культура (216мр)</c:v>
                </c:pt>
                <c:pt idx="4">
                  <c:v>Соц.политика (31мр)</c:v>
                </c:pt>
                <c:pt idx="5">
                  <c:v>Физкультура (139мр)</c:v>
                </c:pt>
                <c:pt idx="6">
                  <c:v>Прочие расходы (324мр)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1204</c:v>
                </c:pt>
                <c:pt idx="1">
                  <c:v>417</c:v>
                </c:pt>
                <c:pt idx="2">
                  <c:v>488</c:v>
                </c:pt>
                <c:pt idx="3">
                  <c:v>216</c:v>
                </c:pt>
                <c:pt idx="4">
                  <c:v>31</c:v>
                </c:pt>
                <c:pt idx="5">
                  <c:v>307</c:v>
                </c:pt>
                <c:pt idx="6">
                  <c:v>381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3538867016622921"/>
          <c:y val="0.16731990605032546"/>
          <c:w val="0.65667389218122174"/>
          <c:h val="0.6295357923193760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6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27882611548556496"/>
                  <c:y val="-8.408431826663156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(1 498,3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65,1%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7.4720144356955467E-2"/>
                  <c:y val="9.369267235889816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(291,2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12,7%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7049770341207388"/>
                  <c:y val="-2.419798797284635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физических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лиц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(79,5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 3,4%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6.2586942257217879E-2"/>
                  <c:y val="-7.64442500968727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Земельный налог</a:t>
                    </a:r>
                    <a:r>
                      <a:rPr lang="ru-RU" sz="1100" dirty="0" smtClean="0">
                        <a:latin typeface="Cambria" pitchFamily="18" charset="0"/>
                      </a:rPr>
                      <a:t>
(106,9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dirty="0" smtClean="0"/>
                      <a:t>
</a:t>
                    </a:r>
                    <a:r>
                      <a:rPr lang="ru-RU" sz="1400" b="1" dirty="0" smtClean="0">
                        <a:latin typeface="Cambria" pitchFamily="18" charset="0"/>
                        <a:ea typeface="Cambria" pitchFamily="18" charset="0"/>
                      </a:rPr>
                      <a:t>4,6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5.1157917760279892E-2"/>
                  <c:y val="-6.210708972715773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использования и продажи имущества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(187,7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8,2%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4982294400699941"/>
                  <c:y val="-0.1080894857836311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(95,3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4,1%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0226148293963266"/>
                  <c:y val="4.345672296574101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Прочие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(43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1,9%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latin typeface="Liberation Serif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от использования и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1498.3</c:v>
                </c:pt>
                <c:pt idx="1">
                  <c:v>291.2</c:v>
                </c:pt>
                <c:pt idx="2">
                  <c:v>79.5</c:v>
                </c:pt>
                <c:pt idx="3">
                  <c:v>106.9</c:v>
                </c:pt>
                <c:pt idx="4">
                  <c:v>187.7</c:v>
                </c:pt>
                <c:pt idx="5">
                  <c:v>95.3</c:v>
                </c:pt>
                <c:pt idx="6">
                  <c:v>43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проекту бюджета городского округа Первоуральск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2024 год и плановый период 2025 и 2026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7925002"/>
              </p:ext>
            </p:extLst>
          </p:nvPr>
        </p:nvGraphicFramePr>
        <p:xfrm>
          <a:off x="251519" y="1052736"/>
          <a:ext cx="8568953" cy="5184576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105927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2024 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4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01.01.2024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2024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127 095,12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-19 064,27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127 095,12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-19 064,27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Структура </a:t>
            </a:r>
            <a:r>
              <a:rPr lang="ru-RU" altLang="ru-RU" sz="2000" b="1" dirty="0" smtClean="0">
                <a:latin typeface="Cambria" pitchFamily="18" charset="0"/>
              </a:rPr>
              <a:t>расходов к проекту бюджета </a:t>
            </a:r>
            <a:r>
              <a:rPr lang="ru-RU" altLang="ru-RU" sz="2000" b="1" dirty="0">
                <a:latin typeface="Cambria" pitchFamily="18" charset="0"/>
              </a:rPr>
              <a:t/>
            </a:r>
            <a:br>
              <a:rPr lang="ru-RU" altLang="ru-RU" sz="2000" b="1" dirty="0">
                <a:latin typeface="Cambria" pitchFamily="18" charset="0"/>
              </a:rPr>
            </a:br>
            <a:r>
              <a:rPr lang="ru-RU" altLang="ru-RU" sz="2000" b="1" dirty="0">
                <a:latin typeface="Cambria" pitchFamily="18" charset="0"/>
              </a:rPr>
              <a:t>городского округа Первоуральск  на </a:t>
            </a:r>
            <a:r>
              <a:rPr lang="ru-RU" altLang="ru-RU" sz="2000" b="1" dirty="0" smtClean="0">
                <a:latin typeface="Cambria" pitchFamily="18" charset="0"/>
              </a:rPr>
              <a:t>2024 год</a:t>
            </a:r>
            <a:endParaRPr lang="ru-RU" altLang="ru-RU" sz="2000" b="1" dirty="0">
              <a:latin typeface="Liberation Serif" pitchFamily="18" charset="0"/>
              <a:cs typeface="Arial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34936506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659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Cambria" pitchFamily="18" charset="0"/>
              </a:rPr>
              <a:t>Структура налоговых и неналоговых доходов бюджета </a:t>
            </a:r>
            <a:br>
              <a:rPr lang="ru-RU" altLang="ru-RU" sz="1800" b="1" dirty="0" smtClean="0">
                <a:latin typeface="Cambria" pitchFamily="18" charset="0"/>
              </a:rPr>
            </a:br>
            <a:r>
              <a:rPr lang="ru-RU" altLang="ru-RU" sz="1800" b="1" dirty="0" smtClean="0">
                <a:latin typeface="Cambria" pitchFamily="18" charset="0"/>
              </a:rPr>
              <a:t>городского округа Первоуральск  на 2024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242685247"/>
              </p:ext>
            </p:extLst>
          </p:nvPr>
        </p:nvGraphicFramePr>
        <p:xfrm>
          <a:off x="35496" y="1052736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7564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11759" y="1772817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1 205 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482 млн.руб.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273 млн.руб.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348880"/>
            <a:ext cx="15841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                 224 млн.руб.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          16 млн.руб.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  210 млн.руб.</a:t>
            </a: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83968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12160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городском округе Первоуральск на 2024-2030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417 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                 65 млн.руб.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             177 млн.руб.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  142 млн.руб.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                       33 млн.руб.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3023828" y="3356992"/>
            <a:ext cx="504056" cy="504056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970707"/>
              </p:ext>
            </p:extLst>
          </p:nvPr>
        </p:nvGraphicFramePr>
        <p:xfrm>
          <a:off x="2123728" y="1268761"/>
          <a:ext cx="6264696" cy="1008111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млн.руб.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8"/>
            <a:ext cx="6100157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(на условиях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356992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669" y="4072218"/>
            <a:ext cx="2864331" cy="21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5076056" y="3356992"/>
            <a:ext cx="504056" cy="504056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3244257" y="5123613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103299" y="5132157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3,7 млн.руб.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232,4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4,5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и рыболовство            0,2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188,1 млн.руб.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8,8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50,0 млн.руб.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488 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2060848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 66,0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 млн.руб.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2348880"/>
            <a:ext cx="1296144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Общегородские мероприятия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2060848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2060848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2060848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48880"/>
            <a:ext cx="1728192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(модернизация), капитальный ремонт муниципальных объектов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8803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отдыха.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21,0 млн.руб.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9"/>
            <a:ext cx="7560840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307 млн.руб.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80283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1772816"/>
            <a:ext cx="122413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1,0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772816"/>
            <a:ext cx="129614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(АНО «КХ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6,0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772816"/>
            <a:ext cx="1224136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«ДЮСШ 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17,4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772816"/>
            <a:ext cx="122413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 0,2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1772816"/>
            <a:ext cx="1224136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«ДЮСШ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 19,4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3672408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67944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физической культуры и спорта      262,9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           0,1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4"/>
          <p:cNvSpPr/>
          <p:nvPr/>
        </p:nvSpPr>
        <p:spPr>
          <a:xfrm>
            <a:off x="8275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4"/>
          <p:cNvSpPr/>
          <p:nvPr/>
        </p:nvSpPr>
        <p:spPr>
          <a:xfrm>
            <a:off x="572412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4"/>
          <p:cNvSpPr/>
          <p:nvPr/>
        </p:nvSpPr>
        <p:spPr>
          <a:xfrm>
            <a:off x="4499992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4"/>
          <p:cNvSpPr/>
          <p:nvPr/>
        </p:nvSpPr>
        <p:spPr>
          <a:xfrm>
            <a:off x="320384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4"/>
          <p:cNvSpPr/>
          <p:nvPr/>
        </p:nvSpPr>
        <p:spPr>
          <a:xfrm>
            <a:off x="1835696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4"/>
          <p:cNvSpPr/>
          <p:nvPr/>
        </p:nvSpPr>
        <p:spPr>
          <a:xfrm>
            <a:off x="694826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510710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29.06.2023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Материалы к проекту бюджета городского округа Первоуральск на 2024 год и плановый период 2025 и 2026 годов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2024 - 2026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2024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2025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2026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2024–2026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(20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</a:rPr>
              <a:t>муниципальных программ </a:t>
            </a:r>
            <a:r>
              <a:rPr lang="ru-RU" sz="1700" dirty="0">
                <a:latin typeface="Times New Roman" pitchFamily="18" charset="0"/>
              </a:rPr>
              <a:t>с долей расходов </a:t>
            </a:r>
            <a:r>
              <a:rPr lang="ru-RU" sz="1700" dirty="0" smtClean="0">
                <a:latin typeface="Times New Roman" pitchFamily="18" charset="0"/>
              </a:rPr>
              <a:t>91,6%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24138</TotalTime>
  <Words>1469</Words>
  <Application>Microsoft Office PowerPoint</Application>
  <PresentationFormat>Экран (4:3)</PresentationFormat>
  <Paragraphs>298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11</vt:lpstr>
      <vt:lpstr>Слайд 12</vt:lpstr>
      <vt:lpstr>Структура налоговых и неналоговых доходов бюджета  городского округа Первоуральск  на 2024 год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1467</cp:revision>
  <dcterms:modified xsi:type="dcterms:W3CDTF">2023-12-01T05:42:25Z</dcterms:modified>
</cp:coreProperties>
</file>