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95" r:id="rId4"/>
    <p:sldId id="290" r:id="rId5"/>
    <p:sldId id="271" r:id="rId6"/>
    <p:sldId id="291" r:id="rId7"/>
    <p:sldId id="292" r:id="rId8"/>
    <p:sldId id="267" r:id="rId9"/>
    <p:sldId id="265" r:id="rId10"/>
    <p:sldId id="305" r:id="rId11"/>
    <p:sldId id="296" r:id="rId12"/>
    <p:sldId id="293" r:id="rId13"/>
    <p:sldId id="280" r:id="rId14"/>
    <p:sldId id="288" r:id="rId15"/>
    <p:sldId id="282" r:id="rId16"/>
    <p:sldId id="284" r:id="rId17"/>
    <p:sldId id="289" r:id="rId18"/>
    <p:sldId id="294" r:id="rId19"/>
    <p:sldId id="297" r:id="rId20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C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>
      <p:cViewPr>
        <p:scale>
          <a:sx n="120" d="100"/>
          <a:sy n="120" d="100"/>
        </p:scale>
        <p:origin x="-534" y="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F2FA1-7522-47EF-8000-223AE3159D0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C69C-5139-4672-A6DF-3A2011383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3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4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2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9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4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2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4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1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3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7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9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3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vadm.ru/struktura-administracii/finansovoe-upravlenie/publichnyj-bjudzhet/kontrolnye-meroprijatija/" TargetMode="External"/><Relationship Id="rId2" Type="http://schemas.openxmlformats.org/officeDocument/2006/relationships/hyperlink" Target="http://sp-pervouralsk.ru/activit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kupki.gov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rvadm.ru/struktura-administracii/komitet-po-pravovoj-rabote-i-municipalnoj-sluzhbe/protivodejstvie-korrupcii/doklady-otchety-statisticheskaja-informacij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rvadm.ru/struktura-administracii/komitet-po-pravovoj-rabote-i-municipalnoj-sluzhbe/protivodejstvie-korrupcii/doklady-otchety-statisticheskaja-informacij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vadm.ru/struktura-administracii/komitet-po-pravovoj-rabote-i-municipalnoj-sluzhbe/protivodejstvie-korrupcii/normativnye-pravovye-i-inye-akty-v-sfere-protivodejstvija-korrupcii/normativno-pravovye-akty-gorodskogo-okruga-pervouralsk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vduma.ru/ezavisimiya-ekspertiza-2023.html" TargetMode="External"/><Relationship Id="rId2" Type="http://schemas.openxmlformats.org/officeDocument/2006/relationships/hyperlink" Target="https://prvadm.ru/nezavisimaja-jekspertiz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142"/>
            <a:ext cx="9142771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5589240"/>
            <a:ext cx="792088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9" y="284163"/>
            <a:ext cx="25812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551837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 ИСПОЛНЕНИИ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ПЛАНА МЕРОПРИЯТИЙ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ОРГАНОВ МЕСТНОГО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ПЕРВОУРАЛЬСК ПО </a:t>
            </a: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ПРОТИВОДЕЙСТВИЮ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КОРРУПЦИИ </a:t>
            </a:r>
          </a:p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ГОДЫ 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936426"/>
            <a:ext cx="8496944" cy="163469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462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3. СОВЕРШЕНСТВОВАНИЕ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220072" y="908720"/>
            <a:ext cx="3618148" cy="3096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Анализ соблюдения гражданами, замещавшими должности муниципальной службы, ограничений при заключении ими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ухода с муниципальной службы трудового договора и (или) гражданско-правового договора в случаях, предусмотренных законодательством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71033" y="4668229"/>
            <a:ext cx="34563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2021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24</a:t>
            </a:r>
            <a:r>
              <a:rPr lang="ru-RU" sz="2400" dirty="0" smtClean="0"/>
              <a:t> </a:t>
            </a:r>
            <a:r>
              <a:rPr lang="ru-RU" sz="2400" b="1" dirty="0" smtClean="0"/>
              <a:t>уведомления</a:t>
            </a:r>
          </a:p>
          <a:p>
            <a:pPr lvl="0"/>
            <a:r>
              <a:rPr lang="ru-RU" sz="2400" b="1" dirty="0" smtClean="0"/>
              <a:t>2022 –</a:t>
            </a:r>
            <a:r>
              <a:rPr lang="ru-RU" sz="2400" b="1" dirty="0">
                <a:solidFill>
                  <a:srgbClr val="FF0000"/>
                </a:solidFill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r>
              <a:rPr lang="ru-RU" sz="2400" b="1" dirty="0" smtClean="0"/>
              <a:t> уведомлений</a:t>
            </a:r>
          </a:p>
          <a:p>
            <a:pPr lvl="0"/>
            <a:r>
              <a:rPr lang="ru-RU" sz="2400" b="1" dirty="0" smtClean="0"/>
              <a:t>2023 –</a:t>
            </a:r>
            <a:r>
              <a:rPr lang="ru-RU" sz="2400" b="1" dirty="0" smtClean="0">
                <a:solidFill>
                  <a:srgbClr val="FF0000"/>
                </a:solidFill>
              </a:rPr>
              <a:t> 10 </a:t>
            </a:r>
            <a:r>
              <a:rPr lang="ru-RU" sz="2400" b="1" dirty="0" smtClean="0"/>
              <a:t>уведомления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54115" y="884554"/>
            <a:ext cx="3093749" cy="3096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Контроль исполнения муниципальными служащими обязанности по предварительному уведомлению представителя нанимателя о намерении выполнять иную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оплачиваемую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работу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95940" y="4005064"/>
            <a:ext cx="4886" cy="66316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148064" y="4634923"/>
            <a:ext cx="34563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2021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19</a:t>
            </a:r>
            <a:r>
              <a:rPr lang="ru-RU" sz="2400" dirty="0" smtClean="0"/>
              <a:t> </a:t>
            </a:r>
            <a:r>
              <a:rPr lang="ru-RU" sz="2400" b="1" dirty="0" smtClean="0"/>
              <a:t>уведомлений</a:t>
            </a:r>
          </a:p>
          <a:p>
            <a:pPr lvl="0"/>
            <a:r>
              <a:rPr lang="ru-RU" sz="2400" b="1" dirty="0" smtClean="0"/>
              <a:t>2022 –</a:t>
            </a:r>
            <a:r>
              <a:rPr lang="ru-RU" sz="2400" b="1" dirty="0" smtClean="0">
                <a:solidFill>
                  <a:srgbClr val="FF0000"/>
                </a:solidFill>
              </a:rPr>
              <a:t>25</a:t>
            </a:r>
            <a:r>
              <a:rPr lang="ru-RU" sz="2400" b="1" dirty="0" smtClean="0"/>
              <a:t> уведомлений</a:t>
            </a:r>
          </a:p>
          <a:p>
            <a:pPr lvl="0"/>
            <a:r>
              <a:rPr lang="ru-RU" sz="2400" b="1" dirty="0" smtClean="0"/>
              <a:t>2023 –</a:t>
            </a:r>
            <a:r>
              <a:rPr lang="ru-RU" sz="2400" b="1" dirty="0" smtClean="0">
                <a:solidFill>
                  <a:srgbClr val="FF0000"/>
                </a:solidFill>
              </a:rPr>
              <a:t> 24 </a:t>
            </a:r>
            <a:r>
              <a:rPr lang="ru-RU" sz="2400" b="1" dirty="0" smtClean="0"/>
              <a:t>уведомления</a:t>
            </a:r>
            <a:endParaRPr lang="ru-RU" sz="2400" b="1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6955039" y="4043765"/>
            <a:ext cx="4887" cy="59115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kartinkof.club/uploads/posts/2023-05/1683446516_kartinkof-club-p-kontrol-kartink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43" y="3037019"/>
            <a:ext cx="172819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8488" y="6094486"/>
            <a:ext cx="3338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НЕ ПРОВОДИЛИСЬ</a:t>
            </a:r>
          </a:p>
        </p:txBody>
      </p:sp>
    </p:spTree>
    <p:extLst>
      <p:ext uri="{BB962C8B-B14F-4D97-AF65-F5344CB8AC3E}">
        <p14:creationId xmlns:p14="http://schemas.microsoft.com/office/powerpoint/2010/main" val="28985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12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648" y="1020226"/>
            <a:ext cx="7056784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069" y="816976"/>
            <a:ext cx="8332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 </a:t>
            </a:r>
            <a:r>
              <a:rPr lang="ru-RU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Уведомления о возникновении (возможном возникновении) конфликта интересов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45954" y="3622735"/>
            <a:ext cx="3510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поступивших уведомлений о возможном возникновении конфликта интересов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businessman.ru/static/img/a/98582/463132/76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12" y="1740305"/>
            <a:ext cx="2540360" cy="18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7b027a17cada702024a752463d5b13945759145e-755068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54" y="1740305"/>
            <a:ext cx="3178174" cy="187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6442" y="5361465"/>
            <a:ext cx="2356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НЕ ПРОВОДИЛИСЬ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020272" y="3869340"/>
            <a:ext cx="1272840" cy="830228"/>
          </a:xfrm>
          <a:prstGeom prst="downArrow">
            <a:avLst>
              <a:gd name="adj1" fmla="val 50000"/>
              <a:gd name="adj2" fmla="val 4904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5321" y="4788550"/>
            <a:ext cx="2688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Предотвращение конфликта интересов состояло </a:t>
            </a:r>
            <a:r>
              <a:rPr lang="ru-RU" b="1" dirty="0">
                <a:solidFill>
                  <a:srgbClr val="FF0000"/>
                </a:solidFill>
              </a:rPr>
              <a:t>в отводе и самоотводе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415571" y="4788550"/>
            <a:ext cx="860285" cy="53860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415571" y="5960339"/>
            <a:ext cx="932293" cy="3206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44069" y="1498"/>
            <a:ext cx="83323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 </a:t>
            </a:r>
            <a:r>
              <a:rPr lang="ru-RU" dirty="0" smtClean="0"/>
              <a:t>3.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СОВЕРШЕНСТВОВАНИЕ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РАБОТЫ ПО ПРОФИЛАКТИКЕ КОРРУПЦИОННЫХ И ИНЫХ ПРАВОНАРУШЕНИЙ В СИСТЕМЕ КАДРОВОЙ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РАБОТЫ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https://avatars.mds.yandex.net/i?id=b5718582c9af848bb7622181ba783b76-4809764-images-thumbs&amp;ref=rim&amp;n=33&amp;w=146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5683"/>
            <a:ext cx="1368152" cy="15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9512" y="1419995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Уведомления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504" y="3622735"/>
            <a:ext cx="2304256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FF0000"/>
                </a:solidFill>
              </a:rPr>
              <a:t>Муниципальные служащие:</a:t>
            </a:r>
          </a:p>
          <a:p>
            <a:pPr lvl="0"/>
            <a:r>
              <a:rPr lang="ru-RU" sz="1600" b="1" dirty="0" smtClean="0"/>
              <a:t>2021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– </a:t>
            </a:r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r>
              <a:rPr lang="ru-RU" sz="1600" dirty="0" smtClean="0"/>
              <a:t> </a:t>
            </a:r>
            <a:r>
              <a:rPr lang="ru-RU" sz="1600" b="1" dirty="0" smtClean="0"/>
              <a:t>уведомления</a:t>
            </a:r>
          </a:p>
          <a:p>
            <a:pPr lvl="0"/>
            <a:r>
              <a:rPr lang="ru-RU" sz="1600" b="1" dirty="0" smtClean="0"/>
              <a:t>2022 – </a:t>
            </a:r>
            <a:r>
              <a:rPr lang="ru-RU" sz="1600" b="1" dirty="0" smtClean="0">
                <a:solidFill>
                  <a:srgbClr val="FF0000"/>
                </a:solidFill>
              </a:rPr>
              <a:t>6</a:t>
            </a:r>
            <a:r>
              <a:rPr lang="ru-RU" sz="1600" b="1" dirty="0" smtClean="0"/>
              <a:t> уведомлений</a:t>
            </a:r>
          </a:p>
          <a:p>
            <a:pPr lvl="0"/>
            <a:r>
              <a:rPr lang="ru-RU" sz="1600" b="1" dirty="0" smtClean="0"/>
              <a:t>2023 –</a:t>
            </a:r>
            <a:r>
              <a:rPr lang="ru-RU" sz="1600" b="1" dirty="0" smtClean="0">
                <a:solidFill>
                  <a:srgbClr val="FF0000"/>
                </a:solidFill>
              </a:rPr>
              <a:t> 9 </a:t>
            </a:r>
            <a:r>
              <a:rPr lang="ru-RU" sz="1600" b="1" dirty="0" smtClean="0"/>
              <a:t>уведомлений</a:t>
            </a:r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1315" y="5175509"/>
            <a:ext cx="230425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FF0000"/>
                </a:solidFill>
              </a:rPr>
              <a:t>Руководители муниципальных организаций:</a:t>
            </a:r>
          </a:p>
          <a:p>
            <a:pPr lvl="0"/>
            <a:r>
              <a:rPr lang="ru-RU" sz="1600" b="1" dirty="0" smtClean="0"/>
              <a:t>2021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– </a:t>
            </a:r>
            <a:r>
              <a:rPr lang="ru-RU" sz="1600" b="1" dirty="0">
                <a:solidFill>
                  <a:srgbClr val="FF0000"/>
                </a:solidFill>
              </a:rPr>
              <a:t>1</a:t>
            </a:r>
            <a:r>
              <a:rPr lang="ru-RU" sz="1600" dirty="0" smtClean="0"/>
              <a:t> </a:t>
            </a:r>
            <a:r>
              <a:rPr lang="ru-RU" sz="1600" b="1" dirty="0" smtClean="0"/>
              <a:t>уведомление</a:t>
            </a:r>
          </a:p>
          <a:p>
            <a:pPr lvl="0"/>
            <a:r>
              <a:rPr lang="ru-RU" sz="1600" b="1" dirty="0" smtClean="0"/>
              <a:t>2022 – </a:t>
            </a:r>
            <a:r>
              <a:rPr lang="ru-RU" sz="1600" b="1" dirty="0">
                <a:solidFill>
                  <a:srgbClr val="FF0000"/>
                </a:solidFill>
              </a:rPr>
              <a:t>1</a:t>
            </a:r>
            <a:r>
              <a:rPr lang="ru-RU" sz="1600" b="1" dirty="0" smtClean="0"/>
              <a:t> уведомление</a:t>
            </a:r>
          </a:p>
          <a:p>
            <a:pPr lvl="0"/>
            <a:r>
              <a:rPr lang="ru-RU" sz="1600" b="1" dirty="0" smtClean="0"/>
              <a:t>2023 –</a:t>
            </a:r>
            <a:r>
              <a:rPr lang="ru-RU" sz="1600" b="1" dirty="0" smtClean="0">
                <a:solidFill>
                  <a:srgbClr val="FF0000"/>
                </a:solidFill>
              </a:rPr>
              <a:t> 5 </a:t>
            </a:r>
            <a:r>
              <a:rPr lang="ru-RU" sz="1600" b="1" dirty="0" smtClean="0"/>
              <a:t>уведомлений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9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12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58" y="44624"/>
            <a:ext cx="848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1241" y="918601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9399"/>
            <a:ext cx="828092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Органами местного самоуправления,</a:t>
            </a:r>
            <a:r>
              <a:rPr kumimoji="0" lang="ru-RU" sz="1600" b="1" i="1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подведомственными муниципальными организациями </a:t>
            </a:r>
            <a:r>
              <a:rPr lang="ru-RU" sz="1600" b="1" i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оценка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коррупционных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рисков при осуществлении закупок товаров, работ, услуг для обеспечения муниципальных нужд, по результатам которой составлены карты коррупционных риском и план по их минимизации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8" y="2185332"/>
            <a:ext cx="4718952" cy="361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91883"/>
            <a:ext cx="3600400" cy="458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13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58" y="44624"/>
            <a:ext cx="848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2566" y="554004"/>
            <a:ext cx="8820472" cy="54979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Правовое просвещение по вопросам противодействия коррупции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858" y="980728"/>
            <a:ext cx="552927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</a:pPr>
            <a:r>
              <a:rPr lang="ru-RU" sz="11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Организованы и проведены методические занятия </a:t>
            </a:r>
            <a:r>
              <a:rPr lang="ru-RU" sz="11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муниципальными </a:t>
            </a:r>
            <a:r>
              <a:rPr lang="ru-RU" sz="11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служащими и руководителями муниципальных организаций по темам: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 представлении  сведений о доходах, расходах, об имуществе и обязательствах имущественного характера, заполнения соответствующей формы справки в 2023 году (за отчетный 2022 год)» (17.02.2023 г., 28.02.2023 г., 01.03.2023 г., 03.03.2023 г., 06.03.2023 г., 09.03.2023 г., 10.03.2023 г.);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 выявлении случаев  конфликта интересов</a:t>
            </a:r>
            <a:r>
              <a:rPr lang="ru-RU" sz="9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»(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30.06.2023 г);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Мы против коррупции в муниципальных организациях!» (07.11.2023 г.);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Организация работы по выявлению личной заинтересованности при осуществлении закупок товаров, работ, услуг для муниципальных нужд», в том числе распространены памятки о типовых ситуациях, содержащих факты личной заинтересованности в сфере закупок товаров, работ, услуг из обзора Минтруда России (05.12.2023 г., 13.12.2023 г.).</a:t>
            </a:r>
            <a:endParaRPr lang="ru-RU" sz="95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4858" y="3212976"/>
            <a:ext cx="857938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ru-RU" sz="950" b="1" i="1" dirty="0" smtClean="0">
                <a:solidFill>
                  <a:srgbClr val="02020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Муниципальные служащие приняли </a:t>
            </a:r>
            <a:r>
              <a:rPr lang="ru-RU" sz="950" b="1" i="1" dirty="0">
                <a:solidFill>
                  <a:srgbClr val="02020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участие в методических онлайн – семинарах, организованных и проведенных</a:t>
            </a:r>
            <a:r>
              <a:rPr lang="ru-RU" sz="95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Департаментом противодействия коррупции и контроля Свердловской </a:t>
            </a:r>
            <a:r>
              <a:rPr lang="ru-RU" sz="95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области:</a:t>
            </a:r>
            <a:endParaRPr lang="ru-RU" sz="950" b="1" i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15.02.2023 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 на тему: «Об основных новеллах антикоррупционного законодательства, методических рекомендациях 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2023 году (за отчетный 2022 год)»;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12.05.2023 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 на тему: «Об основных результатах социологических исследований уровня коррупции 2022 года, антикоррупционном просвещении, защите лиц, уведомивших о фактах склонения к совершению коррупционных правонарушений, и новеллах антикоррупционного законодательства»;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03.11.2023 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 на тему: «О работе с обращениями по фактам коррупции, порядке направления сведений в реестр лиц, уволенных в связи с утратой доверия, и новеллах антикоррупционного законодательства»;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07.12.2023 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 на тему: «Об организации работы и порядке выявления личной заинтересованности при осуществлении закупок, практике рассмотрения судами уголовных дел коррупционной направленности».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24.10.2023 г. в рамках Дня Департамента противодействия коррупции Свердловской области для муниципальных служащих  проведен выездной  семинар – практикум на тему «Ограничения, запреты и обязанности, установленные в целях противодействия коррупции. Ответственность за совершение коррупционных правонарушений».</a:t>
            </a:r>
          </a:p>
          <a:p>
            <a:pPr algn="just" fontAlgn="auto">
              <a:spcAft>
                <a:spcPts val="0"/>
              </a:spcAft>
            </a:pPr>
            <a:r>
              <a:rPr lang="ru-RU" sz="95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</a:t>
            </a:r>
            <a:r>
              <a:rPr lang="ru-RU" sz="95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униципальные </a:t>
            </a:r>
            <a:r>
              <a:rPr lang="ru-RU" sz="95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служащие,</a:t>
            </a:r>
            <a:r>
              <a:rPr lang="ru-RU" sz="950" b="1" i="1" dirty="0">
                <a:solidFill>
                  <a:srgbClr val="02020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должностные обязанности которых входит участие в противодействии коррупции,</a:t>
            </a:r>
            <a:r>
              <a:rPr lang="ru-RU" sz="95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приняли участие: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16.02.2023 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 в онлайн </a:t>
            </a:r>
            <a:r>
              <a:rPr lang="ru-RU" sz="95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вебинаре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«Противодействие коррупции на муниципальной службе», проведенном Всероссийской ассоциацией развития местного  самоуправления;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30.08.2023 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 в онлайн </a:t>
            </a:r>
            <a:r>
              <a:rPr lang="ru-RU" sz="95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вебинаре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посвященном автоматизации проверок на выявление </a:t>
            </a:r>
            <a:r>
              <a:rPr lang="ru-RU" sz="95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аффилированности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государственных и муниципальных служащих с участниками закупок, проведенном АО «Производственная фирма «СКБ Контур» Уральский макрорегиональный центр;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95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29.09.2023 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 в онлайн </a:t>
            </a:r>
            <a:r>
              <a:rPr lang="ru-RU" sz="95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вебинаре</a:t>
            </a:r>
            <a:r>
              <a:rPr lang="ru-RU" sz="9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«Организация работы по профилактике и противодействию коррупции в образовательных организациях», проведенном ГАОУ ДПО СО «Институт развития образования».</a:t>
            </a:r>
          </a:p>
          <a:p>
            <a:pPr algn="just" fontAlgn="auto">
              <a:spcAft>
                <a:spcPts val="0"/>
              </a:spcAft>
            </a:pPr>
            <a:endParaRPr lang="ru-RU" sz="10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2920809" cy="17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48" y="1983642"/>
            <a:ext cx="1650699" cy="122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6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13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58" y="44624"/>
            <a:ext cx="848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925" y="69269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Прохождение обучения по антикоррупционной тематике, в  виде прохождения курсов повышения квалификации</a:t>
            </a:r>
            <a:r>
              <a:rPr lang="ru-RU" sz="1600" dirty="0">
                <a:latin typeface="Liberation Serif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Liberation Serif"/>
                <a:ea typeface="Times New Roman"/>
                <a:cs typeface="Times New Roman"/>
              </a:rPr>
              <a:t> (исполнение подпунктов </a:t>
            </a:r>
            <a:r>
              <a:rPr lang="ru-RU" sz="1600" dirty="0">
                <a:latin typeface="Liberation Serif"/>
                <a:ea typeface="Times New Roman"/>
                <a:cs typeface="Times New Roman"/>
              </a:rPr>
              <a:t>«а</a:t>
            </a:r>
            <a:r>
              <a:rPr lang="ru-RU" sz="1600" dirty="0" smtClean="0">
                <a:latin typeface="Liberation Serif"/>
                <a:ea typeface="Times New Roman"/>
                <a:cs typeface="Times New Roman"/>
              </a:rPr>
              <a:t>», «б», «в» </a:t>
            </a:r>
            <a:r>
              <a:rPr lang="ru-RU" sz="1600" dirty="0">
                <a:latin typeface="Liberation Serif"/>
                <a:ea typeface="Times New Roman"/>
                <a:cs typeface="Times New Roman"/>
              </a:rPr>
              <a:t>п. 39 Национального плана противодействия коррупции на 2021 – 2024 годы, утвержденного Указом Президента Российской Федерации от 16 августа 2021 года № </a:t>
            </a:r>
            <a:r>
              <a:rPr lang="ru-RU" sz="1600" dirty="0" smtClean="0">
                <a:latin typeface="Liberation Serif"/>
                <a:ea typeface="Times New Roman"/>
                <a:cs typeface="Times New Roman"/>
              </a:rPr>
              <a:t>478)</a:t>
            </a:r>
            <a:endParaRPr lang="ru-RU" sz="1600" i="1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838" y="1844824"/>
            <a:ext cx="4896543" cy="13662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</a:pPr>
            <a:r>
              <a:rPr lang="ru-RU" sz="1600" i="1" dirty="0" smtClean="0">
                <a:solidFill>
                  <a:schemeClr val="tx1"/>
                </a:solidFill>
                <a:latin typeface="Liberation Serif"/>
                <a:ea typeface="Times New Roman"/>
                <a:cs typeface="Times New Roman"/>
              </a:rPr>
              <a:t>Муниципальные служащие в </a:t>
            </a:r>
            <a:r>
              <a:rPr lang="ru-RU" sz="1600" i="1" dirty="0">
                <a:solidFill>
                  <a:schemeClr val="tx1"/>
                </a:solidFill>
                <a:latin typeface="Liberation Serif"/>
                <a:ea typeface="Times New Roman"/>
                <a:cs typeface="Times New Roman"/>
              </a:rPr>
              <a:t>должностные обязанности которых входит участие в противодействии </a:t>
            </a:r>
            <a:r>
              <a:rPr lang="ru-RU" sz="1600" i="1" dirty="0" smtClean="0">
                <a:solidFill>
                  <a:schemeClr val="tx1"/>
                </a:solidFill>
                <a:latin typeface="Liberation Serif"/>
                <a:ea typeface="Times New Roman"/>
                <a:cs typeface="Times New Roman"/>
              </a:rPr>
              <a:t>коррупции – </a:t>
            </a:r>
            <a:r>
              <a:rPr lang="ru-RU" sz="1600" b="1" i="1" dirty="0" smtClean="0">
                <a:solidFill>
                  <a:srgbClr val="FF0000"/>
                </a:solidFill>
                <a:latin typeface="Liberation Serif"/>
                <a:ea typeface="Times New Roman"/>
                <a:cs typeface="Times New Roman"/>
              </a:rPr>
              <a:t>16 человек                </a:t>
            </a:r>
            <a:r>
              <a:rPr lang="ru-RU" sz="1600" i="1" dirty="0" smtClean="0">
                <a:solidFill>
                  <a:schemeClr val="tx1"/>
                </a:solidFill>
                <a:latin typeface="Liberation Serif"/>
                <a:ea typeface="Times New Roman"/>
                <a:cs typeface="Times New Roman"/>
              </a:rPr>
              <a:t>(100</a:t>
            </a:r>
            <a:r>
              <a:rPr lang="ru-RU" sz="1600" i="1" dirty="0">
                <a:solidFill>
                  <a:schemeClr val="tx1"/>
                </a:solidFill>
                <a:latin typeface="Liberation Serif"/>
                <a:ea typeface="Times New Roman"/>
                <a:cs typeface="Times New Roman"/>
              </a:rPr>
              <a:t>%</a:t>
            </a:r>
            <a:r>
              <a:rPr lang="ru-RU" sz="1600" i="1" dirty="0">
                <a:solidFill>
                  <a:srgbClr val="FF0000"/>
                </a:solidFill>
                <a:latin typeface="Liberation Serif"/>
                <a:ea typeface="Times New Roman"/>
                <a:cs typeface="Times New Roman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Liberation Serif"/>
                <a:ea typeface="Times New Roman"/>
                <a:cs typeface="Times New Roman"/>
              </a:rPr>
              <a:t>от общего количества муниципальных служащих данной категории</a:t>
            </a:r>
            <a:r>
              <a:rPr lang="ru-RU" sz="1600" i="1" dirty="0" smtClean="0">
                <a:solidFill>
                  <a:schemeClr val="tx1"/>
                </a:solidFill>
                <a:latin typeface="Liberation Serif"/>
                <a:ea typeface="Times New Roman"/>
                <a:cs typeface="Times New Roman"/>
              </a:rPr>
              <a:t>)  </a:t>
            </a:r>
            <a:endParaRPr lang="ru-RU" sz="1600" i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6845" y="5253772"/>
            <a:ext cx="4752527" cy="12931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муниципальные служащие, впервые поступившие на  муниципальную службу – </a:t>
            </a:r>
            <a:r>
              <a:rPr lang="ru-RU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 человек </a:t>
            </a:r>
            <a:r>
              <a:rPr lang="ru-RU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(100% от общего количества муниципальных служащих данной категории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2798" y="3472592"/>
            <a:ext cx="4896543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Муниципальные  служащие, </a:t>
            </a:r>
            <a:r>
              <a:rPr lang="ru-RU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должностные обязанности которых входит участие в проведении закупок товаров, работ,</a:t>
            </a:r>
          </a:p>
          <a:p>
            <a:pPr algn="ctr"/>
            <a:r>
              <a:rPr lang="ru-RU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услуг для обеспечения муниципальных </a:t>
            </a:r>
            <a:r>
              <a:rPr lang="ru-RU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нужд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</a:t>
            </a:r>
            <a:r>
              <a:rPr lang="ru-RU" sz="1600" b="1" i="1" dirty="0">
                <a:solidFill>
                  <a:srgbClr val="FF0000"/>
                </a:solidFill>
                <a:latin typeface="Liberation Serif"/>
                <a:ea typeface="Times New Roman"/>
                <a:cs typeface="Times New Roman"/>
              </a:rPr>
              <a:t> человек </a:t>
            </a:r>
            <a:r>
              <a:rPr lang="ru-RU" sz="1600" dirty="0">
                <a:solidFill>
                  <a:prstClr val="black"/>
                </a:solidFill>
                <a:latin typeface="Liberation Serif"/>
                <a:ea typeface="Times New Roman"/>
                <a:cs typeface="Times New Roman"/>
              </a:rPr>
              <a:t>(</a:t>
            </a:r>
            <a:r>
              <a:rPr lang="ru-RU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 от общего количества муниципальных служащих данной категории). </a:t>
            </a:r>
          </a:p>
        </p:txBody>
      </p:sp>
      <p:pic>
        <p:nvPicPr>
          <p:cNvPr id="2" name="Picture 2" descr="https://avatars.mds.yandex.net/i?id=5e935a16cc89607bed4625e7601cf908_sr-558953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03" y="2132857"/>
            <a:ext cx="3672408" cy="37675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65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14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30381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ПРОТИВОДЕЙСТВИЕ КОРРУПЦИИ В СФЕРЕ УПРАВЛЕНИЯ И РАСПОРЯЖЕНИЯ  МУНИЦИПАЛЬНОЙ СОБСТВЕННОСТЬЮ, В БЮДЖЕТНОЙ СФЕРЕ, В СФЕРЕ ЗАКУПОК ТОВАРОВ, РАБОТ, УСЛУГ ДЛЯ ОБЕСПЕЧЕНИЯ МУНИЦИПАЛЬНЫХ НУЖД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04208"/>
              </p:ext>
            </p:extLst>
          </p:nvPr>
        </p:nvGraphicFramePr>
        <p:xfrm>
          <a:off x="611560" y="980728"/>
          <a:ext cx="8208912" cy="41824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6554"/>
                <a:gridCol w="1985545"/>
                <a:gridCol w="3876813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Контрольные мероприятия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Ответственный орган, проводивший проверку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Выявленные нарушения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667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сфере использования муниципального имущества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 мероприятия</a:t>
                      </a:r>
                      <a:endParaRPr lang="ru-RU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Счетная палата городского округа Первоуральск, Финансовое управление Администрации городского округа Первоуральск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Выявлены  нарушения при управлении и распоряжении имуществом на сумму 40 329,03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тыс.рублей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Неэффективного, нецелевого использования имущества не установлено.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0762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 бюджетной сфере – </a:t>
                      </a:r>
                      <a:r>
                        <a:rPr lang="ru-RU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контрольных мероприятия</a:t>
                      </a:r>
                      <a:endParaRPr lang="ru-RU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Счетная палата городского округа Первоуральск, Финансовое управление Администрации городского округа Первоуральск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Установлено 32 нарушения бюджетного законодательства Российской Федерации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сумму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21 134,57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тыс.рублей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прокуратуру города Первоуральска для возбуждения дел об административных правонарушениях  направлены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материалы 6 проверок.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189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сфере закупок товаров, работ, услуг для обеспечения муниципальных нужд проведена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проведено -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контрольных мероприятий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Счетная палата городского округа Первоуральск, Финансовое управление Администрации городского округа Первоуральск</a:t>
                      </a: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Установлено 43 нарушения в сфере закупок товаров, работ, услуг для муниципальных нужд на сумму                   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102 484,01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 rot="10800000" flipV="1">
            <a:off x="563159" y="5267091"/>
            <a:ext cx="8260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Результаты контрольных мероприятий размещены: 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официальном сайте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Счетной палаты городского округа Первоуральск о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sp-pervouralsk.ru/activities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а официальном сайте Администрации городского округа Первоуральск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prvadm.ru/struktura-administracii/finansovoe-upravlenie/publichnyj-bjudzhet/kontrolnye-meroprijatija/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smtClean="0">
                <a:latin typeface="Liberation Serif"/>
                <a:ea typeface="Times New Roman"/>
                <a:cs typeface="Times New Roman"/>
              </a:rPr>
              <a:t>результаты </a:t>
            </a:r>
            <a:r>
              <a:rPr lang="ru-RU" sz="1200" dirty="0">
                <a:latin typeface="Liberation Serif"/>
                <a:ea typeface="Times New Roman"/>
                <a:cs typeface="Times New Roman"/>
              </a:rPr>
              <a:t>проверок в сфере закупок товаров, работ, услуг дополнительно </a:t>
            </a:r>
            <a:r>
              <a:rPr lang="ru-RU" sz="1200" dirty="0" smtClean="0">
                <a:latin typeface="Liberation Serif"/>
                <a:ea typeface="Times New Roman"/>
                <a:cs typeface="Times New Roman"/>
              </a:rPr>
              <a:t>размещены в том числе  </a:t>
            </a:r>
            <a:r>
              <a:rPr lang="ru-RU" sz="1200" dirty="0">
                <a:latin typeface="Liberation Serif"/>
                <a:ea typeface="Times New Roman"/>
                <a:cs typeface="Times New Roman"/>
              </a:rPr>
              <a:t>на официальном сайте Единой информационной системы  в сфере закупок </a:t>
            </a:r>
            <a:r>
              <a:rPr lang="en-US" sz="1200" u="sng" dirty="0" err="1">
                <a:solidFill>
                  <a:srgbClr val="000000"/>
                </a:solidFill>
                <a:latin typeface="Liberation Serif"/>
                <a:ea typeface="Times New Roman"/>
                <a:cs typeface="Times New Roman"/>
                <a:hlinkClick r:id="rId4"/>
              </a:rPr>
              <a:t>zakupki</a:t>
            </a:r>
            <a:r>
              <a:rPr lang="ru-RU" sz="1200" u="sng" dirty="0">
                <a:solidFill>
                  <a:srgbClr val="000000"/>
                </a:solidFill>
                <a:latin typeface="Liberation Serif"/>
                <a:ea typeface="Times New Roman"/>
                <a:cs typeface="Times New Roman"/>
                <a:hlinkClick r:id="rId4"/>
              </a:rPr>
              <a:t>.</a:t>
            </a:r>
            <a:r>
              <a:rPr lang="en-US" sz="1200" u="sng" dirty="0" err="1">
                <a:solidFill>
                  <a:srgbClr val="000000"/>
                </a:solidFill>
                <a:latin typeface="Liberation Serif"/>
                <a:ea typeface="Times New Roman"/>
                <a:cs typeface="Times New Roman"/>
                <a:hlinkClick r:id="rId4"/>
              </a:rPr>
              <a:t>gov</a:t>
            </a:r>
            <a:r>
              <a:rPr lang="ru-RU" sz="1200" u="sng" dirty="0">
                <a:solidFill>
                  <a:srgbClr val="000000"/>
                </a:solidFill>
                <a:latin typeface="Liberation Serif"/>
                <a:ea typeface="Times New Roman"/>
                <a:cs typeface="Times New Roman"/>
                <a:hlinkClick r:id="rId4"/>
              </a:rPr>
              <a:t>.</a:t>
            </a:r>
            <a:r>
              <a:rPr lang="en-US" sz="1200" u="sng" dirty="0" err="1">
                <a:solidFill>
                  <a:srgbClr val="000000"/>
                </a:solidFill>
                <a:latin typeface="Liberation Serif"/>
                <a:ea typeface="Times New Roman"/>
                <a:cs typeface="Times New Roman"/>
                <a:hlinkClick r:id="rId4"/>
              </a:rPr>
              <a:t>ru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16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9054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ОБЕСПЕЧЕНИЕ ОТКРЫТОСТИ ДЕЯТЕЛЬНОСТИ ОРГАНОВ МЕСТНОГО САМОУПРАВЛЕНИЯ В СФЕРЕ ПРОТИВОДЕЙСТВИЯ КОРРУПЦИИ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967" y="836712"/>
            <a:ext cx="8172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Обеспечена открытость и доступность информации о деятельности по профилактике коррупционных правонарушений </a:t>
            </a:r>
            <a:r>
              <a:rPr lang="ru-RU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u="sng" dirty="0" smtClean="0"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ru-RU" sz="1400" u="sng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ru-RU" sz="1400" u="sng" dirty="0" smtClean="0">
                <a:latin typeface="Arial" pitchFamily="34" charset="0"/>
                <a:cs typeface="Arial" pitchFamily="34" charset="0"/>
                <a:hlinkClick r:id="rId2"/>
              </a:rPr>
              <a:t>prvadm.ru/struktura-administracii/komitet-po-pravovoj-rabote-i-municipalnoj-sluzhbe/protivodejstvie-korrupcii</a:t>
            </a:r>
            <a:r>
              <a:rPr lang="ru-RU" u="sng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8" y="1827114"/>
            <a:ext cx="8102006" cy="489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18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-31535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Целевые показатели реализации Плана мероприятий по противодействию коррупции в городском округе Первоуральск на 2021 – 2024 годы на 2023 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66917"/>
              </p:ext>
            </p:extLst>
          </p:nvPr>
        </p:nvGraphicFramePr>
        <p:xfrm>
          <a:off x="143508" y="620688"/>
          <a:ext cx="8856984" cy="53353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6044"/>
                <a:gridCol w="6732748"/>
                <a:gridCol w="864096"/>
                <a:gridCol w="864096"/>
              </a:tblGrid>
              <a:tr h="691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п/п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Плановое значение целевого показателя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Достигнутое значение целевого показателя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заседаний комиссий по соблюдению требований к служебному поведению муниципальных служащих городского округа Первоуральск и урегулированию конфликта интересов в органах местного самоуправления городского округа Первоуральск, информация в отношении которых размещена на официальных сайтах органов местного самоуправления городского округа Первоуральск, от общего количества проведенных заседаний комиссий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1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лиц, замещающих должности муниципальной службы в органах местного самоуправления городского округа Первоуральск, представивших сведения о доходах, расходах, об имуществе и обязательствах имущественного характера, от общего количества муниципальных служащих, замещающих на 31 декабря года, предшествующего отчетному году, должности муниципальной службы в органах местного самоуправления городского округа Первоуральск и, осуществление полномочий по которым влечет за собой обязанность представлять такие сведения.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руководителей муниципальных учреждений городского округа Первоуральск, представивших сведения о доходах, об имуществе и обязательствах имущественного характера, от общего количества руководителей муниципальных учреждений городского округа Первоуральск.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3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лиц, замещающих муниципальные должности городского округа Первоуральск, должности муниципальной службы в органах местного самоуправления городского округа Первоуральск в отношении которых опубликованы представленные ими сведения о доходах, расходах, об имуществе и обязательствах имущественного характера, от общего количества лиц, обязанных представить сведения о доходах, расходах, об имуществе и обязательствах имущественного характера, подлежащие опубликованию.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руководителей муниципальных учреждений городского округа Первоуральск, в отношении которых опубликованы сведения о доходах, об имуществе и обязательствах имущественного характера, от общего количества руководителей муниципальных учреждений городского округа Первоуральск, представивших сведения о доходах, об имуществе и обязательствах имущественного характера.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6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18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129" y="116632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ЦЕЛЕВЫЕ ПОКАЗАТЕЛИ РЕАЛИЗАЦИИ ПЛАНА МЕРОПРИЯТИЙ ОРГАНОВ МЕСТНОГО САМОУПРАВЛЕНИЯ ГОРОДСКОГО ОКРУГА ПЕРВОУРАЛЬСК ПО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ПРОТИВОДЕЙСТВИЮ КОРРУПЦИИ НА 2023 ГОД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5075"/>
              </p:ext>
            </p:extLst>
          </p:nvPr>
        </p:nvGraphicFramePr>
        <p:xfrm>
          <a:off x="179512" y="1196752"/>
          <a:ext cx="8820979" cy="47880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4035"/>
                <a:gridCol w="6768752"/>
                <a:gridCol w="864096"/>
                <a:gridCol w="864096"/>
              </a:tblGrid>
              <a:tr h="656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п/п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Плановое значение целевого показателя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Достигнутое значение целевого показателя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88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доли лиц, замещающих должности муниципальной службы в органах местного самоуправления городского округа Первоуральск, допустивших представление недостоверных и (или) неполных сведений о доходах, расходах, об имуществе и обязательствах имущественного характера, а также о доходах, расходах, об имуществе и обязательствах имущественного характера своих супруги (супруга) и несовершеннолетних детей, от общего количества лиц, замещающих должности муниципальной службы в органах местного самоуправления городского округа Первоуральск, представляющих сведения о доходах, расходах, об имуществе и обязательствах имущественного характера.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196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лиц, замещающих должности муниципальной службы в органах местного самоуправления городского округа Первоуральск, в том числе ответственных за работу по профилактике коррупционных и иных правонарушений, прошедших обучение по программам антикоррупционной тематики.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288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проектов нормативных правовых актов городского округа Первоуральск, в отношении которых проводилась внутренняя антикоррупционная экспертиза, в общем количестве подготовленных нормативных правовых актов городского округа Первоуральск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370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обращений граждан, организаций (сообщений) о фактах коррупции или коррупционных проявлениях от общего количества обращений.</a:t>
                      </a: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0,01%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243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10</a:t>
                      </a:r>
                    </a:p>
                    <a:p>
                      <a:pPr algn="l"/>
                      <a:endParaRPr lang="ru-RU" sz="1200" b="0" dirty="0" smtClean="0"/>
                    </a:p>
                    <a:p>
                      <a:pPr algn="l"/>
                      <a:endParaRPr lang="ru-RU" sz="1200" b="0" dirty="0" smtClean="0"/>
                    </a:p>
                    <a:p>
                      <a:pPr algn="l"/>
                      <a:r>
                        <a:rPr lang="ru-RU" sz="1200" b="0" dirty="0" smtClean="0"/>
                        <a:t>11</a:t>
                      </a:r>
                      <a:endParaRPr lang="ru-RU" sz="1200" b="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Доля нарушений в сфере управления и распоряжения имуществом, находящимся в муниципальной собственности. </a:t>
                      </a:r>
                    </a:p>
                    <a:p>
                      <a:pPr algn="l"/>
                      <a:endParaRPr lang="ru-RU" sz="1200" b="0" dirty="0" smtClean="0"/>
                    </a:p>
                    <a:p>
                      <a:pPr algn="l"/>
                      <a:r>
                        <a:rPr lang="ru-RU" sz="1200" b="0" dirty="0" smtClean="0"/>
                        <a:t>Доля нарушений действующего законодательства при проведении конкурсов и аукционов на размещение заказов на закупку продукции для муниципальных нужд.</a:t>
                      </a:r>
                    </a:p>
                    <a:p>
                      <a:pPr algn="l"/>
                      <a:endParaRPr lang="ru-RU" sz="1200" b="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4,0%</a:t>
                      </a:r>
                    </a:p>
                    <a:p>
                      <a:pPr algn="l"/>
                      <a:endParaRPr lang="ru-RU" sz="1200" dirty="0" smtClean="0"/>
                    </a:p>
                    <a:p>
                      <a:pPr algn="l"/>
                      <a:endParaRPr lang="ru-RU" sz="1200" dirty="0" smtClean="0"/>
                    </a:p>
                    <a:p>
                      <a:pPr algn="l"/>
                      <a:r>
                        <a:rPr lang="ru-RU" sz="1200" dirty="0" smtClean="0"/>
                        <a:t>4,0%</a:t>
                      </a:r>
                      <a:endParaRPr lang="ru-RU" sz="120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2,7%</a:t>
                      </a:r>
                    </a:p>
                    <a:p>
                      <a:pPr algn="l"/>
                      <a:endParaRPr lang="ru-RU" sz="1200" dirty="0" smtClean="0"/>
                    </a:p>
                    <a:p>
                      <a:pPr algn="l"/>
                      <a:endParaRPr lang="ru-RU" sz="1200" dirty="0" smtClean="0"/>
                    </a:p>
                    <a:p>
                      <a:pPr algn="l"/>
                      <a:r>
                        <a:rPr lang="ru-RU" sz="1200" dirty="0" smtClean="0"/>
                        <a:t>4,8%</a:t>
                      </a:r>
                      <a:endParaRPr lang="ru-RU" sz="120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4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3" y="0"/>
            <a:ext cx="9036496" cy="90872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ПОВЫШЕНИЕ ЭФФЕКТИВНОСТИ АНТИКОРРУПЦИОННОЙ ДЕЯТЕЛЬНОСТИ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16757"/>
            <a:ext cx="3960440" cy="4525963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об исполнении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лана мероприятий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противодействию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коррупции в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городском округе Первоуральск на 2021 - 2024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годы 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перечня целевых показателей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Плана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мероприятий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противодействию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коррупции в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городском округе Первоуральск на 2021 - 2024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годы, размещены на официальном сайте Администрации городского округа Первоуральск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https://prvadm.ru/struktura-administracii/komitet-po-pravovoj-rabote-i-municipalnoj-sluzhbe/protivodejstvie-korrupcii/doklady-otchety-statisticheskaja-informacija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/</a:t>
            </a:r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4896544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5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435" y="83671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29038" y="2021595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1"/>
            <a:ext cx="8142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ПЛАН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МЕРОПРИЯТИЙ ПО ПРОТИВОДЕЙСТВИЮ КОРРУПЦИИ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ГОРОДСКОМ ОКРУГЕ ПЕРВОУРАЛЬСК НА 2021 - 2024 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952" y="1298377"/>
            <a:ext cx="8157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УТВЕРЖДЕН РАСПОРЯЖЕНИЕМ ГЛАВЫ ГОРОДСКОГО ОКРУГА ПЕРВОУРАЛЬСК ОТ 24.12.2020 г. № 225 (в ред. распоряжений Главы городского округа Первоуральск от 25.06.2012 № 130, от 17.09.2021 № 194, от 29.12.2021 № 267) «ОБ </a:t>
            </a:r>
            <a:r>
              <a:rPr lang="ru-RU" dirty="0"/>
              <a:t>УТВЕРЖДЕНИИ </a:t>
            </a:r>
            <a:r>
              <a:rPr lang="ru-RU" dirty="0" smtClean="0"/>
              <a:t>ПЛАНА МЕРОПРИЯТИЙ </a:t>
            </a:r>
            <a:r>
              <a:rPr lang="ru-RU" dirty="0"/>
              <a:t>ПО ПРОТИВОДЕЙСТВИЮ </a:t>
            </a:r>
            <a:r>
              <a:rPr lang="ru-RU" dirty="0" smtClean="0"/>
              <a:t>КОРРУПЦИИВ </a:t>
            </a:r>
            <a:r>
              <a:rPr lang="ru-RU" dirty="0"/>
              <a:t>ГОРОДСКОМ ОКРУГЕ ПЕРВОУРАЛЬСК НА 2021 - 2024 ГОДЫ </a:t>
            </a:r>
            <a:r>
              <a:rPr lang="ru-RU" dirty="0" smtClean="0"/>
              <a:t>И ПЕРЕЧНЯ </a:t>
            </a:r>
            <a:r>
              <a:rPr lang="ru-RU" dirty="0"/>
              <a:t>ЦЕЛЕВЫХ ПОКАЗАТЕЛЕЙ ЭФФЕКТИВНОСТИ </a:t>
            </a:r>
            <a:r>
              <a:rPr lang="ru-RU" dirty="0" smtClean="0"/>
              <a:t>РЕАЛИЗАЦИИ ПЛАНА </a:t>
            </a:r>
            <a:r>
              <a:rPr lang="ru-RU" dirty="0"/>
              <a:t>МЕРОПРИЯТИЙ ПО ПРОТИВОДЕЙСТВИЮ </a:t>
            </a:r>
            <a:r>
              <a:rPr lang="ru-RU" dirty="0" smtClean="0"/>
              <a:t>КОРРУПЦИИ </a:t>
            </a:r>
          </a:p>
          <a:p>
            <a:pPr algn="ctr"/>
            <a:r>
              <a:rPr lang="ru-RU" dirty="0" smtClean="0"/>
              <a:t>В </a:t>
            </a:r>
            <a:r>
              <a:rPr lang="ru-RU" dirty="0"/>
              <a:t>ГОРОДСКОМ ОКРУГЕ ПЕРВОУРАЛЬСК </a:t>
            </a:r>
            <a:r>
              <a:rPr lang="ru-RU" dirty="0" smtClean="0"/>
              <a:t>НА </a:t>
            </a:r>
            <a:r>
              <a:rPr lang="ru-RU" dirty="0"/>
              <a:t>2021 - 2024 </a:t>
            </a:r>
            <a:r>
              <a:rPr lang="ru-RU" dirty="0" smtClean="0"/>
              <a:t>ГОДЫ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142938" y="3717032"/>
            <a:ext cx="975889" cy="64168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14435" y="4614114"/>
            <a:ext cx="224134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600" b="1" cap="all" dirty="0" smtClean="0">
                <a:solidFill>
                  <a:srgbClr val="FF0000"/>
                </a:solidFill>
                <a:latin typeface="Arial" pitchFamily="34" charset="0"/>
              </a:rPr>
              <a:t>Включает – 119 мероприятий </a:t>
            </a:r>
            <a:endParaRPr lang="ru-RU" sz="1600" b="1" cap="all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7864" y="4614114"/>
            <a:ext cx="280831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600" b="1" cap="all" dirty="0" smtClean="0">
                <a:solidFill>
                  <a:srgbClr val="FF0000"/>
                </a:solidFill>
                <a:latin typeface="Arial" pitchFamily="34" charset="0"/>
              </a:rPr>
              <a:t>ПО 15 направлениям антикоррупционной деятельности</a:t>
            </a:r>
            <a:endParaRPr lang="ru-RU" sz="1600" b="1" cap="all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699792" y="4853062"/>
            <a:ext cx="432048" cy="36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22983" y="4614114"/>
            <a:ext cx="238724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600" b="1" cap="all" dirty="0" smtClean="0">
                <a:solidFill>
                  <a:srgbClr val="FF0000"/>
                </a:solidFill>
                <a:latin typeface="Arial" pitchFamily="34" charset="0"/>
              </a:rPr>
              <a:t>Включает 11 целевых показателей реализации плана</a:t>
            </a:r>
            <a:endParaRPr lang="ru-RU" sz="1600" b="1" cap="all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435" y="83671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2228" y="2185083"/>
            <a:ext cx="441390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Заседание Комиссия </a:t>
            </a:r>
            <a:r>
              <a:rPr lang="ru-RU" sz="1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координации работы по противодействию коррупции </a:t>
            </a:r>
          </a:p>
          <a:p>
            <a:pPr algn="ctr"/>
            <a:r>
              <a:rPr lang="ru-RU" sz="1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городском округе </a:t>
            </a:r>
            <a:r>
              <a:rPr lang="ru-RU" sz="1600" b="1" cap="all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первоуральск</a:t>
            </a:r>
            <a:r>
              <a:rPr lang="ru-RU" sz="1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600" b="1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7114" y="6262573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-21391"/>
            <a:ext cx="8442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746" y="86033"/>
            <a:ext cx="8218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ОБЕСПЕЧЕНЕИ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ДЕЯТЕЛЬНОСТИ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КОМИССИИ ПО КООРДИНАЦИИ РАБОТЫ ПО ПРОТИВОДЕЙСТВИЮ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КОРРУПЦИИ В ГОРОДСКОМ ОКРУГЕ ПЕРВОУРАЛЬСК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2030" y="1038423"/>
            <a:ext cx="42725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Arial" pitchFamily="34" charset="0"/>
              </a:rPr>
              <a:t>План работы комиссии</a:t>
            </a:r>
            <a:endParaRPr lang="ru-RU" b="1" cap="all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03451" y="4149080"/>
            <a:ext cx="1849839" cy="740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ЗАСЕДАНИЕ </a:t>
            </a:r>
            <a:r>
              <a:rPr lang="ru-RU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.04.2023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60232" y="4149081"/>
            <a:ext cx="1905700" cy="74066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ЗАСЕДАНИЕ </a:t>
            </a:r>
            <a:r>
              <a:rPr lang="ru-RU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07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.07.2023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03451" y="5101625"/>
            <a:ext cx="1888261" cy="7187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ЗАСЕДАНИЕ </a:t>
            </a:r>
            <a:r>
              <a:rPr lang="ru-RU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.10.2023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660232" y="5101626"/>
            <a:ext cx="1926166" cy="7187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ЗАСЕДАНИЕ 27.12.2023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6000493" y="1556792"/>
            <a:ext cx="659739" cy="60122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658" y="3789040"/>
            <a:ext cx="34291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Информация о деятельности комиссии размещена на официальном сайте Администрации городского округа Первоуральск </a:t>
            </a:r>
            <a:r>
              <a:rPr lang="en-US" sz="1400" b="1" dirty="0" smtClean="0">
                <a:solidFill>
                  <a:srgbClr val="FF0000"/>
                </a:solidFill>
              </a:rPr>
              <a:t>https</a:t>
            </a:r>
            <a:r>
              <a:rPr lang="en-US" sz="1400" b="1" dirty="0">
                <a:solidFill>
                  <a:srgbClr val="FF0000"/>
                </a:solidFill>
              </a:rPr>
              <a:t>://prvadm.ru/struktura-administracii/komitet-po-pravovoj-rabote-i-municipalnoj-sluzhbe/protivodejstvie-korrupcii/komissija-po-koordinacii-raboty-po-protivodejstviju-korrupcii/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002911" y="3428998"/>
            <a:ext cx="712536" cy="614649"/>
          </a:xfrm>
          <a:prstGeom prst="downArrow">
            <a:avLst>
              <a:gd name="adj1" fmla="val 50000"/>
              <a:gd name="adj2" fmla="val 51871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just01\Desktop\WhatsApp-Image-2023-12-27-at-15.10.01-1-768x57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" y="887044"/>
            <a:ext cx="3677306" cy="27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638" y="801591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9038" y="2021595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7886"/>
            <a:ext cx="8442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497"/>
            <a:ext cx="8770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СОВЕРШЕНСТВОВАНИЕ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НОРМАТИВНОГО ПРАВОВОГО ОБЕСПЕЧЕНИЯ ДЕЯТЕЛЬНОСТИ ПО ПРОТИВОДЕЙСТВИЮ КОРРУПЦИИ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89" y="865390"/>
            <a:ext cx="3960441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Анализ нормативных правовых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актов,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в целях приведения их в соответствие с законодательством Российской Федерации и Свердловской области по противодействию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коррупции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5750" y="2768620"/>
            <a:ext cx="329472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ринято 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</a:t>
            </a: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муниципальных НПА в </a:t>
            </a:r>
            <a:r>
              <a:rPr lang="ru-RU" sz="16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сфере противодействия </a:t>
            </a:r>
            <a:r>
              <a:rPr lang="ru-RU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коррупции</a:t>
            </a:r>
            <a:endParaRPr lang="ru-RU" sz="1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895072"/>
            <a:ext cx="329472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Юридические службы Администрации городского округа Первоуральск, аппарата Первоуральской городской Думы</a:t>
            </a:r>
            <a:endParaRPr lang="ru-RU" sz="16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585122" y="1556792"/>
            <a:ext cx="417643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1026" name="Picture 2" descr="https://pharmvestnik.ru/apps/fv/assets/files/content/news/742/74213/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" y="2348272"/>
            <a:ext cx="3923928" cy="30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6795426" y="2348880"/>
            <a:ext cx="440870" cy="36004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6036" y="422556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Муниципальные нормативно - правовые размещены на официальном сайте городского округа Первоуральск в разделе «Противодействие коррупции»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  <a:hlinkClick r:id="rId4"/>
              </a:rPr>
              <a:t>https://prvadm.ru/struktura-administracii/komitet-po-pravovoj-rabote-i-municipalnoj-sluzhbe/protivodejstvie-korrupcii/normativnye-pravovye-i-inye-akty-v-sfere-protivodejstvija-korrupcii/normativno-pravovye-akty-gorodskogo-okruga-pervouralsk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0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937" y="79724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710" y="120512"/>
            <a:ext cx="8984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2. ПОВЫШЕНИЕ РЕЗУЛЬТАТИВНОСТИ АНТИКОРРУПЦИОННОЙ ЭКСПЕРТИЗЫ НОРМАТИВНЫХ ПРАВОВЫХ АКТОВ ГОРОДСКОГО ОКРУГА ПЕРВОУРАЛЬСК И ИХ ПРОЕКТОВ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58008" y="1595978"/>
            <a:ext cx="1788423" cy="1407194"/>
          </a:xfrm>
          <a:prstGeom prst="rightArrow">
            <a:avLst>
              <a:gd name="adj1" fmla="val 50000"/>
              <a:gd name="adj2" fmla="val 45846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4037" y="2095951"/>
            <a:ext cx="173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экспертиза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1663" y="4500740"/>
            <a:ext cx="183210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заключение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выявлении </a:t>
            </a:r>
            <a:r>
              <a:rPr lang="ru-RU" sz="1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коррупциогенных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факторов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8144" y="3466634"/>
            <a:ext cx="2808312" cy="646331"/>
          </a:xfrm>
          <a:prstGeom prst="rect">
            <a:avLst/>
          </a:prstGeom>
          <a:solidFill>
            <a:schemeClr val="bg1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УПРАВЛЕНИЕ  МИНЮСТА РОССИИ ПО СВЕРДЛОВСКОЙ ОБЛАСТИ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3" y="3448169"/>
            <a:ext cx="2304257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СЛУЖБЫ  АДМИНИСТРАЦИИ, ПЕРВОУРАЛЬСКОЙ ГОРОДСКОЙ ДУМЫ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6016932"/>
            <a:ext cx="343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коррупциогенные</a:t>
            </a:r>
            <a:r>
              <a:rPr lang="ru-RU" sz="1600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факторы </a:t>
            </a: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устранены</a:t>
            </a:r>
            <a:endParaRPr lang="ru-RU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2959" y="1896437"/>
            <a:ext cx="2941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 проектов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 – правовых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 (100%)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31590" y="3466634"/>
            <a:ext cx="2136804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ПРОКУРАТУРА   </a:t>
            </a:r>
          </a:p>
          <a:p>
            <a:pPr lvl="0" algn="ctr"/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ПЕРВОУРАЛЬСКА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3889" y="4458055"/>
            <a:ext cx="1872208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актов прокурорского реагирования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устранении </a:t>
            </a:r>
            <a:r>
              <a:rPr lang="ru-RU" sz="1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коррупциогенных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факторов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93176" y="4450909"/>
            <a:ext cx="280831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коррупциогенные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факторы 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выявлены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411760" y="5518715"/>
            <a:ext cx="940763" cy="46805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1895464"/>
            <a:ext cx="3240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о внесении изменений в Устав городского округа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ервоуральск 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63177" y="4245977"/>
            <a:ext cx="0" cy="233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47712" y="3959077"/>
            <a:ext cx="0" cy="466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62997" y="4115172"/>
            <a:ext cx="0" cy="342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1248" y="79724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Обобщение результатов антикоррупционной экспертизы </a:t>
            </a:r>
          </a:p>
          <a:p>
            <a:pPr lvl="0" algn="ctr"/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нормативных правовых актов и  их проектов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699792" y="2918883"/>
            <a:ext cx="1182899" cy="3538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608842" y="3082723"/>
            <a:ext cx="754156" cy="3538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435" y="83671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777106"/>
            <a:ext cx="6840760" cy="5723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ОРГАНЫ МЕСТНОГО САМОУПРАВЛЕНИЯ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861823" y="2428588"/>
            <a:ext cx="1105290" cy="1084796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3513" y="116631"/>
            <a:ext cx="93965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2. ПОВЫШЕНИЕ РЕЗУЛЬТАТИВНОСТИ  АНТИКОРРУПЦИОННОЙ ЭКСПЕРТИЗЫ </a:t>
            </a:r>
          </a:p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НОРМАТИВНО – ПРАВОВЫХ АКТОВ ГОРОДСКОГО ОКРУГА ПЕРВОУРАЛЬСК И ИХ ПРОЕКТОВ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0691" y="2440724"/>
            <a:ext cx="4736557" cy="15542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Размещение проектов  нормативных </a:t>
            </a: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правовых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актов проведения независимой антикоррупционной экспертизы:</a:t>
            </a:r>
          </a:p>
          <a:p>
            <a:pPr algn="ctr"/>
            <a:r>
              <a:rPr lang="en-US" sz="1400" b="1" dirty="0">
                <a:latin typeface="Arial" pitchFamily="34" charset="0"/>
                <a:ea typeface="Times New Roman"/>
                <a:cs typeface="Arial" pitchFamily="34" charset="0"/>
                <a:hlinkClick r:id="rId2"/>
              </a:rPr>
              <a:t>https://prvadm.ru/nezavisimaja-jekspertiza</a:t>
            </a:r>
            <a:r>
              <a:rPr lang="en-US" sz="1100" b="1" dirty="0" smtClean="0">
                <a:latin typeface="Arial" pitchFamily="34" charset="0"/>
                <a:ea typeface="Times New Roman"/>
                <a:cs typeface="Arial" pitchFamily="34" charset="0"/>
                <a:hlinkClick r:id="rId2"/>
              </a:rPr>
              <a:t>/</a:t>
            </a:r>
            <a:endParaRPr lang="ru-RU" sz="11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endParaRPr lang="ru-RU" sz="11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ea typeface="Times New Roman"/>
                <a:cs typeface="Arial" pitchFamily="34" charset="0"/>
                <a:hlinkClick r:id="rId3"/>
              </a:rPr>
              <a:t>https://</a:t>
            </a:r>
            <a:r>
              <a:rPr lang="en-US" sz="1400" b="1" dirty="0" smtClean="0">
                <a:latin typeface="Arial" pitchFamily="34" charset="0"/>
                <a:ea typeface="Times New Roman"/>
                <a:cs typeface="Arial" pitchFamily="34" charset="0"/>
                <a:hlinkClick r:id="rId3"/>
              </a:rPr>
              <a:t>www.prvduma.ru/ezavisimiya-ekspertiza-2023.html</a:t>
            </a:r>
            <a:r>
              <a:rPr lang="ru-RU" sz="11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1100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022" y="838171"/>
            <a:ext cx="8847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Ведение учета  и обобщение результатов независимой антикоррупционной экспертизы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236296" y="2762675"/>
            <a:ext cx="20312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144 проектов НПА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направлено на независимую экспертизу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187624" y="1501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739" y="4509120"/>
            <a:ext cx="291347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 – 4 заключения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независимого эксперта (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Чуприянов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В.Н.) по результатам проведения независимой антикоррупционной экспертизы проектов НПА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804248" y="3119962"/>
            <a:ext cx="432048" cy="39342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89881" y="4524471"/>
            <a:ext cx="277324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г. – 1 заключение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независимого эксперта (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Чуприянов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В.Н.) по результатам проведения независимой антикоррупционной экспертизы проектов НПА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30351" y="4509120"/>
            <a:ext cx="2613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03848" y="4472345"/>
            <a:ext cx="27818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355065" y="4493610"/>
            <a:ext cx="25551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156176" y="4594126"/>
            <a:ext cx="28803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г. –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заключения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независимого эксперта (Мельникова О.А.) по результатам проведения независимой антикоррупционной экспертизы проектов НПА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9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7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903" y="1201859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5201" y="-21591"/>
            <a:ext cx="8253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3. СОВЕРШЕНСТВОВАНИЕ РАБОТЫ ПО ПРОФИЛАКТИКЕ КОРРУПЦИОННЫХ И ИНЫХ ПРАВОНАРУШЕНИЙ В СИСТЕМЕ КАДРОВОЙ РАБОТЫ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55" y="5770728"/>
            <a:ext cx="3757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Arial" pitchFamily="34" charset="0"/>
                <a:ea typeface="Times New Roman"/>
                <a:cs typeface="Arial" pitchFamily="34" charset="0"/>
              </a:rPr>
              <a:t>Количество муниципальных служащих, представивших сведения о доходах</a:t>
            </a:r>
            <a:endParaRPr lang="ru-RU" sz="1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897" y="523220"/>
            <a:ext cx="8108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Представление сведений </a:t>
            </a:r>
            <a:r>
              <a:rPr lang="ru-RU" sz="20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 доходах, расходах, об имуществе и обязательствах имущественного характера</a:t>
            </a:r>
            <a:endParaRPr lang="ru-RU" sz="2000" b="1" i="1" dirty="0">
              <a:solidFill>
                <a:schemeClr val="accent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586" y="5940005"/>
            <a:ext cx="83354" cy="720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586" y="6273316"/>
            <a:ext cx="8335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41416" y="6563745"/>
            <a:ext cx="83354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67383" y="6109265"/>
            <a:ext cx="3541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itchFamily="34" charset="0"/>
                <a:ea typeface="Times New Roman"/>
                <a:cs typeface="Arial" pitchFamily="34" charset="0"/>
              </a:rPr>
              <a:t>Проведено проверок достоверности представленных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68903" y="1286210"/>
            <a:ext cx="403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МУНИЦИПАЛЬНЫЕ СЛУЖАЩИЕ</a:t>
            </a:r>
            <a:endParaRPr lang="ru-RU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780620" y="5781180"/>
            <a:ext cx="3757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Arial" pitchFamily="34" charset="0"/>
                <a:ea typeface="Times New Roman"/>
                <a:cs typeface="Arial" pitchFamily="34" charset="0"/>
              </a:rPr>
              <a:t>Количество муниципальных служащих, представивших сведения о доходах</a:t>
            </a:r>
            <a:endParaRPr lang="ru-RU" sz="1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440495" y="5945231"/>
            <a:ext cx="83354" cy="720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440495" y="6278542"/>
            <a:ext cx="83354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439325" y="6568971"/>
            <a:ext cx="83354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752164" y="6145269"/>
            <a:ext cx="3541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itchFamily="34" charset="0"/>
                <a:ea typeface="Times New Roman"/>
                <a:cs typeface="Arial" pitchFamily="34" charset="0"/>
              </a:rPr>
              <a:t>Проведено проверок достоверности представленных сведений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796685" y="6512642"/>
            <a:ext cx="2304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Arial" pitchFamily="34" charset="0"/>
                <a:ea typeface="Times New Roman"/>
                <a:cs typeface="Arial" pitchFamily="34" charset="0"/>
              </a:rPr>
              <a:t>Привлечено к ответственности</a:t>
            </a:r>
            <a:endParaRPr lang="ru-RU" sz="1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2" y="1916832"/>
            <a:ext cx="1653820" cy="1746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5" y="1916832"/>
            <a:ext cx="1661548" cy="1746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19" y="3861048"/>
            <a:ext cx="1661548" cy="1738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31" y="1840450"/>
            <a:ext cx="1718542" cy="1822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844" y="1840448"/>
            <a:ext cx="1710511" cy="1822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12" y="3861048"/>
            <a:ext cx="1728192" cy="1738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444560" y="6476638"/>
            <a:ext cx="39579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Arial" pitchFamily="34" charset="0"/>
                <a:ea typeface="Times New Roman"/>
                <a:cs typeface="Arial" pitchFamily="34" charset="0"/>
              </a:rPr>
              <a:t>Привлечено к ответственности</a:t>
            </a:r>
            <a:endParaRPr lang="ru-RU" sz="1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780620" y="1305009"/>
            <a:ext cx="403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РУКОВОДИТЕЛИ УЧРЕЖДЕНИЙ</a:t>
            </a:r>
            <a:endParaRPr lang="ru-RU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823" y="44624"/>
            <a:ext cx="8295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3. СОВЕРШЕНСТВОВАНИЕ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РАБОТЫ ПО ПРОФИЛАКТИКЕ КОРРУПЦИОННЫХ И ИНЫХ ПРАВОНАРУШЕНИЙ В СИСТЕМЕ КАДРОВОЙ РАБОТЫ</a:t>
            </a:r>
          </a:p>
        </p:txBody>
      </p:sp>
      <p:pic>
        <p:nvPicPr>
          <p:cNvPr id="1030" name="Picture 6" descr="https://avatars.mds.yandex.net/i?id=af3e94a13e5f00d38b75c77abc5d74dfdbf5468b-706860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29" y="3659251"/>
            <a:ext cx="2870246" cy="290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02" y="836712"/>
            <a:ext cx="3989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еятельность комиссий по соблюдению требований к </a:t>
            </a:r>
          </a:p>
          <a:p>
            <a:pPr lvl="0" algn="ctr"/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служебному поведению муниципальных служащих и </a:t>
            </a:r>
          </a:p>
          <a:p>
            <a:pPr lvl="0" algn="ctr"/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урегулированию  конфликта интересов</a:t>
            </a:r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2724" y="836712"/>
            <a:ext cx="4519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еятельность комиссий по соблюдению требований к служебному поведению руководителей муниципальных учреждений, муниципальных унитарных предприятий и урегулированию  конфликта интересов</a:t>
            </a:r>
            <a:endParaRPr lang="ru-RU" sz="16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02" y="2564904"/>
            <a:ext cx="410767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lvl="0" algn="ct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Комиссии в органах местного самоуправления городского округа Первоуральск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2020" y="2564904"/>
            <a:ext cx="4342836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2 – </a:t>
            </a:r>
            <a:r>
              <a:rPr lang="ru-RU" sz="1600" dirty="0">
                <a:solidFill>
                  <a:schemeClr val="tx1"/>
                </a:solidFill>
              </a:rPr>
              <a:t>Комиссии в органах местного самоуправления городского округа Первоуральск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02" y="3659252"/>
            <a:ext cx="296531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2021 г.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проведено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заседаний; рассмотрены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материалы в отношении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муниципальных служащих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02" y="4683772"/>
            <a:ext cx="2931361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lvl="0" algn="l"/>
            <a:r>
              <a:rPr 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2022 г. -  </a:t>
            </a:r>
            <a:r>
              <a:rPr lang="ru-RU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проведено</a:t>
            </a:r>
            <a:r>
              <a:rPr 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заседаний;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ru-RU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рассмотрены материалы в отношении </a:t>
            </a:r>
            <a:r>
              <a:rPr 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ru-RU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муниципальных служащих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01" y="5673735"/>
            <a:ext cx="2931361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lvl="0" algn="l"/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 -  </a:t>
            </a:r>
            <a:r>
              <a:rPr lang="ru-RU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проведено</a:t>
            </a:r>
            <a:r>
              <a:rPr 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заседание,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ru-RU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рассмотрены материалы в отношении </a:t>
            </a: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муниципального служащего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7005" y="3659252"/>
            <a:ext cx="305785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2021 г.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заседания не  проводились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1575" y="4351749"/>
            <a:ext cx="30932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заседания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проводились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57005" y="5130048"/>
            <a:ext cx="3057851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lvl="0" algn="l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проведено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заседания,</a:t>
            </a:r>
          </a:p>
          <a:p>
            <a:pPr lvl="0" algn="l"/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рассмотрены материалы в отношении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руководителей муниципальных учреждений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544915" y="3429000"/>
            <a:ext cx="0" cy="2302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459605" y="3429000"/>
            <a:ext cx="0" cy="2302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936426"/>
            <a:ext cx="8496944" cy="163469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462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3. СОВЕРШЕНСТВОВАНИЕ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91694" y="2270337"/>
            <a:ext cx="2909928" cy="1979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Нарушения, связанные с предоставлением сведений о доходах, об имуществе и обязательствах имущественного характера</a:t>
            </a:r>
          </a:p>
          <a:p>
            <a:pPr algn="ctr"/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429" y="1852375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МУНИЦИПАЛЬНЫЕ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СЛУЖАЩИЕ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39562" y="1834951"/>
            <a:ext cx="2696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РУКОВОДИТЕЛИ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МУНИЦИПАЛЬНЫХ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УЧРЕЖДЕНИЙ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160233"/>
            <a:ext cx="936104" cy="700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 –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6084169" y="5126339"/>
            <a:ext cx="222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8047998" y="3504230"/>
            <a:ext cx="210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2377" y="4805617"/>
            <a:ext cx="945557" cy="752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2021 –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71869" y="4767334"/>
            <a:ext cx="928760" cy="807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2021–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53043" y="4738828"/>
            <a:ext cx="2952322" cy="1570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Привлечены к дисциплинарной ответственности</a:t>
            </a:r>
          </a:p>
          <a:p>
            <a:pPr algn="ctr"/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836712"/>
            <a:ext cx="8586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Выявленные случаи несоблюдения антикоррупционного законодательства  </a:t>
            </a:r>
            <a:r>
              <a:rPr lang="ru-RU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Российской Федерации, применение мер юридической ответственности</a:t>
            </a:r>
            <a:endParaRPr lang="ru-RU" sz="20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59764" y="3160233"/>
            <a:ext cx="954104" cy="725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32" name="Прямая соединительная линия 31"/>
          <p:cNvCxnSpPr>
            <a:stCxn id="42" idx="2"/>
            <a:endCxn id="34" idx="0"/>
          </p:cNvCxnSpPr>
          <p:nvPr/>
        </p:nvCxnSpPr>
        <p:spPr>
          <a:xfrm>
            <a:off x="6736248" y="3861049"/>
            <a:ext cx="1" cy="906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282822" y="3177196"/>
            <a:ext cx="831201" cy="683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2022–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275368" y="3177196"/>
            <a:ext cx="862111" cy="666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2023–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41" name="Прямая соединительная линия 40"/>
          <p:cNvCxnSpPr>
            <a:stCxn id="12" idx="2"/>
            <a:endCxn id="35" idx="0"/>
          </p:cNvCxnSpPr>
          <p:nvPr/>
        </p:nvCxnSpPr>
        <p:spPr>
          <a:xfrm flipH="1">
            <a:off x="4629204" y="4250271"/>
            <a:ext cx="17454" cy="48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271867" y="3177195"/>
            <a:ext cx="928761" cy="683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2021–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82822" y="4788760"/>
            <a:ext cx="831201" cy="769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2022–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275368" y="4776353"/>
            <a:ext cx="862112" cy="769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2023–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45" name="Прямая соединительная линия 44"/>
          <p:cNvCxnSpPr>
            <a:endCxn id="42" idx="1"/>
          </p:cNvCxnSpPr>
          <p:nvPr/>
        </p:nvCxnSpPr>
        <p:spPr>
          <a:xfrm>
            <a:off x="6084169" y="3519122"/>
            <a:ext cx="1876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2" idx="3"/>
            <a:endCxn id="39" idx="1"/>
          </p:cNvCxnSpPr>
          <p:nvPr/>
        </p:nvCxnSpPr>
        <p:spPr>
          <a:xfrm>
            <a:off x="7200628" y="3519122"/>
            <a:ext cx="821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34" idx="3"/>
            <a:endCxn id="43" idx="1"/>
          </p:cNvCxnSpPr>
          <p:nvPr/>
        </p:nvCxnSpPr>
        <p:spPr>
          <a:xfrm>
            <a:off x="7200629" y="5171106"/>
            <a:ext cx="82193" cy="2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8114024" y="5125369"/>
            <a:ext cx="161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128909" y="3177196"/>
            <a:ext cx="858915" cy="708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2023 –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2987824" y="3474341"/>
            <a:ext cx="187700" cy="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63" idx="1"/>
          </p:cNvCxnSpPr>
          <p:nvPr/>
        </p:nvCxnSpPr>
        <p:spPr>
          <a:xfrm>
            <a:off x="2013867" y="3522059"/>
            <a:ext cx="115042" cy="9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28" idx="1"/>
            <a:endCxn id="26" idx="3"/>
          </p:cNvCxnSpPr>
          <p:nvPr/>
        </p:nvCxnSpPr>
        <p:spPr>
          <a:xfrm flipH="1" flipV="1">
            <a:off x="936104" y="3510641"/>
            <a:ext cx="123660" cy="12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39" idx="2"/>
            <a:endCxn id="43" idx="0"/>
          </p:cNvCxnSpPr>
          <p:nvPr/>
        </p:nvCxnSpPr>
        <p:spPr>
          <a:xfrm>
            <a:off x="7698423" y="3861049"/>
            <a:ext cx="0" cy="92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40" idx="2"/>
            <a:endCxn id="44" idx="0"/>
          </p:cNvCxnSpPr>
          <p:nvPr/>
        </p:nvCxnSpPr>
        <p:spPr>
          <a:xfrm>
            <a:off x="8706424" y="3844088"/>
            <a:ext cx="0" cy="932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135286" y="4805615"/>
            <a:ext cx="878582" cy="7524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2022 –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128909" y="4788760"/>
            <a:ext cx="858915" cy="769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2023 –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974815" y="5146526"/>
            <a:ext cx="165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1976938" y="5162737"/>
            <a:ext cx="165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970067" y="5102962"/>
            <a:ext cx="165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445947" y="3844088"/>
            <a:ext cx="1" cy="923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1574576" y="3861049"/>
            <a:ext cx="1" cy="923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2558365" y="3885383"/>
            <a:ext cx="1" cy="923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10778</TotalTime>
  <Words>2466</Words>
  <Application>Microsoft Office PowerPoint</Application>
  <PresentationFormat>Экран (4:3)</PresentationFormat>
  <Paragraphs>278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ПОВЫШЕНИЕ ЭФФЕКТИВНОСТИ АНТИКОРРУПЦИОННОЙ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 Г. Барац</dc:creator>
  <cp:lastModifiedBy>Купцова А.Ф.</cp:lastModifiedBy>
  <cp:revision>605</cp:revision>
  <cp:lastPrinted>2019-04-16T05:16:38Z</cp:lastPrinted>
  <dcterms:modified xsi:type="dcterms:W3CDTF">2024-01-22T04:20:52Z</dcterms:modified>
</cp:coreProperties>
</file>