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40"/>
  </p:notesMasterIdLst>
  <p:sldIdLst>
    <p:sldId id="396" r:id="rId2"/>
    <p:sldId id="326" r:id="rId3"/>
    <p:sldId id="297" r:id="rId4"/>
    <p:sldId id="300" r:id="rId5"/>
    <p:sldId id="397" r:id="rId6"/>
    <p:sldId id="398" r:id="rId7"/>
    <p:sldId id="327" r:id="rId8"/>
    <p:sldId id="328" r:id="rId9"/>
    <p:sldId id="329" r:id="rId10"/>
    <p:sldId id="314" r:id="rId11"/>
    <p:sldId id="337" r:id="rId12"/>
    <p:sldId id="338" r:id="rId13"/>
    <p:sldId id="430" r:id="rId14"/>
    <p:sldId id="424" r:id="rId15"/>
    <p:sldId id="431" r:id="rId16"/>
    <p:sldId id="438" r:id="rId17"/>
    <p:sldId id="390" r:id="rId18"/>
    <p:sldId id="436" r:id="rId19"/>
    <p:sldId id="435" r:id="rId20"/>
    <p:sldId id="378" r:id="rId21"/>
    <p:sldId id="335" r:id="rId22"/>
    <p:sldId id="434" r:id="rId23"/>
    <p:sldId id="433" r:id="rId24"/>
    <p:sldId id="336" r:id="rId25"/>
    <p:sldId id="394" r:id="rId26"/>
    <p:sldId id="343" r:id="rId27"/>
    <p:sldId id="313" r:id="rId28"/>
    <p:sldId id="342" r:id="rId29"/>
    <p:sldId id="422" r:id="rId30"/>
    <p:sldId id="429" r:id="rId31"/>
    <p:sldId id="402" r:id="rId32"/>
    <p:sldId id="403" r:id="rId33"/>
    <p:sldId id="399" r:id="rId34"/>
    <p:sldId id="346" r:id="rId35"/>
    <p:sldId id="437" r:id="rId36"/>
    <p:sldId id="352" r:id="rId37"/>
    <p:sldId id="387" r:id="rId38"/>
    <p:sldId id="367" r:id="rId39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0000FF"/>
    <a:srgbClr val="FF00FF"/>
    <a:srgbClr val="FF99FF"/>
    <a:srgbClr val="6600CC"/>
    <a:srgbClr val="CCCCFF"/>
    <a:srgbClr val="CC0000"/>
    <a:srgbClr val="66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7" autoAdjust="0"/>
    <p:restoredTop sz="96752" autoAdjust="0"/>
  </p:normalViewPr>
  <p:slideViewPr>
    <p:cSldViewPr>
      <p:cViewPr>
        <p:scale>
          <a:sx n="90" d="100"/>
          <a:sy n="90" d="100"/>
        </p:scale>
        <p:origin x="-2298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3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52;&#1086;&#1080;%20&#1076;&#1086;&#1082;&#1091;&#1084;&#1077;&#1085;&#1090;&#1099;\&#1055;&#1056;&#1045;&#1047;&#1045;&#1053;&#1058;&#1040;&#1062;&#1048;&#1048;\&#1055;&#1088;&#1077;&#1079;&#1077;&#1085;&#1090;&#1072;&#1094;&#1080;&#1103;_&#1041;&#1102;&#1076;&#1078;&#1077;&#1090;%20&#1085;&#1072;%20%202017%20&#1075;&#1086;&#1076;\&#1044;&#1080;&#1072;&#1075;&#1088;&#1072;&#1084;&#1084;&#1072;%20&#1082;&#1088;&#1091;&#1075;&#1086;&#1074;&#1072;&#1103;_2017%20&#1075;&#1086;&#1076;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603795772641795"/>
          <c:y val="0.12968530465651837"/>
          <c:w val="0.83083700998501198"/>
          <c:h val="0.60884781445980707"/>
        </c:manualLayout>
      </c:layout>
      <c:lineChart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Число вакантных мест</c:v>
                </c:pt>
              </c:strCache>
            </c:strRef>
          </c:tx>
          <c:spPr>
            <a:ln>
              <a:solidFill>
                <a:srgbClr val="FFFF00"/>
              </a:solidFill>
            </a:ln>
            <a:effectLst>
              <a:outerShdw blurRad="50800" dist="50800" dir="5400000" algn="ctr" rotWithShape="0">
                <a:srgbClr val="000000">
                  <a:alpha val="86000"/>
                </a:srgbClr>
              </a:outerShdw>
            </a:effectLst>
          </c:spPr>
          <c:marker>
            <c:symbol val="circle"/>
            <c:size val="13"/>
            <c:spPr>
              <a:solidFill>
                <a:srgbClr val="FFFF00"/>
              </a:solidFill>
              <a:ln>
                <a:solidFill>
                  <a:srgbClr val="0068A0"/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7.0065283410012932E-2"/>
                  <c:y val="-5.356638095159007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908-4036-B8CE-A82AE2661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0863050317325133E-2"/>
                  <c:y val="-5.322257370811613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08-4036-B8CE-A82AE2661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8.9064756050990568E-2"/>
                  <c:y val="-4.917064183896742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908-4036-B8CE-A82AE2661FA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4482799031988109E-2"/>
                  <c:y val="-3.82297129152928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0893115843199543E-2"/>
                  <c:y val="-4.0229970250079662E-2"/>
                </c:manualLayout>
              </c:layout>
              <c:showVal val="1"/>
            </c:dLbl>
            <c:dLbl>
              <c:idx val="5"/>
              <c:layout>
                <c:manualLayout>
                  <c:x val="-2.7713625866051011E-2"/>
                  <c:y val="5.2792165143869134E-2"/>
                </c:manualLayout>
              </c:layout>
              <c:showVal val="1"/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_-* #,##0\ _₽_-;\-* #,##0\ _₽_-;_-* "-"??\ _₽_-;_-@_-</c:formatCode>
                <c:ptCount val="5"/>
                <c:pt idx="0">
                  <c:v>1189</c:v>
                </c:pt>
                <c:pt idx="1">
                  <c:v>1259</c:v>
                </c:pt>
                <c:pt idx="2">
                  <c:v>1526</c:v>
                </c:pt>
                <c:pt idx="3">
                  <c:v>2418</c:v>
                </c:pt>
                <c:pt idx="4">
                  <c:v>1934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08-4036-B8CE-A82AE2661FA2}"/>
            </c:ext>
          </c:extLst>
        </c:ser>
        <c:marker val="1"/>
        <c:axId val="107076992"/>
        <c:axId val="108201088"/>
      </c:lineChart>
      <c:lineChart>
        <c:grouping val="standard"/>
        <c:ser>
          <c:idx val="2"/>
          <c:order val="1"/>
          <c:tx>
            <c:strRef>
              <c:f>Лист1!$C$1</c:f>
              <c:strCache>
                <c:ptCount val="1"/>
                <c:pt idx="0">
                  <c:v>Численность безработных граждан на конец отчетного периода, чел.</c:v>
                </c:pt>
              </c:strCache>
            </c:strRef>
          </c:tx>
          <c:spPr>
            <a:ln>
              <a:solidFill>
                <a:srgbClr val="CC00FF"/>
              </a:solidFill>
            </a:ln>
            <a:effectLst>
              <a:outerShdw blurRad="50800" dist="50800" dir="5400000" algn="ctr" rotWithShape="0">
                <a:srgbClr val="000000">
                  <a:alpha val="84000"/>
                </a:srgbClr>
              </a:outerShdw>
            </a:effectLst>
          </c:spPr>
          <c:marker>
            <c:symbol val="circle"/>
            <c:size val="13"/>
            <c:spPr>
              <a:solidFill>
                <a:srgbClr val="CC00FF"/>
              </a:solidFill>
              <a:ln>
                <a:solidFill>
                  <a:sysClr val="windowText" lastClr="000000"/>
                </a:solidFill>
              </a:ln>
              <a:effectLst>
                <a:outerShdw blurRad="50800" dist="50800" dir="5400000" algn="ctr" rotWithShape="0">
                  <a:srgbClr val="000000">
                    <a:alpha val="84000"/>
                  </a:srgbClr>
                </a:outerShdw>
              </a:effectLst>
            </c:spPr>
          </c:marker>
          <c:dLbls>
            <c:dLbl>
              <c:idx val="0"/>
              <c:layout>
                <c:manualLayout>
                  <c:x val="-5.1685413032335592E-2"/>
                  <c:y val="4.3553363041050397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6.3125481139338593E-2"/>
                  <c:y val="4.421343830799093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7.5463233699951504E-2"/>
                  <c:y val="-4.0824981774191194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7.1059363994866953E-2"/>
                  <c:y val="4.712699504550174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6204772902232492E-2"/>
                  <c:y val="4.4517628035486374E-2"/>
                </c:manualLayout>
              </c:layout>
              <c:dLblPos val="r"/>
              <c:showVal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latin typeface="Liberation Serif" pitchFamily="18" charset="0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581</c:v>
                </c:pt>
                <c:pt idx="1">
                  <c:v>710</c:v>
                </c:pt>
                <c:pt idx="2">
                  <c:v>3821</c:v>
                </c:pt>
                <c:pt idx="3">
                  <c:v>684</c:v>
                </c:pt>
                <c:pt idx="4">
                  <c:v>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908-4036-B8CE-A82AE2661FA2}"/>
            </c:ext>
          </c:extLst>
        </c:ser>
        <c:marker val="1"/>
        <c:axId val="108216704"/>
        <c:axId val="108202624"/>
      </c:lineChart>
      <c:catAx>
        <c:axId val="10707699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8201088"/>
        <c:crosses val="autoZero"/>
        <c:auto val="1"/>
        <c:lblAlgn val="ctr"/>
        <c:lblOffset val="100"/>
      </c:catAx>
      <c:valAx>
        <c:axId val="108201088"/>
        <c:scaling>
          <c:orientation val="minMax"/>
        </c:scaling>
        <c:axPos val="l"/>
        <c:numFmt formatCode="_-* #,##0\ _₽_-;\-* #,##0\ _₽_-;_-* &quot;-&quot;??\ _₽_-;_-@_-" sourceLinked="1"/>
        <c:tickLblPos val="nextTo"/>
        <c:txPr>
          <a:bodyPr/>
          <a:lstStyle/>
          <a:p>
            <a:pPr algn="ctr">
              <a:defRPr lang="ru-RU" sz="1200" b="0" i="0" u="none" strike="noStrike" kern="1200" baseline="0">
                <a:solidFill>
                  <a:prstClr val="black"/>
                </a:solidFill>
                <a:latin typeface="Times" pitchFamily="18" charset="0"/>
                <a:ea typeface="+mj-ea"/>
                <a:cs typeface="Arial" panose="020B0604020202020204" pitchFamily="34" charset="0"/>
              </a:defRPr>
            </a:pPr>
            <a:endParaRPr lang="ru-RU"/>
          </a:p>
        </c:txPr>
        <c:crossAx val="107076992"/>
        <c:crosses val="autoZero"/>
        <c:crossBetween val="between"/>
      </c:valAx>
      <c:valAx>
        <c:axId val="108202624"/>
        <c:scaling>
          <c:orientation val="minMax"/>
          <c:max val="3500"/>
          <c:min val="450"/>
        </c:scaling>
        <c:delete val="1"/>
        <c:axPos val="r"/>
        <c:numFmt formatCode="General" sourceLinked="1"/>
        <c:tickLblPos val="none"/>
        <c:crossAx val="108216704"/>
        <c:crosses val="max"/>
        <c:crossBetween val="between"/>
      </c:valAx>
      <c:catAx>
        <c:axId val="108216704"/>
        <c:scaling>
          <c:orientation val="minMax"/>
        </c:scaling>
        <c:delete val="1"/>
        <c:axPos val="b"/>
        <c:numFmt formatCode="General" sourceLinked="1"/>
        <c:tickLblPos val="none"/>
        <c:crossAx val="108202624"/>
        <c:crosses val="autoZero"/>
        <c:auto val="1"/>
        <c:lblAlgn val="ctr"/>
        <c:lblOffset val="100"/>
      </c:catAx>
    </c:plotArea>
    <c:plotVisOnly val="1"/>
    <c:dispBlanksAs val="gap"/>
  </c:chart>
  <c:spPr>
    <a:noFill/>
  </c:spPr>
  <c:txPr>
    <a:bodyPr/>
    <a:lstStyle/>
    <a:p>
      <a:pPr algn="ctr">
        <a:defRPr lang="ru-RU" sz="1200" b="0" i="0" u="none" strike="noStrike" kern="1200" baseline="0">
          <a:solidFill>
            <a:prstClr val="black"/>
          </a:solidFill>
          <a:latin typeface="Hero New" pitchFamily="50" charset="0"/>
          <a:ea typeface="+mj-ea"/>
          <a:cs typeface="Arial" panose="020B0604020202020204" pitchFamily="34" charset="0"/>
        </a:defRPr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00668159969378"/>
          <c:y val="0.12422756974388965"/>
          <c:w val="0.83083700998501198"/>
          <c:h val="0.59448671670687436"/>
        </c:manualLayout>
      </c:layout>
      <c:lineChart>
        <c:grouping val="standard"/>
        <c:ser>
          <c:idx val="1"/>
          <c:order val="0"/>
          <c:tx>
            <c:strRef>
              <c:f>Лист1!$B$1</c:f>
              <c:strCache>
                <c:ptCount val="1"/>
                <c:pt idx="0">
                  <c:v>среднемесячная заработная плата, руб.</c:v>
                </c:pt>
              </c:strCache>
            </c:strRef>
          </c:tx>
          <c:spPr>
            <a:ln>
              <a:solidFill>
                <a:srgbClr val="FF0000"/>
              </a:solidFill>
            </a:ln>
            <a:effectLst>
              <a:outerShdw blurRad="50800" dist="50800" dir="5400000" algn="ctr" rotWithShape="0">
                <a:srgbClr val="000000">
                  <a:alpha val="86000"/>
                </a:srgbClr>
              </a:outerShdw>
            </a:effectLst>
          </c:spPr>
          <c:marker>
            <c:symbol val="circle"/>
            <c:size val="12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50800" dir="5400000" algn="ctr" rotWithShape="0">
                  <a:srgbClr val="000000">
                    <a:alpha val="86000"/>
                  </a:srgbClr>
                </a:outerShdw>
              </a:effectLst>
            </c:spPr>
          </c:marker>
          <c:dLbls>
            <c:dLbl>
              <c:idx val="1"/>
              <c:layout>
                <c:manualLayout>
                  <c:x val="-0.11709164634081726"/>
                  <c:y val="-4.99305261432220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0.14343726676750138"/>
                  <c:y val="-6.6892063686566819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0.17856476066974578"/>
                  <c:y val="-3.5089180792794952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4.6836658536326924E-2"/>
                  <c:y val="5.607908350268437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200" b="1">
                    <a:latin typeface="Liberation Serif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 прогноз</c:v>
                </c:pt>
              </c:strCache>
            </c:strRef>
          </c:cat>
          <c:val>
            <c:numRef>
              <c:f>Лист1!$B$2:$B$7</c:f>
              <c:numCache>
                <c:formatCode>_-* #,##0\ _₽_-;\-* #,##0\ _₽_-;_-* "-"??\ _₽_-;_-@_-</c:formatCode>
                <c:ptCount val="6"/>
                <c:pt idx="0">
                  <c:v>36462</c:v>
                </c:pt>
                <c:pt idx="1">
                  <c:v>39491</c:v>
                </c:pt>
                <c:pt idx="2">
                  <c:v>41810.699999999997</c:v>
                </c:pt>
                <c:pt idx="3">
                  <c:v>46314</c:v>
                </c:pt>
                <c:pt idx="4">
                  <c:v>53674.400000000001</c:v>
                </c:pt>
                <c:pt idx="5">
                  <c:v>56626.491999999998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средне-списочная численность работников организаций</c:v>
                </c:pt>
              </c:strCache>
            </c:strRef>
          </c:tx>
          <c:spPr>
            <a:ln>
              <a:solidFill>
                <a:srgbClr val="0000FF"/>
              </a:solidFill>
            </a:ln>
            <a:effectLst>
              <a:outerShdw blurRad="50800" dist="50800" dir="5400000" algn="ctr" rotWithShape="0">
                <a:srgbClr val="000000">
                  <a:alpha val="84000"/>
                </a:srgbClr>
              </a:outerShdw>
            </a:effectLst>
          </c:spPr>
          <c:marker>
            <c:symbol val="circle"/>
            <c:size val="12"/>
            <c:spPr>
              <a:solidFill>
                <a:srgbClr val="0000FF"/>
              </a:solidFill>
              <a:effectLst>
                <a:outerShdw blurRad="50800" dist="50800" dir="5400000" algn="ctr" rotWithShape="0">
                  <a:srgbClr val="000000">
                    <a:alpha val="84000"/>
                  </a:srgbClr>
                </a:outerShdw>
              </a:effectLst>
            </c:spPr>
          </c:marke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 33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527</a:t>
                    </a: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   </a:t>
                    </a:r>
                    <a:endParaRPr lang="en-US" dirty="0">
                      <a:solidFill>
                        <a:srgbClr val="0000FF"/>
                      </a:solidFill>
                    </a:endParaRPr>
                  </a:p>
                </c:rich>
              </c:tx>
              <c:dLblPos val="t"/>
              <c:showVal val="1"/>
            </c:dLbl>
            <c:spPr>
              <a:noFill/>
              <a:ln w="2538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  <a:latin typeface="Liberation Serif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 прогноз</c:v>
                </c:pt>
              </c:strCache>
            </c:strRef>
          </c:cat>
          <c:val>
            <c:numRef>
              <c:f>Лист1!$C$2:$C$7</c:f>
              <c:numCache>
                <c:formatCode>_-* #,##0\ _₽_-;\-* #,##0\ _₽_-;_-* "-"??\ _₽_-;_-@_-</c:formatCode>
                <c:ptCount val="6"/>
                <c:pt idx="0">
                  <c:v>34435</c:v>
                </c:pt>
                <c:pt idx="1">
                  <c:v>33724</c:v>
                </c:pt>
                <c:pt idx="2">
                  <c:v>34446</c:v>
                </c:pt>
                <c:pt idx="3">
                  <c:v>33537</c:v>
                </c:pt>
                <c:pt idx="4">
                  <c:v>33527</c:v>
                </c:pt>
                <c:pt idx="5">
                  <c:v>33581</c:v>
                </c:pt>
              </c:numCache>
            </c:numRef>
          </c:val>
        </c:ser>
        <c:dLbls>
          <c:showVal val="1"/>
        </c:dLbls>
        <c:marker val="1"/>
        <c:axId val="107095936"/>
        <c:axId val="107097472"/>
      </c:lineChart>
      <c:lineChart>
        <c:grouping val="standard"/>
        <c:ser>
          <c:idx val="0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6675" cmpd="sng">
              <a:solidFill>
                <a:srgbClr val="00923F"/>
              </a:solidFill>
            </a:ln>
          </c:spPr>
          <c:marker>
            <c:symbol val="circle"/>
            <c:size val="12"/>
            <c:spPr>
              <a:solidFill>
                <a:srgbClr val="00923F"/>
              </a:solidFill>
              <a:ln w="12691">
                <a:solidFill>
                  <a:srgbClr val="00923F"/>
                </a:solidFill>
              </a:ln>
            </c:spPr>
          </c:marker>
          <c:dLbls>
            <c:spPr>
              <a:noFill/>
              <a:ln w="25383">
                <a:noFill/>
              </a:ln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Val val="1"/>
          </c:dLbls>
          <c:cat>
            <c:strRef>
              <c:f>Лист1!$A$2:$A$7</c:f>
              <c:strCache>
                <c:ptCount val="6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  <c:pt idx="5">
                  <c:v>2023 год прогноз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Val val="1"/>
        </c:dLbls>
        <c:marker val="1"/>
        <c:axId val="107107456"/>
        <c:axId val="107108992"/>
      </c:lineChart>
      <c:catAx>
        <c:axId val="1070959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 algn="ctr">
              <a:defRPr lang="ru-RU" sz="1200" b="1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pPr>
            <a:endParaRPr lang="ru-RU"/>
          </a:p>
        </c:txPr>
        <c:crossAx val="107097472"/>
        <c:crosses val="autoZero"/>
        <c:auto val="1"/>
        <c:lblAlgn val="ctr"/>
        <c:lblOffset val="100"/>
      </c:catAx>
      <c:valAx>
        <c:axId val="107097472"/>
        <c:scaling>
          <c:orientation val="minMax"/>
          <c:min val="30000"/>
        </c:scaling>
        <c:axPos val="l"/>
        <c:numFmt formatCode="_-* #,##0\ _₽_-;\-* #,##0\ _₽_-;_-* &quot;-&quot;??\ _₽_-;_-@_-" sourceLinked="1"/>
        <c:tickLblPos val="nextTo"/>
        <c:txPr>
          <a:bodyPr/>
          <a:lstStyle/>
          <a:p>
            <a:pPr algn="ctr">
              <a:defRPr lang="ru-RU" sz="1200" b="0" i="0" u="none" strike="noStrike" kern="1200" baseline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pPr>
            <a:endParaRPr lang="ru-RU"/>
          </a:p>
        </c:txPr>
        <c:crossAx val="107095936"/>
        <c:crosses val="autoZero"/>
        <c:crossBetween val="between"/>
      </c:valAx>
      <c:catAx>
        <c:axId val="107107456"/>
        <c:scaling>
          <c:orientation val="minMax"/>
        </c:scaling>
        <c:delete val="1"/>
        <c:axPos val="b"/>
        <c:numFmt formatCode="General" sourceLinked="1"/>
        <c:tickLblPos val="none"/>
        <c:crossAx val="107108992"/>
        <c:crosses val="autoZero"/>
        <c:auto val="1"/>
        <c:lblAlgn val="ctr"/>
        <c:lblOffset val="100"/>
      </c:catAx>
      <c:valAx>
        <c:axId val="107108992"/>
        <c:scaling>
          <c:orientation val="minMax"/>
        </c:scaling>
        <c:delete val="1"/>
        <c:axPos val="r"/>
        <c:numFmt formatCode="General" sourceLinked="1"/>
        <c:tickLblPos val="none"/>
        <c:crossAx val="107107456"/>
        <c:crosses val="max"/>
        <c:crossBetween val="between"/>
      </c:valAx>
      <c:spPr>
        <a:noFill/>
        <a:ln w="25383">
          <a:noFill/>
        </a:ln>
      </c:spPr>
    </c:plotArea>
    <c:plotVisOnly val="1"/>
    <c:dispBlanksAs val="gap"/>
  </c:chart>
  <c:spPr>
    <a:noFill/>
  </c:sp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65"/>
      <c:perspective val="30"/>
    </c:view3D>
    <c:plotArea>
      <c:layout>
        <c:manualLayout>
          <c:layoutTarget val="inner"/>
          <c:xMode val="edge"/>
          <c:yMode val="edge"/>
          <c:x val="0.11621228595099672"/>
          <c:y val="0.15294579092351571"/>
          <c:w val="0.79951246298778733"/>
          <c:h val="0.78003191953030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8"/>
          <c:dPt>
            <c:idx val="0"/>
            <c:explosion val="6"/>
          </c:dPt>
          <c:dLbls>
            <c:dLbl>
              <c:idx val="0"/>
              <c:layout>
                <c:manualLayout>
                  <c:x val="-4.8405640121511724E-2"/>
                  <c:y val="6.5492010859192554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Образование </a:t>
                    </a:r>
                  </a:p>
                  <a:p>
                    <a:r>
                      <a:rPr lang="ru-RU" sz="1200" baseline="0" dirty="0" smtClean="0"/>
                      <a:t>(3884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54%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7.0037501515937392E-2"/>
                  <c:y val="-1.2611778530510143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ЖКХ</a:t>
                    </a:r>
                  </a:p>
                  <a:p>
                    <a:r>
                      <a:rPr lang="ru-RU" sz="1200" baseline="0" dirty="0" smtClean="0"/>
                      <a:t> (944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13%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7.9201592279915911E-2"/>
                  <c:y val="-3.6290978042668412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err="1" smtClean="0"/>
                      <a:t>Нац.экономика</a:t>
                    </a:r>
                    <a:r>
                      <a:rPr lang="ru-RU" sz="1200" baseline="0" dirty="0" smtClean="0"/>
                      <a:t> </a:t>
                    </a:r>
                  </a:p>
                  <a:p>
                    <a:r>
                      <a:rPr lang="ru-RU" sz="1200" baseline="0" dirty="0" smtClean="0"/>
                      <a:t>(712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aseline="0" dirty="0" smtClean="0"/>
                      <a:t>10</a:t>
                    </a:r>
                    <a:r>
                      <a:rPr lang="ru-RU" sz="1200" b="1" baseline="0" dirty="0" smtClean="0"/>
                      <a:t>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8.7103211638100003E-2"/>
                  <c:y val="-6.1263848519782824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/>
                      <a:t>Культура 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(496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aseline="0" dirty="0" smtClean="0"/>
                      <a:t>7</a:t>
                    </a:r>
                    <a:r>
                      <a:rPr lang="ru-RU" sz="1200" b="1" baseline="0" dirty="0" smtClean="0"/>
                      <a:t>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3.191898054033776E-2"/>
                  <c:y val="-4.9745797038230774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err="1" smtClean="0"/>
                      <a:t>Соц.политика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 (379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aseline="0" dirty="0" smtClean="0"/>
                      <a:t>5</a:t>
                    </a:r>
                    <a:r>
                      <a:rPr lang="ru-RU" sz="1200" b="1" baseline="0" dirty="0" smtClean="0"/>
                      <a:t>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10827420676361063"/>
                  <c:y val="-0.12472065069693139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 Физкультура  </a:t>
                    </a:r>
                  </a:p>
                  <a:p>
                    <a:r>
                      <a:rPr lang="ru-RU" sz="1200" baseline="0" dirty="0" smtClean="0"/>
                      <a:t>(402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)</a:t>
                    </a:r>
                    <a:r>
                      <a:rPr lang="ru-RU" sz="1200" baseline="0" dirty="0"/>
                      <a:t>
</a:t>
                    </a:r>
                    <a:r>
                      <a:rPr lang="ru-RU" sz="1200" b="1" baseline="0" dirty="0" smtClean="0"/>
                      <a:t>6%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8.538661629430494E-2"/>
                  <c:y val="-4.522328999434719E-3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/>
                      <a:t>Прочие </a:t>
                    </a:r>
                    <a:r>
                      <a:rPr lang="ru-RU" sz="1200" baseline="0" dirty="0"/>
                      <a:t>расходы </a:t>
                    </a:r>
                    <a:endParaRPr lang="ru-RU" sz="1200" baseline="0" dirty="0" smtClean="0"/>
                  </a:p>
                  <a:p>
                    <a:r>
                      <a:rPr lang="ru-RU" sz="1200" baseline="0" dirty="0" smtClean="0"/>
                      <a:t>(408 </a:t>
                    </a:r>
                    <a:r>
                      <a:rPr lang="ru-RU" sz="1200" baseline="0" dirty="0" err="1" smtClean="0"/>
                      <a:t>млн.руб</a:t>
                    </a:r>
                    <a:r>
                      <a:rPr lang="ru-RU" sz="1200" baseline="0" dirty="0" smtClean="0"/>
                      <a:t>.)</a:t>
                    </a:r>
                    <a:r>
                      <a:rPr lang="ru-RU" sz="1200" baseline="0" dirty="0"/>
                      <a:t>
</a:t>
                    </a:r>
                    <a:r>
                      <a:rPr lang="ru-RU" sz="1200" baseline="0" dirty="0" smtClean="0"/>
                      <a:t>5</a:t>
                    </a:r>
                    <a:r>
                      <a:rPr lang="ru-RU" sz="1200" b="1" baseline="0" dirty="0" smtClean="0"/>
                      <a:t>%</a:t>
                    </a:r>
                    <a:endParaRPr lang="ru-RU" b="1" dirty="0"/>
                  </a:p>
                </c:rich>
              </c:tx>
              <c:dLblPos val="bestFit"/>
              <c:showCatName val="1"/>
              <c:showPercent val="1"/>
            </c:dLbl>
            <c:txPr>
              <a:bodyPr/>
              <a:lstStyle/>
              <a:p>
                <a:pPr>
                  <a:defRPr sz="1200" baseline="0">
                    <a:latin typeface="Liberation Serif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Образование </c:v>
                </c:pt>
                <c:pt idx="1">
                  <c:v>ЖКХ</c:v>
                </c:pt>
                <c:pt idx="2">
                  <c:v>Нац.экономика </c:v>
                </c:pt>
                <c:pt idx="3">
                  <c:v>Культура </c:v>
                </c:pt>
                <c:pt idx="4">
                  <c:v>Соц.политика </c:v>
                </c:pt>
                <c:pt idx="5">
                  <c:v>Физкультура </c:v>
                </c:pt>
                <c:pt idx="6">
                  <c:v>Прочие расходы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3884</c:v>
                </c:pt>
                <c:pt idx="1">
                  <c:v>944</c:v>
                </c:pt>
                <c:pt idx="2">
                  <c:v>712</c:v>
                </c:pt>
                <c:pt idx="3">
                  <c:v>496</c:v>
                </c:pt>
                <c:pt idx="4">
                  <c:v>379</c:v>
                </c:pt>
                <c:pt idx="5">
                  <c:v>402</c:v>
                </c:pt>
                <c:pt idx="6">
                  <c:v>408</c:v>
                </c:pt>
              </c:numCache>
            </c:numRef>
          </c:val>
        </c:ser>
      </c:pie3DChart>
      <c:spPr>
        <a:noFill/>
        <a:ln w="25395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60"/>
      <c:depthPercent val="100"/>
      <c:perspective val="30"/>
    </c:view3D>
    <c:plotArea>
      <c:layout>
        <c:manualLayout>
          <c:layoutTarget val="inner"/>
          <c:xMode val="edge"/>
          <c:yMode val="edge"/>
          <c:x val="0.16756843699202856"/>
          <c:y val="0.19822056337284791"/>
          <c:w val="0.62449415537594699"/>
          <c:h val="0.5986351675776217"/>
        </c:manualLayout>
      </c:layout>
      <c:pie3D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 prstMaterial="softEdge">
              <a:bevelT/>
            </a:sp3d>
          </c:spPr>
          <c:explosion val="6"/>
          <c:dPt>
            <c:idx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1"/>
            <c:spPr>
              <a:solidFill>
                <a:srgbClr val="00CCFF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2"/>
            <c:spPr>
              <a:solidFill>
                <a:srgbClr val="FF7C80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3"/>
            <c:spPr>
              <a:solidFill>
                <a:srgbClr val="C0504D">
                  <a:lumMod val="75000"/>
                </a:srgbClr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4"/>
            <c:spPr>
              <a:solidFill>
                <a:srgbClr val="66FF6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5"/>
            <c:spPr>
              <a:solidFill>
                <a:srgbClr val="FF0066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Pt>
            <c:idx val="7"/>
            <c:spPr>
              <a:solidFill>
                <a:srgbClr val="9900CC"/>
              </a:solidFill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</c:dPt>
          <c:dLbls>
            <c:dLbl>
              <c:idx val="0"/>
              <c:layout>
                <c:manualLayout>
                  <c:x val="0.18677678939798834"/>
                  <c:y val="-9.121535817352556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Cambria" pitchFamily="18" charset="0"/>
                      </a:rPr>
                      <a:t>НДФЛ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(1 586,7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54,3%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1.4024674057757184E-2"/>
                  <c:y val="7.229988356569346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Налоги на совокупный доход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(455,2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15,6%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0.14461055761475633"/>
                  <c:y val="-5.0344689343500441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Налоги </a:t>
                    </a:r>
                    <a:r>
                      <a:rPr lang="ru-RU" sz="1100" dirty="0">
                        <a:latin typeface="Cambria" pitchFamily="18" charset="0"/>
                      </a:rPr>
                      <a:t>на </a:t>
                    </a:r>
                    <a:r>
                      <a:rPr lang="ru-RU" sz="1100" dirty="0" smtClean="0">
                        <a:latin typeface="Cambria" pitchFamily="18" charset="0"/>
                      </a:rPr>
                      <a:t>имущество 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(205,1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 7%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3.4604603099322576E-2"/>
                  <c:y val="-6.6674315408015078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0" dirty="0" smtClean="0">
                        <a:latin typeface="Cambria" pitchFamily="18" charset="0"/>
                      </a:rPr>
                      <a:t>Доходы от использования имущества</a:t>
                    </a:r>
                    <a:r>
                      <a:rPr lang="ru-RU" sz="1100" dirty="0" smtClean="0">
                        <a:latin typeface="Cambria" pitchFamily="18" charset="0"/>
                      </a:rPr>
                      <a:t>
(159,8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.)</a:t>
                    </a:r>
                    <a:r>
                      <a:rPr lang="ru-RU" dirty="0" smtClean="0"/>
                      <a:t>
</a:t>
                    </a:r>
                    <a:r>
                      <a:rPr lang="ru-RU" sz="1400" b="1" dirty="0" smtClean="0">
                        <a:latin typeface="Cambria" pitchFamily="18" charset="0"/>
                        <a:ea typeface="Cambria" pitchFamily="18" charset="0"/>
                      </a:rPr>
                      <a:t>5,5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-5.3956172342735524E-2"/>
                  <c:y val="-6.9238078678596951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Доходы</a:t>
                    </a:r>
                    <a:r>
                      <a:rPr lang="ru-RU" sz="1100" baseline="0" dirty="0" smtClean="0">
                        <a:latin typeface="Cambria" pitchFamily="18" charset="0"/>
                      </a:rPr>
                      <a:t> от  продажи имущества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(378,3 </a:t>
                    </a:r>
                    <a:r>
                      <a:rPr lang="ru-RU" sz="1100" dirty="0" err="1" smtClean="0">
                        <a:latin typeface="Cambria" pitchFamily="18" charset="0"/>
                      </a:rPr>
                      <a:t>млн.руб</a:t>
                    </a:r>
                    <a:r>
                      <a:rPr lang="ru-RU" sz="1100" dirty="0" smtClean="0">
                        <a:latin typeface="Cambria" pitchFamily="18" charset="0"/>
                      </a:rPr>
                      <a:t>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12,9%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0.14982294400699941"/>
                  <c:y val="-0.10808948578363117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АКЦИЗЫ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(94,3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3,2%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0.1092569304555565"/>
                  <c:y val="0.14566659810250074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latin typeface="Cambria" pitchFamily="18" charset="0"/>
                      </a:rPr>
                      <a:t>Прочие налоговые и неналоговые доходы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100" dirty="0" smtClean="0">
                        <a:latin typeface="Cambria" pitchFamily="18" charset="0"/>
                      </a:rPr>
                      <a:t>(45,1 млн.руб.)</a:t>
                    </a:r>
                    <a:r>
                      <a:rPr lang="ru-RU" sz="1100" dirty="0">
                        <a:latin typeface="Cambria" pitchFamily="18" charset="0"/>
                      </a:rPr>
                      <a:t>
</a:t>
                    </a:r>
                    <a:r>
                      <a:rPr lang="ru-RU" sz="1400" b="1" dirty="0" smtClean="0">
                        <a:latin typeface="Cambria" pitchFamily="18" charset="0"/>
                      </a:rPr>
                      <a:t>1,5%</a:t>
                    </a:r>
                    <a:endParaRPr lang="ru-RU" sz="1400" b="1" dirty="0">
                      <a:latin typeface="Cambria" pitchFamily="18" charset="0"/>
                    </a:endParaRPr>
                  </a:p>
                </c:rich>
              </c:tx>
              <c:showVal val="1"/>
              <c:showCatName val="1"/>
              <c:showPercent val="1"/>
              <c:separator>
</c:separator>
            </c:dLbl>
            <c:dLbl>
              <c:idx val="7"/>
              <c:delete val="1"/>
            </c:dLbl>
            <c:txPr>
              <a:bodyPr/>
              <a:lstStyle/>
              <a:p>
                <a:pPr>
                  <a:defRPr>
                    <a:latin typeface="Liberation Serif"/>
                  </a:defRPr>
                </a:pPr>
                <a:endParaRPr lang="ru-RU"/>
              </a:p>
            </c:txPr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Лист1!$B$9:$B$16</c:f>
              <c:strCache>
                <c:ptCount val="7"/>
                <c:pt idx="0">
                  <c:v> НДФЛ</c:v>
                </c:pt>
                <c:pt idx="1">
                  <c:v>Налоги на совокупный доход</c:v>
                </c:pt>
                <c:pt idx="2">
                  <c:v> Налоги на имущество </c:v>
                </c:pt>
                <c:pt idx="3">
                  <c:v>Доходы от от использования имущества</c:v>
                </c:pt>
                <c:pt idx="4">
                  <c:v>Доходы от продажи имущества</c:v>
                </c:pt>
                <c:pt idx="5">
                  <c:v>Акцизы</c:v>
                </c:pt>
                <c:pt idx="6">
                  <c:v>Прочие </c:v>
                </c:pt>
              </c:strCache>
            </c:strRef>
          </c:cat>
          <c:val>
            <c:numRef>
              <c:f>Лист1!$C$9:$C$16</c:f>
              <c:numCache>
                <c:formatCode>#,##0.0</c:formatCode>
                <c:ptCount val="8"/>
                <c:pt idx="0">
                  <c:v>1586.7</c:v>
                </c:pt>
                <c:pt idx="1">
                  <c:v>455.2</c:v>
                </c:pt>
                <c:pt idx="2">
                  <c:v>205.1</c:v>
                </c:pt>
                <c:pt idx="3">
                  <c:v>159.80000000000001</c:v>
                </c:pt>
                <c:pt idx="4">
                  <c:v>378.3</c:v>
                </c:pt>
                <c:pt idx="5">
                  <c:v>94.3</c:v>
                </c:pt>
                <c:pt idx="6">
                  <c:v>45.1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 prstMaterial="dkEdge"/>
      </c:spPr>
    </c:plotArea>
    <c:plotVisOnly val="1"/>
    <c:dispBlanksAs val="zero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rAngAx val="1"/>
    </c:view3D>
    <c:plotArea>
      <c:layout>
        <c:manualLayout>
          <c:layoutTarget val="inner"/>
          <c:xMode val="edge"/>
          <c:yMode val="edge"/>
          <c:x val="7.5235895196975405E-2"/>
          <c:y val="7.3124621401669782E-2"/>
          <c:w val="0.80857853378989064"/>
          <c:h val="0.888592777441243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55.2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57.9</c:v>
                </c:pt>
              </c:numCache>
            </c:numRef>
          </c:val>
        </c:ser>
        <c:shape val="box"/>
        <c:axId val="117274880"/>
        <c:axId val="117284864"/>
        <c:axId val="0"/>
      </c:bar3DChart>
      <c:catAx>
        <c:axId val="11727488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17284864"/>
        <c:crossesAt val="18"/>
        <c:auto val="1"/>
        <c:lblAlgn val="ctr"/>
        <c:lblOffset val="100"/>
      </c:catAx>
      <c:valAx>
        <c:axId val="117284864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17274880"/>
        <c:crosses val="autoZero"/>
        <c:crossBetween val="between"/>
      </c:valAx>
    </c:plotArea>
    <c:legend>
      <c:legendPos val="r"/>
      <c:layout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0.0238</cdr:x>
      <cdr:y>0.89243</cdr:y>
    </cdr:from>
    <cdr:to>
      <cdr:x>0.10127</cdr:x>
      <cdr:y>0.91634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01524" y="5376352"/>
          <a:ext cx="330524" cy="144044"/>
        </a:xfrm>
        <a:prstGeom xmlns:a="http://schemas.openxmlformats.org/drawingml/2006/main" prst="rect">
          <a:avLst/>
        </a:prstGeom>
        <a:solidFill xmlns:a="http://schemas.openxmlformats.org/drawingml/2006/main">
          <a:srgbClr val="CC00FF"/>
        </a:solidFill>
        <a:ln xmlns:a="http://schemas.openxmlformats.org/drawingml/2006/main" w="12700" cap="flat" cmpd="sng" algn="ctr">
          <a:solidFill>
            <a:sysClr val="windowText" lastClr="00000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1pPr>
          <a:lvl2pPr marL="244922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2pPr>
          <a:lvl3pPr marL="489844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3pPr>
          <a:lvl4pPr marL="734766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4pPr>
          <a:lvl5pPr marL="979688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5pPr>
          <a:lvl6pPr marL="1224610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6pPr>
          <a:lvl7pPr marL="1469532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7pPr>
          <a:lvl8pPr marL="1714454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8pPr>
          <a:lvl9pPr marL="1959376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0.0238</cdr:x>
      <cdr:y>0.82071</cdr:y>
    </cdr:from>
    <cdr:to>
      <cdr:x>0.10127</cdr:x>
      <cdr:y>0.84462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1524" y="4944304"/>
          <a:ext cx="330524" cy="14404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12700" cap="flat" cmpd="sng" algn="ctr">
          <a:solidFill>
            <a:srgbClr val="0068A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1pPr>
          <a:lvl2pPr marL="244922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2pPr>
          <a:lvl3pPr marL="489844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3pPr>
          <a:lvl4pPr marL="734766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4pPr>
          <a:lvl5pPr marL="979688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5pPr>
          <a:lvl6pPr marL="1224610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6pPr>
          <a:lvl7pPr marL="1469532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7pPr>
          <a:lvl8pPr marL="1714454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8pPr>
          <a:lvl9pPr marL="1959376" algn="l" defTabSz="244922" rtl="0" eaLnBrk="1" latinLnBrk="0" hangingPunct="1">
            <a:defRPr sz="10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0.1023</cdr:x>
      <cdr:y>0.80876</cdr:y>
    </cdr:from>
    <cdr:to>
      <cdr:x>0.95724</cdr:x>
      <cdr:y>0.94725</cdr:y>
    </cdr:to>
    <cdr:sp macro="" textlink="">
      <cdr:nvSpPr>
        <cdr:cNvPr id="4" name="TextBox 7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F5A6EBF-8E93-44EE-9DD6-090A4830BE71}"/>
            </a:ext>
          </a:extLst>
        </cdr:cNvPr>
        <cdr:cNvSpPr txBox="1"/>
      </cdr:nvSpPr>
      <cdr:spPr>
        <a:xfrm xmlns:a="http://schemas.openxmlformats.org/drawingml/2006/main">
          <a:off x="436449" y="4872296"/>
          <a:ext cx="3647580" cy="8343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48984" tIns="24492" rIns="48984" bIns="24492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>
            <a:lnSpc>
              <a:spcPct val="75000"/>
            </a:lnSpc>
          </a:pP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Число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вакантных мест,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заявленных работодателями, </a:t>
          </a: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ед.</a:t>
          </a:r>
        </a:p>
        <a:p xmlns:a="http://schemas.openxmlformats.org/drawingml/2006/main">
          <a:pPr>
            <a:lnSpc>
              <a:spcPct val="75000"/>
            </a:lnSpc>
          </a:pPr>
          <a:endParaRPr lang="ru-RU" sz="1200" dirty="0">
            <a:solidFill>
              <a:schemeClr val="tx1"/>
            </a:solidFill>
            <a:latin typeface="Hero New" pitchFamily="50" charset="0"/>
            <a:cs typeface="Arial" panose="020B0604020202020204" pitchFamily="34" charset="0"/>
          </a:endParaRPr>
        </a:p>
        <a:p xmlns:a="http://schemas.openxmlformats.org/drawingml/2006/main">
          <a:pPr>
            <a:lnSpc>
              <a:spcPct val="75000"/>
            </a:lnSpc>
          </a:pPr>
          <a:r>
            <a: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Численность безработных граждан на конец периода, человек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0.12865</cdr:x>
      <cdr:y>0.82947</cdr:y>
    </cdr:from>
    <cdr:to>
      <cdr:x>0.97578</cdr:x>
      <cdr:y>0.95847</cdr:y>
    </cdr:to>
    <cdr:sp macro="" textlink="">
      <cdr:nvSpPr>
        <cdr:cNvPr id="2" name="TextBox 7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F5A6EBF-8E93-44EE-9DD6-090A4830BE71}"/>
            </a:ext>
          </a:extLst>
        </cdr:cNvPr>
        <cdr:cNvSpPr txBox="1"/>
      </cdr:nvSpPr>
      <cdr:spPr>
        <a:xfrm xmlns:a="http://schemas.openxmlformats.org/drawingml/2006/main">
          <a:off x="558156" y="4968552"/>
          <a:ext cx="3675259" cy="7727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48984" tIns="24492" rIns="48984" bIns="24492" rtlCol="0">
          <a:spAutoFit/>
        </a:bodyPr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244922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489844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734766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979688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1224610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1469532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1714454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1959376" algn="l" defTabSz="244922" rtl="0" eaLnBrk="1" latinLnBrk="0" hangingPunct="1">
            <a:defRPr sz="10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ct val="75000"/>
            </a:lnSpc>
            <a:spcAft>
              <a:spcPts val="600"/>
            </a:spcAft>
          </a:pPr>
          <a:r>
            <a:rPr lang="ru-RU" sz="1400" dirty="0">
              <a:latin typeface="Times New Roman" pitchFamily="18" charset="0"/>
              <a:cs typeface="Times New Roman" pitchFamily="18" charset="0"/>
            </a:rPr>
            <a:t>Среднемесячная заработная плата 1 работника, рублей</a:t>
          </a:r>
        </a:p>
        <a:p xmlns:a="http://schemas.openxmlformats.org/drawingml/2006/main">
          <a:pPr>
            <a:lnSpc>
              <a:spcPct val="75000"/>
            </a:lnSpc>
          </a:pPr>
          <a:r>
            <a:rPr lang="ru-RU" sz="1400" dirty="0">
              <a:latin typeface="Times New Roman" pitchFamily="18" charset="0"/>
              <a:cs typeface="Times New Roman" pitchFamily="18" charset="0"/>
            </a:rPr>
            <a:t>Средне-списочная численность работников предприятий, человек</a:t>
          </a:r>
        </a:p>
      </cdr:txBody>
    </cdr:sp>
  </cdr:relSizeAnchor>
  <cdr:relSizeAnchor xmlns:cdr="http://schemas.openxmlformats.org/drawingml/2006/chartDrawing">
    <cdr:from>
      <cdr:x>0.07447</cdr:x>
      <cdr:y>0.83594</cdr:y>
    </cdr:from>
    <cdr:to>
      <cdr:x>0.13526</cdr:x>
      <cdr:y>0.86081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23094" y="5007300"/>
          <a:ext cx="263737" cy="148972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12700" cap="flat" cmpd="sng" algn="ctr">
          <a:solidFill>
            <a:srgbClr val="0068A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244922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489844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734766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979688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1224610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1469532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1714454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1959376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0.07447</cdr:x>
      <cdr:y>0.90807</cdr:y>
    </cdr:from>
    <cdr:to>
      <cdr:x>0.13526</cdr:x>
      <cdr:y>0.93295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23095" y="5439348"/>
          <a:ext cx="263736" cy="149032"/>
        </a:xfrm>
        <a:prstGeom xmlns:a="http://schemas.openxmlformats.org/drawingml/2006/main" prst="rect">
          <a:avLst/>
        </a:prstGeom>
        <a:solidFill xmlns:a="http://schemas.openxmlformats.org/drawingml/2006/main">
          <a:srgbClr val="0D0DFF"/>
        </a:solidFill>
        <a:ln xmlns:a="http://schemas.openxmlformats.org/drawingml/2006/main" w="12700" cap="flat" cmpd="sng" algn="ctr">
          <a:solidFill>
            <a:srgbClr val="0068A0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244922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489844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734766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979688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1224610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1469532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1714454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1959376" algn="l" defTabSz="244922" rtl="0" eaLnBrk="1" latinLnBrk="0" hangingPunct="1">
            <a:defRPr sz="10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0.43824</cdr:x>
      <cdr:y>0.37759</cdr:y>
    </cdr:from>
    <cdr:to>
      <cdr:x>0.58654</cdr:x>
      <cdr:y>0.48016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3834011" y="2120776"/>
          <a:ext cx="1297478" cy="576064"/>
        </a:xfrm>
        <a:prstGeom xmlns:a="http://schemas.openxmlformats.org/drawingml/2006/main" prst="ellipse">
          <a:avLst/>
        </a:prstGeom>
        <a:solidFill xmlns:a="http://schemas.openxmlformats.org/drawingml/2006/main">
          <a:srgbClr val="CCFF33"/>
        </a:solidFill>
        <a:ln xmlns:a="http://schemas.openxmlformats.org/drawingml/2006/main">
          <a:solidFill>
            <a:srgbClr val="CCFF33"/>
          </a:solidFill>
        </a:ln>
        <a:scene3d xmlns:a="http://schemas.openxmlformats.org/drawingml/2006/main">
          <a:camera prst="orthographicFront"/>
          <a:lightRig rig="threePt" dir="t"/>
        </a:scene3d>
        <a:sp3d xmlns:a="http://schemas.openxmlformats.org/drawingml/2006/main" prstMaterial="matte">
          <a:bevelT/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76D9F07-407D-4749-BF8C-4FCC570FA461}" type="datetimeFigureOut">
              <a:rPr lang="ru-RU"/>
              <a:pPr>
                <a:defRPr/>
              </a:pPr>
              <a:t>15.03.2024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275" y="942975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7E8D34-B38B-4299-AE79-4956ADEAD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5317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356D79-5AA0-4253-8C1C-D31FAF0FFD0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80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ru-RU" sz="900" dirty="0">
              <a:solidFill>
                <a:schemeClr val="tx1">
                  <a:lumMod val="85000"/>
                  <a:lumOff val="15000"/>
                </a:schemeClr>
              </a:solidFill>
              <a:latin typeface="Hero New Bold" panose="020008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5E5C3-D952-41A4-97A9-8D2743B1316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667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0CA9FC-5016-4B81-B080-05A119C4120D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508BA4-F5BF-43F5-A091-46B858A37C53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ECA39C-47F2-43F3-AF37-557BF7F9C1B0}" type="datetimeFigureOut">
              <a:rPr lang="ru-RU" smtClean="0"/>
              <a:pPr>
                <a:defRPr/>
              </a:pPr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0DB2D-DF13-4A18-8E0F-5B106D98E2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BC7A3-9485-48B9-B46D-4BDAA70622A9}" type="datetimeFigureOut">
              <a:rPr lang="ru-RU" smtClean="0"/>
              <a:pPr>
                <a:defRPr/>
              </a:pPr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D491C5-B7B5-496B-9524-C1AD76CFC9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82D30C-93E2-4A12-9410-433300268621}" type="datetimeFigureOut">
              <a:rPr lang="ru-RU" smtClean="0"/>
              <a:pPr>
                <a:defRPr/>
              </a:pPr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C5C59-3786-400B-A0FD-4A8BC5D3B9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91A058-0B26-455C-BAA6-A2B3AAD94B75}" type="datetimeFigureOut">
              <a:rPr lang="ru-RU" smtClean="0"/>
              <a:pPr>
                <a:defRPr/>
              </a:pPr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0AAB3-1947-4BC7-9D05-AFCCAA18D2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689460-5E34-47ED-8C65-DC442DDB8C53}" type="datetimeFigureOut">
              <a:rPr lang="ru-RU" smtClean="0"/>
              <a:pPr>
                <a:defRPr/>
              </a:pPr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C90942-C85C-4CFE-B312-1E13905850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2CE771-3C25-4E5C-AC07-12C13B0A6247}" type="datetimeFigureOut">
              <a:rPr lang="ru-RU" smtClean="0"/>
              <a:pPr>
                <a:defRPr/>
              </a:pPr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816608-CDC7-49A4-B33C-C0D2616CF7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9CD95F-6BE3-4853-A1E8-9E4E5ABFC5E0}" type="datetimeFigureOut">
              <a:rPr lang="ru-RU" smtClean="0"/>
              <a:pPr>
                <a:defRPr/>
              </a:pPr>
              <a:t>15.03.2024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70108-8C8B-4E38-AFD4-03212DB978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94BC23-732B-4919-8179-CF8843AAD293}" type="datetimeFigureOut">
              <a:rPr lang="ru-RU" smtClean="0"/>
              <a:pPr>
                <a:defRPr/>
              </a:pPr>
              <a:t>15.03.2024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54A25-6F6E-45F7-B4DC-F1B155BCC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762E39-4D11-4E2F-9E04-C9101D691D91}" type="datetimeFigureOut">
              <a:rPr lang="ru-RU" smtClean="0"/>
              <a:pPr>
                <a:defRPr/>
              </a:pPr>
              <a:t>15.03.2024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6B93-7F8D-4C62-B9D9-9F50A43CF4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599182-8E65-467A-AB9F-FD0A9F4B3EFE}" type="datetimeFigureOut">
              <a:rPr lang="ru-RU" smtClean="0"/>
              <a:pPr>
                <a:defRPr/>
              </a:pPr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EFC36-9EEB-4204-96D7-DC15B65C2F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624E86-248D-48F5-BDF3-5ECD7FAC3B26}" type="datetimeFigureOut">
              <a:rPr lang="ru-RU" smtClean="0"/>
              <a:pPr>
                <a:defRPr/>
              </a:pPr>
              <a:t>15.03.2024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8B0B1-0606-4C35-B91C-5502F2EB28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5FED2E-FF19-4950-8A67-5ED2B4101810}" type="datetimeFigureOut">
              <a:rPr lang="ru-RU" smtClean="0"/>
              <a:pPr>
                <a:defRPr/>
              </a:pPr>
              <a:t>15.03.2024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156989B-8009-4CDE-90CC-55D674966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6.png"/><Relationship Id="rId10" Type="http://schemas.openxmlformats.org/officeDocument/2006/relationships/image" Target="../media/image45.jpeg"/><Relationship Id="rId9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620688"/>
            <a:ext cx="63891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для граждан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2024 год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619672" y="188640"/>
            <a:ext cx="59039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Програмно-целевой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метод планирования</a:t>
            </a:r>
          </a:p>
        </p:txBody>
      </p:sp>
      <p:sp>
        <p:nvSpPr>
          <p:cNvPr id="13" name="Прямоугольник 12" descr="89397"/>
          <p:cNvSpPr>
            <a:spLocks noChangeArrowheads="1"/>
          </p:cNvSpPr>
          <p:nvPr/>
        </p:nvSpPr>
        <p:spPr bwMode="auto">
          <a:xfrm>
            <a:off x="0" y="836613"/>
            <a:ext cx="9144000" cy="6021387"/>
          </a:xfrm>
          <a:prstGeom prst="rect">
            <a:avLst/>
          </a:prstGeom>
          <a:noFill/>
          <a:ln w="12700" algn="ctr">
            <a:solidFill>
              <a:srgbClr val="127056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0000"/>
              </a:solidFill>
            </a:endParaRP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84213" y="836613"/>
            <a:ext cx="7704137" cy="695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just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 соответствуют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социально-экономического  развития городского округа Первоуральск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цели и задачи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определенной сфере;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способы их достижения (мероприятия программы);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объемы используемых финансовых средств в соответствии с решением о бюджете;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показатели эффективности реализации программы, на основании которых дается оценка достижения или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достижения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заданных целей.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В бюджете городского округа Первоуральск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плановый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2025 и 2026 годов отражены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направления целей и задач,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муниципальными программами.</a:t>
            </a:r>
          </a:p>
          <a:p>
            <a:pPr algn="just"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96%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городского округа Первоуральск выполняются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мероприятий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программ.</a:t>
            </a: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  <a:p>
            <a:pPr>
              <a:defRPr/>
            </a:pPr>
            <a:endParaRPr lang="ru-RU" b="1" i="1" dirty="0">
              <a:solidFill>
                <a:srgbClr val="003399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3" grpId="0" animBg="1"/>
      <p:bldP spid="143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2708920"/>
            <a:ext cx="3960440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ТРАНСФЕРТЫ-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одним бюджетом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другому бюджету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085184"/>
            <a:ext cx="2520280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дар, пожертвование)-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определения конкретной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их использования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085184"/>
            <a:ext cx="2664296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приходить на помощь )-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редоставляются на финансирование «переданных» местным  бюджетам расходных обязательств РФ </a:t>
            </a:r>
          </a:p>
          <a:p>
            <a:pPr algn="ctr"/>
            <a:endParaRPr lang="ru-RU" dirty="0">
              <a:latin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196752"/>
            <a:ext cx="730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МЕЖБЮДЖЕТНЫЕ ОТНОШЕНИЯ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взаимоотношения между публично-правовыми  образованиями по вопросам регулирования бюджетных правоотношений,  организации и осуществления бюджетного процесса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28184" y="5085184"/>
            <a:ext cx="2592288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Субсидии(от лат. «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»-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поддержка )-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условиях долевого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других бюджетов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2731960">
            <a:off x="1966735" y="4371405"/>
            <a:ext cx="323850" cy="704947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rot="18529024">
            <a:off x="6464128" y="4342865"/>
            <a:ext cx="323850" cy="743445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>
            <a:off x="4283968" y="4437112"/>
            <a:ext cx="323850" cy="576064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420888"/>
            <a:ext cx="2088232" cy="20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7" y="2204864"/>
            <a:ext cx="252028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352928" cy="4536504"/>
          </a:xfrm>
          <a:noFill/>
          <a:extLst/>
        </p:spPr>
        <p:txBody>
          <a:bodyPr anchor="t">
            <a:normAutofit fontScale="90000"/>
          </a:bodyPr>
          <a:lstStyle/>
          <a:p>
            <a:pPr algn="l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БЮДЖЕТНЫЙ  ПРОЦЕСС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и исполнение бюджета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Утверждение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Исполнение бюджета в текущем году.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Формирование отчета об исполнении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Утверждение отчета об исполнении  бюджета  предыдущего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Составление проекта бюджета очередного года.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Рассмотрение проекта бюджета очередного года. </a:t>
            </a:r>
            <a:r>
              <a:rPr lang="ru-RU" sz="2000" dirty="0">
                <a:latin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23728" y="116632"/>
            <a:ext cx="5400600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dirty="0"/>
          </a:p>
        </p:txBody>
      </p:sp>
    </p:spTree>
  </p:cSld>
  <p:clrMapOvr>
    <a:masterClrMapping/>
  </p:clrMapOvr>
  <p:transition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показатели развития экономики </a:t>
            </a:r>
          </a:p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городского округа Первоуральск 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7380288" y="5876925"/>
            <a:ext cx="468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600" b="1">
                <a:solidFill>
                  <a:schemeClr val="bg1"/>
                </a:solidFill>
                <a:latin typeface="Franklin Gothic Book" pitchFamily="34" charset="0"/>
                <a:cs typeface="Times New Roman" pitchFamily="18" charset="0"/>
              </a:rPr>
              <a:t>1</a:t>
            </a:r>
          </a:p>
        </p:txBody>
      </p:sp>
      <p:graphicFrame>
        <p:nvGraphicFramePr>
          <p:cNvPr id="18268" name="Group 86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10568447"/>
              </p:ext>
            </p:extLst>
          </p:nvPr>
        </p:nvGraphicFramePr>
        <p:xfrm>
          <a:off x="179513" y="980731"/>
          <a:ext cx="8784975" cy="5758111"/>
        </p:xfrm>
        <a:graphic>
          <a:graphicData uri="http://schemas.openxmlformats.org/drawingml/2006/table">
            <a:tbl>
              <a:tblPr/>
              <a:tblGrid>
                <a:gridCol w="432047"/>
                <a:gridCol w="2870129"/>
                <a:gridCol w="1155075"/>
                <a:gridCol w="1081931"/>
                <a:gridCol w="1130694"/>
                <a:gridCol w="1036216"/>
                <a:gridCol w="1078883"/>
              </a:tblGrid>
              <a:tr h="7200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Наименование показателя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 факт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 постоянного населения (на начало года)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131,408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129,346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128,346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127,396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716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Фонд начисленной заработной платы работников крупных и средних предприятий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24 524,8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  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26 682,9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28 870,9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  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31 267,2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прогноз   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452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заработная плата одного работника по крупным и средним предприятиям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61 111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оценка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66 051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71 793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75 823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80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зарегистрированной  безработицы (отношение общей численности зарегистрированных безработных к экономически активному населению)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0,55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0,56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0,58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415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Численность занятых в экономике (среднегодовая) – всего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человек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56 740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57 307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57 880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5849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</a:t>
                      </a:r>
                    </a:p>
                  </a:txBody>
                  <a:tcPr marL="72000" marR="72000" marT="46800" marB="468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4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09" name="Group 7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42890152"/>
              </p:ext>
            </p:extLst>
          </p:nvPr>
        </p:nvGraphicFramePr>
        <p:xfrm>
          <a:off x="251520" y="1340769"/>
          <a:ext cx="8640960" cy="4097661"/>
        </p:xfrm>
        <a:graphic>
          <a:graphicData uri="http://schemas.openxmlformats.org/drawingml/2006/table">
            <a:tbl>
              <a:tblPr/>
              <a:tblGrid>
                <a:gridCol w="3384376"/>
                <a:gridCol w="2808312"/>
                <a:gridCol w="2448272"/>
              </a:tblGrid>
              <a:tr h="661921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Достижение показателей по Указам Президента РФ, руб.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Факт 2023 г. 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План 2024 г.</a:t>
                      </a:r>
                      <a:endParaRPr kumimoji="0" lang="ru-RU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iberation Serif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753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Работников муниципальных дошкольных образовательных учреждений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43 844,32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45 261,95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6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Работников муниципальных учреждений культуры и искусства 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 46 034,40 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48 812,00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96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cs typeface="Times New Roman" pitchFamily="18" charset="0"/>
                        </a:rPr>
                        <a:t>Работников муниципальных общеобразовательных учреждений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iberation Serif" pitchFamily="18" charset="0"/>
                          <a:ea typeface="+mn-ea"/>
                          <a:cs typeface="Times New Roman" pitchFamily="18" charset="0"/>
                        </a:rPr>
                        <a:t>44 355,61</a:t>
                      </a: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Liberation Serif" pitchFamily="18" charset="0"/>
                        </a:rPr>
                        <a:t>47 667,62</a:t>
                      </a:r>
                      <a:endParaRPr lang="ru-RU" sz="1400" dirty="0">
                        <a:solidFill>
                          <a:schemeClr val="tx1"/>
                        </a:solidFill>
                        <a:latin typeface="Liberation Serif" pitchFamily="18" charset="0"/>
                      </a:endParaRPr>
                    </a:p>
                  </a:txBody>
                  <a:tcPr marL="91435" marR="91435" marT="45704" marB="457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96" name="Text Box 94"/>
          <p:cNvSpPr txBox="1">
            <a:spLocks noChangeArrowheads="1"/>
          </p:cNvSpPr>
          <p:nvPr/>
        </p:nvSpPr>
        <p:spPr bwMode="auto">
          <a:xfrm>
            <a:off x="-252413" y="0"/>
            <a:ext cx="9144001" cy="75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Среднемесячная номинальная начисленная заработная плата работников муниципальных  учреждений </a:t>
            </a:r>
            <a:endParaRPr lang="ru-RU" sz="2000" b="1" dirty="0">
              <a:solidFill>
                <a:srgbClr val="FF0066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15614942"/>
      </p:ext>
    </p:extLst>
  </p:cSld>
  <p:clrMapOvr>
    <a:masterClrMapping/>
  </p:clrMapOvr>
  <p:transition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4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8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5309573" y="1030159"/>
            <a:ext cx="3834427" cy="5232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Hero New" pitchFamily="50" charset="0"/>
                <a:cs typeface="Arial" panose="020B0604020202020204" pitchFamily="34" charset="0"/>
              </a:rPr>
              <a:t>Заработная плата и занятость населения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="" xmlns:p14="http://schemas.microsoft.com/office/powerpoint/2010/main" val="754199217"/>
              </p:ext>
            </p:extLst>
          </p:nvPr>
        </p:nvGraphicFramePr>
        <p:xfrm>
          <a:off x="251520" y="572928"/>
          <a:ext cx="4266475" cy="602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918C844E-5638-4A6F-B4F4-87DD4A9C6C71}"/>
              </a:ext>
            </a:extLst>
          </p:cNvPr>
          <p:cNvSpPr txBox="1">
            <a:spLocks/>
          </p:cNvSpPr>
          <p:nvPr/>
        </p:nvSpPr>
        <p:spPr>
          <a:xfrm>
            <a:off x="-1260648" y="3717035"/>
            <a:ext cx="8262918" cy="7990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Hero New Bold"/>
                <a:ea typeface="+mj-ea"/>
                <a:cs typeface="Arial" panose="020B0604020202020204" pitchFamily="34" charset="0"/>
              </a:rPr>
              <a:t/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Hero New Bold"/>
                <a:ea typeface="+mj-ea"/>
                <a:cs typeface="Arial" panose="020B0604020202020204" pitchFamily="34" charset="0"/>
              </a:rPr>
            </a:b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Hero New Bold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030159"/>
            <a:ext cx="3888433" cy="369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Рынок труда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7632"/>
            <a:ext cx="7236804" cy="541048"/>
          </a:xfrm>
          <a:prstGeom prst="rect">
            <a:avLst/>
          </a:prstGeom>
        </p:spPr>
        <p:txBody>
          <a:bodyPr vert="horz" lIns="48984" tIns="24492" rIns="48984" bIns="24492" rtlCol="0" anchor="b">
            <a:noAutofit/>
          </a:bodyPr>
          <a:lstStyle>
            <a:lvl1pPr defTabSz="685782">
              <a:lnSpc>
                <a:spcPct val="90000"/>
              </a:lnSpc>
              <a:spcBef>
                <a:spcPct val="0"/>
              </a:spcBef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  <a:latin typeface="Hero New Bold" panose="02000800000000000000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endParaRPr lang="ru-RU" sz="2800" b="1" dirty="0">
              <a:latin typeface="Liberation Serif" pitchFamily="18" charset="0"/>
            </a:endParaRPr>
          </a:p>
        </p:txBody>
      </p:sp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405174230"/>
              </p:ext>
            </p:extLst>
          </p:nvPr>
        </p:nvGraphicFramePr>
        <p:xfrm>
          <a:off x="4561234" y="653948"/>
          <a:ext cx="4338482" cy="599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F5A6EBF-8E93-44EE-9DD6-090A4830BE71}"/>
              </a:ext>
            </a:extLst>
          </p:cNvPr>
          <p:cNvSpPr txBox="1"/>
          <p:nvPr/>
        </p:nvSpPr>
        <p:spPr>
          <a:xfrm>
            <a:off x="1619252" y="133261"/>
            <a:ext cx="6200774" cy="52322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b="1">
                <a:latin typeface="Century Gothic" panose="020B0502020202020204" pitchFamily="34" charset="0"/>
              </a:defRPr>
            </a:lvl1pPr>
          </a:lstStyle>
          <a:p>
            <a:pPr algn="l"/>
            <a:r>
              <a:rPr lang="ru-RU" altLang="ru-RU" dirty="0">
                <a:latin typeface="Liberation Serif" charset="0"/>
              </a:rPr>
              <a:t>Социально-экономическая </a:t>
            </a:r>
            <a:r>
              <a:rPr lang="ru-RU" altLang="ru-RU" dirty="0" smtClean="0">
                <a:latin typeface="Liberation Serif" charset="0"/>
              </a:rPr>
              <a:t>ситуация</a:t>
            </a:r>
            <a:endParaRPr lang="ru-RU" altLang="ru-RU" dirty="0">
              <a:latin typeface="Liberation Serif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155381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88350" cy="954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Основные параметры бюджета городского округа  Первоуральск  на 2024 год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>            </a:t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ru-RU" sz="1300" b="1" dirty="0" smtClean="0">
                <a:solidFill>
                  <a:srgbClr val="FF0000"/>
                </a:solidFill>
                <a:latin typeface="Arial" pitchFamily="34" charset="0"/>
              </a:rPr>
            </a:br>
            <a:endParaRPr lang="ru-RU" sz="1100" b="1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8447" name="Rectangle 20"/>
          <p:cNvSpPr>
            <a:spLocks noChangeArrowheads="1"/>
          </p:cNvSpPr>
          <p:nvPr/>
        </p:nvSpPr>
        <p:spPr bwMode="auto">
          <a:xfrm>
            <a:off x="5580112" y="213285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712 119,94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48" name="Rectangle 21"/>
          <p:cNvSpPr>
            <a:spLocks noChangeArrowheads="1"/>
          </p:cNvSpPr>
          <p:nvPr/>
        </p:nvSpPr>
        <p:spPr bwMode="auto">
          <a:xfrm>
            <a:off x="5580112" y="1484784"/>
            <a:ext cx="2393181" cy="57670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Национальная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правоохранительная деятельность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55 173,65 тыс.руб.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49" name="Rectangle 22"/>
          <p:cNvSpPr>
            <a:spLocks noChangeArrowheads="1"/>
          </p:cNvSpPr>
          <p:nvPr/>
        </p:nvSpPr>
        <p:spPr bwMode="auto">
          <a:xfrm>
            <a:off x="5580112" y="3717032"/>
            <a:ext cx="2393181" cy="503684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3 884 318,58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0" name="Rectangle 23"/>
          <p:cNvSpPr>
            <a:spLocks noChangeArrowheads="1"/>
          </p:cNvSpPr>
          <p:nvPr/>
        </p:nvSpPr>
        <p:spPr bwMode="auto">
          <a:xfrm>
            <a:off x="5580112" y="4293096"/>
            <a:ext cx="2393181" cy="43224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кинематография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496 458,10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1" name="Rectangle 24"/>
          <p:cNvSpPr>
            <a:spLocks noChangeArrowheads="1"/>
          </p:cNvSpPr>
          <p:nvPr/>
        </p:nvSpPr>
        <p:spPr bwMode="auto">
          <a:xfrm>
            <a:off x="5580112" y="4797152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378 637,65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2" name="Rectangle 25"/>
          <p:cNvSpPr>
            <a:spLocks noChangeArrowheads="1"/>
          </p:cNvSpPr>
          <p:nvPr/>
        </p:nvSpPr>
        <p:spPr bwMode="auto">
          <a:xfrm>
            <a:off x="5580112" y="5301208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401 711,78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3" name="Rectangle 26"/>
          <p:cNvSpPr>
            <a:spLocks noChangeArrowheads="1"/>
          </p:cNvSpPr>
          <p:nvPr/>
        </p:nvSpPr>
        <p:spPr bwMode="auto">
          <a:xfrm>
            <a:off x="5580112" y="980728"/>
            <a:ext cx="2346573" cy="431229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312 693,84 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rgbClr val="CC3300"/>
              </a:solidFill>
            </a:endParaRPr>
          </a:p>
        </p:txBody>
      </p:sp>
      <p:sp>
        <p:nvSpPr>
          <p:cNvPr id="18454" name="Rectangle 27"/>
          <p:cNvSpPr>
            <a:spLocks noChangeArrowheads="1"/>
          </p:cNvSpPr>
          <p:nvPr/>
        </p:nvSpPr>
        <p:spPr bwMode="auto">
          <a:xfrm>
            <a:off x="5580112" y="2636912"/>
            <a:ext cx="2393181" cy="50405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Хозяйство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943 968,55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55" name="Rectangle 28"/>
          <p:cNvSpPr>
            <a:spLocks noChangeArrowheads="1"/>
          </p:cNvSpPr>
          <p:nvPr/>
        </p:nvSpPr>
        <p:spPr bwMode="auto">
          <a:xfrm>
            <a:off x="5580112" y="3212976"/>
            <a:ext cx="2393181" cy="4318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19 979,70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chemeClr val="hlink"/>
              </a:solidFill>
            </a:endParaRPr>
          </a:p>
        </p:txBody>
      </p:sp>
      <p:sp>
        <p:nvSpPr>
          <p:cNvPr id="18456" name="Rectangle 29"/>
          <p:cNvSpPr>
            <a:spLocks noChangeArrowheads="1"/>
          </p:cNvSpPr>
          <p:nvPr/>
        </p:nvSpPr>
        <p:spPr bwMode="auto">
          <a:xfrm>
            <a:off x="5580112" y="5805264"/>
            <a:ext cx="2376264" cy="43157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массовой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информации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5 649,64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57" name="Rectangle 30"/>
          <p:cNvSpPr>
            <a:spLocks noChangeArrowheads="1"/>
          </p:cNvSpPr>
          <p:nvPr/>
        </p:nvSpPr>
        <p:spPr bwMode="auto">
          <a:xfrm>
            <a:off x="5580112" y="6309766"/>
            <a:ext cx="2375744" cy="43160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Обслуживание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долга  14 921,01 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58" name="Rectangle 31"/>
          <p:cNvSpPr>
            <a:spLocks noChangeArrowheads="1"/>
          </p:cNvSpPr>
          <p:nvPr/>
        </p:nvSpPr>
        <p:spPr bwMode="auto">
          <a:xfrm>
            <a:off x="899592" y="1052736"/>
            <a:ext cx="1497013" cy="7191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/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1 586 717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8459" name="Rectangle 32"/>
          <p:cNvSpPr>
            <a:spLocks noChangeArrowheads="1"/>
          </p:cNvSpPr>
          <p:nvPr/>
        </p:nvSpPr>
        <p:spPr bwMode="auto">
          <a:xfrm>
            <a:off x="899592" y="1844824"/>
            <a:ext cx="1504950" cy="5032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200" dirty="0">
              <a:solidFill>
                <a:srgbClr val="FF00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Земельный налог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111 328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8460" name="Rectangle 33"/>
          <p:cNvSpPr>
            <a:spLocks noChangeArrowheads="1"/>
          </p:cNvSpPr>
          <p:nvPr/>
        </p:nvSpPr>
        <p:spPr bwMode="auto">
          <a:xfrm>
            <a:off x="907529" y="2420814"/>
            <a:ext cx="1497013" cy="79216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rgbClr val="CC3300"/>
              </a:solidFill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Налоги 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совокупный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доход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455 183 тыс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руб. </a:t>
            </a: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sp>
        <p:nvSpPr>
          <p:cNvPr id="18461" name="Rectangle 34"/>
          <p:cNvSpPr>
            <a:spLocks noChangeArrowheads="1"/>
          </p:cNvSpPr>
          <p:nvPr/>
        </p:nvSpPr>
        <p:spPr bwMode="auto">
          <a:xfrm>
            <a:off x="899592" y="3284983"/>
            <a:ext cx="1509713" cy="1243886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Доходы от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использования и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продажи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муниципального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имущества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538 111,96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462" name="Rectangle 35"/>
          <p:cNvSpPr>
            <a:spLocks noChangeArrowheads="1"/>
          </p:cNvSpPr>
          <p:nvPr/>
        </p:nvSpPr>
        <p:spPr bwMode="auto">
          <a:xfrm>
            <a:off x="891654" y="4622652"/>
            <a:ext cx="1512888" cy="720725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физических лиц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93 727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/>
          </a:p>
        </p:txBody>
      </p:sp>
      <p:sp>
        <p:nvSpPr>
          <p:cNvPr id="18463" name="Rectangle 36"/>
          <p:cNvSpPr>
            <a:spLocks noChangeArrowheads="1"/>
          </p:cNvSpPr>
          <p:nvPr/>
        </p:nvSpPr>
        <p:spPr bwMode="auto">
          <a:xfrm>
            <a:off x="899593" y="5445447"/>
            <a:ext cx="1512888" cy="503238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>
              <a:solidFill>
                <a:schemeClr val="hlink"/>
              </a:solidFill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Прочие доходы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139 433,04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</p:txBody>
      </p:sp>
      <p:sp>
        <p:nvSpPr>
          <p:cNvPr id="18464" name="Rectangle 37"/>
          <p:cNvSpPr>
            <a:spLocks noChangeArrowheads="1"/>
          </p:cNvSpPr>
          <p:nvPr/>
        </p:nvSpPr>
        <p:spPr bwMode="auto">
          <a:xfrm>
            <a:off x="899593" y="6048648"/>
            <a:ext cx="1512887" cy="62071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dirty="0" smtClean="0">
              <a:solidFill>
                <a:schemeClr val="hlink"/>
              </a:solidFill>
            </a:endParaRPr>
          </a:p>
          <a:p>
            <a:pPr algn="ctr"/>
            <a:endParaRPr lang="ru-RU" sz="1200" b="1" dirty="0">
              <a:solidFill>
                <a:schemeClr val="hlink"/>
              </a:solidFill>
            </a:endParaRPr>
          </a:p>
          <a:p>
            <a:pPr algn="ctr"/>
            <a:endParaRPr lang="ru-RU" sz="1400" b="1" dirty="0">
              <a:solidFill>
                <a:schemeClr val="hlin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107504" y="1052736"/>
            <a:ext cx="720080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7 021 293,10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347864" y="1052736"/>
            <a:ext cx="1296144" cy="56166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54 283 руб.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расчете 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человека</a:t>
            </a:r>
          </a:p>
          <a:p>
            <a:pPr algn="ctr"/>
            <a:r>
              <a:rPr lang="ru-RU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55861 руб.</a:t>
            </a:r>
            <a:endParaRPr lang="ru-RU" sz="1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AutoShape 12"/>
          <p:cNvSpPr>
            <a:spLocks noChangeArrowheads="1"/>
          </p:cNvSpPr>
          <p:nvPr/>
        </p:nvSpPr>
        <p:spPr bwMode="auto">
          <a:xfrm rot="16200000">
            <a:off x="2681884" y="10706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 rot="16200000">
            <a:off x="2675980" y="4653012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0" name="AutoShape 12"/>
          <p:cNvSpPr>
            <a:spLocks noChangeArrowheads="1"/>
          </p:cNvSpPr>
          <p:nvPr/>
        </p:nvSpPr>
        <p:spPr bwMode="auto">
          <a:xfrm rot="16200000">
            <a:off x="2679144" y="533702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 rot="16200000">
            <a:off x="2695954" y="599896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6200000">
            <a:off x="2675980" y="245685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 rot="16200000">
            <a:off x="2681886" y="35189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 rot="16200000">
            <a:off x="2681884" y="171871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5" name="AutoShape 12"/>
          <p:cNvSpPr>
            <a:spLocks noChangeArrowheads="1"/>
          </p:cNvSpPr>
          <p:nvPr/>
        </p:nvSpPr>
        <p:spPr bwMode="auto">
          <a:xfrm rot="16200000">
            <a:off x="4986140" y="61112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44408" y="980728"/>
            <a:ext cx="720080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7 225 432,44 тыс.руб.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 rot="16200000">
            <a:off x="4986140" y="467104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8" name="AutoShape 12"/>
          <p:cNvSpPr>
            <a:spLocks noChangeArrowheads="1"/>
          </p:cNvSpPr>
          <p:nvPr/>
        </p:nvSpPr>
        <p:spPr bwMode="auto">
          <a:xfrm rot="16200000">
            <a:off x="4986140" y="517510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9" name="AutoShape 12"/>
          <p:cNvSpPr>
            <a:spLocks noChangeArrowheads="1"/>
          </p:cNvSpPr>
          <p:nvPr/>
        </p:nvSpPr>
        <p:spPr bwMode="auto">
          <a:xfrm rot="16200000">
            <a:off x="4986140" y="5679156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0" name="AutoShape 12"/>
          <p:cNvSpPr>
            <a:spLocks noChangeArrowheads="1"/>
          </p:cNvSpPr>
          <p:nvPr/>
        </p:nvSpPr>
        <p:spPr bwMode="auto">
          <a:xfrm rot="16200000">
            <a:off x="4986140" y="359092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1" name="AutoShape 12"/>
          <p:cNvSpPr>
            <a:spLocks noChangeArrowheads="1"/>
          </p:cNvSpPr>
          <p:nvPr/>
        </p:nvSpPr>
        <p:spPr bwMode="auto">
          <a:xfrm rot="16200000">
            <a:off x="4986140" y="308686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2" name="AutoShape 12"/>
          <p:cNvSpPr>
            <a:spLocks noChangeArrowheads="1"/>
          </p:cNvSpPr>
          <p:nvPr/>
        </p:nvSpPr>
        <p:spPr bwMode="auto">
          <a:xfrm rot="16200000">
            <a:off x="4986141" y="416698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3" name="AutoShape 12"/>
          <p:cNvSpPr>
            <a:spLocks noChangeArrowheads="1"/>
          </p:cNvSpPr>
          <p:nvPr/>
        </p:nvSpPr>
        <p:spPr bwMode="auto">
          <a:xfrm rot="16200000">
            <a:off x="4986140" y="854620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4" name="AutoShape 12"/>
          <p:cNvSpPr>
            <a:spLocks noChangeArrowheads="1"/>
          </p:cNvSpPr>
          <p:nvPr/>
        </p:nvSpPr>
        <p:spPr bwMode="auto">
          <a:xfrm rot="16200000">
            <a:off x="4986140" y="143068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5" name="AutoShape 12"/>
          <p:cNvSpPr>
            <a:spLocks noChangeArrowheads="1"/>
          </p:cNvSpPr>
          <p:nvPr/>
        </p:nvSpPr>
        <p:spPr bwMode="auto">
          <a:xfrm rot="16200000">
            <a:off x="4986140" y="2510804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6" name="AutoShape 12"/>
          <p:cNvSpPr>
            <a:spLocks noChangeArrowheads="1"/>
          </p:cNvSpPr>
          <p:nvPr/>
        </p:nvSpPr>
        <p:spPr bwMode="auto">
          <a:xfrm rot="16200000">
            <a:off x="4986140" y="2006748"/>
            <a:ext cx="323850" cy="720081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6005330"/>
            <a:ext cx="165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                           4 096 793,10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900"/>
                            </p:stCondLst>
                            <p:childTnLst>
                              <p:par>
                                <p:cTn id="5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184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184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84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184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2850"/>
                            </p:stCondLst>
                            <p:childTnLst>
                              <p:par>
                                <p:cTn id="8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5600"/>
                            </p:stCondLst>
                            <p:childTnLst>
                              <p:par>
                                <p:cTn id="9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7850"/>
                            </p:stCondLst>
                            <p:childTnLst>
                              <p:par>
                                <p:cTn id="9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9750"/>
                            </p:stCondLst>
                            <p:childTnLst>
                              <p:par>
                                <p:cTn id="10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2200"/>
                            </p:stCondLst>
                            <p:childTnLst>
                              <p:par>
                                <p:cTn id="1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4400"/>
                            </p:stCondLst>
                            <p:childTnLst>
                              <p:par>
                                <p:cTn id="1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84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"/>
                            </p:stCondLst>
                            <p:childTnLst>
                              <p:par>
                                <p:cTn id="13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4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250"/>
                            </p:stCondLst>
                            <p:childTnLst>
                              <p:par>
                                <p:cTn id="140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4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750"/>
                            </p:stCondLst>
                            <p:childTnLst>
                              <p:par>
                                <p:cTn id="1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/>
      <p:bldP spid="18447" grpId="0" animBg="1"/>
      <p:bldP spid="18448" grpId="0" build="allAtOnce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 animBg="1"/>
      <p:bldP spid="18455" grpId="0" animBg="1"/>
      <p:bldP spid="18456" grpId="0" animBg="1"/>
      <p:bldP spid="18457" grpId="0" build="allAtOnce" animBg="1"/>
      <p:bldP spid="18458" grpId="0" animBg="1"/>
      <p:bldP spid="18459" grpId="0" animBg="1"/>
      <p:bldP spid="18460" grpId="0" animBg="1"/>
      <p:bldP spid="18461" grpId="0" animBg="1"/>
      <p:bldP spid="18462" grpId="0" animBg="1"/>
      <p:bldP spid="18463" grpId="0" animBg="1"/>
      <p:bldP spid="18464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0" y="18891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Муниципальный   долг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97925002"/>
              </p:ext>
            </p:extLst>
          </p:nvPr>
        </p:nvGraphicFramePr>
        <p:xfrm>
          <a:off x="251519" y="1268760"/>
          <a:ext cx="8568953" cy="5371203"/>
        </p:xfrm>
        <a:graphic>
          <a:graphicData uri="http://schemas.openxmlformats.org/drawingml/2006/table">
            <a:tbl>
              <a:tblPr/>
              <a:tblGrid>
                <a:gridCol w="580414"/>
                <a:gridCol w="4100107"/>
                <a:gridCol w="1368152"/>
                <a:gridCol w="1355530"/>
                <a:gridCol w="1164750"/>
              </a:tblGrid>
              <a:tr h="963529"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муниципальных внутренних заимствований городского округа Первоуральск</a:t>
                      </a:r>
                    </a:p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 2024  год 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17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latin typeface="Arial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6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latin typeface="Arial"/>
                        </a:rPr>
                        <a:t>№</a:t>
                      </a:r>
                      <a:endParaRPr lang="ru-RU" sz="900" b="0" i="0" u="none" strike="noStrike" dirty="0">
                        <a:latin typeface="Arial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муниципального внутреннего заимствования городского округа Первоуральск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Остаток основной суммы долга по бюджетным кредитам прошлых лет,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01.01.2024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(тыс.руб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привлечения в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году,            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средств, направляемых на погашение основной суммы 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долга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2024 году</a:t>
                      </a: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(тыс. руб.)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60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1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других бюджетов бюджетной системы Российской Федерации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72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2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кредиты, привлекаемые в местный бюджет от кредитных организаций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 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219 701,34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-15 562,00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latin typeface="Arial"/>
                        </a:rPr>
                        <a:t>3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219 701,34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-15 562,00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374" marR="8374" marT="83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850" y="0"/>
            <a:ext cx="82089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Структура расходов бюджета </a:t>
            </a:r>
            <a:b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ea typeface="+mj-ea"/>
                <a:cs typeface="Times New Roman" pitchFamily="18" charset="0"/>
              </a:rPr>
              <a:t>городского округа Первоуральск  на 2024 год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924531520"/>
              </p:ext>
            </p:extLst>
          </p:nvPr>
        </p:nvGraphicFramePr>
        <p:xfrm>
          <a:off x="161925" y="1092200"/>
          <a:ext cx="8748713" cy="561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259668" y="3212976"/>
            <a:ext cx="7920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Cambria" pitchFamily="18" charset="0"/>
              </a:rPr>
              <a:t>7 225 </a:t>
            </a:r>
            <a:r>
              <a:rPr lang="ru-RU" altLang="ru-RU" sz="1200" b="1" dirty="0" err="1" smtClean="0">
                <a:latin typeface="Cambria" pitchFamily="18" charset="0"/>
              </a:rPr>
              <a:t>млн.руб</a:t>
            </a:r>
            <a:endParaRPr lang="ru-RU" altLang="ru-RU" sz="1200" b="1" dirty="0">
              <a:latin typeface="Cambr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563" y="115888"/>
            <a:ext cx="452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323850" y="0"/>
            <a:ext cx="8229600" cy="6207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b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1">
                    <a:lumMod val="25000"/>
                  </a:schemeClr>
                </a:solidFill>
                <a:latin typeface="Cambria" pitchFamily="18" charset="0"/>
                <a:cs typeface="Times New Roman" pitchFamily="18" charset="0"/>
              </a:rPr>
              <a:t>городского округа Первоуральск  на 2024 год</a:t>
            </a:r>
          </a:p>
        </p:txBody>
      </p:sp>
      <p:sp>
        <p:nvSpPr>
          <p:cNvPr id="7171" name="TextBox 7"/>
          <p:cNvSpPr txBox="1">
            <a:spLocks noChangeArrowheads="1"/>
          </p:cNvSpPr>
          <p:nvPr/>
        </p:nvSpPr>
        <p:spPr bwMode="auto">
          <a:xfrm>
            <a:off x="8675688" y="6308725"/>
            <a:ext cx="468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="" xmlns:p14="http://schemas.microsoft.com/office/powerpoint/2010/main" val="3721263068"/>
              </p:ext>
            </p:extLst>
          </p:nvPr>
        </p:nvGraphicFramePr>
        <p:xfrm>
          <a:off x="66855" y="1052736"/>
          <a:ext cx="9077145" cy="5342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1563" y="115888"/>
            <a:ext cx="452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86183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0"/>
            <a:ext cx="6913066" cy="692150"/>
          </a:xfrm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Цели создания открытого бюджета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 useBgFill="1">
        <p:nvSpPr>
          <p:cNvPr id="5" name="Объект 1"/>
          <p:cNvSpPr txBox="1">
            <a:spLocks/>
          </p:cNvSpPr>
          <p:nvPr/>
        </p:nvSpPr>
        <p:spPr bwMode="auto">
          <a:xfrm>
            <a:off x="0" y="908050"/>
            <a:ext cx="9144000" cy="594995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1463" indent="-271463" algn="just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ознакомление граждан с задачами и приоритетными направлениями бюджетной политики, основными условиями формирования и исполнения бюджета городского округа Первоуральск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информирование граждан о ходе бюджетного процесса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широкого вовлечения граждан в процедуры обсуждения и принятия конкретных бюджетных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решений, общественного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контроля их эффективности и результативности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прозрачности  формирования  и  расходования  бюджетных  средств  в городском округе Первоуральск;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повышение  ответственности  органов  местного самоуправления при  принятии решений в сфере бюджетной политики;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271463" indent="-271463" algn="just" eaLnBrk="1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 положительного  имиджа  города  Первоуральска. </a:t>
            </a:r>
          </a:p>
          <a:p>
            <a:pPr marL="271463" indent="-271463" eaLnBrk="1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endParaRPr lang="ru-RU" sz="2400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903"/>
          <p:cNvSpPr txBox="1">
            <a:spLocks noChangeArrowheads="1"/>
          </p:cNvSpPr>
          <p:nvPr/>
        </p:nvSpPr>
        <p:spPr bwMode="auto">
          <a:xfrm>
            <a:off x="0" y="0"/>
            <a:ext cx="860425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городского округа Первоуральск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федеральных и областных программах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91563" y="115888"/>
            <a:ext cx="452437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3" name="Группа 8"/>
          <p:cNvGrpSpPr>
            <a:grpSpLocks/>
          </p:cNvGrpSpPr>
          <p:nvPr/>
        </p:nvGrpSpPr>
        <p:grpSpPr bwMode="auto">
          <a:xfrm>
            <a:off x="0" y="692150"/>
            <a:ext cx="9144000" cy="163513"/>
            <a:chOff x="0" y="692696"/>
            <a:chExt cx="9144000" cy="21810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360363" y="792220"/>
              <a:ext cx="8783637" cy="118580"/>
            </a:xfrm>
            <a:prstGeom prst="rect">
              <a:avLst/>
            </a:prstGeom>
            <a:solidFill>
              <a:srgbClr val="EDAC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0" y="692696"/>
              <a:ext cx="9144000" cy="118580"/>
            </a:xfrm>
            <a:prstGeom prst="rect">
              <a:avLst/>
            </a:prstGeom>
            <a:solidFill>
              <a:srgbClr val="E536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/>
            </a:p>
          </p:txBody>
        </p:sp>
      </p:grp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497" y="607027"/>
          <a:ext cx="9054752" cy="6114001"/>
        </p:xfrm>
        <a:graphic>
          <a:graphicData uri="http://schemas.openxmlformats.org/drawingml/2006/table">
            <a:tbl>
              <a:tblPr/>
              <a:tblGrid>
                <a:gridCol w="5281890"/>
                <a:gridCol w="838789"/>
                <a:gridCol w="864096"/>
                <a:gridCol w="931894"/>
                <a:gridCol w="1138083"/>
              </a:tblGrid>
              <a:tr h="9719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Наименование государственной, муниципальной  программы,  мероприятий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 средств, млн.руб.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ФБ, млн.руб. 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ОБ,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Средства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МБ,</a:t>
                      </a: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млн.руб.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198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системы образования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реализация молодежной политики в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Свердловской области 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года" (19.12.2019 № 920-ПП)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259,6</a:t>
                      </a:r>
                    </a:p>
                    <a:p>
                      <a:pPr algn="ctr" rtl="0" fontAlgn="t"/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216,8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42,8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843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физической культуры, спорта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Свердловской области 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года" (29.10.2013 г. №1332-ПП) </a:t>
                      </a:r>
                      <a:endParaRPr lang="ru-RU" sz="1200" b="0" i="0" u="none" strike="noStrike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84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«Комплексное развитие сельских территорий  в Свердловской области до 2027 года" (08.09.2021 г. №582-ПП) </a:t>
                      </a:r>
                    </a:p>
                    <a:p>
                      <a:pPr algn="l" rtl="0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9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"Развитие культуры  в Свердловской области 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года" (21.10.2013 г. №1268-ПП)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8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«Развитие жилищно-коммунального хозяйства и повышение энергетической эффективности в  Свердловской области 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года" (29.10.2013 № 1330-ПП)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8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"Реализация основных направлений государственной политики в строительном комплексе Свердловской области 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года" (24.10.2013 № 1296-ПП)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8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Государственная программа Свердловской области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«Совершенствование социально-экономической политики на территории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Свердловской области до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года" (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25.12.2014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1209-ПП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84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программа Свердловской области «Формирование современной городской среды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территории Свердловской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2018-2027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годы» (31.10.2017 № 805-ПП)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6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337,3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200" b="0" i="0" u="none" strike="noStrike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rtl="0" fontAlgn="t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4000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 со стрелкой вниз 5"/>
          <p:cNvSpPr/>
          <p:nvPr/>
        </p:nvSpPr>
        <p:spPr>
          <a:xfrm>
            <a:off x="179512" y="3645024"/>
            <a:ext cx="1800200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муниципальной службы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городском округе Первоуральск» на 2022-2027 годы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123728" y="3645024"/>
            <a:ext cx="2232248" cy="2304256"/>
          </a:xfrm>
          <a:prstGeom prst="downArrowCallout">
            <a:avLst>
              <a:gd name="adj1" fmla="val 25000"/>
              <a:gd name="adj2" fmla="val 22480"/>
              <a:gd name="adj3" fmla="val 25000"/>
              <a:gd name="adj4" fmla="val 64977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информационных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технологий в городском округе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6732240" y="3645024"/>
            <a:ext cx="2232248" cy="230346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«Формирование современной городской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городского округа Первоуральск на 2024-2029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4572000" y="3645024"/>
            <a:ext cx="2016224" cy="2304255"/>
          </a:xfrm>
          <a:prstGeom prst="downArrowCallout">
            <a:avLst>
              <a:gd name="adj1" fmla="val 23331"/>
              <a:gd name="adj2" fmla="val 26668"/>
              <a:gd name="adj3" fmla="val 21663"/>
              <a:gd name="adj4" fmla="val 6916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общественного порядка, пожарной безопасности и защита населения от ЧС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территории городского округа Первоуральск на 2024-2029 годы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8207375" y="8366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тыс.руб.</a:t>
            </a:r>
          </a:p>
        </p:txBody>
      </p:sp>
      <p:sp>
        <p:nvSpPr>
          <p:cNvPr id="30744" name="Text Box 27"/>
          <p:cNvSpPr txBox="1">
            <a:spLocks noChangeArrowheads="1"/>
          </p:cNvSpPr>
          <p:nvPr/>
        </p:nvSpPr>
        <p:spPr bwMode="auto">
          <a:xfrm>
            <a:off x="179512" y="6237312"/>
            <a:ext cx="17280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20 384,13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5" name="Text Box 28"/>
          <p:cNvSpPr txBox="1">
            <a:spLocks noChangeArrowheads="1"/>
          </p:cNvSpPr>
          <p:nvPr/>
        </p:nvSpPr>
        <p:spPr bwMode="auto">
          <a:xfrm>
            <a:off x="2411760" y="6237312"/>
            <a:ext cx="17287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8 783,29</a:t>
            </a:r>
            <a:endParaRPr lang="ru-RU" sz="1600" b="1" dirty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0746" name="Text Box 29"/>
          <p:cNvSpPr txBox="1">
            <a:spLocks noChangeArrowheads="1"/>
          </p:cNvSpPr>
          <p:nvPr/>
        </p:nvSpPr>
        <p:spPr bwMode="auto">
          <a:xfrm>
            <a:off x="4788024" y="6237312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55 048,65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250825" y="52292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2123728" y="116632"/>
            <a:ext cx="452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2024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7236296" y="6237312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188 806,25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7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340768"/>
            <a:ext cx="2233042" cy="180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2016125" cy="187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s://i.novgorod.ru/news/images/16/68/956816/big_9568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268760"/>
            <a:ext cx="2376264" cy="18722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>
            <a:spLocks noChangeArrowheads="1"/>
          </p:cNvSpPr>
          <p:nvPr/>
        </p:nvSpPr>
        <p:spPr bwMode="auto">
          <a:xfrm>
            <a:off x="179512" y="3429000"/>
            <a:ext cx="1979712" cy="2232248"/>
          </a:xfrm>
          <a:prstGeom prst="downArrowCallout">
            <a:avLst>
              <a:gd name="adj1" fmla="val 28358"/>
              <a:gd name="adj2" fmla="val 32641"/>
              <a:gd name="adj3" fmla="val 2915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МП «Развитие и модернизация ЖКХ, повышение энергетической эффективности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городского округа Первоуральск на 2024-2029 годы»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16632"/>
            <a:ext cx="452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2024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467544" y="5805264"/>
            <a:ext cx="16573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446 755,37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9752" y="3429000"/>
            <a:ext cx="2016224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«Охрана окружающей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среды на территории городского округа Первоуральск на 2023-2028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2627784" y="5805264"/>
            <a:ext cx="1295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28 236,20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5" y="1196752"/>
            <a:ext cx="216023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https://avatars.mds.yandex.net/i?id=4e0b1e235b922f002d346259504f09cd-5337299-images-thumbs&amp;ref=rim&amp;n=33&amp;w=225&amp;h=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3" y="1268760"/>
            <a:ext cx="2088232" cy="2016224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68760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Выноска со стрелкой вниз 13"/>
          <p:cNvSpPr/>
          <p:nvPr/>
        </p:nvSpPr>
        <p:spPr>
          <a:xfrm>
            <a:off x="4572000" y="3429000"/>
            <a:ext cx="2160240" cy="2232248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системы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в городском округе Первоуральск на 2024-2030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5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9744" y="1268760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Выноска со стрелкой вниз 15"/>
          <p:cNvSpPr/>
          <p:nvPr/>
        </p:nvSpPr>
        <p:spPr>
          <a:xfrm>
            <a:off x="6876256" y="3501008"/>
            <a:ext cx="2160240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в городском округе Первоуральск на 2024-2029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716016" y="5805264"/>
            <a:ext cx="165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3 830 714,45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7236296" y="5733256"/>
            <a:ext cx="1368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564 315,11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Выноска со стрелкой вниз 29"/>
          <p:cNvSpPr/>
          <p:nvPr/>
        </p:nvSpPr>
        <p:spPr>
          <a:xfrm>
            <a:off x="179512" y="3645024"/>
            <a:ext cx="2064445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«Комплексное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сельских территорий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 Первоуральск на 2023-2028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Выноска со стрелкой вниз 30"/>
          <p:cNvSpPr/>
          <p:nvPr/>
        </p:nvSpPr>
        <p:spPr>
          <a:xfrm>
            <a:off x="2411760" y="3645024"/>
            <a:ext cx="2016224" cy="216024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«Социальная поддержка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городского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3" name="Text Box 25"/>
          <p:cNvSpPr txBox="1">
            <a:spLocks noChangeArrowheads="1"/>
          </p:cNvSpPr>
          <p:nvPr/>
        </p:nvSpPr>
        <p:spPr bwMode="auto">
          <a:xfrm>
            <a:off x="8207375" y="836613"/>
            <a:ext cx="936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/>
              <a:t>тыс.руб.</a:t>
            </a:r>
          </a:p>
        </p:txBody>
      </p:sp>
      <p:sp>
        <p:nvSpPr>
          <p:cNvPr id="30748" name="Text Box 31"/>
          <p:cNvSpPr txBox="1">
            <a:spLocks noChangeArrowheads="1"/>
          </p:cNvSpPr>
          <p:nvPr/>
        </p:nvSpPr>
        <p:spPr bwMode="auto">
          <a:xfrm>
            <a:off x="250825" y="5229225"/>
            <a:ext cx="151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50" name="Text Box 33"/>
          <p:cNvSpPr txBox="1">
            <a:spLocks noChangeArrowheads="1"/>
          </p:cNvSpPr>
          <p:nvPr/>
        </p:nvSpPr>
        <p:spPr bwMode="auto">
          <a:xfrm>
            <a:off x="539552" y="5949280"/>
            <a:ext cx="15128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4 070,40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1" name="Text Box 34"/>
          <p:cNvSpPr txBox="1">
            <a:spLocks noChangeArrowheads="1"/>
          </p:cNvSpPr>
          <p:nvPr/>
        </p:nvSpPr>
        <p:spPr bwMode="auto">
          <a:xfrm>
            <a:off x="2771800" y="5949280"/>
            <a:ext cx="1439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347 923,20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2123728" y="116632"/>
            <a:ext cx="4523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2024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2"/>
          <p:cNvPicPr>
            <a:picLocks noChangeAspect="1"/>
          </p:cNvPicPr>
          <p:nvPr/>
        </p:nvPicPr>
        <p:blipFill>
          <a:blip r:embed="rId3" cstate="print"/>
          <a:srcRect l="15169" r="9550"/>
          <a:stretch>
            <a:fillRect/>
          </a:stretch>
        </p:blipFill>
        <p:spPr bwMode="auto">
          <a:xfrm>
            <a:off x="4499992" y="1196752"/>
            <a:ext cx="22322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Выноска со стрелкой вниз 16"/>
          <p:cNvSpPr/>
          <p:nvPr/>
        </p:nvSpPr>
        <p:spPr>
          <a:xfrm>
            <a:off x="4572000" y="3645024"/>
            <a:ext cx="2016224" cy="2016447"/>
          </a:xfrm>
          <a:prstGeom prst="downArrowCallout">
            <a:avLst>
              <a:gd name="adj1" fmla="val 25000"/>
              <a:gd name="adj2" fmla="val 25000"/>
              <a:gd name="adj3" fmla="val 24180"/>
              <a:gd name="adj4" fmla="val 6497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«Развитие физической культуры 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спорта на территории городского округа Первоуральск на 2024-2029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4860032" y="5949280"/>
            <a:ext cx="13681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360 372,58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 со стрелкой вниз 18"/>
          <p:cNvSpPr/>
          <p:nvPr/>
        </p:nvSpPr>
        <p:spPr>
          <a:xfrm>
            <a:off x="6804248" y="3645024"/>
            <a:ext cx="2212405" cy="20005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«Управление муниципальной собственностью и земельными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ресурсами, расположенными на территории городского округа Первоуральск на 2021-2026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6948264" y="5949280"/>
            <a:ext cx="18724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417 634,99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www.ryazagro.ru/upload/iblock/d62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2267744" cy="2232248"/>
          </a:xfrm>
          <a:prstGeom prst="rect">
            <a:avLst/>
          </a:prstGeom>
          <a:noFill/>
        </p:spPr>
      </p:pic>
      <p:pic>
        <p:nvPicPr>
          <p:cNvPr id="19462" name="Picture 6" descr="https://ufacity.info/upload/iblock/94e/1107307_cu933_6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3" y="1196752"/>
            <a:ext cx="2088231" cy="2232248"/>
          </a:xfrm>
          <a:prstGeom prst="rect">
            <a:avLst/>
          </a:prstGeom>
          <a:noFill/>
        </p:spPr>
      </p:pic>
      <p:pic>
        <p:nvPicPr>
          <p:cNvPr id="19464" name="Picture 8" descr="https://lanshaft.com/wp-content/uploads/2022/07/Pokupka-zemelnogo-uchastka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7736" y="1196752"/>
            <a:ext cx="2376264" cy="23042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Выноска со стрелкой вниз 14"/>
          <p:cNvSpPr/>
          <p:nvPr/>
        </p:nvSpPr>
        <p:spPr>
          <a:xfrm>
            <a:off x="2627784" y="3645024"/>
            <a:ext cx="2160240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МАП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«Переселение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на территории городского округа Первоуральск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аварийного жилищного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фонда в 2020-2029 годах»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107504" y="3645024"/>
            <a:ext cx="2232249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«Совершенствование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градостроительной 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политики на территории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 Первоуральск с 2021 по 2026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3" name="Text Box 22"/>
          <p:cNvSpPr txBox="1">
            <a:spLocks noChangeArrowheads="1"/>
          </p:cNvSpPr>
          <p:nvPr/>
        </p:nvSpPr>
        <p:spPr bwMode="auto">
          <a:xfrm>
            <a:off x="251520" y="5805264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5 759,61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Text Box 23"/>
          <p:cNvSpPr txBox="1">
            <a:spLocks noChangeArrowheads="1"/>
          </p:cNvSpPr>
          <p:nvPr/>
        </p:nvSpPr>
        <p:spPr bwMode="auto">
          <a:xfrm>
            <a:off x="2843808" y="5805264"/>
            <a:ext cx="1656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174 894,96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1691680" y="26064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2024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Выноска со стрелкой вниз 12"/>
          <p:cNvSpPr/>
          <p:nvPr/>
        </p:nvSpPr>
        <p:spPr>
          <a:xfrm>
            <a:off x="4932040" y="3645024"/>
            <a:ext cx="1872208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жильем молодых семей на территории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5"/>
          <p:cNvSpPr txBox="1">
            <a:spLocks noChangeArrowheads="1"/>
          </p:cNvSpPr>
          <p:nvPr/>
        </p:nvSpPr>
        <p:spPr bwMode="auto">
          <a:xfrm>
            <a:off x="5076056" y="5805264"/>
            <a:ext cx="1584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2 000,0</a:t>
            </a:r>
            <a:endParaRPr lang="ru-RU" sz="1600" b="1" dirty="0">
              <a:solidFill>
                <a:srgbClr val="FF0066"/>
              </a:solidFill>
              <a:latin typeface="Arial" pitchFamily="34" charset="0"/>
            </a:endParaRPr>
          </a:p>
        </p:txBody>
      </p:sp>
      <p:pic>
        <p:nvPicPr>
          <p:cNvPr id="18" name="Picture 7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1944216" cy="165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 descr="https://www.admgalich.ru/images/news/2019/10/10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556792"/>
            <a:ext cx="2088232" cy="1728192"/>
          </a:xfrm>
          <a:prstGeom prst="rect">
            <a:avLst/>
          </a:prstGeom>
          <a:noFill/>
        </p:spPr>
      </p:pic>
      <p:sp>
        <p:nvSpPr>
          <p:cNvPr id="19" name="Выноска со стрелкой вниз 18"/>
          <p:cNvSpPr/>
          <p:nvPr/>
        </p:nvSpPr>
        <p:spPr>
          <a:xfrm>
            <a:off x="6983760" y="3645024"/>
            <a:ext cx="2052736" cy="208823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«Предоставление региональной поддержки молодым семьям на улучшение жилищных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условий на территории городского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7380312" y="5805264"/>
            <a:ext cx="1439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600,0</a:t>
            </a:r>
          </a:p>
        </p:txBody>
      </p:sp>
      <p:pic>
        <p:nvPicPr>
          <p:cNvPr id="18436" name="Picture 4" descr="https://sdo.miigaik.ru/pluginfile.php/24876/course/overviewfiles/%D0%9F%D1%80%D0%B0%D0%B2%D0%BE%D0%B2%D1%8B%D0%B5%20%D0%BE%D1%81%D0%BD%D0%BE%D0%B2%D1%8B%20%D0%B4%D0%B5%D1%8F%D1%82%D0%B5%D0%BB%D1%8C%D0%BD%D0%BE%D1%81%D1%82%D0%B8%20%D0%B0%D1%80%D1%85%D0%B8%D1%82%D0%B5%D0%BA%D1%82%D0%BE%D1%80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3"/>
            <a:ext cx="2232248" cy="1728192"/>
          </a:xfrm>
          <a:prstGeom prst="rect">
            <a:avLst/>
          </a:prstGeom>
          <a:noFill/>
        </p:spPr>
      </p:pic>
      <p:pic>
        <p:nvPicPr>
          <p:cNvPr id="18438" name="Picture 6" descr="https://pro-dachnikov.com/uploads/posts/2021-10/1633914053_90-p-foto-semi-na-fone-doma-foto-1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1556792"/>
            <a:ext cx="2088232" cy="16561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Text Box 21"/>
          <p:cNvSpPr txBox="1">
            <a:spLocks noChangeArrowheads="1"/>
          </p:cNvSpPr>
          <p:nvPr/>
        </p:nvSpPr>
        <p:spPr bwMode="auto">
          <a:xfrm>
            <a:off x="3851275" y="2708275"/>
            <a:ext cx="1728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1600" b="1">
              <a:solidFill>
                <a:srgbClr val="FF0066"/>
              </a:solidFill>
              <a:latin typeface="Arial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1" name="Прямоугольник 12"/>
          <p:cNvSpPr>
            <a:spLocks noChangeArrowheads="1"/>
          </p:cNvSpPr>
          <p:nvPr/>
        </p:nvSpPr>
        <p:spPr bwMode="auto">
          <a:xfrm>
            <a:off x="4211960" y="3645024"/>
            <a:ext cx="1080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18182" y="260648"/>
            <a:ext cx="452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бюджета на 2024 год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179512" y="3356992"/>
            <a:ext cx="1944216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«Обеспечение деятельности ОМС и МА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 территории городского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>
            <a:off x="323528" y="5877272"/>
            <a:ext cx="17277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77 172,76</a:t>
            </a: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2339753" y="3356992"/>
            <a:ext cx="1872208" cy="2448272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малого и среднего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предпринимательства, внутреннего и въездного туризма на территории городского округа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2411760" y="5877272"/>
            <a:ext cx="16913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3 288,92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4427984" y="3356992"/>
            <a:ext cx="2016224" cy="2376264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«Безопасность дорожного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движения в городском округе Первоуральск на 2024-2029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4716016" y="5877272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424 919,54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1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196752"/>
            <a:ext cx="194421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7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24744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https://img.gorodskievesti.ru/wp-content/uploads/2014/04/dum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96752"/>
            <a:ext cx="2016224" cy="1872208"/>
          </a:xfrm>
          <a:prstGeom prst="rect">
            <a:avLst/>
          </a:prstGeom>
          <a:noFill/>
        </p:spPr>
      </p:pic>
      <p:pic>
        <p:nvPicPr>
          <p:cNvPr id="17" name="Picture 8" descr="https://seite1.ru/wp-content/uploads/2022/05/5bf6ebd51ca952d6acf36a00f58155a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124744"/>
            <a:ext cx="2304256" cy="1944216"/>
          </a:xfrm>
          <a:prstGeom prst="rect">
            <a:avLst/>
          </a:prstGeom>
          <a:noFill/>
        </p:spPr>
      </p:pic>
      <p:sp>
        <p:nvSpPr>
          <p:cNvPr id="18" name="Выноска со стрелкой вниз 17"/>
          <p:cNvSpPr/>
          <p:nvPr/>
        </p:nvSpPr>
        <p:spPr>
          <a:xfrm>
            <a:off x="6660232" y="3356992"/>
            <a:ext cx="2232248" cy="2304257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МП «Организация регулярных перевозок пассажиров и багажа автомобильным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транспортом в городском округе Первоуральск на 2022-2027 годы»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92280" y="5805264"/>
            <a:ext cx="1512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8 416,33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4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7093727">
            <a:off x="969937" y="1819656"/>
            <a:ext cx="532626" cy="439433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3568" y="5949280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образование 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 30 030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3400302">
            <a:off x="7377464" y="1825548"/>
            <a:ext cx="546885" cy="460454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2411759" y="1772817"/>
            <a:ext cx="504056" cy="504055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бъект 1"/>
          <p:cNvSpPr>
            <a:spLocks/>
          </p:cNvSpPr>
          <p:nvPr/>
        </p:nvSpPr>
        <p:spPr bwMode="auto">
          <a:xfrm>
            <a:off x="827584" y="116632"/>
            <a:ext cx="7416626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980728"/>
            <a:ext cx="7056784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3 884 318,58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9512" y="2348880"/>
            <a:ext cx="1440160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Дошкольное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бразование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1 538 491,34</a:t>
            </a:r>
          </a:p>
          <a:p>
            <a:pPr algn="ctr">
              <a:defRPr/>
            </a:pP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2348880"/>
            <a:ext cx="151216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1 757 715,86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2348880"/>
            <a:ext cx="1584176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Дополнительное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 детей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227 478,51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2348880"/>
            <a:ext cx="151216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политика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78 833,52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08304" y="2348880"/>
            <a:ext cx="151216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281 394,45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4283968" y="1772816"/>
            <a:ext cx="504056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Стрелка вправо 3"/>
          <p:cNvSpPr>
            <a:spLocks noChangeArrowheads="1"/>
          </p:cNvSpPr>
          <p:nvPr/>
        </p:nvSpPr>
        <p:spPr bwMode="auto">
          <a:xfrm rot="5400000">
            <a:off x="6012160" y="1772816"/>
            <a:ext cx="504056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7" name="Picture 4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12" descr="Рисунок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005065"/>
            <a:ext cx="2952055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005064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 animBg="1"/>
      <p:bldP spid="7" grpId="0" animBg="1"/>
      <p:bldP spid="21" grpId="0"/>
      <p:bldP spid="24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Объект 1"/>
          <p:cNvSpPr>
            <a:spLocks/>
          </p:cNvSpPr>
          <p:nvPr/>
        </p:nvSpPr>
        <p:spPr bwMode="auto">
          <a:xfrm>
            <a:off x="0" y="0"/>
            <a:ext cx="86042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30727" name="Прямоугольник 8"/>
          <p:cNvSpPr>
            <a:spLocks noChangeArrowheads="1"/>
          </p:cNvSpPr>
          <p:nvPr/>
        </p:nvSpPr>
        <p:spPr bwMode="auto">
          <a:xfrm>
            <a:off x="107504" y="2780929"/>
            <a:ext cx="2719834" cy="1080119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дошкольных учреждений    (60 с учетом сети филиалов)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Прямоугольник 1"/>
          <p:cNvSpPr>
            <a:spLocks noChangeArrowheads="1"/>
          </p:cNvSpPr>
          <p:nvPr/>
        </p:nvSpPr>
        <p:spPr bwMode="auto">
          <a:xfrm>
            <a:off x="-6350" y="1098550"/>
            <a:ext cx="9053513" cy="9787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Расходы на образование в городском округе Первоуральск осуществляются  </a:t>
            </a:r>
          </a:p>
          <a:p>
            <a:pPr algn="ctr" eaLnBrk="1" hangingPunct="1">
              <a:spcBef>
                <a:spcPct val="20000"/>
              </a:spcBef>
              <a:defRPr/>
            </a:pPr>
            <a:r>
              <a:rPr lang="ru-RU" dirty="0" smtClean="0">
                <a:latin typeface="Times New Roman" panose="02020603050405020304" pitchFamily="18" charset="0"/>
              </a:rPr>
              <a:t>в рамках Муниципальной программы «Развитие системы образования в городском округе Первоуральск на 2020-2025 годы»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132856"/>
            <a:ext cx="8939659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в сфере образования осуществляют: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59832" y="2780928"/>
            <a:ext cx="2701925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24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общеобразовательных учреждения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40425" y="2780928"/>
            <a:ext cx="3025775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учреждений дополнительного образования (19 с учетом сети филиалов)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2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62300" y="1064275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3380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978200" y="106643488"/>
            <a:ext cx="10710863" cy="75453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77072"/>
            <a:ext cx="2592388" cy="25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3088" y="4077072"/>
            <a:ext cx="2611040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4" descr="http://uszn20.midural.ru/uploads/30-12-2013-%D1%84%D0%BE%D1%82%D0%BE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077072"/>
            <a:ext cx="3024335" cy="256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4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  <p:bldP spid="30727" grpId="0" animBg="1"/>
      <p:bldP spid="22533" grpId="0"/>
      <p:bldP spid="4" grpId="0" animBg="1"/>
      <p:bldP spid="8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395536" y="980729"/>
            <a:ext cx="8498334" cy="432048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образования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г.</a:t>
            </a:r>
          </a:p>
          <a:p>
            <a:pPr algn="ctr">
              <a:defRPr/>
            </a:pPr>
            <a:endParaRPr lang="ru-RU" b="1" i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Объект 1"/>
          <p:cNvSpPr>
            <a:spLocks/>
          </p:cNvSpPr>
          <p:nvPr/>
        </p:nvSpPr>
        <p:spPr bwMode="auto">
          <a:xfrm>
            <a:off x="1835696" y="116633"/>
            <a:ext cx="590465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образование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1556792"/>
            <a:ext cx="2627784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" algn="ctr" fontAlgn="ctr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</a:rPr>
              <a:t>Создание условий для присмотра и ухода за детьми, содержания детей в муниципальных образовательных организациях, капитальный ремонт, ремонт зданий и помещений , мероприятия по антитеррористической защищенности</a:t>
            </a:r>
            <a:endParaRPr lang="ru-RU" sz="1400" dirty="0">
              <a:solidFill>
                <a:srgbClr val="000000"/>
              </a:solidFill>
              <a:latin typeface="Liberation Serif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5856" y="1556792"/>
            <a:ext cx="2664296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</a:rPr>
              <a:t>Капитальный ремонт, ремонт зданий и помещений, разработка ПСД на строительство зданий (</a:t>
            </a:r>
            <a:r>
              <a:rPr lang="ru-RU" sz="1400" dirty="0" err="1" smtClean="0">
                <a:solidFill>
                  <a:srgbClr val="000000"/>
                </a:solidFill>
                <a:latin typeface="Liberation Serif" pitchFamily="18" charset="0"/>
              </a:rPr>
              <a:t>пристроев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</a:rPr>
              <a:t> к зданиям), осуществление мероприятий по обеспечению питанием, мероприятия по антитеррористической защищенности, создание условий для получения детьми-инвалидами качественного образования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1556792"/>
            <a:ext cx="2664296" cy="28083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</a:rPr>
              <a:t>Реализация дополнительных общеобразовательных программ в области искусства и изобразительного искусства, ПФДО, ремонт зданий и помещений, мероприятия по антитеррористической защищенности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4509120"/>
            <a:ext cx="331236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</a:rPr>
              <a:t>Организация военно-патриотического воспитания и допризывной подготовки молодых граждан, создание и обеспечение деятельности молодежных </a:t>
            </a:r>
            <a:r>
              <a:rPr lang="ru-RU" sz="1400" dirty="0" err="1" smtClean="0">
                <a:solidFill>
                  <a:srgbClr val="000000"/>
                </a:solidFill>
                <a:latin typeface="Liberation Serif" pitchFamily="18" charset="0"/>
              </a:rPr>
              <a:t>коворкинг-центров</a:t>
            </a:r>
            <a:r>
              <a:rPr lang="ru-RU" sz="1400" dirty="0" smtClean="0">
                <a:solidFill>
                  <a:srgbClr val="000000"/>
                </a:solidFill>
                <a:latin typeface="Liberation Serif" pitchFamily="18" charset="0"/>
              </a:rPr>
              <a:t>, организация массовых молодежных мероприятий, 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рудовая занятость молодежи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возрасте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14 до 18 лет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4088" y="4509120"/>
            <a:ext cx="2592288" cy="2016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Liberation Serif" pitchFamily="18" charset="0"/>
              </a:rPr>
              <a:t>  Проф. подготовка, переподготовка и повышение квалификации, организация отдыха детей и подростков, трудоустройство несовершеннолетних детей, содержание казенных учреждений</a:t>
            </a:r>
            <a:endParaRPr lang="en-US" sz="1400" dirty="0" smtClean="0">
              <a:solidFill>
                <a:schemeClr val="tx1"/>
              </a:solidFill>
              <a:latin typeface="Liberation Serif" pitchFamily="18" charset="0"/>
            </a:endParaRPr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8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5400000">
            <a:off x="1079613" y="1736813"/>
            <a:ext cx="576062" cy="504056"/>
          </a:xfrm>
          <a:prstGeom prst="rightArrow">
            <a:avLst>
              <a:gd name="adj1" fmla="val 50000"/>
              <a:gd name="adj2" fmla="val 50003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83568" y="6021288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жилищно-коммунальное хозяйство 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 7 298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3"/>
          <p:cNvSpPr>
            <a:spLocks noChangeArrowheads="1"/>
          </p:cNvSpPr>
          <p:nvPr/>
        </p:nvSpPr>
        <p:spPr bwMode="auto">
          <a:xfrm rot="5400000">
            <a:off x="7272300" y="1736812"/>
            <a:ext cx="576064" cy="504056"/>
          </a:xfrm>
          <a:prstGeom prst="rightArrow">
            <a:avLst>
              <a:gd name="adj1" fmla="val 50000"/>
              <a:gd name="adj2" fmla="val 41269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Стрелка вправо 3"/>
          <p:cNvSpPr>
            <a:spLocks noChangeArrowheads="1"/>
          </p:cNvSpPr>
          <p:nvPr/>
        </p:nvSpPr>
        <p:spPr bwMode="auto">
          <a:xfrm rot="5400000">
            <a:off x="3095837" y="1736813"/>
            <a:ext cx="576062" cy="504056"/>
          </a:xfrm>
          <a:prstGeom prst="rightArrow">
            <a:avLst>
              <a:gd name="adj1" fmla="val 50000"/>
              <a:gd name="adj2" fmla="val 4200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899592" y="1052736"/>
            <a:ext cx="705678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943 968,55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34888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Жилищное хозяйство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268 177,52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83768" y="2348880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375 424,34      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44008" y="2348880"/>
            <a:ext cx="1800200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267 258,62     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2348880"/>
            <a:ext cx="208823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Жилищно-коммунального хозяйства</a:t>
            </a:r>
            <a:endPara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33 108,07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трелка вправо 3"/>
          <p:cNvSpPr>
            <a:spLocks noChangeArrowheads="1"/>
          </p:cNvSpPr>
          <p:nvPr/>
        </p:nvSpPr>
        <p:spPr bwMode="auto">
          <a:xfrm rot="5400000">
            <a:off x="5256076" y="1736812"/>
            <a:ext cx="576064" cy="504056"/>
          </a:xfrm>
          <a:prstGeom prst="rightArrow">
            <a:avLst>
              <a:gd name="adj1" fmla="val 50000"/>
              <a:gd name="adj2" fmla="val 42132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Объект 1"/>
          <p:cNvSpPr>
            <a:spLocks/>
          </p:cNvSpPr>
          <p:nvPr/>
        </p:nvSpPr>
        <p:spPr bwMode="auto">
          <a:xfrm>
            <a:off x="1331640" y="0"/>
            <a:ext cx="6552728" cy="83671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в области жилищно-коммунального  хозяйства</a:t>
            </a:r>
          </a:p>
        </p:txBody>
      </p:sp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717032"/>
            <a:ext cx="2736304" cy="2304256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ffectLst/>
        </p:spPr>
      </p:pic>
      <p:pic>
        <p:nvPicPr>
          <p:cNvPr id="2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17032"/>
            <a:ext cx="259228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717032"/>
            <a:ext cx="3114030" cy="23042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3" grpId="0" animBg="1"/>
      <p:bldP spid="7" grpId="0" animBg="1"/>
      <p:bldP spid="24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1763713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Основы составления проекта бюджета городского округа Первоуральск</a:t>
            </a:r>
            <a:endParaRPr lang="ru-RU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низ 6"/>
          <p:cNvSpPr>
            <a:spLocks noChangeArrowheads="1"/>
          </p:cNvSpPr>
          <p:nvPr/>
        </p:nvSpPr>
        <p:spPr bwMode="auto">
          <a:xfrm>
            <a:off x="7308304" y="1052736"/>
            <a:ext cx="1512887" cy="2520280"/>
          </a:xfrm>
          <a:prstGeom prst="downArrowCallout">
            <a:avLst>
              <a:gd name="adj1" fmla="val 25000"/>
              <a:gd name="adj2" fmla="val 25000"/>
              <a:gd name="adj3" fmla="val 27390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5" name="Выноска со стрелкой вниз 4"/>
          <p:cNvSpPr>
            <a:spLocks noChangeArrowheads="1"/>
          </p:cNvSpPr>
          <p:nvPr/>
        </p:nvSpPr>
        <p:spPr bwMode="auto">
          <a:xfrm>
            <a:off x="5580112" y="1052736"/>
            <a:ext cx="1600200" cy="2520280"/>
          </a:xfrm>
          <a:prstGeom prst="downArrowCallout">
            <a:avLst>
              <a:gd name="adj1" fmla="val 25000"/>
              <a:gd name="adj2" fmla="val 25000"/>
              <a:gd name="adj3" fmla="val 25001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4" name="Выноска со стрелкой вниз 3"/>
          <p:cNvSpPr>
            <a:spLocks noChangeArrowheads="1"/>
          </p:cNvSpPr>
          <p:nvPr/>
        </p:nvSpPr>
        <p:spPr bwMode="auto">
          <a:xfrm>
            <a:off x="3779912" y="1052736"/>
            <a:ext cx="1720782" cy="2520280"/>
          </a:xfrm>
          <a:prstGeom prst="downArrowCallout">
            <a:avLst>
              <a:gd name="adj1" fmla="val 25000"/>
              <a:gd name="adj2" fmla="val 25000"/>
              <a:gd name="adj3" fmla="val 25003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городского округа</a:t>
            </a:r>
          </a:p>
        </p:txBody>
      </p:sp>
      <p:sp>
        <p:nvSpPr>
          <p:cNvPr id="6" name="Выноска со стрелкой вниз 5"/>
          <p:cNvSpPr>
            <a:spLocks noChangeArrowheads="1"/>
          </p:cNvSpPr>
          <p:nvPr/>
        </p:nvSpPr>
        <p:spPr bwMode="auto">
          <a:xfrm>
            <a:off x="1979712" y="1052736"/>
            <a:ext cx="1584325" cy="2520280"/>
          </a:xfrm>
          <a:prstGeom prst="downArrowCallout">
            <a:avLst>
              <a:gd name="adj1" fmla="val 25000"/>
              <a:gd name="adj2" fmla="val 25000"/>
              <a:gd name="adj3" fmla="val 25002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Стратегия социально-экономического развития городского округа</a:t>
            </a:r>
          </a:p>
        </p:txBody>
      </p:sp>
      <p:sp>
        <p:nvSpPr>
          <p:cNvPr id="3" name="Выноска со стрелкой вниз 2"/>
          <p:cNvSpPr>
            <a:spLocks noChangeArrowheads="1"/>
          </p:cNvSpPr>
          <p:nvPr/>
        </p:nvSpPr>
        <p:spPr bwMode="auto">
          <a:xfrm>
            <a:off x="323528" y="1052736"/>
            <a:ext cx="1484313" cy="2448272"/>
          </a:xfrm>
          <a:prstGeom prst="downArrowCallout">
            <a:avLst>
              <a:gd name="adj1" fmla="val 25000"/>
              <a:gd name="adj2" fmla="val 25000"/>
              <a:gd name="adj3" fmla="val 24996"/>
              <a:gd name="adj4" fmla="val 64977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79512" y="3645024"/>
            <a:ext cx="8713787" cy="576063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СОСТАВЛЕНИЕ ПРОЕКТА БЮДЖЕТА ГОРОДСКОГО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ОКРУГА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266382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4437112"/>
            <a:ext cx="295116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2700" y="4437112"/>
            <a:ext cx="2667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7" grpId="0" animBg="1"/>
      <p:bldP spid="5" grpId="0" animBg="1"/>
      <p:bldP spid="4" grpId="0" animBg="1"/>
      <p:bldP spid="6" grpId="0" animBg="1"/>
      <p:bldP spid="3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1520" y="188640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на мероприятия  в области жилищного хозяйства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8"/>
            <a:ext cx="4320480" cy="3744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(предоставление) жилых помещений и предоставление единовременных денежных выплат гражданам, переселяемых из аварийного жилищного фонда в 2024-2026 годах:</a:t>
            </a:r>
            <a:endParaRPr lang="ru-RU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переселение из многоквартирных домов, признанных до 01 января 2017 года  в установленном порядке аварийными и подлежащими сносу или реконструкции в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запланированы к расселению 2 человека, из 1-го жилого помещения, площадью 16,0 кв.м., расположенного в  многоквартирном доме  по адресу: ул. Пушкина, 18  (320,00 тыс.руб.).</a:t>
            </a:r>
          </a:p>
          <a:p>
            <a:pPr lvl="0" algn="just"/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переселение из многоквартирных домов, признанных после 01.01.2017 года в установленном порядке аварийными в связи с физическим износом в процессе их эксплуатации и подлежащих сносу или реконструкции, в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запланированы к расселению 10 МКД, 58 жилых помещений, площадью 1619,5 кв.м., 149 человек по адресам: 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Билимбай, пл. Свободы, д. 19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пер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Новоселов, д.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  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Билимбай, ул. Лермонтова, д.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Билимбай, ул. Олега Кошевого, д.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 ул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Сакко и Ванцетти, д.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ул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Циолковского, д.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 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Кузино, ул. Вайнера, д.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9,  ул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Трактовая, д.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 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Коуровка,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ул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Железнодорожников, д.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п</a:t>
            </a: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Перескачка, ул. Кирова, д.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           (86 313,05 </a:t>
            </a:r>
            <a:r>
              <a:rPr lang="ru-RU" sz="1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defRPr/>
            </a:pP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980728"/>
            <a:ext cx="4392488" cy="57606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 мероприятия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области жилищного хозяйства:</a:t>
            </a:r>
          </a:p>
          <a:p>
            <a:pPr algn="ctr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-снос аварийного и непригодного для проживания жилья (13 386,04 тыс.руб.);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-капитальный ремонт, ремонт общего имущества многоквартирных домов (17 166,46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приспособление жилых помещений инвалидов и общего имущества в многоквартирных домах, в котором проживают инвалиды, с учетом потребностей инвалидов, и обеспечения условий их доступности для инвалидов ( 1 034,04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капитальный и текущий ремонт объектов муниципального нежилого, жилого фонда, демонтаж нестационарных объектов, незаконных и самовольных объектов, рекламных конструкций, ветхих и аварийных нежилых зданий, сооружений (4 297,69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приобретение объектов в муниципальную собственность, реконструкция, модернизация объектов муниципальной собственности     ( 55 163,29 тыс.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сохранности и надлежащего содержания объектов, находящихся в муниципальной собственности и объектов, переданных в безвозмездное пользование     (2 235,04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ctr">
              <a:buFontTx/>
              <a:buChar char="-"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(предоставление) жилых помещений и предоставление единовременных денежных выплат гражданам, проживающим в многоквартирных домах, признанных после 01.01.2017 г. в установленном порядке аварийными и подлежащими сносу или реконструкции (174 894,96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buFontTx/>
              <a:buChar char="-"/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25144"/>
            <a:ext cx="432048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AutoShape 12"/>
          <p:cNvSpPr>
            <a:spLocks noChangeArrowheads="1"/>
          </p:cNvSpPr>
          <p:nvPr/>
        </p:nvSpPr>
        <p:spPr bwMode="auto">
          <a:xfrm>
            <a:off x="755576" y="1772816"/>
            <a:ext cx="288032" cy="288032"/>
          </a:xfrm>
          <a:prstGeom prst="downArrow">
            <a:avLst>
              <a:gd name="adj1" fmla="val 50000"/>
              <a:gd name="adj2" fmla="val 39766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AutoShape 28"/>
          <p:cNvSpPr>
            <a:spLocks noChangeArrowheads="1"/>
          </p:cNvSpPr>
          <p:nvPr/>
        </p:nvSpPr>
        <p:spPr bwMode="auto">
          <a:xfrm>
            <a:off x="2483768" y="1772816"/>
            <a:ext cx="288031" cy="288032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AutoShape 29"/>
          <p:cNvSpPr>
            <a:spLocks noChangeArrowheads="1"/>
          </p:cNvSpPr>
          <p:nvPr/>
        </p:nvSpPr>
        <p:spPr bwMode="auto">
          <a:xfrm>
            <a:off x="4139952" y="1772816"/>
            <a:ext cx="288032" cy="288032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30"/>
          <p:cNvSpPr>
            <a:spLocks noChangeArrowheads="1"/>
          </p:cNvSpPr>
          <p:nvPr/>
        </p:nvSpPr>
        <p:spPr bwMode="auto">
          <a:xfrm>
            <a:off x="6012160" y="1772816"/>
            <a:ext cx="288032" cy="288032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30"/>
          <p:cNvSpPr>
            <a:spLocks noChangeArrowheads="1"/>
          </p:cNvSpPr>
          <p:nvPr/>
        </p:nvSpPr>
        <p:spPr bwMode="auto">
          <a:xfrm>
            <a:off x="7884368" y="1772816"/>
            <a:ext cx="288032" cy="288032"/>
          </a:xfrm>
          <a:prstGeom prst="downArrow">
            <a:avLst>
              <a:gd name="adj1" fmla="val 50000"/>
              <a:gd name="adj2" fmla="val 40000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475656" y="188640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на благоустройство территории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2132856"/>
            <a:ext cx="1440160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ГО Первоуральск, разработка топливно-энергетического баланса           39 764,57       тыс.руб.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39 764,57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36296" y="2132856"/>
            <a:ext cx="1656184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 и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текущий ремонт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внешнего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благоустройства 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городского округа.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Обустройство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контейнерных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площадок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164 068,34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20072" y="2132856"/>
            <a:ext cx="1872208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услуг и выполнение работ в сфере ритуальных услуг, благоустройства и дорожного хозяйства 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24 442,41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07704" y="2132856"/>
            <a:ext cx="1512168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Техническое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обслуживание,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восстановление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(строительство, капитальный ремонт, ремонт, реконструкция и модернизация)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сетей наружного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освещения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32 983,30   тыс.руб.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21 885,85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63888" y="2132856"/>
            <a:ext cx="1512168" cy="25202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объектов в муниципальную собственность, реконструкция, модернизация объектов муниципальной собственности</a:t>
            </a: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6 000,00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1052736"/>
            <a:ext cx="8640960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городского округа Первоуральск на благоустройство территории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2024 год  составляют  267 258,62 тыс.руб.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2" name="Picture 5" descr="\\192.168.2.246\экономика\5.Отчетность\Доклад Главы ГО Первоуральск\2021\Фото\УЖКХ_благоустройство\Корабельная Роща_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681" b="1762"/>
          <a:stretch/>
        </p:blipFill>
        <p:spPr bwMode="auto">
          <a:xfrm>
            <a:off x="6228184" y="4725144"/>
            <a:ext cx="2676001" cy="2016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\\192.168.2.246\экономика\5.Отчетность\Доклад Главы ГО Первоуральск\2021\Фото\УЖКХ_Наружнее освещение\ABE1C9D4-0A01-4506-9EF9-7B0C5272FDBB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808312" cy="2003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4725144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3" grpId="0" animBg="1"/>
      <p:bldP spid="52234" grpId="0" animBg="1"/>
      <p:bldP spid="52235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2843808" y="3284984"/>
            <a:ext cx="504056" cy="576064"/>
          </a:xfrm>
          <a:prstGeom prst="downArrow">
            <a:avLst>
              <a:gd name="adj1" fmla="val 50000"/>
              <a:gd name="adj2" fmla="val 48154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2061" name="Group 77"/>
          <p:cNvGraphicFramePr>
            <a:graphicFrameLocks noGrp="1"/>
          </p:cNvGraphicFramePr>
          <p:nvPr/>
        </p:nvGraphicFramePr>
        <p:xfrm>
          <a:off x="2123728" y="1268761"/>
          <a:ext cx="6264696" cy="1008111"/>
        </p:xfrm>
        <a:graphic>
          <a:graphicData uri="http://schemas.openxmlformats.org/drawingml/2006/table">
            <a:tbl>
              <a:tblPr/>
              <a:tblGrid>
                <a:gridCol w="6264696"/>
              </a:tblGrid>
              <a:tr h="1008111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378 637,65 тыс.руб.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195736" y="188640"/>
            <a:ext cx="5021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социальную политику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564904"/>
            <a:ext cx="864096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933056"/>
            <a:ext cx="1728192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Улучшение жилищных условий граждан, проживающих в сельской местности, в том числе молодых семей и молодых специалистов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отдельным категориям граждан компенсаций расходов на оплату жилого помещения и коммунальных услуг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933056"/>
            <a:ext cx="1584176" cy="24482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социальных выплат молодым семьям на приобретение (строительство) жилья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3933056"/>
            <a:ext cx="244827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региональных социальных выплат молодым семьям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7308304" y="3284984"/>
            <a:ext cx="576064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83568" y="3284984"/>
            <a:ext cx="504056" cy="576064"/>
          </a:xfrm>
          <a:prstGeom prst="down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Рисунок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6"/>
            <a:ext cx="1728192" cy="1547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7" y="4869160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низ 22"/>
          <p:cNvSpPr/>
          <p:nvPr/>
        </p:nvSpPr>
        <p:spPr>
          <a:xfrm>
            <a:off x="5076056" y="3284984"/>
            <a:ext cx="504056" cy="576064"/>
          </a:xfrm>
          <a:prstGeom prst="downArrow">
            <a:avLst>
              <a:gd name="adj1" fmla="val 50000"/>
              <a:gd name="adj2" fmla="val 46309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>
            <a:spLocks noChangeArrowheads="1"/>
          </p:cNvSpPr>
          <p:nvPr/>
        </p:nvSpPr>
        <p:spPr bwMode="auto">
          <a:xfrm rot="7916866">
            <a:off x="2627784" y="4653136"/>
            <a:ext cx="672721" cy="408542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4" name="Стрелка вправо 3"/>
          <p:cNvSpPr>
            <a:spLocks noChangeArrowheads="1"/>
          </p:cNvSpPr>
          <p:nvPr/>
        </p:nvSpPr>
        <p:spPr bwMode="auto">
          <a:xfrm rot="12428500">
            <a:off x="2510805" y="3389031"/>
            <a:ext cx="635000" cy="346545"/>
          </a:xfrm>
          <a:prstGeom prst="rightArrow">
            <a:avLst>
              <a:gd name="adj1" fmla="val 50000"/>
              <a:gd name="adj2" fmla="val 50000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8878449">
            <a:off x="5684419" y="2898308"/>
            <a:ext cx="563669" cy="3263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>
            <a:spLocks noChangeArrowheads="1"/>
          </p:cNvSpPr>
          <p:nvPr/>
        </p:nvSpPr>
        <p:spPr bwMode="auto">
          <a:xfrm rot="13763266">
            <a:off x="3005805" y="2803183"/>
            <a:ext cx="583136" cy="31551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Стрелка вправо 10"/>
          <p:cNvSpPr>
            <a:spLocks noChangeArrowheads="1"/>
          </p:cNvSpPr>
          <p:nvPr/>
        </p:nvSpPr>
        <p:spPr bwMode="auto">
          <a:xfrm rot="16200000">
            <a:off x="4215762" y="2633110"/>
            <a:ext cx="576709" cy="296280"/>
          </a:xfrm>
          <a:prstGeom prst="rightArrow">
            <a:avLst>
              <a:gd name="adj1" fmla="val 50000"/>
              <a:gd name="adj2" fmla="val 66765"/>
            </a:avLst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ru-RU">
              <a:solidFill>
                <a:schemeClr val="lt1"/>
              </a:solidFill>
              <a:latin typeface="+mn-l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20107272">
            <a:off x="6228997" y="3476952"/>
            <a:ext cx="614169" cy="351432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2652791">
            <a:off x="5823380" y="4772116"/>
            <a:ext cx="694019" cy="3600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95536" y="2636912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Водное хозяйство     3 074,46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707904" y="1052736"/>
            <a:ext cx="1584176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6 184,50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979712" y="1268760"/>
            <a:ext cx="1656184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Лесное хозяйство     3 895,92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4" y="5589240"/>
            <a:ext cx="180020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Сельское хозяйство 3 406,40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436096" y="1340768"/>
            <a:ext cx="1728192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Дорожное хозяйство (дорожные фонды) 391 975,84 тыс.руб.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64288" y="2636912"/>
            <a:ext cx="1800200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Связь и информатика             7 985,62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92280" y="5517232"/>
            <a:ext cx="1872208" cy="12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 вопросы в области  национальной экономики                 44 308,55 тыс.руб.</a:t>
            </a:r>
            <a:endParaRPr lang="ru-RU" sz="1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0" y="3429000"/>
            <a:ext cx="2232248" cy="15121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712 119,94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55576" y="116632"/>
            <a:ext cx="67758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 в  области  национальной  экономики</a:t>
            </a:r>
            <a:endParaRPr lang="ru-RU" sz="2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907704" y="558924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на национальную экономику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расчете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одного жителя составит  5 506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17032"/>
            <a:ext cx="216024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052736"/>
            <a:ext cx="1907704" cy="15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717032"/>
            <a:ext cx="19442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80728"/>
            <a:ext cx="18669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7" y="116632"/>
            <a:ext cx="57606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культуру, кинематографию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9"/>
            <a:ext cx="7992888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496 258,10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99592" y="2060848"/>
            <a:ext cx="360040" cy="2880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348880"/>
            <a:ext cx="1368152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муниципальной сети библиотек, осуществление основных видов библиотечного обслуживания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76 770,91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2348880"/>
            <a:ext cx="1296144" cy="3384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досуга и приобщение жителей к творчеству, культурному развитию и самообразованию, любительскому искусству и ремеслам              61 527,60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2348880"/>
            <a:ext cx="1224136" cy="34563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театральными постановками и другими публичными выступлениями жителей ГО Первоуральск         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21 257,10 тыс.руб.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740352" y="2348880"/>
            <a:ext cx="1296144" cy="16561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объектов культурного наследия ГО Первоуральск          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700,00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 flipH="1">
            <a:off x="2267744" y="2060848"/>
            <a:ext cx="432048" cy="288032"/>
          </a:xfrm>
          <a:prstGeom prst="downArrow">
            <a:avLst>
              <a:gd name="adj1" fmla="val 50000"/>
              <a:gd name="adj2" fmla="val 5295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444208" y="2060848"/>
            <a:ext cx="504056" cy="288032"/>
          </a:xfrm>
          <a:prstGeom prst="downArrow">
            <a:avLst>
              <a:gd name="adj1" fmla="val 50000"/>
              <a:gd name="adj2" fmla="val 3350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740352" y="2060848"/>
            <a:ext cx="432048" cy="288032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5805264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расходов бюджета 2024 г. в области культуры на одного жителя составляет 3 837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932040" y="2060848"/>
            <a:ext cx="432048" cy="288032"/>
          </a:xfrm>
          <a:prstGeom prst="downArrow">
            <a:avLst>
              <a:gd name="adj1" fmla="val 50000"/>
              <a:gd name="adj2" fmla="val 33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940152" y="2348880"/>
            <a:ext cx="1728192" cy="16561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Благоустройство территории, ремонты зданий и помещений. Укрепление материально-технической базы.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21 712,53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05064"/>
            <a:ext cx="288032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4499992" y="2348880"/>
            <a:ext cx="1296144" cy="345638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деятельности учреждений в сфере массового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культурно-досугового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отдыха.  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17 635,60 тыс.руб.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 flipH="1">
            <a:off x="3563888" y="2060848"/>
            <a:ext cx="432048" cy="288032"/>
          </a:xfrm>
          <a:prstGeom prst="downArrow">
            <a:avLst>
              <a:gd name="adj1" fmla="val 50000"/>
              <a:gd name="adj2" fmla="val 33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39552" y="1549075"/>
            <a:ext cx="8001272" cy="369332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направления расходов в области культуры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2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5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50"/>
                            </p:stCondLst>
                            <p:childTnLst>
                              <p:par>
                                <p:cTn id="51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50"/>
                            </p:stCondLst>
                            <p:childTnLst>
                              <p:par>
                                <p:cTn id="5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50"/>
                            </p:stCondLst>
                            <p:childTnLst>
                              <p:par>
                                <p:cTn id="59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5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50"/>
                            </p:stCondLst>
                            <p:childTnLst>
                              <p:par>
                                <p:cTn id="73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50"/>
                            </p:stCondLst>
                            <p:childTnLst>
                              <p:par>
                                <p:cTn id="7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5" grpId="0" animBg="1"/>
      <p:bldP spid="16" grpId="0" animBg="1"/>
      <p:bldP spid="22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0"/>
            <a:ext cx="8280920" cy="457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7584" y="980729"/>
            <a:ext cx="7560840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401 711,78 тыс.руб.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низ 4"/>
          <p:cNvSpPr/>
          <p:nvPr/>
        </p:nvSpPr>
        <p:spPr>
          <a:xfrm>
            <a:off x="8028384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771800" y="1772816"/>
            <a:ext cx="1224136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(субсидии) на целевые расходы спортивных организаций, общественных федераций 6 000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03648" y="1772816"/>
            <a:ext cx="1296144" cy="44644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финансовой поддержки (субсидии) на целевые расходы спортивных организаций, общественных федераций (АНО «КХ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СКА-Уральский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трубник»)      6 000,0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504" y="1772816"/>
            <a:ext cx="1224136" cy="50851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дополнительных образовательных программ спортивной подготовки, дополнительных общеразвивающих программ в сфере физической культуры и спорта (ПМАОУ ДО «ДЮСШ  «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СКА-Уральский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трубник»)      17 386,27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1772816"/>
            <a:ext cx="1224136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спортивных площадок (оснащение спортивным оборудованием) для занятий уличной гимнастикой 200,00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812360" y="1772816"/>
            <a:ext cx="1224136" cy="4896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дополнительных образовательных программ спортивной подготовки, дополнительных общеразвивающих программ в сфере физической культуры и спорта (ПМАОУ ДО «СШ»)           24 131,72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https://encrypted-tbn0.gstatic.com/images?q=tbn:ANd9GcQkIf1AnHFqc1yhSmmR06owTgpLftZe5hef0eoVtlFcfTE3hAcR6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81128"/>
            <a:ext cx="3672408" cy="206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067944" y="1772816"/>
            <a:ext cx="1152128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инфраструктуры и организация работы в сфере физической культуры и спорта      347 610,88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1772816"/>
            <a:ext cx="1152128" cy="27363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центра тестирования по выполнению нормативов испытаний (тестов) ГТО           188,4 тыс.руб.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трелка вниз 4"/>
          <p:cNvSpPr/>
          <p:nvPr/>
        </p:nvSpPr>
        <p:spPr>
          <a:xfrm>
            <a:off x="827584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4"/>
          <p:cNvSpPr/>
          <p:nvPr/>
        </p:nvSpPr>
        <p:spPr>
          <a:xfrm>
            <a:off x="5724128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низ 4"/>
          <p:cNvSpPr/>
          <p:nvPr/>
        </p:nvSpPr>
        <p:spPr>
          <a:xfrm>
            <a:off x="4499992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низ 4"/>
          <p:cNvSpPr/>
          <p:nvPr/>
        </p:nvSpPr>
        <p:spPr>
          <a:xfrm>
            <a:off x="3203848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Стрелка вниз 4"/>
          <p:cNvSpPr/>
          <p:nvPr/>
        </p:nvSpPr>
        <p:spPr>
          <a:xfrm>
            <a:off x="1835696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Стрелка вниз 4"/>
          <p:cNvSpPr/>
          <p:nvPr/>
        </p:nvSpPr>
        <p:spPr>
          <a:xfrm>
            <a:off x="6948264" y="1484784"/>
            <a:ext cx="360040" cy="216024"/>
          </a:xfrm>
          <a:prstGeom prst="downArrow">
            <a:avLst>
              <a:gd name="adj1" fmla="val 50000"/>
              <a:gd name="adj2" fmla="val 52953"/>
            </a:avLst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Tm="5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8461375" cy="4572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51246" name="Group 46"/>
          <p:cNvGraphicFramePr>
            <a:graphicFrameLocks noGrp="1"/>
          </p:cNvGraphicFramePr>
          <p:nvPr/>
        </p:nvGraphicFramePr>
        <p:xfrm>
          <a:off x="683568" y="1052736"/>
          <a:ext cx="7704856" cy="896012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896012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расходов бюджета на физическую культуру и спорт в расчете на 1 жителя  3 106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руб.</a:t>
                      </a:r>
                    </a:p>
                  </a:txBody>
                  <a:tcPr marT="45729" marB="457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825" y="2204864"/>
            <a:ext cx="8642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Доля населения, систематически занимающихся физической культурой и спортом,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возросла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трехлетний период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52,7%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57,9%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64535"/>
          <p:cNvGraphicFramePr>
            <a:graphicFrameLocks/>
          </p:cNvGraphicFramePr>
          <p:nvPr/>
        </p:nvGraphicFramePr>
        <p:xfrm>
          <a:off x="683568" y="2996952"/>
          <a:ext cx="8009807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advClick="0" advTm="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11" grpId="0">
        <p:bldSub>
          <a:bldChart bld="series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9750" y="1557338"/>
            <a:ext cx="698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6564" name="Text Box 4" descr="121049_original"/>
          <p:cNvSpPr txBox="1">
            <a:spLocks noChangeArrowheads="1"/>
          </p:cNvSpPr>
          <p:nvPr/>
        </p:nvSpPr>
        <p:spPr bwMode="auto">
          <a:xfrm>
            <a:off x="0" y="765175"/>
            <a:ext cx="9144000" cy="56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b="1" i="1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800" dirty="0"/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городского округа  Первоуральск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45000"/>
              </a:lnSpc>
              <a:spcBef>
                <a:spcPct val="50000"/>
              </a:spcBef>
              <a:defRPr/>
            </a:pPr>
            <a:endParaRPr lang="ru-RU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Руководитель: Ярославцева Марина Юрьевна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Тел/факс:8(3439)647755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Эл.почта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ufin@prvadm.ru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en-US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  <a:p>
            <a:pPr algn="ctr">
              <a:lnSpc>
                <a:spcPct val="45000"/>
              </a:lnSpc>
              <a:spcBef>
                <a:spcPct val="50000"/>
              </a:spcBef>
              <a:defRPr/>
            </a:pP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900113" y="1628775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908720"/>
            <a:ext cx="8964488" cy="7510710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Бюджетный кодекс Российской Федерации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06.10.2003 № 131-ФЗ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«Об общих принципах организации местного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самоуправления в Российской Федерации»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08.05.2010 № 83-ФЗ «О внесении изменений в отдельные законодательные акты Российской Федерации в связи с совершенствованием правового положения государственных (муниципальных) учреждений»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Решение Первоуральской городской Думы от 27.07.2017 </a:t>
            </a:r>
            <a:r>
              <a:rPr lang="ru-RU" altLang="ru-RU" sz="1800" dirty="0" smtClean="0">
                <a:latin typeface="Times New Roman" pitchFamily="18" charset="0"/>
              </a:rPr>
              <a:t>г. № 649 (в редакции от 28.06.2018 г) «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Об утверждении положения о бюджетном устройстве и бюджетном процессе в городском округе Первоуральск </a:t>
            </a:r>
            <a:r>
              <a:rPr lang="ru-RU" altLang="ru-RU" sz="1800" dirty="0" smtClean="0">
                <a:latin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en-US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</a:rPr>
              <a:t>Решение </a:t>
            </a:r>
            <a:r>
              <a:rPr lang="ru-RU" altLang="ru-RU" sz="1800" dirty="0" err="1" smtClean="0">
                <a:latin typeface="Times New Roman" pitchFamily="18" charset="0"/>
              </a:rPr>
              <a:t>Первоуральского</a:t>
            </a:r>
            <a:r>
              <a:rPr lang="ru-RU" altLang="ru-RU" sz="1800" dirty="0" smtClean="0">
                <a:latin typeface="Times New Roman" pitchFamily="18" charset="0"/>
              </a:rPr>
              <a:t> городского Совета от 23.06.2005года № 94 (в редакции от 29.06.2023 г) «Об утверждении Устава городского округа Первоуральск»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1800" dirty="0" smtClean="0">
                <a:latin typeface="Times New Roman" pitchFamily="18" charset="0"/>
              </a:rPr>
              <a:t>ешение Первоуральской городской </a:t>
            </a:r>
            <a:r>
              <a:rPr lang="ru-RU" altLang="ru-RU" sz="1800" smtClean="0">
                <a:latin typeface="Times New Roman" pitchFamily="18" charset="0"/>
              </a:rPr>
              <a:t>Думы  148 от 21.12.2023 </a:t>
            </a:r>
            <a:r>
              <a:rPr lang="ru-RU" altLang="ru-RU" sz="1800" dirty="0" smtClean="0">
                <a:latin typeface="Times New Roman" pitchFamily="18" charset="0"/>
              </a:rPr>
              <a:t>г. « О бюджете городского округа Первоуральск на 2024 год и плановый период 2025 и 2026 годов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alt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i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Font typeface="Wingdings" pitchFamily="2" charset="2"/>
              <a:buChar char="§"/>
            </a:pPr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76213" indent="-176213" eaLnBrk="1" hangingPunct="1"/>
            <a:endParaRPr lang="ru-RU" sz="1600" b="1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128" name="Rectangle 2"/>
          <p:cNvSpPr>
            <a:spLocks noChangeArrowheads="1"/>
          </p:cNvSpPr>
          <p:nvPr/>
        </p:nvSpPr>
        <p:spPr bwMode="auto">
          <a:xfrm>
            <a:off x="1835150" y="0"/>
            <a:ext cx="5768975" cy="765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1pPr>
            <a:lvl2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2pPr>
            <a:lvl3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3pPr>
            <a:lvl4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4pPr>
            <a:lvl5pPr algn="ctr"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anose="02020404030301010803" pitchFamily="18" charset="0"/>
              </a:defRPr>
            </a:lvl9pPr>
          </a:lstStyle>
          <a:p>
            <a:pPr eaLnBrk="1" hangingPunct="1">
              <a:defRPr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Нормативно-правовая база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052736"/>
            <a:ext cx="286226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51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ъект 1" descr="121049_original"/>
          <p:cNvSpPr>
            <a:spLocks noGrp="1"/>
          </p:cNvSpPr>
          <p:nvPr>
            <p:ph idx="4294967295"/>
          </p:nvPr>
        </p:nvSpPr>
        <p:spPr>
          <a:xfrm>
            <a:off x="0" y="1081419"/>
            <a:ext cx="8964488" cy="5776581"/>
          </a:xfrm>
          <a:noFill/>
        </p:spPr>
        <p:txBody>
          <a:bodyPr wrap="square">
            <a:spAutoFit/>
          </a:bodyPr>
          <a:lstStyle/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r>
              <a:rPr lang="ru-RU" altLang="ru-RU" sz="1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городском округе Первоуральск возможность участия граждан в формировании бюджета на очередной финансовый год и плановый период обеспечения следующим образом: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  <a:buNone/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Публичное обсуждение муниципальных программ.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официальном сайте городского округа публикуется проект муниципальной программы и информация о порядке направления замечаний и предложений к проекту обсуждения.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Период проведения общественного обсуждения проекта программы – не менее 7 календарных дней.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r>
              <a:rPr lang="ru-RU" altLang="ru-RU" sz="1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Обсуждения бюджета городского округа Первоуральск на публичных слушаниях, что обеспечивает обсуждение вопросов формирования бюджета широким кругом лиц, депутатами, гражданами, СМИ. </a:t>
            </a: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indent="-176213" algn="just" eaLnBrk="1" hangingPunct="1">
              <a:lnSpc>
                <a:spcPct val="114000"/>
              </a:lnSpc>
              <a:spcBef>
                <a:spcPct val="0"/>
              </a:spcBef>
            </a:pPr>
            <a:endParaRPr lang="ru-RU" altLang="ru-RU" sz="1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59632" y="-99392"/>
            <a:ext cx="67322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Участие жителей Первоуральска в формировании бюджета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ChangeArrowheads="1"/>
          </p:cNvSpPr>
          <p:nvPr/>
        </p:nvSpPr>
        <p:spPr bwMode="auto">
          <a:xfrm>
            <a:off x="179512" y="0"/>
            <a:ext cx="8532863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городского округа Первоуральск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0" y="981075"/>
            <a:ext cx="9144000" cy="55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Бюджетная </a:t>
            </a:r>
            <a:r>
              <a:rPr lang="ru-RU" sz="1700" dirty="0">
                <a:latin typeface="Times New Roman" pitchFamily="18" charset="0"/>
              </a:rPr>
              <a:t>политика в период </a:t>
            </a:r>
            <a:r>
              <a:rPr lang="ru-RU" sz="1700" dirty="0" smtClean="0">
                <a:latin typeface="Times New Roman" pitchFamily="18" charset="0"/>
              </a:rPr>
              <a:t>2024 - 2026 </a:t>
            </a:r>
            <a:r>
              <a:rPr lang="ru-RU" sz="1700" dirty="0">
                <a:latin typeface="Times New Roman" pitchFamily="18" charset="0"/>
              </a:rPr>
              <a:t>годов </a:t>
            </a:r>
            <a:r>
              <a:rPr lang="ru-RU" sz="1700" dirty="0" smtClean="0">
                <a:latin typeface="Times New Roman" pitchFamily="18" charset="0"/>
              </a:rPr>
              <a:t>соответствует </a:t>
            </a:r>
            <a:r>
              <a:rPr lang="ru-RU" sz="1700" dirty="0">
                <a:latin typeface="Times New Roman" pitchFamily="18" charset="0"/>
              </a:rPr>
              <a:t>критериям последовательности, реалистичности</a:t>
            </a:r>
            <a:r>
              <a:rPr lang="ru-RU" sz="1700" dirty="0" smtClean="0">
                <a:latin typeface="Times New Roman" pitchFamily="18" charset="0"/>
              </a:rPr>
              <a:t>, эффективности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err="1" smtClean="0">
                <a:latin typeface="Times New Roman" pitchFamily="18" charset="0"/>
              </a:rPr>
              <a:t>адресности</a:t>
            </a:r>
            <a:r>
              <a:rPr lang="ru-RU" sz="1700" dirty="0" smtClean="0">
                <a:latin typeface="Times New Roman" pitchFamily="18" charset="0"/>
              </a:rPr>
              <a:t>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 Планирование </a:t>
            </a:r>
            <a:r>
              <a:rPr lang="ru-RU" sz="1700" dirty="0">
                <a:latin typeface="Times New Roman" pitchFamily="18" charset="0"/>
              </a:rPr>
              <a:t>бюджета городского округа Первоуральск осуществляется </a:t>
            </a:r>
            <a:r>
              <a:rPr lang="ru-RU" sz="1700" dirty="0" smtClean="0">
                <a:latin typeface="Times New Roman" pitchFamily="18" charset="0"/>
              </a:rPr>
              <a:t>на </a:t>
            </a:r>
            <a:r>
              <a:rPr lang="ru-RU" sz="1700" dirty="0">
                <a:latin typeface="Times New Roman" pitchFamily="18" charset="0"/>
              </a:rPr>
              <a:t>три </a:t>
            </a:r>
            <a:r>
              <a:rPr lang="ru-RU" sz="1700" dirty="0" smtClean="0">
                <a:latin typeface="Times New Roman" pitchFamily="18" charset="0"/>
              </a:rPr>
              <a:t>года:  2024 </a:t>
            </a:r>
            <a:r>
              <a:rPr lang="ru-RU" sz="1700" dirty="0">
                <a:latin typeface="Times New Roman" pitchFamily="18" charset="0"/>
              </a:rPr>
              <a:t>год и плановый период </a:t>
            </a:r>
            <a:r>
              <a:rPr lang="ru-RU" sz="1700" dirty="0" smtClean="0">
                <a:latin typeface="Times New Roman" pitchFamily="18" charset="0"/>
              </a:rPr>
              <a:t>2025 </a:t>
            </a:r>
            <a:r>
              <a:rPr lang="ru-RU" sz="1700" dirty="0">
                <a:latin typeface="Times New Roman" pitchFamily="18" charset="0"/>
              </a:rPr>
              <a:t>и </a:t>
            </a:r>
            <a:r>
              <a:rPr lang="ru-RU" sz="1700" dirty="0" smtClean="0">
                <a:latin typeface="Times New Roman" pitchFamily="18" charset="0"/>
              </a:rPr>
              <a:t>2026 годов.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Основные задачи </a:t>
            </a:r>
            <a:r>
              <a:rPr lang="ru-RU" sz="1700" dirty="0">
                <a:latin typeface="Times New Roman" pitchFamily="18" charset="0"/>
              </a:rPr>
              <a:t>бюджетной политики на </a:t>
            </a:r>
            <a:r>
              <a:rPr lang="ru-RU" sz="1700" dirty="0" smtClean="0">
                <a:latin typeface="Times New Roman" pitchFamily="18" charset="0"/>
              </a:rPr>
              <a:t>2024–2026 годы: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сбалансированности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повышение </a:t>
            </a:r>
            <a:r>
              <a:rPr lang="ru-RU" sz="1700" dirty="0">
                <a:latin typeface="Times New Roman" pitchFamily="18" charset="0"/>
              </a:rPr>
              <a:t>качества управления бюджетным процессом главными распорядителями бюджетных средств, </a:t>
            </a:r>
            <a:endParaRPr lang="ru-RU" sz="1700" dirty="0" smtClean="0"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оптимизация </a:t>
            </a:r>
            <a:r>
              <a:rPr lang="ru-RU" sz="1700" dirty="0">
                <a:latin typeface="Times New Roman" pitchFamily="18" charset="0"/>
              </a:rPr>
              <a:t>структуры расходов бюджета городского округа Первоуральск</a:t>
            </a:r>
            <a:r>
              <a:rPr lang="ru-RU" sz="1700" dirty="0" smtClean="0">
                <a:latin typeface="Times New Roman" pitchFamily="18" charset="0"/>
              </a:rPr>
              <a:t>, повышение </a:t>
            </a:r>
            <a:r>
              <a:rPr lang="ru-RU" sz="1700" dirty="0">
                <a:latin typeface="Times New Roman" pitchFamily="18" charset="0"/>
              </a:rPr>
              <a:t>эффективности бюджетных расходов, в том числе за счет оптимизации закупок максимально эффективного использования </a:t>
            </a:r>
            <a:r>
              <a:rPr lang="ru-RU" sz="1700" dirty="0" smtClean="0">
                <a:latin typeface="Times New Roman" pitchFamily="18" charset="0"/>
              </a:rPr>
              <a:t>субсидий, 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концентрация </a:t>
            </a:r>
            <a:r>
              <a:rPr lang="ru-RU" sz="1700" dirty="0">
                <a:latin typeface="Times New Roman" pitchFamily="18" charset="0"/>
              </a:rPr>
              <a:t>усилий на основных направлений стратегического развития городского </a:t>
            </a:r>
            <a:r>
              <a:rPr lang="ru-RU" sz="1700" dirty="0" smtClean="0">
                <a:latin typeface="Times New Roman" pitchFamily="18" charset="0"/>
              </a:rPr>
              <a:t>округа,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Times New Roman" pitchFamily="18" charset="0"/>
              </a:rPr>
              <a:t>обеспечение </a:t>
            </a:r>
            <a:r>
              <a:rPr lang="ru-RU" sz="1700" dirty="0">
                <a:latin typeface="Times New Roman" pitchFamily="18" charset="0"/>
              </a:rPr>
              <a:t>открытости планирования бюджета городского округа для </a:t>
            </a:r>
            <a:r>
              <a:rPr lang="ru-RU" sz="1700" dirty="0" smtClean="0">
                <a:latin typeface="Times New Roman" pitchFamily="18" charset="0"/>
              </a:rPr>
              <a:t>граждан.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 smtClean="0">
                <a:latin typeface="Times New Roman" pitchFamily="18" charset="0"/>
              </a:rPr>
              <a:t>Улучшение </a:t>
            </a:r>
            <a:r>
              <a:rPr lang="ru-RU" sz="1700" dirty="0">
                <a:latin typeface="Times New Roman" pitchFamily="18" charset="0"/>
              </a:rPr>
              <a:t>инвестиционного </a:t>
            </a:r>
            <a:r>
              <a:rPr lang="ru-RU" sz="1700" dirty="0" smtClean="0">
                <a:latin typeface="Times New Roman" pitchFamily="18" charset="0"/>
              </a:rPr>
              <a:t>климата.</a:t>
            </a:r>
            <a:endParaRPr lang="ru-RU" sz="1700" dirty="0">
              <a:latin typeface="Times New Roman" pitchFamily="18" charset="0"/>
            </a:endParaRP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Применение программно-целевого метода бюджетного планирования </a:t>
            </a:r>
            <a:r>
              <a:rPr lang="ru-RU" sz="1700" dirty="0" smtClean="0">
                <a:latin typeface="Times New Roman" pitchFamily="18" charset="0"/>
              </a:rPr>
              <a:t>(20 муниципальных программ </a:t>
            </a:r>
            <a:r>
              <a:rPr lang="ru-RU" sz="1700" dirty="0">
                <a:latin typeface="Times New Roman" pitchFamily="18" charset="0"/>
              </a:rPr>
              <a:t>с долей расходов </a:t>
            </a:r>
            <a:r>
              <a:rPr lang="ru-RU" sz="1700" dirty="0" smtClean="0">
                <a:latin typeface="Times New Roman" pitchFamily="18" charset="0"/>
              </a:rPr>
              <a:t>96% </a:t>
            </a:r>
            <a:r>
              <a:rPr lang="ru-RU" sz="1700" dirty="0">
                <a:latin typeface="Times New Roman" pitchFamily="18" charset="0"/>
              </a:rPr>
              <a:t>от общего объема расходов).</a:t>
            </a:r>
          </a:p>
          <a:p>
            <a:pPr algn="just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sz="1700" dirty="0">
                <a:latin typeface="Times New Roman" pitchFamily="18" charset="0"/>
              </a:rPr>
              <a:t>Создание условий для повышения качества предоставления </a:t>
            </a:r>
            <a:r>
              <a:rPr lang="ru-RU" sz="1700" dirty="0" smtClean="0">
                <a:latin typeface="Times New Roman" pitchFamily="18" charset="0"/>
              </a:rPr>
              <a:t>муниципальных </a:t>
            </a:r>
            <a:r>
              <a:rPr lang="ru-RU" sz="1700" dirty="0">
                <a:latin typeface="Times New Roman" pitchFamily="18" charset="0"/>
              </a:rPr>
              <a:t>услуг.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ru-RU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Все мероприятия направлены на сохранение социальной направленности расходов и на развитие городского округа </a:t>
            </a:r>
            <a:r>
              <a:rPr lang="ru-RU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Первоуральск.</a:t>
            </a:r>
            <a:endParaRPr lang="ru-RU" sz="17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8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8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78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78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78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78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81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781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781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781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781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81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8" grpId="0"/>
      <p:bldP spid="17818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611560" y="116632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Азбука</a:t>
            </a:r>
            <a:r>
              <a:rPr lang="ru-RU" sz="2400" b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бюджета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3568" y="1052736"/>
            <a:ext cx="77768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форма образования расходования денежных средств, предназначенных  для финансового обеспечения задач и функций государства и местного самоуправления.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средства. </a:t>
            </a:r>
          </a:p>
          <a:p>
            <a:pPr algn="just" eaLnBrk="1" hangingPunct="1"/>
            <a:endParaRPr lang="ru-RU" sz="2800" dirty="0" smtClean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501008"/>
            <a:ext cx="1944216" cy="2160240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5536" y="3573016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«минус»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2483768" y="350100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Минус 10"/>
          <p:cNvSpPr>
            <a:spLocks/>
          </p:cNvSpPr>
          <p:nvPr/>
        </p:nvSpPr>
        <p:spPr bwMode="auto">
          <a:xfrm>
            <a:off x="4283968" y="371703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16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6016" y="350100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Равно 11"/>
          <p:cNvSpPr>
            <a:spLocks/>
          </p:cNvSpPr>
          <p:nvPr/>
        </p:nvSpPr>
        <p:spPr bwMode="auto">
          <a:xfrm>
            <a:off x="6659836" y="371633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pic>
        <p:nvPicPr>
          <p:cNvPr id="19" name="Рисунок 7"/>
          <p:cNvPicPr>
            <a:picLocks noChangeAspect="1"/>
          </p:cNvPicPr>
          <p:nvPr/>
        </p:nvPicPr>
        <p:blipFill>
          <a:blip r:embed="rId3" cstate="print"/>
          <a:srcRect l="1142" t="2598" r="1790" b="3878"/>
          <a:stretch>
            <a:fillRect/>
          </a:stretch>
        </p:blipFill>
        <p:spPr bwMode="auto">
          <a:xfrm>
            <a:off x="4716016" y="4941168"/>
            <a:ext cx="1728192" cy="7319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Минус 10"/>
          <p:cNvSpPr>
            <a:spLocks/>
          </p:cNvSpPr>
          <p:nvPr/>
        </p:nvSpPr>
        <p:spPr bwMode="auto">
          <a:xfrm>
            <a:off x="4283968" y="5157192"/>
            <a:ext cx="360040" cy="273050"/>
          </a:xfrm>
          <a:custGeom>
            <a:avLst/>
            <a:gdLst>
              <a:gd name="T0" fmla="*/ 3 w 323850"/>
              <a:gd name="T1" fmla="*/ 2147483647 h 201612"/>
              <a:gd name="T2" fmla="*/ 22 w 323850"/>
              <a:gd name="T3" fmla="*/ 2147483647 h 201612"/>
              <a:gd name="T4" fmla="*/ 22 w 323850"/>
              <a:gd name="T5" fmla="*/ 2147483647 h 201612"/>
              <a:gd name="T6" fmla="*/ 3 w 323850"/>
              <a:gd name="T7" fmla="*/ 2147483647 h 201612"/>
              <a:gd name="T8" fmla="*/ 3 w 323850"/>
              <a:gd name="T9" fmla="*/ 2147483647 h 2016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3850"/>
              <a:gd name="T16" fmla="*/ 0 h 201612"/>
              <a:gd name="T17" fmla="*/ 323850 w 323850"/>
              <a:gd name="T18" fmla="*/ 201612 h 2016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3850" h="201612">
                <a:moveTo>
                  <a:pt x="42926" y="77096"/>
                </a:moveTo>
                <a:lnTo>
                  <a:pt x="280924" y="77096"/>
                </a:lnTo>
                <a:lnTo>
                  <a:pt x="280924" y="124516"/>
                </a:lnTo>
                <a:lnTo>
                  <a:pt x="42926" y="124516"/>
                </a:lnTo>
                <a:lnTo>
                  <a:pt x="42926" y="77096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pic>
        <p:nvPicPr>
          <p:cNvPr id="21" name="Рисунок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483768" y="4941168"/>
            <a:ext cx="1656184" cy="71073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Равно 11"/>
          <p:cNvSpPr>
            <a:spLocks/>
          </p:cNvSpPr>
          <p:nvPr/>
        </p:nvSpPr>
        <p:spPr bwMode="auto">
          <a:xfrm>
            <a:off x="6659836" y="5156497"/>
            <a:ext cx="376237" cy="303213"/>
          </a:xfrm>
          <a:custGeom>
            <a:avLst/>
            <a:gdLst>
              <a:gd name="T0" fmla="*/ 49870 w 376237"/>
              <a:gd name="T1" fmla="*/ 62462 h 303212"/>
              <a:gd name="T2" fmla="*/ 326367 w 376237"/>
              <a:gd name="T3" fmla="*/ 62462 h 303212"/>
              <a:gd name="T4" fmla="*/ 326367 w 376237"/>
              <a:gd name="T5" fmla="*/ 133777 h 303212"/>
              <a:gd name="T6" fmla="*/ 49870 w 376237"/>
              <a:gd name="T7" fmla="*/ 133777 h 303212"/>
              <a:gd name="T8" fmla="*/ 49870 w 376237"/>
              <a:gd name="T9" fmla="*/ 62462 h 303212"/>
              <a:gd name="T10" fmla="*/ 49870 w 376237"/>
              <a:gd name="T11" fmla="*/ 169435 h 303212"/>
              <a:gd name="T12" fmla="*/ 326367 w 376237"/>
              <a:gd name="T13" fmla="*/ 169435 h 303212"/>
              <a:gd name="T14" fmla="*/ 326367 w 376237"/>
              <a:gd name="T15" fmla="*/ 240750 h 303212"/>
              <a:gd name="T16" fmla="*/ 49870 w 376237"/>
              <a:gd name="T17" fmla="*/ 240750 h 303212"/>
              <a:gd name="T18" fmla="*/ 49870 w 376237"/>
              <a:gd name="T19" fmla="*/ 169435 h 30321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76237" h="303212">
                <a:moveTo>
                  <a:pt x="49870" y="62462"/>
                </a:moveTo>
                <a:lnTo>
                  <a:pt x="326367" y="62462"/>
                </a:lnTo>
                <a:lnTo>
                  <a:pt x="326367" y="133777"/>
                </a:lnTo>
                <a:lnTo>
                  <a:pt x="49870" y="133777"/>
                </a:lnTo>
                <a:lnTo>
                  <a:pt x="49870" y="62462"/>
                </a:lnTo>
                <a:close/>
                <a:moveTo>
                  <a:pt x="49870" y="169435"/>
                </a:moveTo>
                <a:lnTo>
                  <a:pt x="326367" y="169435"/>
                </a:lnTo>
                <a:lnTo>
                  <a:pt x="326367" y="240750"/>
                </a:lnTo>
                <a:lnTo>
                  <a:pt x="49870" y="240750"/>
                </a:lnTo>
                <a:lnTo>
                  <a:pt x="49870" y="169435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236296" y="3429000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расходов над доходами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236296" y="4725144"/>
            <a:ext cx="1619672" cy="1152128"/>
          </a:xfrm>
          <a:prstGeom prst="rect">
            <a:avLst/>
          </a:prstGeom>
          <a:noFill/>
          <a:ln w="25400">
            <a:solidFill>
              <a:schemeClr val="tx2">
                <a:alpha val="6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превышение доходов над расходами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5949280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Обязательное требование, предъявляемое к составлению и утверждению бюджета –это его сбалансированность.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87624" y="5805264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5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6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9" grpId="0"/>
      <p:bldP spid="15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12"/>
          <p:cNvSpPr>
            <a:spLocks noChangeArrowheads="1"/>
          </p:cNvSpPr>
          <p:nvPr/>
        </p:nvSpPr>
        <p:spPr bwMode="auto">
          <a:xfrm>
            <a:off x="4356100" y="2133600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 rot="19704288">
            <a:off x="7092950" y="2060575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 rot="1452757">
            <a:off x="2051050" y="2060575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348038" y="119063"/>
            <a:ext cx="2424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налогов, установленных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Налоговым кодексом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Российской Федерации: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доходы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-акцизы;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-налоги на совокупный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доход(ЕНВД,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сельхозналог,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патентная система);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-налог на имущество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физических лиц;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-земельный налог;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-госпошлина.</a:t>
            </a:r>
            <a:r>
              <a:rPr lang="ru-RU" sz="1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1052736"/>
            <a:ext cx="540060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БЮДЖЕТА-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безвозмездные,  </a:t>
            </a:r>
            <a:endParaRPr lang="ru-RU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безвозвратные поступления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b="1" kern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47864" y="3140968"/>
            <a:ext cx="2304256" cy="3528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</a:p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Поступления в местный бюджет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 областного бюджета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межбюджетных трансфертов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виде дотаций, субсидий,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субвенций и иных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межбюджетных трансфертов,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 также поступления от физических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юридических лиц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(кроме налоговых и 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неналоговых доходов)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3140968"/>
            <a:ext cx="2088232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hangingPunct="1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себя: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•доходы от использования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продажи имущества;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•платные услуги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казенных учреждений;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•штрафы за нарушение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законодательства;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•плата за негативное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воздействие на окружающую среду</a:t>
            </a:r>
          </a:p>
          <a:p>
            <a:pPr algn="ctr" eaLnBrk="1" hangingPunct="1"/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•иные неналоговые доходы</a:t>
            </a:r>
            <a:endParaRPr lang="ru-RU" sz="1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 animBg="1"/>
      <p:bldP spid="123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3348038" y="1190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ru-RU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763713" y="188913"/>
            <a:ext cx="5616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Азбука бюджета</a:t>
            </a:r>
          </a:p>
        </p:txBody>
      </p:sp>
      <p:sp>
        <p:nvSpPr>
          <p:cNvPr id="19460" name="Rectangle 22" descr="1390229512_0629"/>
          <p:cNvSpPr>
            <a:spLocks noChangeArrowheads="1"/>
          </p:cNvSpPr>
          <p:nvPr/>
        </p:nvSpPr>
        <p:spPr bwMode="auto">
          <a:xfrm>
            <a:off x="0" y="723900"/>
            <a:ext cx="91440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  <a:p>
            <a:endParaRPr lang="ru-RU">
              <a:latin typeface="Arial" pitchFamily="34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95288" y="5157788"/>
            <a:ext cx="2376487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6-ти 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главным распорядителям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3275856" y="5157192"/>
            <a:ext cx="2376488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11-ти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разделам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бюджетной классификации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6012160" y="5157192"/>
            <a:ext cx="2374900" cy="1508125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1484784"/>
            <a:ext cx="6336704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БЮДЖЕТА - </a:t>
            </a: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  <a:r>
              <a:rPr lang="ru-RU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денежные средства </a:t>
            </a:r>
            <a:endParaRPr lang="ru-RU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924944"/>
            <a:ext cx="511256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Расходы бюджета распределены по :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 rot="1452757">
            <a:off x="1740134" y="3955126"/>
            <a:ext cx="323850" cy="1008063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4283968" y="4077072"/>
            <a:ext cx="323850" cy="8636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9704288">
            <a:off x="6977511" y="3881176"/>
            <a:ext cx="371475" cy="1041400"/>
          </a:xfrm>
          <a:prstGeom prst="downArrow">
            <a:avLst>
              <a:gd name="adj1" fmla="val 50000"/>
              <a:gd name="adj2" fmla="val 58364"/>
            </a:avLst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rgbClr val="00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24066</TotalTime>
  <Words>3594</Words>
  <Application>Microsoft Office PowerPoint</Application>
  <PresentationFormat>Экран (4:3)</PresentationFormat>
  <Paragraphs>759</Paragraphs>
  <Slides>38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Слайд 1</vt:lpstr>
      <vt:lpstr>Цели создания открытого бюджета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БЮДЖЕТНЫЙ  ПРОЦЕСС - ежегодное формирование и исполнение бюджета:  1. Утверждение бюджета очередного года.  2. Исполнение бюджета в текущем году.  3. Формирование отчета об исполнении бюджета  предыдущего года.  4. Утверждение отчета об исполнении  бюджета  предыдущего года.  5. Составление проекта бюджета очередного года.  6. Рассмотрение проекта бюджета очередного года.  </vt:lpstr>
      <vt:lpstr>Слайд 13</vt:lpstr>
      <vt:lpstr>Слайд 14</vt:lpstr>
      <vt:lpstr>Слайд 15</vt:lpstr>
      <vt:lpstr>                    Основные параметры бюджета городского округа  Первоуральск  на 2024 год                               </vt:lpstr>
      <vt:lpstr>Слайд 17</vt:lpstr>
      <vt:lpstr>Слайд 18</vt:lpstr>
      <vt:lpstr>Структура налоговых и неналоговых доходов бюджета  городского округа Первоуральск  на 2024 год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Denushins</dc:creator>
  <cp:lastModifiedBy>IvanovaEA</cp:lastModifiedBy>
  <cp:revision>1471</cp:revision>
  <dcterms:modified xsi:type="dcterms:W3CDTF">2024-03-15T08:30:42Z</dcterms:modified>
</cp:coreProperties>
</file>