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0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30" r:id="rId14"/>
    <p:sldId id="424" r:id="rId15"/>
    <p:sldId id="441" r:id="rId16"/>
    <p:sldId id="438" r:id="rId17"/>
    <p:sldId id="390" r:id="rId18"/>
    <p:sldId id="436" r:id="rId19"/>
    <p:sldId id="435" r:id="rId20"/>
    <p:sldId id="378" r:id="rId21"/>
    <p:sldId id="335" r:id="rId22"/>
    <p:sldId id="434" r:id="rId23"/>
    <p:sldId id="433" r:id="rId24"/>
    <p:sldId id="336" r:id="rId25"/>
    <p:sldId id="394" r:id="rId26"/>
    <p:sldId id="343" r:id="rId27"/>
    <p:sldId id="313" r:id="rId28"/>
    <p:sldId id="342" r:id="rId29"/>
    <p:sldId id="422" r:id="rId30"/>
    <p:sldId id="439" r:id="rId31"/>
    <p:sldId id="402" r:id="rId32"/>
    <p:sldId id="403" r:id="rId33"/>
    <p:sldId id="399" r:id="rId34"/>
    <p:sldId id="346" r:id="rId35"/>
    <p:sldId id="437" r:id="rId36"/>
    <p:sldId id="352" r:id="rId37"/>
    <p:sldId id="387" r:id="rId38"/>
    <p:sldId id="367" r:id="rId3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6752" autoAdjust="0"/>
  </p:normalViewPr>
  <p:slideViewPr>
    <p:cSldViewPr>
      <p:cViewPr>
        <p:scale>
          <a:sx n="90" d="100"/>
          <a:sy n="90" d="100"/>
        </p:scale>
        <p:origin x="-229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03795772641792"/>
          <c:y val="0.12968530465651837"/>
          <c:w val="0.83083700998501198"/>
          <c:h val="0.60884781445980685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Число вакантных мест</c:v>
                </c:pt>
              </c:strCache>
            </c:strRef>
          </c:tx>
          <c:spPr>
            <a:ln>
              <a:solidFill>
                <a:srgbClr val="FFFF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FFFF00"/>
              </a:solidFill>
              <a:ln>
                <a:solidFill>
                  <a:srgbClr val="0068A0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0065283410012932E-2"/>
                  <c:y val="-5.35663809515900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863050317325168E-2"/>
                  <c:y val="-5.322257370811613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064756050990568E-2"/>
                  <c:y val="-4.917064183896746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482799031988109E-2"/>
                  <c:y val="-3.82297129152928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893115843199543E-2"/>
                  <c:y val="-4.0229970250079662E-2"/>
                </c:manualLayout>
              </c:layout>
              <c:showVal val="1"/>
            </c:dLbl>
            <c:dLbl>
              <c:idx val="5"/>
              <c:layout>
                <c:manualLayout>
                  <c:x val="-2.7713625866051014E-2"/>
                  <c:y val="5.2792165143869134E-2"/>
                </c:manualLayout>
              </c:layout>
              <c:showVal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прогноз на 2024 год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1189</c:v>
                </c:pt>
                <c:pt idx="1">
                  <c:v>1259</c:v>
                </c:pt>
                <c:pt idx="2">
                  <c:v>1526</c:v>
                </c:pt>
                <c:pt idx="3">
                  <c:v>2418</c:v>
                </c:pt>
                <c:pt idx="4">
                  <c:v>1934</c:v>
                </c:pt>
                <c:pt idx="5">
                  <c:v>2537</c:v>
                </c:pt>
                <c:pt idx="6">
                  <c:v>2652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8-4036-B8CE-A82AE2661FA2}"/>
            </c:ext>
          </c:extLst>
        </c:ser>
        <c:marker val="1"/>
        <c:axId val="41623936"/>
        <c:axId val="41625472"/>
      </c:lineChart>
      <c:lineChart>
        <c:grouping val="standard"/>
        <c:ser>
          <c:idx val="2"/>
          <c:order val="1"/>
          <c:tx>
            <c:strRef>
              <c:f>Лист1!$C$1</c:f>
              <c:strCache>
                <c:ptCount val="1"/>
                <c:pt idx="0">
                  <c:v>Численность безработных граждан на конец отчетного периода, чел.</c:v>
                </c:pt>
              </c:strCache>
            </c:strRef>
          </c:tx>
          <c:spPr>
            <a:ln>
              <a:solidFill>
                <a:srgbClr val="CC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CC00FF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1685413032335592E-2"/>
                  <c:y val="4.355336304105039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3125481139338649E-2"/>
                  <c:y val="4.42134383079909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7.5463233699951532E-2"/>
                  <c:y val="-4.082498177419119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1059363994866953E-2"/>
                  <c:y val="4.712699504550173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6204772902232492E-2"/>
                  <c:y val="4.4517628035486347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прогноз на 2024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581</c:v>
                </c:pt>
                <c:pt idx="1">
                  <c:v>710</c:v>
                </c:pt>
                <c:pt idx="2">
                  <c:v>3821</c:v>
                </c:pt>
                <c:pt idx="3">
                  <c:v>684</c:v>
                </c:pt>
                <c:pt idx="4">
                  <c:v>500</c:v>
                </c:pt>
                <c:pt idx="5">
                  <c:v>350</c:v>
                </c:pt>
                <c:pt idx="6">
                  <c:v>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908-4036-B8CE-A82AE2661FA2}"/>
            </c:ext>
          </c:extLst>
        </c:ser>
        <c:marker val="1"/>
        <c:axId val="41550976"/>
        <c:axId val="41627008"/>
      </c:lineChart>
      <c:catAx>
        <c:axId val="4162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625472"/>
        <c:crosses val="autoZero"/>
        <c:auto val="1"/>
        <c:lblAlgn val="ctr"/>
        <c:lblOffset val="100"/>
      </c:catAx>
      <c:valAx>
        <c:axId val="41625472"/>
        <c:scaling>
          <c:orientation val="minMax"/>
        </c:scaling>
        <c:axPos val="l"/>
        <c:numFmt formatCode="_-* #,##0\ _₽_-;\-* #,##0\ _₽_-;_-* &quot;-&quot;??\ _₽_-;_-@_-" sourceLinked="1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" pitchFamily="18" charset="0"/>
                <a:ea typeface="+mj-ea"/>
                <a:cs typeface="Arial" panose="020B0604020202020204" pitchFamily="34" charset="0"/>
              </a:defRPr>
            </a:pPr>
            <a:endParaRPr lang="ru-RU"/>
          </a:p>
        </c:txPr>
        <c:crossAx val="41623936"/>
        <c:crosses val="autoZero"/>
        <c:crossBetween val="between"/>
      </c:valAx>
      <c:valAx>
        <c:axId val="41627008"/>
        <c:scaling>
          <c:orientation val="minMax"/>
          <c:max val="3500"/>
          <c:min val="450"/>
        </c:scaling>
        <c:delete val="1"/>
        <c:axPos val="r"/>
        <c:numFmt formatCode="General" sourceLinked="1"/>
        <c:tickLblPos val="none"/>
        <c:crossAx val="41550976"/>
        <c:crosses val="max"/>
        <c:crossBetween val="between"/>
      </c:valAx>
      <c:catAx>
        <c:axId val="41550976"/>
        <c:scaling>
          <c:orientation val="minMax"/>
        </c:scaling>
        <c:delete val="1"/>
        <c:axPos val="b"/>
        <c:numFmt formatCode="General" sourceLinked="1"/>
        <c:tickLblPos val="none"/>
        <c:crossAx val="41627008"/>
        <c:crosses val="autoZero"/>
        <c:auto val="1"/>
        <c:lblAlgn val="ctr"/>
        <c:lblOffset val="100"/>
      </c:catAx>
    </c:plotArea>
    <c:plotVisOnly val="1"/>
    <c:dispBlanksAs val="gap"/>
  </c:chart>
  <c:spPr>
    <a:noFill/>
  </c:spPr>
  <c:txPr>
    <a:bodyPr/>
    <a:lstStyle/>
    <a:p>
      <a:pPr algn="ctr">
        <a:defRPr lang="ru-RU" sz="1200" b="0" i="0" u="none" strike="noStrike" kern="1200" baseline="0">
          <a:solidFill>
            <a:prstClr val="black"/>
          </a:solidFill>
          <a:latin typeface="Hero New" pitchFamily="50" charset="0"/>
          <a:ea typeface="+mj-ea"/>
          <a:cs typeface="Arial" panose="020B0604020202020204" pitchFamily="34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00668159969376"/>
          <c:y val="0.12422756974388963"/>
          <c:w val="0.83083700998501198"/>
          <c:h val="0.59448671670687436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0.11709164634081724"/>
                  <c:y val="-4.993052614322207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4343726676750132"/>
                  <c:y val="-6.689206368656681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7856476066974578"/>
                  <c:y val="-3.508918079279495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6836658536326924E-2"/>
                  <c:y val="5.607908350268437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Лист1!$A$2:$A$8</c:f>
              <c:strCache>
                <c:ptCount val="7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</c:v>
                </c:pt>
                <c:pt idx="6">
                  <c:v>прогноз на 2024 год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36462</c:v>
                </c:pt>
                <c:pt idx="1">
                  <c:v>39491</c:v>
                </c:pt>
                <c:pt idx="2">
                  <c:v>41810.699999999997</c:v>
                </c:pt>
                <c:pt idx="3">
                  <c:v>46314</c:v>
                </c:pt>
                <c:pt idx="4">
                  <c:v>53674.400000000001</c:v>
                </c:pt>
                <c:pt idx="5">
                  <c:v>63718</c:v>
                </c:pt>
                <c:pt idx="6">
                  <c:v>61111.4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средне-списочная численность работников организаций</c:v>
                </c:pt>
              </c:strCache>
            </c:strRef>
          </c:tx>
          <c:spPr>
            <a:ln>
              <a:solidFill>
                <a:srgbClr val="00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0000FF"/>
              </a:solidFill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 33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527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dLblPos val="t"/>
              <c:showVal val="1"/>
            </c:dLbl>
            <c:spPr>
              <a:noFill/>
              <a:ln w="253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Лист1!$A$2:$A$8</c:f>
              <c:strCache>
                <c:ptCount val="7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</c:v>
                </c:pt>
                <c:pt idx="6">
                  <c:v>прогноз на 2024 год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34435</c:v>
                </c:pt>
                <c:pt idx="1">
                  <c:v>33724</c:v>
                </c:pt>
                <c:pt idx="2">
                  <c:v>34446</c:v>
                </c:pt>
                <c:pt idx="3">
                  <c:v>33537</c:v>
                </c:pt>
                <c:pt idx="4">
                  <c:v>33527</c:v>
                </c:pt>
                <c:pt idx="5">
                  <c:v>33224</c:v>
                </c:pt>
                <c:pt idx="6">
                  <c:v>33664.49</c:v>
                </c:pt>
              </c:numCache>
            </c:numRef>
          </c:val>
        </c:ser>
        <c:dLbls>
          <c:showVal val="1"/>
        </c:dLbls>
        <c:marker val="1"/>
        <c:axId val="41687680"/>
        <c:axId val="41701760"/>
      </c:lineChart>
      <c:lineChart>
        <c:grouping val="standard"/>
        <c:ser>
          <c:idx val="0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6675" cmpd="sng">
              <a:solidFill>
                <a:srgbClr val="00923F"/>
              </a:solidFill>
            </a:ln>
          </c:spPr>
          <c:marker>
            <c:symbol val="circle"/>
            <c:size val="12"/>
            <c:spPr>
              <a:solidFill>
                <a:srgbClr val="00923F"/>
              </a:solidFill>
              <a:ln w="12691">
                <a:solidFill>
                  <a:srgbClr val="00923F"/>
                </a:solidFill>
              </a:ln>
            </c:spPr>
          </c:marker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Лист1!$A$2:$A$8</c:f>
              <c:strCache>
                <c:ptCount val="7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</c:v>
                </c:pt>
                <c:pt idx="6">
                  <c:v>прогноз на 2024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marker val="1"/>
        <c:axId val="41703296"/>
        <c:axId val="41704832"/>
      </c:lineChart>
      <c:catAx>
        <c:axId val="41687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 algn="ctr">
              <a:defRPr lang="ru-RU" sz="105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endParaRPr lang="ru-RU"/>
          </a:p>
        </c:txPr>
        <c:crossAx val="41701760"/>
        <c:crosses val="autoZero"/>
        <c:auto val="1"/>
        <c:lblAlgn val="ctr"/>
        <c:lblOffset val="100"/>
      </c:catAx>
      <c:valAx>
        <c:axId val="41701760"/>
        <c:scaling>
          <c:orientation val="minMax"/>
          <c:min val="30000"/>
        </c:scaling>
        <c:axPos val="l"/>
        <c:numFmt formatCode="_-* #,##0\ _₽_-;\-* #,##0\ _₽_-;_-* &quot;-&quot;??\ _₽_-;_-@_-" sourceLinked="1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endParaRPr lang="ru-RU"/>
          </a:p>
        </c:txPr>
        <c:crossAx val="41687680"/>
        <c:crosses val="autoZero"/>
        <c:crossBetween val="between"/>
      </c:valAx>
      <c:catAx>
        <c:axId val="41703296"/>
        <c:scaling>
          <c:orientation val="minMax"/>
        </c:scaling>
        <c:delete val="1"/>
        <c:axPos val="b"/>
        <c:numFmt formatCode="General" sourceLinked="1"/>
        <c:tickLblPos val="none"/>
        <c:crossAx val="41704832"/>
        <c:crosses val="autoZero"/>
        <c:auto val="1"/>
        <c:lblAlgn val="ctr"/>
        <c:lblOffset val="100"/>
      </c:catAx>
      <c:valAx>
        <c:axId val="41704832"/>
        <c:scaling>
          <c:orientation val="minMax"/>
        </c:scaling>
        <c:delete val="1"/>
        <c:axPos val="r"/>
        <c:numFmt formatCode="General" sourceLinked="1"/>
        <c:tickLblPos val="none"/>
        <c:crossAx val="41703296"/>
        <c:crosses val="max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65"/>
      <c:perspective val="30"/>
    </c:view3D>
    <c:plotArea>
      <c:layout>
        <c:manualLayout>
          <c:layoutTarget val="inner"/>
          <c:xMode val="edge"/>
          <c:yMode val="edge"/>
          <c:x val="0.11621228595099672"/>
          <c:y val="0.15294579092351571"/>
          <c:w val="0.79951246298778655"/>
          <c:h val="0.780031919530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8"/>
          <c:dPt>
            <c:idx val="0"/>
            <c:explosion val="6"/>
          </c:dPt>
          <c:dLbls>
            <c:dLbl>
              <c:idx val="0"/>
              <c:layout>
                <c:manualLayout>
                  <c:x val="-4.8405640121511724E-2"/>
                  <c:y val="6.549201085919273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 </a:t>
                    </a:r>
                  </a:p>
                  <a:p>
                    <a:r>
                      <a:rPr lang="ru-RU" sz="1200" baseline="0" dirty="0" smtClean="0"/>
                      <a:t>(3884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54%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7.0037501515937434E-2"/>
                  <c:y val="-1.261177853051014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ЖКХ</a:t>
                    </a:r>
                  </a:p>
                  <a:p>
                    <a:r>
                      <a:rPr lang="ru-RU" sz="1200" baseline="0" dirty="0" smtClean="0"/>
                      <a:t> (944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13%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7.9201592279915911E-2"/>
                  <c:y val="-3.629097804266841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Нац.экономика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(712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10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8.7103211638099934E-2"/>
                  <c:y val="-6.12638485197827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Культура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(496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7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3.191898054033776E-2"/>
                  <c:y val="-4.974579703823088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Соц.политика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 (379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5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827420676361096"/>
                  <c:y val="-0.1247206506969316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Физкультура  </a:t>
                    </a:r>
                  </a:p>
                  <a:p>
                    <a:r>
                      <a:rPr lang="ru-RU" sz="1200" baseline="0" dirty="0" smtClean="0"/>
                      <a:t>(402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6%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8.5386616294304774E-2"/>
                  <c:y val="-4.5223289994347276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Прочие </a:t>
                    </a:r>
                    <a:r>
                      <a:rPr lang="ru-RU" sz="1200" baseline="0" dirty="0"/>
                      <a:t>расходы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(408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5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latin typeface="Liberation Serif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</c:v>
                </c:pt>
                <c:pt idx="1">
                  <c:v>ЖКХ</c:v>
                </c:pt>
                <c:pt idx="2">
                  <c:v>Нац.экономика </c:v>
                </c:pt>
                <c:pt idx="3">
                  <c:v>Культура </c:v>
                </c:pt>
                <c:pt idx="4">
                  <c:v>Соц.политика </c:v>
                </c:pt>
                <c:pt idx="5">
                  <c:v>Физкультура 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3884</c:v>
                </c:pt>
                <c:pt idx="1">
                  <c:v>944</c:v>
                </c:pt>
                <c:pt idx="2">
                  <c:v>712</c:v>
                </c:pt>
                <c:pt idx="3">
                  <c:v>496</c:v>
                </c:pt>
                <c:pt idx="4">
                  <c:v>379</c:v>
                </c:pt>
                <c:pt idx="5">
                  <c:v>402</c:v>
                </c:pt>
                <c:pt idx="6">
                  <c:v>408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.16756843699202906"/>
          <c:y val="0.19822056337284791"/>
          <c:w val="0.62449415537594699"/>
          <c:h val="0.598635167577621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6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7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0.18677678939798853"/>
                  <c:y val="-9.121535817352556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Cambria" pitchFamily="18" charset="0"/>
                      </a:rPr>
                      <a:t>НДФЛ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(1 586,7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54,3%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1.4024674057757206E-2"/>
                  <c:y val="7.22998835656934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на совокупный доход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(455,2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15,6%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4461055761475614"/>
                  <c:y val="-5.034468934350051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</a:t>
                    </a:r>
                    <a:r>
                      <a:rPr lang="ru-RU" sz="1100" dirty="0">
                        <a:latin typeface="Cambria" pitchFamily="18" charset="0"/>
                      </a:rPr>
                      <a:t>на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имущество 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(205,1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 7%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3.4604603099322596E-2"/>
                  <c:y val="-6.66743154080150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Cambria" pitchFamily="18" charset="0"/>
                      </a:rPr>
                      <a:t>Доходы от использования имущества</a:t>
                    </a:r>
                    <a:r>
                      <a:rPr lang="ru-RU" sz="1100" dirty="0" smtClean="0">
                        <a:latin typeface="Cambria" pitchFamily="18" charset="0"/>
                      </a:rPr>
                      <a:t>
(159,8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dirty="0" smtClean="0"/>
                      <a:t>
</a:t>
                    </a:r>
                    <a:r>
                      <a:rPr lang="ru-RU" sz="1400" b="1" dirty="0" smtClean="0">
                        <a:latin typeface="Cambria" pitchFamily="18" charset="0"/>
                        <a:ea typeface="Cambria" pitchFamily="18" charset="0"/>
                      </a:rPr>
                      <a:t>5,5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5.3956172342735524E-2"/>
                  <c:y val="-6.923807867859695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 продажи имущества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(378,3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12,9%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4982294400699941"/>
                  <c:y val="-0.1080894857836312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АКЦИЗЫ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(94,3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3,2%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10925693045555668"/>
                  <c:y val="0.14566659810250074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Прочие налоговые и неналоговые доходы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(45,1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1,5%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latin typeface="Liberation Serif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Лист1!$B$9:$B$16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Налоги на имущество </c:v>
                </c:pt>
                <c:pt idx="3">
                  <c:v>Доходы от от использования имущества</c:v>
                </c:pt>
                <c:pt idx="4">
                  <c:v>Доходы от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Лист1!$C$9:$C$16</c:f>
              <c:numCache>
                <c:formatCode>#,##0.0</c:formatCode>
                <c:ptCount val="8"/>
                <c:pt idx="0">
                  <c:v>1586.7</c:v>
                </c:pt>
                <c:pt idx="1">
                  <c:v>455.2</c:v>
                </c:pt>
                <c:pt idx="2">
                  <c:v>205.1</c:v>
                </c:pt>
                <c:pt idx="3">
                  <c:v>159.80000000000001</c:v>
                </c:pt>
                <c:pt idx="4">
                  <c:v>378.3</c:v>
                </c:pt>
                <c:pt idx="5">
                  <c:v>94.3</c:v>
                </c:pt>
                <c:pt idx="6">
                  <c:v>45.1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dkEdge"/>
      </c:spPr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rAngAx val="1"/>
    </c:view3D>
    <c:plotArea>
      <c:layout>
        <c:manualLayout>
          <c:layoutTarget val="inner"/>
          <c:xMode val="edge"/>
          <c:yMode val="edge"/>
          <c:x val="7.5235895196975405E-2"/>
          <c:y val="7.3124621401669782E-2"/>
          <c:w val="0.80857853378989064"/>
          <c:h val="0.888592777441242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57.9</c:v>
                </c:pt>
              </c:numCache>
            </c:numRef>
          </c:val>
        </c:ser>
        <c:shape val="box"/>
        <c:axId val="46582400"/>
        <c:axId val="46592384"/>
        <c:axId val="0"/>
      </c:bar3DChart>
      <c:catAx>
        <c:axId val="465824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6592384"/>
        <c:crossesAt val="18"/>
        <c:auto val="1"/>
        <c:lblAlgn val="ctr"/>
        <c:lblOffset val="100"/>
      </c:catAx>
      <c:valAx>
        <c:axId val="465923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6582400"/>
        <c:crosses val="autoZero"/>
        <c:crossBetween val="between"/>
      </c:valAx>
    </c:plotArea>
    <c:legend>
      <c:legendPos val="r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0.01688</cdr:x>
      <cdr:y>0.94024</cdr:y>
    </cdr:from>
    <cdr:to>
      <cdr:x>0.09435</cdr:x>
      <cdr:y>0.96415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008" y="5664384"/>
          <a:ext cx="330524" cy="144044"/>
        </a:xfrm>
        <a:prstGeom xmlns:a="http://schemas.openxmlformats.org/drawingml/2006/main" prst="rect">
          <a:avLst/>
        </a:prstGeom>
        <a:solidFill xmlns:a="http://schemas.openxmlformats.org/drawingml/2006/main">
          <a:srgbClr val="CC00FF"/>
        </a:solidFill>
        <a:ln xmlns:a="http://schemas.openxmlformats.org/drawingml/2006/main" w="12700" cap="flat" cmpd="sng" algn="ctr">
          <a:solidFill>
            <a:sysClr val="windowText" lastClr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0.01688</cdr:x>
      <cdr:y>0.85657</cdr:y>
    </cdr:from>
    <cdr:to>
      <cdr:x>0.09435</cdr:x>
      <cdr:y>0.88048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" y="5160328"/>
          <a:ext cx="330524" cy="1440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0.1023</cdr:x>
      <cdr:y>0.84462</cdr:y>
    </cdr:from>
    <cdr:to>
      <cdr:x>0.95724</cdr:x>
      <cdr:y>0.9831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9F5A6EBF-8E93-44EE-9DD6-090A4830BE71}"/>
            </a:ext>
          </a:extLst>
        </cdr:cNvPr>
        <cdr:cNvSpPr txBox="1"/>
      </cdr:nvSpPr>
      <cdr:spPr>
        <a:xfrm xmlns:a="http://schemas.openxmlformats.org/drawingml/2006/main">
          <a:off x="436460" y="5088320"/>
          <a:ext cx="3647581" cy="83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8984" tIns="24492" rIns="48984" bIns="24492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>
            <a:lnSpc>
              <a:spcPct val="75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Число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вакантных мест,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заявленных работодателями,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ед.</a:t>
          </a:r>
        </a:p>
        <a:p xmlns:a="http://schemas.openxmlformats.org/drawingml/2006/main">
          <a:pPr>
            <a:lnSpc>
              <a:spcPct val="75000"/>
            </a:lnSpc>
          </a:pPr>
          <a:endParaRPr lang="ru-RU" sz="1200" dirty="0">
            <a:solidFill>
              <a:schemeClr val="tx1"/>
            </a:solidFill>
            <a:latin typeface="Hero New" pitchFamily="50" charset="0"/>
            <a:cs typeface="Arial" panose="020B0604020202020204" pitchFamily="34" charset="0"/>
          </a:endParaRPr>
        </a:p>
        <a:p xmlns:a="http://schemas.openxmlformats.org/drawingml/2006/main">
          <a:pPr>
            <a:lnSpc>
              <a:spcPct val="75000"/>
            </a:lnSpc>
          </a:pP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Численность безработных граждан на конец периода, человек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0.12865</cdr:x>
      <cdr:y>0.82947</cdr:y>
    </cdr:from>
    <cdr:to>
      <cdr:x>0.97578</cdr:x>
      <cdr:y>0.95847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9F5A6EBF-8E93-44EE-9DD6-090A4830BE71}"/>
            </a:ext>
          </a:extLst>
        </cdr:cNvPr>
        <cdr:cNvSpPr txBox="1"/>
      </cdr:nvSpPr>
      <cdr:spPr>
        <a:xfrm xmlns:a="http://schemas.openxmlformats.org/drawingml/2006/main">
          <a:off x="558156" y="4968552"/>
          <a:ext cx="3675259" cy="7727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48984" tIns="24492" rIns="48984" bIns="24492" rtlCol="0">
          <a:spAutoFit/>
        </a:bodyPr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75000"/>
            </a:lnSpc>
            <a:spcAft>
              <a:spcPts val="600"/>
            </a:spcAft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Среднемесячная заработная плата 1 работника, рублей</a:t>
          </a:r>
        </a:p>
        <a:p xmlns:a="http://schemas.openxmlformats.org/drawingml/2006/main">
          <a:pPr>
            <a:lnSpc>
              <a:spcPct val="75000"/>
            </a:lnSpc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Средне-списочная численность работников предприятий, человек</a:t>
          </a:r>
        </a:p>
      </cdr:txBody>
    </cdr:sp>
  </cdr:relSizeAnchor>
  <cdr:relSizeAnchor xmlns:cdr="http://schemas.openxmlformats.org/drawingml/2006/chartDrawing">
    <cdr:from>
      <cdr:x>0.07447</cdr:x>
      <cdr:y>0.83594</cdr:y>
    </cdr:from>
    <cdr:to>
      <cdr:x>0.13526</cdr:x>
      <cdr:y>0.86081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3094" y="5007300"/>
          <a:ext cx="263737" cy="14897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0.07447</cdr:x>
      <cdr:y>0.90807</cdr:y>
    </cdr:from>
    <cdr:to>
      <cdr:x>0.13526</cdr:x>
      <cdr:y>0.93295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3095" y="5439348"/>
          <a:ext cx="263736" cy="149032"/>
        </a:xfrm>
        <a:prstGeom xmlns:a="http://schemas.openxmlformats.org/drawingml/2006/main" prst="rect">
          <a:avLst/>
        </a:prstGeom>
        <a:solidFill xmlns:a="http://schemas.openxmlformats.org/drawingml/2006/main">
          <a:srgbClr val="0D0DFF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0.43824</cdr:x>
      <cdr:y>0.37759</cdr:y>
    </cdr:from>
    <cdr:to>
      <cdr:x>0.58654</cdr:x>
      <cdr:y>0.48016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834011" y="2120776"/>
          <a:ext cx="129747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CCFF33"/>
        </a:solidFill>
        <a:ln xmlns:a="http://schemas.openxmlformats.org/drawingml/2006/main">
          <a:solidFill>
            <a:srgbClr val="CCFF33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Hero New Bold" panose="02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5E5C3-D952-41A4-97A9-8D2743B13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0" Type="http://schemas.openxmlformats.org/officeDocument/2006/relationships/image" Target="../media/image45.jpeg"/><Relationship Id="rId9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20688"/>
            <a:ext cx="638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2024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188640"/>
            <a:ext cx="590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Програмно-целевой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2025 и 2026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96%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96044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088232" cy="2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2204864"/>
            <a:ext cx="25202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568447"/>
              </p:ext>
            </p:extLst>
          </p:nvPr>
        </p:nvGraphicFramePr>
        <p:xfrm>
          <a:off x="179513" y="980731"/>
          <a:ext cx="8784975" cy="5758111"/>
        </p:xfrm>
        <a:graphic>
          <a:graphicData uri="http://schemas.openxmlformats.org/drawingml/2006/table">
            <a:tbl>
              <a:tblPr/>
              <a:tblGrid>
                <a:gridCol w="432047"/>
                <a:gridCol w="2870129"/>
                <a:gridCol w="1155075"/>
                <a:gridCol w="1081931"/>
                <a:gridCol w="1130694"/>
                <a:gridCol w="1036216"/>
                <a:gridCol w="1078883"/>
              </a:tblGrid>
              <a:tr h="7200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факт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131,408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129,346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128,346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127,396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крупных и средних предприятий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25 206,8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26 682,9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28 870,9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31 267,2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63 718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66 051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71 793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75 823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57 307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57 880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58459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890152"/>
              </p:ext>
            </p:extLst>
          </p:nvPr>
        </p:nvGraphicFramePr>
        <p:xfrm>
          <a:off x="251520" y="1340769"/>
          <a:ext cx="8640960" cy="4097661"/>
        </p:xfrm>
        <a:graphic>
          <a:graphicData uri="http://schemas.openxmlformats.org/drawingml/2006/table">
            <a:tbl>
              <a:tblPr/>
              <a:tblGrid>
                <a:gridCol w="3384376"/>
                <a:gridCol w="2808312"/>
                <a:gridCol w="2448272"/>
              </a:tblGrid>
              <a:tr h="66192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Факт 2023 г.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План 2024 г.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7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49 079,14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54 382,16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6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52 732,97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56 947,00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51 239,69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55 822,63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5614942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309573" y="1030159"/>
            <a:ext cx="383442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Заработная плата и занятость населения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431562409"/>
              </p:ext>
            </p:extLst>
          </p:nvPr>
        </p:nvGraphicFramePr>
        <p:xfrm>
          <a:off x="251520" y="572928"/>
          <a:ext cx="4266475" cy="602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18C844E-5638-4A6F-B4F4-87DD4A9C6C71}"/>
              </a:ext>
            </a:extLst>
          </p:cNvPr>
          <p:cNvSpPr txBox="1">
            <a:spLocks/>
          </p:cNvSpPr>
          <p:nvPr/>
        </p:nvSpPr>
        <p:spPr>
          <a:xfrm>
            <a:off x="-1260648" y="3717035"/>
            <a:ext cx="8262918" cy="799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Hero New Bold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Hero New Bold"/>
                <a:ea typeface="+mj-ea"/>
                <a:cs typeface="Arial" panose="020B0604020202020204" pitchFamily="34" charset="0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Hero New Bold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30159"/>
            <a:ext cx="388843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7632"/>
            <a:ext cx="7236804" cy="541048"/>
          </a:xfrm>
          <a:prstGeom prst="rect">
            <a:avLst/>
          </a:prstGeom>
        </p:spPr>
        <p:txBody>
          <a:bodyPr vert="horz" lIns="48984" tIns="24492" rIns="48984" bIns="24492" rtlCol="0" anchor="b">
            <a:noAutofit/>
          </a:bodyPr>
          <a:lstStyle>
            <a:lvl1pPr defTabSz="685782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Hero New Bold" panose="020008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2800" b="1" dirty="0">
              <a:latin typeface="Liberation Serif" pitchFamily="18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5113610"/>
              </p:ext>
            </p:extLst>
          </p:nvPr>
        </p:nvGraphicFramePr>
        <p:xfrm>
          <a:off x="4561234" y="653948"/>
          <a:ext cx="4338482" cy="599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5A6EBF-8E93-44EE-9DD6-090A4830BE71}"/>
              </a:ext>
            </a:extLst>
          </p:cNvPr>
          <p:cNvSpPr txBox="1"/>
          <p:nvPr/>
        </p:nvSpPr>
        <p:spPr>
          <a:xfrm>
            <a:off x="1619252" y="133261"/>
            <a:ext cx="6200774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ru-RU" altLang="ru-RU" dirty="0">
                <a:latin typeface="Liberation Serif" charset="0"/>
              </a:rPr>
              <a:t>Социально-экономическая </a:t>
            </a:r>
            <a:r>
              <a:rPr lang="ru-RU" altLang="ru-RU" dirty="0" smtClean="0">
                <a:latin typeface="Liberation Serif" charset="0"/>
              </a:rPr>
              <a:t>ситуация</a:t>
            </a:r>
            <a:endParaRPr lang="ru-RU" altLang="ru-RU" dirty="0">
              <a:latin typeface="Liberation Serif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5538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Основные параметры бюджета городского округа  Первоуральск  на 2024 год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712 119,94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55 173,65 тыс.руб.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3 884 318,58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496 458,10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378 637,65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401 711,78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312 693,84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405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943 968,55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19 979,70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5 649,64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14 921,01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1 586 717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111 328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907529" y="2420814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455 183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284983"/>
            <a:ext cx="1509713" cy="1243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538 111,96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1654" y="4622652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93 727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3" y="5445447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доходы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139 433,04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3" y="604864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7 021 293,10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54 283 руб.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55861 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75980" y="4653012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79144" y="533702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95954" y="599896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75980" y="245685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6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7 225 432,44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005330"/>
            <a:ext cx="16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                          4 096 793,10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85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7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7925002"/>
              </p:ext>
            </p:extLst>
          </p:nvPr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2024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01.01.2024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2024 году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219 701,34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-15 562,00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219 701,34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-15 562,00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Структура расходов бюджета </a:t>
            </a:r>
            <a:b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городского округа Первоуральск  на 2024 год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24531520"/>
              </p:ext>
            </p:extLst>
          </p:nvPr>
        </p:nvGraphicFramePr>
        <p:xfrm>
          <a:off x="161925" y="1092200"/>
          <a:ext cx="874871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59668" y="3212976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mbria" pitchFamily="18" charset="0"/>
              </a:rPr>
              <a:t>7 225 </a:t>
            </a:r>
            <a:r>
              <a:rPr lang="ru-RU" altLang="ru-RU" sz="1200" b="1" dirty="0" err="1" smtClean="0">
                <a:latin typeface="Cambria" pitchFamily="18" charset="0"/>
              </a:rPr>
              <a:t>млн.руб</a:t>
            </a:r>
            <a:endParaRPr lang="ru-RU" altLang="ru-RU" sz="1200" b="1" dirty="0"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b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городского округа Первоуральск  на 2024 год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721263068"/>
              </p:ext>
            </p:extLst>
          </p:nvPr>
        </p:nvGraphicFramePr>
        <p:xfrm>
          <a:off x="66855" y="1052736"/>
          <a:ext cx="9077145" cy="534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618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496" y="607027"/>
          <a:ext cx="9054753" cy="5846310"/>
        </p:xfrm>
        <a:graphic>
          <a:graphicData uri="http://schemas.openxmlformats.org/drawingml/2006/table">
            <a:tbl>
              <a:tblPr/>
              <a:tblGrid>
                <a:gridCol w="5281891"/>
                <a:gridCol w="838789"/>
                <a:gridCol w="864096"/>
                <a:gridCol w="931894"/>
                <a:gridCol w="1138083"/>
              </a:tblGrid>
              <a:tr h="99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средств, млн.руб.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ФБ, млн.руб.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4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реализация молодежной политики 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19.12.2019 № 920-ПП)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284,8</a:t>
                      </a: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1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физической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 и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(29.10.2013 г. №1332-ПП)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7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«Комплексное развитие сельских территорий  в Свердловской области" (08.09.2021 г. №582-ПП) </a:t>
                      </a:r>
                    </a:p>
                    <a:p>
                      <a:pPr algn="l" rtl="0" fontAlgn="t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  в 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(21.10.2013 г. №1268-ПП)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 хозяйства и повышение энергетической эффективности в  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"Реализация основных направлений государственной политики в строительном комплексе 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(24.10.2013 № 1296-ПП)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транспортного комплекса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25.01.2018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28-ПП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«Формирование современной городской среды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Свердловской области»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(31.10.2017 № 805-ПП)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512" y="3645024"/>
            <a:ext cx="18002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городском округе Первоуральск» на 2022-2027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23728" y="3645024"/>
            <a:ext cx="2232248" cy="2304256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 городском округе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732240" y="3645024"/>
            <a:ext cx="2232248" cy="230346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городского округа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572000" y="3645024"/>
            <a:ext cx="2016224" cy="2304255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городского округа Первоуральск на 2024-2029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179512" y="6237312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20 384,13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2411760" y="6237312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8 783,29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4788024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55 048,65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236296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188 806,25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2233042" cy="1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016125" cy="18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i.novgorod.ru/news/images/16/68/956816/big_956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268760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>
            <a:spLocks noChangeArrowheads="1"/>
          </p:cNvSpPr>
          <p:nvPr/>
        </p:nvSpPr>
        <p:spPr bwMode="auto">
          <a:xfrm>
            <a:off x="179512" y="3429000"/>
            <a:ext cx="1979712" cy="2232248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2024-2029 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67544" y="5805264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446 755,37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9752" y="3429000"/>
            <a:ext cx="2016224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на территории городского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27784" y="5805264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28 236,20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96752"/>
            <a:ext cx="216023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avatars.mds.yandex.net/i?id=4e0b1e235b922f002d346259504f09cd-5337299-images-thumbs&amp;ref=rim&amp;n=33&amp;w=225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1268760"/>
            <a:ext cx="2088232" cy="201622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со стрелкой вниз 13"/>
          <p:cNvSpPr/>
          <p:nvPr/>
        </p:nvSpPr>
        <p:spPr>
          <a:xfrm>
            <a:off x="4572000" y="3429000"/>
            <a:ext cx="216024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городском округе Первоуральск на 2024-2030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9744" y="126876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о стрелкой вниз 15"/>
          <p:cNvSpPr/>
          <p:nvPr/>
        </p:nvSpPr>
        <p:spPr>
          <a:xfrm>
            <a:off x="6876256" y="3501008"/>
            <a:ext cx="2160240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городском округе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716016" y="5805264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3 830 714,45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236296" y="5733256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564 315,11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ыноска со стрелкой вниз 29"/>
          <p:cNvSpPr/>
          <p:nvPr/>
        </p:nvSpPr>
        <p:spPr>
          <a:xfrm>
            <a:off x="179512" y="3645024"/>
            <a:ext cx="2064445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сельских территорий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2411760" y="3645024"/>
            <a:ext cx="201622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39552" y="5949280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4 070,40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2771800" y="5949280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347 923,20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 cstate="print"/>
          <a:srcRect l="15169" r="9550"/>
          <a:stretch>
            <a:fillRect/>
          </a:stretch>
        </p:blipFill>
        <p:spPr bwMode="auto">
          <a:xfrm>
            <a:off x="4499992" y="119675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 со стрелкой вниз 16"/>
          <p:cNvSpPr/>
          <p:nvPr/>
        </p:nvSpPr>
        <p:spPr>
          <a:xfrm>
            <a:off x="4572000" y="3645024"/>
            <a:ext cx="2016224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 на территории городского округа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860032" y="5949280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360 372,58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6804248" y="3645024"/>
            <a:ext cx="2212405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ресурсами, расположенными на территории городского округа Первоуральск на 2021-2026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948264" y="594928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417 634,99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www.ryazagro.ru/upload/iblock/d62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267744" cy="2232248"/>
          </a:xfrm>
          <a:prstGeom prst="rect">
            <a:avLst/>
          </a:prstGeom>
          <a:noFill/>
        </p:spPr>
      </p:pic>
      <p:pic>
        <p:nvPicPr>
          <p:cNvPr id="19462" name="Picture 6" descr="https://ufacity.info/upload/iblock/94e/1107307_cu933_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196752"/>
            <a:ext cx="2088231" cy="2232248"/>
          </a:xfrm>
          <a:prstGeom prst="rect">
            <a:avLst/>
          </a:prstGeom>
          <a:noFill/>
        </p:spPr>
      </p:pic>
      <p:pic>
        <p:nvPicPr>
          <p:cNvPr id="19464" name="Picture 8" descr="https://lanshaft.com/wp-content/uploads/2022/07/Pokupka-zemelnogo-uchastk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1196752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2627784" y="3645024"/>
            <a:ext cx="2160240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на территории городского округа Первоуральск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аварийного жилищного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в 2020-2029 годах»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7504" y="3645024"/>
            <a:ext cx="2232249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с 2021 по 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251520" y="58052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5 759,61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2843808" y="5805264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174 894,96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932040" y="3645024"/>
            <a:ext cx="1872208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5264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2 000,0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18" name="Picture 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1944216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s://www.admgalich.ru/images/news/2019/10/10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2088232" cy="1728192"/>
          </a:xfrm>
          <a:prstGeom prst="rect">
            <a:avLst/>
          </a:prstGeom>
          <a:noFill/>
        </p:spPr>
      </p:pic>
      <p:sp>
        <p:nvSpPr>
          <p:cNvPr id="19" name="Выноска со стрелкой вниз 18"/>
          <p:cNvSpPr/>
          <p:nvPr/>
        </p:nvSpPr>
        <p:spPr>
          <a:xfrm>
            <a:off x="6983760" y="3645024"/>
            <a:ext cx="2052736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380312" y="5805264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600,0</a:t>
            </a:r>
          </a:p>
        </p:txBody>
      </p:sp>
      <p:pic>
        <p:nvPicPr>
          <p:cNvPr id="18436" name="Picture 4" descr="https://sdo.miigaik.ru/pluginfile.php/24876/course/overviewfiles/%D0%9F%D1%80%D0%B0%D0%B2%D0%BE%D0%B2%D1%8B%D0%B5%20%D0%BE%D1%81%D0%BD%D0%BE%D0%B2%D1%8B%20%D0%B4%D0%B5%D1%8F%D1%82%D0%B5%D0%BB%D1%8C%D0%BD%D0%BE%D1%81%D1%82%D0%B8%20%D0%B0%D1%80%D1%85%D0%B8%D1%82%D0%B5%D0%BA%D1%82%D0%BE%D1%80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3"/>
            <a:ext cx="2232248" cy="1728192"/>
          </a:xfrm>
          <a:prstGeom prst="rect">
            <a:avLst/>
          </a:prstGeom>
          <a:noFill/>
        </p:spPr>
      </p:pic>
      <p:pic>
        <p:nvPicPr>
          <p:cNvPr id="18438" name="Picture 6" descr="https://pro-dachnikov.com/uploads/posts/2021-10/1633914053_90-p-foto-semi-na-fone-doma-foto-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556792"/>
            <a:ext cx="2088232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64502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8182" y="260648"/>
            <a:ext cx="452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79512" y="3356992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23528" y="5877272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77 172,76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339753" y="3356992"/>
            <a:ext cx="1872208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и среднего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предпринимательства, внутреннего и въездного туризма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2411760" y="5877272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3 288,92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427984" y="3356992"/>
            <a:ext cx="2016224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в городском округе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716016" y="587727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424 919,54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s://img.gorodskievesti.ru/wp-content/uploads/2014/04/dum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016224" cy="1872208"/>
          </a:xfrm>
          <a:prstGeom prst="rect">
            <a:avLst/>
          </a:prstGeom>
          <a:noFill/>
        </p:spPr>
      </p:pic>
      <p:pic>
        <p:nvPicPr>
          <p:cNvPr id="17" name="Picture 8" descr="https://seite1.ru/wp-content/uploads/2022/05/5bf6ebd51ca952d6acf36a00f58155a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24744"/>
            <a:ext cx="2304256" cy="1944216"/>
          </a:xfrm>
          <a:prstGeom prst="rect">
            <a:avLst/>
          </a:prstGeom>
          <a:noFill/>
        </p:spPr>
      </p:pic>
      <p:sp>
        <p:nvSpPr>
          <p:cNvPr id="18" name="Выноска со стрелкой вниз 17"/>
          <p:cNvSpPr/>
          <p:nvPr/>
        </p:nvSpPr>
        <p:spPr>
          <a:xfrm>
            <a:off x="6660232" y="3356992"/>
            <a:ext cx="2232248" cy="230425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транспортом в городском округе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92280" y="580526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8 416,33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969937" y="1819656"/>
            <a:ext cx="532626" cy="43943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594928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30 030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377464" y="1825548"/>
            <a:ext cx="546885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411759" y="1772817"/>
            <a:ext cx="504056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980728"/>
            <a:ext cx="70567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3 884 318,58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348880"/>
            <a:ext cx="144016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1 538 491,34</a:t>
            </a:r>
          </a:p>
          <a:p>
            <a:pPr algn="ctr"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1 757 715,86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348880"/>
            <a:ext cx="158417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детей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227 478,51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78 833,52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281 394,45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83968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12160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7" name="Picture 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05065"/>
            <a:ext cx="295205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719834" cy="108011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системы образования в городском округе Первоуральск на 2020-2025 годы»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3965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780928"/>
            <a:ext cx="270192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088" y="4077072"/>
            <a:ext cx="2611040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3024335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980729"/>
            <a:ext cx="8498334" cy="432048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262778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 font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Создание условий для присмотра и ухода за детьми, содержания детей в муниципальных образовательных организациях, капитальный ремонт, ремонт зданий и помещений , мероприятия по антитеррористической защищенности</a:t>
            </a:r>
            <a:endParaRPr lang="ru-RU" sz="1400" dirty="0">
              <a:solidFill>
                <a:srgbClr val="000000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556792"/>
            <a:ext cx="266429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Капитальный ремонт, ремонт зданий и помещений, разработка ПСД на строительство зданий (</a:t>
            </a:r>
            <a:r>
              <a:rPr lang="ru-RU" sz="1400" dirty="0" err="1" smtClean="0">
                <a:solidFill>
                  <a:srgbClr val="000000"/>
                </a:solidFill>
                <a:latin typeface="Liberation Serif" pitchFamily="18" charset="0"/>
              </a:rPr>
              <a:t>пристроев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 к зданиям), осуществление мероприятий по обеспечению питанием, мероприятия по антитеррористической защищенности, создание условий для получения детьми-инвалидами качественного образования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1556792"/>
            <a:ext cx="266429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Реализация дополнительных общеобразовательных программ в области искусства и изобразительного искусства, ПФДО, ремонт зданий и помещений, мероприятия по антитеррористической защищенности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4509120"/>
            <a:ext cx="331236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Организация военно-патриотического воспитания и допризывной подготовки молодых граждан, создание и обеспечение деятельности молодежных </a:t>
            </a:r>
            <a:r>
              <a:rPr lang="ru-RU" sz="1400" dirty="0" err="1" smtClean="0">
                <a:solidFill>
                  <a:srgbClr val="000000"/>
                </a:solidFill>
                <a:latin typeface="Liberation Serif" pitchFamily="18" charset="0"/>
              </a:rPr>
              <a:t>коворкинг-центров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, организация массовых молодежных мероприятий, 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рудовая занятость молодежи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509120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  Проф. подготовка, переподготовка и повышение квалификации, организация отдыха детей и подростков, трудоустройство несовершеннолетних детей, содержание казенных учреждений</a:t>
            </a:r>
            <a:endParaRPr lang="en-US" sz="1400" dirty="0" smtClean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1079613" y="1736813"/>
            <a:ext cx="576062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60212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жилищно-коммунальное хозяйство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7 298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5400000">
            <a:off x="7272300" y="1736812"/>
            <a:ext cx="576064" cy="504056"/>
          </a:xfrm>
          <a:prstGeom prst="rightArrow">
            <a:avLst>
              <a:gd name="adj1" fmla="val 50000"/>
              <a:gd name="adj2" fmla="val 412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3095837" y="1736813"/>
            <a:ext cx="576062" cy="504056"/>
          </a:xfrm>
          <a:prstGeom prst="rightArrow">
            <a:avLst>
              <a:gd name="adj1" fmla="val 50000"/>
              <a:gd name="adj2" fmla="val 4200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943 968,55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268 177,52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34888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375 424,34      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267 258,62     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34888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33 108,07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256076" y="1736812"/>
            <a:ext cx="576064" cy="504056"/>
          </a:xfrm>
          <a:prstGeom prst="rightArrow">
            <a:avLst>
              <a:gd name="adj1" fmla="val 50000"/>
              <a:gd name="adj2" fmla="val 42132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736304" cy="230425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11403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052736"/>
            <a:ext cx="1512887" cy="2520280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052736"/>
            <a:ext cx="1600200" cy="252028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052736"/>
            <a:ext cx="1720782" cy="2520280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052736"/>
            <a:ext cx="1584325" cy="252028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052736"/>
            <a:ext cx="1484313" cy="244827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3645024"/>
            <a:ext cx="8713787" cy="5760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663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437112"/>
            <a:ext cx="29511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437112"/>
            <a:ext cx="2667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на мероприятия  в области жилищного хозяйства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320480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(предоставление) жилых помещений и предоставление единовременных денежных выплат гражданам, переселяемых из аварийного жилищного фонда в 2024-2026 годах: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переселение из многоквартирных домов, признанных после 01.01.2017 года в установленном порядке аварийными в связи с физическим износом в процессе их эксплуатации и подлежащих сносу или реконструкции, в 2024 году запланированы к расселению 7 МКД, 107 жилых помещений, площадью 2392,3кв.м.,                   226 человек по адресам: 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Билимбай, ул. Красноармейская, д. 50, ул. Энгельса, д. 18, п. Вересовка, ул. Заводская, д. 2,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Билимбай, ул. Сакко и Ванцетти, д. 10, п. Кузино, ул. Вайнера, д. 15,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 ул. Железнодорожная, д. 2, ул. Ватутина, д. 18 (2-й подъезд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(174 894,96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80728"/>
            <a:ext cx="4392488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 мероприятия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жилищного хозяйства:</a:t>
            </a:r>
          </a:p>
          <a:p>
            <a:pPr algn="ctr"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-снос аварийного и непригодного для проживания жилья (13 386,04 тыс.руб.);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-капитальный ремонт, ремонт общего имущества многоквартирных домов (17 166,46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приспособление жилых помещений инвалидов и общего имущества в многоквартирных домах, в котором проживают инвалиды, с учетом потребностей инвалидов, и обеспечения условий их доступности для инвалидов ( 1 034,04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объектов муниципального нежилого, жилого фонда, демонтаж нестационарных объектов, незаконных и самовольных объектов, рекламных конструкций, ветхих и аварийных нежилых зданий, сооружений (4 297,69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объектов в муниципальную собственность, реконструкция, модернизация объектов муниципальной собственности     ( 55 163,29 тыс.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и надлежащего содержания объектов, находящихся в муниципальной собственности и объектов, переданных в безвозмездное пользование     (2 235,04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(предоставление) жилых помещений и предоставление единовременных денежных выплат гражданам, проживающим в многоквартирных домах, признанных после 01.01.2017 г. в установленном порядке аварийными и подлежащими сносу или реконструкции (174 894,96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4320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12"/>
          <p:cNvSpPr>
            <a:spLocks noChangeArrowheads="1"/>
          </p:cNvSpPr>
          <p:nvPr/>
        </p:nvSpPr>
        <p:spPr bwMode="auto">
          <a:xfrm>
            <a:off x="755576" y="1772816"/>
            <a:ext cx="288032" cy="288032"/>
          </a:xfrm>
          <a:prstGeom prst="downArrow">
            <a:avLst>
              <a:gd name="adj1" fmla="val 50000"/>
              <a:gd name="adj2" fmla="val 39766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28"/>
          <p:cNvSpPr>
            <a:spLocks noChangeArrowheads="1"/>
          </p:cNvSpPr>
          <p:nvPr/>
        </p:nvSpPr>
        <p:spPr bwMode="auto">
          <a:xfrm>
            <a:off x="2483768" y="1772816"/>
            <a:ext cx="288031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4139952" y="1772816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30"/>
          <p:cNvSpPr>
            <a:spLocks noChangeArrowheads="1"/>
          </p:cNvSpPr>
          <p:nvPr/>
        </p:nvSpPr>
        <p:spPr bwMode="auto">
          <a:xfrm>
            <a:off x="6012160" y="1772816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0"/>
          <p:cNvSpPr>
            <a:spLocks noChangeArrowheads="1"/>
          </p:cNvSpPr>
          <p:nvPr/>
        </p:nvSpPr>
        <p:spPr bwMode="auto">
          <a:xfrm>
            <a:off x="7884368" y="1772816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75656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благоустройство территории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132856"/>
            <a:ext cx="144016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ГО Первоуральск, разработка топливно-энергетического баланса           39 764,57       тыс.руб.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39 764,57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2132856"/>
            <a:ext cx="1656184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внешнего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благоустройства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контейнерных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164 068,34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132856"/>
            <a:ext cx="187220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и выполнение работ в сфере ритуальных услуг, благоустройства и дорожного хозяйства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24 442,41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132856"/>
            <a:ext cx="151216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(строительство, капитальный ремонт, ремонт, реконструкция и модернизация)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сетей наружного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32 983,30   тыс.руб.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21 885,85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132856"/>
            <a:ext cx="151216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объектов в муниципальную собственность, реконструкция, модернизация объектов муниципальной собственности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6 000,00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052736"/>
            <a:ext cx="86409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год  составляют  267 258,62 тыс.руб.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Picture 5" descr="\\192.168.2.246\экономика\5.Отчетность\Доклад Главы ГО Первоуральск\2021\Фото\УЖКХ_благоустройство\Корабельная Роща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81" b="1762"/>
          <a:stretch/>
        </p:blipFill>
        <p:spPr bwMode="auto">
          <a:xfrm>
            <a:off x="6228184" y="4725144"/>
            <a:ext cx="267600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192.168.2.246\экономика\5.Отчетность\Доклад Главы ГО Первоуральск\2021\Фото\УЖКХ_Наружнее освещение\ABE1C9D4-0A01-4506-9EF9-7B0C5272FDB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808312" cy="20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725144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3" grpId="0" animBg="1"/>
      <p:bldP spid="52234" grpId="0" animBg="1"/>
      <p:bldP spid="52235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843808" y="3284984"/>
            <a:ext cx="504056" cy="576064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/>
        </p:nvGraphicFramePr>
        <p:xfrm>
          <a:off x="2123728" y="1268761"/>
          <a:ext cx="6264696" cy="1008111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100811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378 637,65 тыс.руб.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86409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3933056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308304" y="3284984"/>
            <a:ext cx="576064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486916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5076056" y="3284984"/>
            <a:ext cx="504056" cy="576064"/>
          </a:xfrm>
          <a:prstGeom prst="downArrow">
            <a:avLst>
              <a:gd name="adj1" fmla="val 50000"/>
              <a:gd name="adj2" fmla="val 4630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7916866">
            <a:off x="2627784" y="4653136"/>
            <a:ext cx="672721" cy="40854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428500">
            <a:off x="2510805" y="338903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7272">
            <a:off x="6228997" y="347695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52791">
            <a:off x="5823380" y="4772116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3 074,46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6 184,50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3 895,92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589240"/>
            <a:ext cx="18002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хозяйство 3 406,40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391 975,84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7 985,62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5172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44 308,55 тыс.руб.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712 119,94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5892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национальную экономику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5 506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1602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9"/>
            <a:ext cx="799288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496 258,10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592" y="1988840"/>
            <a:ext cx="360040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348880"/>
            <a:ext cx="1368152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76 770,91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 и приобщение жителей к творчеству, культурному развитию и самообразованию, любительскому искусству и ремеслам              61 527,60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348880"/>
            <a:ext cx="1224136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      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21 257,10 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2348880"/>
            <a:ext cx="1296144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объектов культурного наследия ГО Первоуральск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700,00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 flipH="1">
            <a:off x="2267744" y="1988840"/>
            <a:ext cx="432048" cy="288032"/>
          </a:xfrm>
          <a:prstGeom prst="downArrow">
            <a:avLst>
              <a:gd name="adj1" fmla="val 50000"/>
              <a:gd name="adj2" fmla="val 52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44208" y="1988840"/>
            <a:ext cx="504056" cy="288032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884368" y="1988840"/>
            <a:ext cx="432048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58052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2024 г. в области культуры на одного жителя составляет 3 837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932040" y="1988840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2348880"/>
            <a:ext cx="1728192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территории, ремонты зданий и помещений. Укрепление материально-технической базы.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21 712,53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288032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499992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отдыха.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17 635,60 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flipH="1">
            <a:off x="3563888" y="1988840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1549075"/>
            <a:ext cx="800127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5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5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9"/>
            <a:ext cx="7560840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401 711,78 тыс.руб.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80283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1772816"/>
            <a:ext cx="1224136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6 000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1772816"/>
            <a:ext cx="1296144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(АНО «КХ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6 000,0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1772816"/>
            <a:ext cx="1224136" cy="5085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«ДЮСШ 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17 386,27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772816"/>
            <a:ext cx="1224136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 200,00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2360" y="1772816"/>
            <a:ext cx="1224136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«СШ»)           24 131,72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3672408" cy="20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67944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и организация работы в сфере физической культуры и спорта      347 610,88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по выполнению нормативов испытаний (тестов) ГТО           188,4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4"/>
          <p:cNvSpPr/>
          <p:nvPr/>
        </p:nvSpPr>
        <p:spPr>
          <a:xfrm>
            <a:off x="8275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4"/>
          <p:cNvSpPr/>
          <p:nvPr/>
        </p:nvSpPr>
        <p:spPr>
          <a:xfrm>
            <a:off x="572412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4"/>
          <p:cNvSpPr/>
          <p:nvPr/>
        </p:nvSpPr>
        <p:spPr>
          <a:xfrm>
            <a:off x="4499992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4"/>
          <p:cNvSpPr/>
          <p:nvPr/>
        </p:nvSpPr>
        <p:spPr>
          <a:xfrm>
            <a:off x="320384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4"/>
          <p:cNvSpPr/>
          <p:nvPr/>
        </p:nvSpPr>
        <p:spPr>
          <a:xfrm>
            <a:off x="1835696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4"/>
          <p:cNvSpPr/>
          <p:nvPr/>
        </p:nvSpPr>
        <p:spPr>
          <a:xfrm>
            <a:off x="694826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704856" cy="896012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на физическую культуру и спорт в расчете на 1 жителя  3 106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204864"/>
            <a:ext cx="864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52,7%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2996952"/>
          <a:ext cx="8009807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510710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29.06.2023 г)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</a:t>
            </a:r>
            <a:r>
              <a:rPr lang="ru-RU" altLang="ru-RU" sz="1800" smtClean="0">
                <a:latin typeface="Times New Roman" pitchFamily="18" charset="0"/>
              </a:rPr>
              <a:t>Думы  148 от 21.12.2023 </a:t>
            </a:r>
            <a:r>
              <a:rPr lang="ru-RU" altLang="ru-RU" sz="1800" dirty="0" smtClean="0">
                <a:latin typeface="Times New Roman" pitchFamily="18" charset="0"/>
              </a:rPr>
              <a:t>г. « О бюджете городского округа Первоуральск на 2024 год и плановый период 2025 и 2026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8622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2024 - 2026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2024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2025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2026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2024–2026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(20 муниципальных программ </a:t>
            </a:r>
            <a:r>
              <a:rPr lang="ru-RU" sz="1700" dirty="0">
                <a:latin typeface="Times New Roman" pitchFamily="18" charset="0"/>
              </a:rPr>
              <a:t>с долей расходов </a:t>
            </a:r>
            <a:r>
              <a:rPr lang="ru-RU" sz="1700" dirty="0" smtClean="0">
                <a:latin typeface="Times New Roman" pitchFamily="18" charset="0"/>
              </a:rPr>
              <a:t>96%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24270</TotalTime>
  <Words>3488</Words>
  <Application>Microsoft Office PowerPoint</Application>
  <PresentationFormat>Экран (4:3)</PresentationFormat>
  <Paragraphs>759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13</vt:lpstr>
      <vt:lpstr>Слайд 14</vt:lpstr>
      <vt:lpstr>Слайд 15</vt:lpstr>
      <vt:lpstr>                    Основные параметры бюджета городского округа  Первоуральск  на 2024 год                               </vt:lpstr>
      <vt:lpstr>Слайд 17</vt:lpstr>
      <vt:lpstr>Слайд 18</vt:lpstr>
      <vt:lpstr>Структура налоговых и неналоговых доходов бюджета  городского округа Первоуральск  на 2024 год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1488</cp:revision>
  <dcterms:modified xsi:type="dcterms:W3CDTF">2024-05-17T05:13:37Z</dcterms:modified>
</cp:coreProperties>
</file>