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6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448" r:id="rId14"/>
    <p:sldId id="440" r:id="rId15"/>
    <p:sldId id="456" r:id="rId16"/>
    <p:sldId id="442" r:id="rId17"/>
    <p:sldId id="390" r:id="rId18"/>
    <p:sldId id="379" r:id="rId19"/>
    <p:sldId id="459" r:id="rId20"/>
    <p:sldId id="378" r:id="rId21"/>
    <p:sldId id="450" r:id="rId22"/>
    <p:sldId id="451" r:id="rId23"/>
    <p:sldId id="452" r:id="rId24"/>
    <p:sldId id="453" r:id="rId25"/>
    <p:sldId id="454" r:id="rId26"/>
    <p:sldId id="455" r:id="rId27"/>
    <p:sldId id="444" r:id="rId28"/>
    <p:sldId id="313" r:id="rId29"/>
    <p:sldId id="342" r:id="rId30"/>
    <p:sldId id="400" r:id="rId31"/>
    <p:sldId id="403" r:id="rId32"/>
    <p:sldId id="438" r:id="rId33"/>
    <p:sldId id="404" r:id="rId34"/>
    <p:sldId id="458" r:id="rId35"/>
    <p:sldId id="351" r:id="rId36"/>
    <p:sldId id="352" r:id="rId37"/>
    <p:sldId id="423" r:id="rId38"/>
    <p:sldId id="457" r:id="rId39"/>
    <p:sldId id="429" r:id="rId40"/>
    <p:sldId id="430" r:id="rId41"/>
    <p:sldId id="431" r:id="rId42"/>
    <p:sldId id="432" r:id="rId43"/>
    <p:sldId id="387" r:id="rId44"/>
    <p:sldId id="367" r:id="rId4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CCCCFF"/>
    <a:srgbClr val="0000FF"/>
    <a:srgbClr val="FF00FF"/>
    <a:srgbClr val="FF99FF"/>
    <a:srgbClr val="6600CC"/>
    <a:srgbClr val="CC00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023" autoAdjust="0"/>
  </p:normalViewPr>
  <p:slideViewPr>
    <p:cSldViewPr>
      <p:cViewPr varScale="1">
        <p:scale>
          <a:sx n="105" d="100"/>
          <a:sy n="105" d="100"/>
        </p:scale>
        <p:origin x="-18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246\&#1101;&#1082;&#1086;&#1085;&#1086;&#1084;&#1080;&#1082;&#1072;\5.&#1054;&#1090;&#1095;&#1077;&#1090;&#1085;&#1086;&#1089;&#1090;&#1100;\&#1050;&#1088;&#1091;&#1087;&#1085;&#1099;&#1077;%20&#1087;&#1088;&#1086;&#1077;&#1082;&#1090;&#1099;%20&#1089;%202016%20&#1075;&#1086;&#1076;&#1072;\&#1043;&#1088;&#1072;&#1092;&#1080;&#1082;&#1080;%20&#1080;%20&#1076;&#1080;&#1072;&#1075;&#1088;&#1072;&#1084;&#1084;&#1099;\&#1043;&#1088;&#1072;&#1092;&#1080;&#1082;&#1080;%20&#1080;%20&#1076;&#1080;&#1072;&#1075;&#1088;&#1072;&#1084;&#1084;&#1099;%202018-202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246\&#1101;&#1082;&#1086;&#1085;&#1086;&#1084;&#1080;&#1082;&#1072;\5.&#1054;&#1090;&#1095;&#1077;&#1090;&#1085;&#1086;&#1089;&#1090;&#1100;\&#1050;&#1088;&#1091;&#1087;&#1085;&#1099;&#1077;%20&#1087;&#1088;&#1086;&#1077;&#1082;&#1090;&#1099;%20&#1089;%202016%20&#1075;&#1086;&#1076;&#1072;\&#1043;&#1088;&#1072;&#1092;&#1080;&#1082;&#1080;%20&#1080;%20&#1076;&#1080;&#1072;&#1075;&#1088;&#1072;&#1084;&#1084;&#1099;\&#1043;&#1088;&#1072;&#1092;&#1080;&#1082;&#1080;%20&#1080;%20&#1076;&#1080;&#1072;&#1075;&#1088;&#1072;&#1084;&#1084;&#1099;%202018-202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7243000874890642E-2"/>
          <c:y val="2.7106118221481693E-2"/>
          <c:w val="0.87220144356955742"/>
          <c:h val="0.71429317061642461"/>
        </c:manualLayout>
      </c:layout>
      <c:lineChart>
        <c:grouping val="standard"/>
        <c:ser>
          <c:idx val="3"/>
          <c:order val="0"/>
          <c:tx>
            <c:strRef>
              <c:f>'[Графики и диаграммы 2018-2023.xlsx]Зарплата и ССЧ'!$E$2</c:f>
              <c:strCache>
                <c:ptCount val="1"/>
                <c:pt idx="0">
                  <c:v>Число вакантных мест заявленных работодателями, единиц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dLbls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'[Графики и диаграммы 2018-2023.xlsx]Зарплата и ССЧ'!$A$3:$A$8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'[Графики и диаграммы 2018-2023.xlsx]Зарплата и ССЧ'!$E$3:$E$8</c:f>
              <c:numCache>
                <c:formatCode>General</c:formatCode>
                <c:ptCount val="6"/>
                <c:pt idx="0">
                  <c:v>1189</c:v>
                </c:pt>
                <c:pt idx="1">
                  <c:v>1259</c:v>
                </c:pt>
                <c:pt idx="2">
                  <c:v>1526</c:v>
                </c:pt>
                <c:pt idx="3">
                  <c:v>2418</c:v>
                </c:pt>
                <c:pt idx="4">
                  <c:v>1934</c:v>
                </c:pt>
                <c:pt idx="5">
                  <c:v>2537</c:v>
                </c:pt>
              </c:numCache>
            </c:numRef>
          </c:val>
        </c:ser>
        <c:ser>
          <c:idx val="4"/>
          <c:order val="1"/>
          <c:tx>
            <c:strRef>
              <c:f>'[Графики и диаграммы 2018-2023.xlsx]Зарплата и ССЧ'!$F$2</c:f>
              <c:strCache>
                <c:ptCount val="1"/>
                <c:pt idx="0">
                  <c:v>численность безработных граждан на конец периода, человек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0000000000000114E-2"/>
                  <c:y val="4.282407407407408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7222222222222429E-2"/>
                  <c:y val="4.745370370370382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0000000000000114E-2"/>
                  <c:y val="5.671296296296299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'[Графики и диаграммы 2018-2023.xlsx]Зарплата и ССЧ'!$A$3:$A$8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'[Графики и диаграммы 2018-2023.xlsx]Зарплата и ССЧ'!$F$3:$F$8</c:f>
              <c:numCache>
                <c:formatCode>General</c:formatCode>
                <c:ptCount val="6"/>
                <c:pt idx="0">
                  <c:v>581</c:v>
                </c:pt>
                <c:pt idx="1">
                  <c:v>710</c:v>
                </c:pt>
                <c:pt idx="2">
                  <c:v>3821</c:v>
                </c:pt>
                <c:pt idx="3">
                  <c:v>684</c:v>
                </c:pt>
                <c:pt idx="4">
                  <c:v>500</c:v>
                </c:pt>
                <c:pt idx="5">
                  <c:v>350</c:v>
                </c:pt>
              </c:numCache>
            </c:numRef>
          </c:val>
        </c:ser>
        <c:marker val="1"/>
        <c:axId val="85399808"/>
        <c:axId val="85417984"/>
      </c:lineChart>
      <c:catAx>
        <c:axId val="8539980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Liberation Serif" pitchFamily="18" charset="0"/>
              </a:defRPr>
            </a:pPr>
            <a:endParaRPr lang="ru-RU"/>
          </a:p>
        </c:txPr>
        <c:crossAx val="85417984"/>
        <c:crosses val="autoZero"/>
        <c:auto val="1"/>
        <c:lblAlgn val="ctr"/>
        <c:lblOffset val="100"/>
      </c:catAx>
      <c:valAx>
        <c:axId val="854179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Liberation Serif" pitchFamily="18" charset="0"/>
              </a:defRPr>
            </a:pPr>
            <a:endParaRPr lang="ru-RU"/>
          </a:p>
        </c:txPr>
        <c:crossAx val="85399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41666666666666"/>
          <c:y val="0.82645099225467611"/>
          <c:w val="0.79872222222222222"/>
          <c:h val="0.13905031182707694"/>
        </c:manualLayout>
      </c:layout>
      <c:txPr>
        <a:bodyPr/>
        <a:lstStyle/>
        <a:p>
          <a:pPr>
            <a:defRPr sz="1050">
              <a:latin typeface="Liberation Serif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752077865266837"/>
          <c:y val="4.5128205128205125E-2"/>
          <c:w val="0.82359033245844515"/>
          <c:h val="0.64199475065617151"/>
        </c:manualLayout>
      </c:layout>
      <c:lineChart>
        <c:grouping val="standard"/>
        <c:ser>
          <c:idx val="0"/>
          <c:order val="0"/>
          <c:tx>
            <c:strRef>
              <c:f>'[Графики и диаграммы 2018-2023.xlsx]Зарплата и ССЧ'!$B$2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tx>
          <c:spPr>
            <a:ln w="60325">
              <a:solidFill>
                <a:srgbClr val="FF3300"/>
              </a:solidFill>
            </a:ln>
          </c:spPr>
          <c:marker>
            <c:symbol val="circle"/>
            <c:size val="7"/>
            <c:spPr>
              <a:solidFill>
                <a:srgbClr val="FF3300"/>
              </a:solidFill>
              <a:ln>
                <a:solidFill>
                  <a:srgbClr val="FF3300"/>
                </a:solidFill>
              </a:ln>
            </c:spPr>
          </c:marker>
          <c:dLbls>
            <c:dLbl>
              <c:idx val="3"/>
              <c:layout>
                <c:manualLayout>
                  <c:x val="-8.1890912160419924E-2"/>
                  <c:y val="-5.602370437245694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0.10273587161943529"/>
                  <c:y val="-4.617338272455224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'[Графики и диаграммы 2018-2023.xlsx]Зарплата и ССЧ'!$A$3:$A$8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'[Графики и диаграммы 2018-2023.xlsx]Зарплата и ССЧ'!$B$3:$B$8</c:f>
              <c:numCache>
                <c:formatCode>_-* #,##0\ _₽_-;\-* #,##0\ _₽_-;_-* "-"??\ _₽_-;_-@_-</c:formatCode>
                <c:ptCount val="6"/>
                <c:pt idx="0">
                  <c:v>36461.713100000001</c:v>
                </c:pt>
                <c:pt idx="1">
                  <c:v>39490.861600000004</c:v>
                </c:pt>
                <c:pt idx="2">
                  <c:v>41810.699999999997</c:v>
                </c:pt>
                <c:pt idx="3">
                  <c:v>46314.2</c:v>
                </c:pt>
                <c:pt idx="4">
                  <c:v>53674.400000000001</c:v>
                </c:pt>
                <c:pt idx="5">
                  <c:v>63648</c:v>
                </c:pt>
              </c:numCache>
            </c:numRef>
          </c:val>
        </c:ser>
        <c:ser>
          <c:idx val="1"/>
          <c:order val="1"/>
          <c:tx>
            <c:strRef>
              <c:f>'[Графики и диаграммы 2018-2023.xlsx]Зарплата и ССЧ'!$C$2</c:f>
              <c:strCache>
                <c:ptCount val="1"/>
                <c:pt idx="0">
                  <c:v>Среднесписочная численность работников (без внешних совместителей),  человек</c:v>
                </c:pt>
              </c:strCache>
            </c:strRef>
          </c:tx>
          <c:spPr>
            <a:ln w="41275">
              <a:solidFill>
                <a:srgbClr val="0000FF"/>
              </a:solidFill>
            </a:ln>
          </c:spPr>
          <c:marker>
            <c:symbol val="circle"/>
            <c:size val="7"/>
            <c:spPr>
              <a:solidFill>
                <a:srgbClr val="0000FF"/>
              </a:solidFill>
            </c:spPr>
          </c:marker>
          <c:dLbls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'[Графики и диаграммы 2018-2023.xlsx]Зарплата и ССЧ'!$A$3:$A$8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'[Графики и диаграммы 2018-2023.xlsx]Зарплата и ССЧ'!$C$3:$C$8</c:f>
              <c:numCache>
                <c:formatCode>_-* #,##0\ _₽_-;\-* #,##0\ _₽_-;_-* "-"??\ _₽_-;_-@_-</c:formatCode>
                <c:ptCount val="6"/>
                <c:pt idx="0">
                  <c:v>34434.683300000004</c:v>
                </c:pt>
                <c:pt idx="1">
                  <c:v>33723.916700000002</c:v>
                </c:pt>
                <c:pt idx="2">
                  <c:v>34446</c:v>
                </c:pt>
                <c:pt idx="3">
                  <c:v>33537</c:v>
                </c:pt>
                <c:pt idx="4">
                  <c:v>33148</c:v>
                </c:pt>
                <c:pt idx="5">
                  <c:v>33079</c:v>
                </c:pt>
              </c:numCache>
            </c:numRef>
          </c:val>
        </c:ser>
        <c:marker val="1"/>
        <c:axId val="85447424"/>
        <c:axId val="85448960"/>
      </c:lineChart>
      <c:catAx>
        <c:axId val="854474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Liberation Serif" pitchFamily="18" charset="0"/>
              </a:defRPr>
            </a:pPr>
            <a:endParaRPr lang="ru-RU"/>
          </a:p>
        </c:txPr>
        <c:crossAx val="85448960"/>
        <c:crosses val="autoZero"/>
        <c:auto val="1"/>
        <c:lblAlgn val="ctr"/>
        <c:lblOffset val="100"/>
      </c:catAx>
      <c:valAx>
        <c:axId val="85448960"/>
        <c:scaling>
          <c:orientation val="minMax"/>
          <c:min val="20000"/>
        </c:scaling>
        <c:axPos val="l"/>
        <c:numFmt formatCode="_-* #,##0\ _₽_-;\-* #,##0\ _₽_-;_-* &quot;-&quot;??\ _₽_-;_-@_-" sourceLinked="1"/>
        <c:tickLblPos val="nextTo"/>
        <c:txPr>
          <a:bodyPr/>
          <a:lstStyle/>
          <a:p>
            <a:pPr>
              <a:defRPr>
                <a:latin typeface="Liberation Serif" pitchFamily="18" charset="0"/>
              </a:defRPr>
            </a:pPr>
            <a:endParaRPr lang="ru-RU"/>
          </a:p>
        </c:txPr>
        <c:crossAx val="85447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738296106283775E-2"/>
          <c:y val="0.75892753265730928"/>
          <c:w val="0.81306811332127793"/>
          <c:h val="0.19145399279297787"/>
        </c:manualLayout>
      </c:layout>
      <c:txPr>
        <a:bodyPr/>
        <a:lstStyle/>
        <a:p>
          <a:pPr>
            <a:defRPr sz="1050">
              <a:latin typeface="Liberation Serif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Y val="240"/>
      <c:perspective val="0"/>
    </c:view3D>
    <c:plotArea>
      <c:layout>
        <c:manualLayout>
          <c:layoutTarget val="inner"/>
          <c:xMode val="edge"/>
          <c:yMode val="edge"/>
          <c:x val="3.4182293561343252E-2"/>
          <c:y val="0.11113975468602449"/>
          <c:w val="0.94770145271216411"/>
          <c:h val="0.87945533834311385"/>
        </c:manualLayout>
      </c:layout>
      <c:pie3DChart>
        <c:varyColors val="1"/>
        <c:ser>
          <c:idx val="0"/>
          <c:order val="0"/>
          <c:explosion val="9"/>
          <c:dPt>
            <c:idx val="6"/>
            <c:explosion val="15"/>
          </c:dPt>
          <c:dLbls>
            <c:dLbl>
              <c:idx val="0"/>
              <c:layout>
                <c:manualLayout>
                  <c:x val="-3.1294843333655412E-2"/>
                  <c:y val="-1.3978903315101682E-2"/>
                </c:manualLayout>
              </c:layout>
              <c:showPercent val="1"/>
            </c:dLbl>
            <c:dLbl>
              <c:idx val="1"/>
              <c:layout>
                <c:manualLayout>
                  <c:x val="3.4666585382532203E-3"/>
                  <c:y val="7.1875326722329116E-2"/>
                </c:manualLayout>
              </c:layout>
              <c:showPercent val="1"/>
            </c:dLbl>
            <c:dLbl>
              <c:idx val="2"/>
              <c:layout>
                <c:manualLayout>
                  <c:x val="5.9141269983804794E-3"/>
                  <c:y val="4.7680417721456904E-2"/>
                </c:manualLayout>
              </c:layout>
              <c:showPercent val="1"/>
            </c:dLbl>
            <c:dLbl>
              <c:idx val="3"/>
              <c:layout>
                <c:manualLayout>
                  <c:x val="1.2823435440252305E-3"/>
                  <c:y val="4.8306026109102132E-2"/>
                </c:manualLayout>
              </c:layout>
              <c:showPercent val="1"/>
            </c:dLbl>
            <c:dLbl>
              <c:idx val="4"/>
              <c:layout>
                <c:manualLayout>
                  <c:x val="3.5816410678524138E-3"/>
                  <c:y val="4.5627138910728123E-2"/>
                </c:manualLayout>
              </c:layout>
              <c:showPercent val="1"/>
            </c:dLbl>
            <c:dLbl>
              <c:idx val="5"/>
              <c:layout>
                <c:manualLayout>
                  <c:x val="-6.2317353429347092E-2"/>
                  <c:y val="6.1097688891272123E-2"/>
                </c:manualLayout>
              </c:layout>
              <c:showPercent val="1"/>
            </c:dLbl>
            <c:dLbl>
              <c:idx val="6"/>
              <c:layout>
                <c:manualLayout>
                  <c:x val="-8.9622350061666967E-2"/>
                  <c:y val="5.7993803174354031E-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основные!$F$8:$F$19</c:f>
              <c:strCache>
                <c:ptCount val="7"/>
                <c:pt idx="0">
                  <c:v>Образование</c:v>
                </c:pt>
                <c:pt idx="1">
                  <c:v>ЖКХ</c:v>
                </c:pt>
                <c:pt idx="2">
                  <c:v>Нац.экономика</c:v>
                </c:pt>
                <c:pt idx="3">
                  <c:v>Культура</c:v>
                </c:pt>
                <c:pt idx="4">
                  <c:v>Соц.политика</c:v>
                </c:pt>
                <c:pt idx="5">
                  <c:v>Физкультура</c:v>
                </c:pt>
                <c:pt idx="6">
                  <c:v>Прочие расходы</c:v>
                </c:pt>
              </c:strCache>
            </c:strRef>
          </c:cat>
          <c:val>
            <c:numRef>
              <c:f>основные!$G$8:$G$19</c:f>
              <c:numCache>
                <c:formatCode>#,##0</c:formatCode>
                <c:ptCount val="7"/>
                <c:pt idx="0">
                  <c:v>3570517</c:v>
                </c:pt>
                <c:pt idx="1">
                  <c:v>776938</c:v>
                </c:pt>
                <c:pt idx="2">
                  <c:v>463082</c:v>
                </c:pt>
                <c:pt idx="3">
                  <c:v>219311</c:v>
                </c:pt>
                <c:pt idx="4">
                  <c:v>383030</c:v>
                </c:pt>
                <c:pt idx="5">
                  <c:v>232001</c:v>
                </c:pt>
                <c:pt idx="6">
                  <c:v>270419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7171940543793219E-2"/>
          <c:y val="1.7420409968820001E-2"/>
          <c:w val="0.95006071128365188"/>
          <c:h val="0.2031118216911735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60"/>
      <c:depthPercent val="100"/>
      <c:perspective val="30"/>
    </c:view3D>
    <c:plotArea>
      <c:layout>
        <c:manualLayout>
          <c:layoutTarget val="inner"/>
          <c:xMode val="edge"/>
          <c:yMode val="edge"/>
          <c:x val="0.13955533683289612"/>
          <c:y val="0.17761320170774686"/>
          <c:w val="0.65667389218122074"/>
          <c:h val="0.6295357923193750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explosion val="5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spPr>
              <a:solidFill>
                <a:srgbClr val="C0504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7"/>
            <c:spPr>
              <a:solidFill>
                <a:srgbClr val="9900CC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dLbl>
              <c:idx val="0"/>
              <c:layout>
                <c:manualLayout>
                  <c:x val="0.23438156167979002"/>
                  <c:y val="-6.257604168642508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Cambria" pitchFamily="18" charset="0"/>
                      </a:rPr>
                      <a:t>НДФЛ- </a:t>
                    </a:r>
                    <a:r>
                      <a:rPr lang="ru-RU" sz="1100" dirty="0" smtClean="0">
                        <a:latin typeface="Cambria" pitchFamily="18" charset="0"/>
                      </a:rPr>
                      <a:t>1 360,2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– 110%)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2.1284776902887131E-2"/>
                  <c:y val="-3.8737924622131915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на совокупный доход- 241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 – 97,2%)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7.8831146106736694E-2"/>
                  <c:y val="-0.1005020606176033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</a:t>
                    </a:r>
                    <a:r>
                      <a:rPr lang="ru-RU" sz="1100" dirty="0">
                        <a:latin typeface="Cambria" pitchFamily="18" charset="0"/>
                      </a:rPr>
                      <a:t>на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имущество 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-       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181,8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b="0" dirty="0" smtClean="0">
                        <a:latin typeface="Cambria" pitchFamily="18" charset="0"/>
                      </a:rPr>
                      <a:t>(выполнение – 99,4%)</a:t>
                    </a:r>
                    <a:endParaRPr lang="ru-RU" sz="1400" b="0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0.11536482939632541"/>
                  <c:y val="-0.10441928410070835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i="0" u="none" strike="noStrike" baseline="0" dirty="0" smtClean="0">
                        <a:effectLst/>
                        <a:latin typeface="Cambria" pitchFamily="18" charset="0"/>
                        <a:ea typeface="Cambria" pitchFamily="18" charset="0"/>
                      </a:rPr>
                      <a:t>Доходы от использования имущества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–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</a:t>
                    </a:r>
                    <a:r>
                      <a:rPr lang="ru-RU" sz="1100" dirty="0" smtClean="0">
                        <a:latin typeface="Cambria" pitchFamily="18" charset="0"/>
                      </a:rPr>
                      <a:t>167,1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 – 94,9%)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4.8842082239720072E-2"/>
                  <c:y val="-9.436186984514957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Доходы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от продажи имущества- 74,8</a:t>
                    </a:r>
                    <a:r>
                      <a:rPr lang="ru-RU" sz="1100" dirty="0" smtClean="0">
                        <a:latin typeface="Cambria" pitchFamily="18" charset="0"/>
                      </a:rPr>
                      <a:t>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 – 124,4%)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9.8433945756780522E-2"/>
                  <c:y val="-4.714919241777367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АКЦИЗЫ – 88,8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  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 – 96,9%)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.10127351268591429"/>
                  <c:y val="5.67202189174747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Про</a:t>
                    </a:r>
                    <a:r>
                      <a:rPr lang="ru-RU" sz="1100" b="0" dirty="0" smtClean="0">
                        <a:latin typeface="Cambria" pitchFamily="18" charset="0"/>
                      </a:rPr>
                      <a:t>чи</a:t>
                    </a:r>
                    <a:r>
                      <a:rPr lang="ru-RU" sz="1100" dirty="0" smtClean="0">
                        <a:latin typeface="Cambria" pitchFamily="18" charset="0"/>
                      </a:rPr>
                      <a:t>е налоговые и неналоговые доходы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- 63,6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 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(выполнение – 91,1%)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0.18182634065239553"/>
                  <c:y val="0.10821554015365868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</a:rPr>
                      <a:t>Прочие 
</a:t>
                    </a:r>
                    <a:r>
                      <a:rPr lang="ru-RU" sz="1100" dirty="0" smtClean="0">
                        <a:latin typeface="Cambria" pitchFamily="18" charset="0"/>
                      </a:rPr>
                      <a:t>(52,1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>
                        <a:latin typeface="Cambria" pitchFamily="18" charset="0"/>
                      </a:rPr>
                      <a:t>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Лист1!$B$9:$B$16</c:f>
              <c:strCache>
                <c:ptCount val="7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Налоги на имущество </c:v>
                </c:pt>
                <c:pt idx="3">
                  <c:v>Доходы от от использования имущества</c:v>
                </c:pt>
                <c:pt idx="4">
                  <c:v>Доходы от продажи имущества</c:v>
                </c:pt>
                <c:pt idx="5">
                  <c:v>Акцизы</c:v>
                </c:pt>
                <c:pt idx="6">
                  <c:v>Прочие </c:v>
                </c:pt>
              </c:strCache>
            </c:strRef>
          </c:cat>
          <c:val>
            <c:numRef>
              <c:f>Лист1!$C$9:$C$16</c:f>
              <c:numCache>
                <c:formatCode>#,##0.0</c:formatCode>
                <c:ptCount val="8"/>
                <c:pt idx="0">
                  <c:v>1360.2</c:v>
                </c:pt>
                <c:pt idx="1">
                  <c:v>241</c:v>
                </c:pt>
                <c:pt idx="2">
                  <c:v>181.8</c:v>
                </c:pt>
                <c:pt idx="3">
                  <c:v>167.1</c:v>
                </c:pt>
                <c:pt idx="4">
                  <c:v>74.8</c:v>
                </c:pt>
                <c:pt idx="5">
                  <c:v>88.8</c:v>
                </c:pt>
                <c:pt idx="6">
                  <c:v>63.6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dkEdge"/>
      </c:spPr>
    </c:plotArea>
    <c:plotVisOnly val="1"/>
    <c:dispBlanksAs val="zero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57.7</c:v>
                </c:pt>
              </c:numCache>
            </c:numRef>
          </c:val>
        </c:ser>
        <c:shape val="box"/>
        <c:axId val="41659392"/>
        <c:axId val="41661184"/>
        <c:axId val="0"/>
      </c:bar3DChart>
      <c:catAx>
        <c:axId val="4165939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41661184"/>
        <c:crossesAt val="18"/>
        <c:auto val="1"/>
        <c:lblAlgn val="ctr"/>
        <c:lblOffset val="100"/>
      </c:catAx>
      <c:valAx>
        <c:axId val="416611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165939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0.47249</cdr:x>
      <cdr:y>0.47561</cdr:y>
    </cdr:from>
    <cdr:to>
      <cdr:x>0.58124</cdr:x>
      <cdr:y>0.52439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49" y="2876809"/>
          <a:ext cx="994364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63%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0.61273</cdr:x>
      <cdr:y>0.2381</cdr:y>
    </cdr:from>
    <cdr:to>
      <cdr:x>0.68361</cdr:x>
      <cdr:y>0.28688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602845" y="1440160"/>
          <a:ext cx="648127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4%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0.65998</cdr:x>
      <cdr:y>0.2619</cdr:y>
    </cdr:from>
    <cdr:to>
      <cdr:x>0.73085</cdr:x>
      <cdr:y>0.31068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34893" y="1584176"/>
          <a:ext cx="64803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3%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0.25049</cdr:x>
      <cdr:y>0.2619</cdr:y>
    </cdr:from>
    <cdr:to>
      <cdr:x>0.33712</cdr:x>
      <cdr:y>0.31068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90477" y="1584176"/>
          <a:ext cx="792131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11%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0.55761</cdr:x>
      <cdr:y>0.21429</cdr:y>
    </cdr:from>
    <cdr:to>
      <cdr:x>0.62848</cdr:x>
      <cdr:y>0.26307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98789" y="1296144"/>
          <a:ext cx="64803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3%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0.36861</cdr:x>
      <cdr:y>0.22619</cdr:y>
    </cdr:from>
    <cdr:to>
      <cdr:x>0.43948</cdr:x>
      <cdr:y>0.27497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370597" y="1368152"/>
          <a:ext cx="64803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8%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0.47886</cdr:x>
      <cdr:y>0.21429</cdr:y>
    </cdr:from>
    <cdr:to>
      <cdr:x>0.54973</cdr:x>
      <cdr:y>0.26307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378709" y="1296144"/>
          <a:ext cx="64803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8%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15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	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Hero New Bold" panose="02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7D797D-91C8-4D21-AED7-D6C7162AEDE8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E8D34-B38B-4299-AE79-4956ADEAD9E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925" y="620688"/>
            <a:ext cx="4778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2731" y="5877272"/>
            <a:ext cx="3422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Исполнение за 2023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3974"/>
            <a:ext cx="5903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Программно-целевой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городского 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достижения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2024 и 2025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96,0%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городского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88843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1944216" cy="20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2592287" cy="19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984" tIns="24492" rIns="48984" bIns="24492" anchor="b"/>
          <a:lstStyle/>
          <a:p>
            <a:pPr algn="ctr" defTabSz="684213">
              <a:lnSpc>
                <a:spcPct val="90000"/>
              </a:lnSpc>
            </a:pPr>
            <a:r>
              <a:rPr lang="ru-RU" altLang="ru-RU" sz="2200">
                <a:solidFill>
                  <a:srgbClr val="262626"/>
                </a:solidFill>
                <a:latin typeface="Liberation Serif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defTabSz="684213">
              <a:lnSpc>
                <a:spcPct val="90000"/>
              </a:lnSpc>
            </a:pPr>
            <a:r>
              <a:rPr lang="ru-RU" altLang="ru-RU" sz="2200">
                <a:solidFill>
                  <a:srgbClr val="262626"/>
                </a:solidFill>
                <a:latin typeface="Liberation Serif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/>
        </p:nvGraphicFramePr>
        <p:xfrm>
          <a:off x="179388" y="1268759"/>
          <a:ext cx="8641084" cy="5269525"/>
        </p:xfrm>
        <a:graphic>
          <a:graphicData uri="http://schemas.openxmlformats.org/drawingml/2006/table">
            <a:tbl>
              <a:tblPr/>
              <a:tblGrid>
                <a:gridCol w="559733"/>
                <a:gridCol w="3718364"/>
                <a:gridCol w="1496445"/>
                <a:gridCol w="1401684"/>
                <a:gridCol w="1464858"/>
              </a:tblGrid>
              <a:tr h="4625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план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факт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5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137 641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131 408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3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работников крупных и средних предприятий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18001" marR="18001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25 207</a:t>
                      </a:r>
                      <a:b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1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53 947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63 648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3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56 418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56 240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9045187"/>
              </p:ext>
            </p:extLst>
          </p:nvPr>
        </p:nvGraphicFramePr>
        <p:xfrm>
          <a:off x="251520" y="1196752"/>
          <a:ext cx="8352928" cy="4087493"/>
        </p:xfrm>
        <a:graphic>
          <a:graphicData uri="http://schemas.openxmlformats.org/drawingml/2006/table">
            <a:tbl>
              <a:tblPr/>
              <a:tblGrid>
                <a:gridCol w="4729970"/>
                <a:gridCol w="1811479"/>
                <a:gridCol w="1811479"/>
              </a:tblGrid>
              <a:tr h="4870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2023 год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за 2023 (факт)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45 262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49 079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1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47 668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55 514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48 812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52 733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310188" y="1030288"/>
            <a:ext cx="3833812" cy="523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Заработная плата и занятость населения</a:t>
            </a:r>
          </a:p>
        </p:txBody>
      </p:sp>
      <p:sp>
        <p:nvSpPr>
          <p:cNvPr id="1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-1260475" y="3716338"/>
            <a:ext cx="8262938" cy="8001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Hero New Bold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Hero New Bold"/>
                <a:cs typeface="Arial" panose="020B0604020202020204" pitchFamily="34" charset="0"/>
              </a:rPr>
            </a:br>
            <a:endParaRPr lang="ru-RU" sz="2400" b="1" i="1" dirty="0">
              <a:solidFill>
                <a:prstClr val="black"/>
              </a:solidFill>
              <a:latin typeface="Hero New Bold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30288"/>
            <a:ext cx="3889375" cy="3079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Рынок труда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84213" y="95250"/>
            <a:ext cx="723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984" tIns="24492" rIns="48984" bIns="24492" anchor="b"/>
          <a:lstStyle/>
          <a:p>
            <a:pPr algn="ctr" defTabSz="684213">
              <a:lnSpc>
                <a:spcPct val="90000"/>
              </a:lnSpc>
            </a:pPr>
            <a:r>
              <a:rPr lang="ru-RU" altLang="ru-RU" sz="2200" b="1" dirty="0">
                <a:solidFill>
                  <a:srgbClr val="262626"/>
                </a:solidFill>
                <a:latin typeface="Liberation Serif" pitchFamily="18" charset="0"/>
                <a:cs typeface="Times New Roman" pitchFamily="18" charset="0"/>
              </a:rPr>
              <a:t>Социально – экономическая ситуация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58142" y="1338263"/>
          <a:ext cx="4572000" cy="515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716016" y="1585659"/>
          <a:ext cx="426482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городского округа  Первоуральск  на 31.12.2023 г.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463 082,13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34 909,49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3 570  517,44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219 310,71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383 030,00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232 001,10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198  685,48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776  938,09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26 592,09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5 231,68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0,14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1 360 197,78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102 931,01тыс.руб.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899592" y="2492896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240 960,94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429000"/>
            <a:ext cx="1509713" cy="9367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167 118,36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9592" y="4509120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78 894,80 тыс.руб.</a:t>
            </a:r>
            <a:endParaRPr lang="ru-RU" sz="1200" dirty="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2" y="5373216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227 193,59тыс.руб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2" y="602128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rgbClr val="CC3300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3 640 476,10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5 817 772,58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44 272,59 руб.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45 014,75 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81884" y="452702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81884" y="524710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81884" y="59671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81884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4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5 915 298,35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1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6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45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5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4143690"/>
              </p:ext>
            </p:extLst>
          </p:nvPr>
        </p:nvGraphicFramePr>
        <p:xfrm>
          <a:off x="251517" y="1268760"/>
          <a:ext cx="8496946" cy="4862170"/>
        </p:xfrm>
        <a:graphic>
          <a:graphicData uri="http://schemas.openxmlformats.org/drawingml/2006/table">
            <a:tbl>
              <a:tblPr/>
              <a:tblGrid>
                <a:gridCol w="575537"/>
                <a:gridCol w="4065653"/>
                <a:gridCol w="1356655"/>
                <a:gridCol w="1344139"/>
                <a:gridCol w="1154962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2023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на 01.01.2024 (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2023 году,            (тыс. руб.)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    (тыс.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городского округа Первоуральск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году (факт)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035050"/>
          <a:ext cx="8497888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539552" y="72230"/>
            <a:ext cx="7777112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200" b="1" dirty="0" smtClean="0">
                <a:latin typeface="Liberation Serif" pitchFamily="18" charset="0"/>
              </a:rPr>
              <a:t>Структура налоговых и неналоговых доходов бюджета </a:t>
            </a:r>
            <a:br>
              <a:rPr lang="ru-RU" altLang="ru-RU" sz="2200" b="1" dirty="0" smtClean="0">
                <a:latin typeface="Liberation Serif" pitchFamily="18" charset="0"/>
              </a:rPr>
            </a:br>
            <a:r>
              <a:rPr lang="ru-RU" altLang="ru-RU" sz="2200" b="1" dirty="0" smtClean="0">
                <a:latin typeface="Liberation Serif" pitchFamily="18" charset="0"/>
              </a:rPr>
              <a:t>городского округа Первоуральск в 2023 году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-22733" y="980728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05105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году (факт)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8" name="Group 860"/>
          <p:cNvGraphicFramePr>
            <a:graphicFrameLocks noGrp="1"/>
          </p:cNvGraphicFramePr>
          <p:nvPr/>
        </p:nvGraphicFramePr>
        <p:xfrm>
          <a:off x="179512" y="1124745"/>
          <a:ext cx="8640960" cy="5394042"/>
        </p:xfrm>
        <a:graphic>
          <a:graphicData uri="http://schemas.openxmlformats.org/drawingml/2006/table">
            <a:tbl>
              <a:tblPr/>
              <a:tblGrid>
                <a:gridCol w="4824536"/>
                <a:gridCol w="936104"/>
                <a:gridCol w="864096"/>
                <a:gridCol w="1008112"/>
                <a:gridCol w="1008112"/>
              </a:tblGrid>
              <a:tr h="652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средств,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ФБ, 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в Свердловской области до 2027 года" (29.12.2019 № 920-ПП)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«Реализация основных направлений государственной политики в строительном комплексе Свердловской области до 2027 года»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(24.10.2013 № 1296-ПП)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Государственная программа Свердловской области "Развитие физической культуры, спорта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Свердловской области до 2027 года" (29.10.2013 г. №1332-ПП)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9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«Комплексное развитие сельских территорий Свердловской области до 2027 года" (08.09.2021 г. № 582-ПП)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9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«Формирование современной городской среды в Свердловской области на 2018-2024 годы" (31.10.2017 г. № 805-ПП)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9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2027 года" (21.10.2013 г. №1268-ПП)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843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хозяйства и повышение энергетической эффективности 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Свердловской области до 2027 года" 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«Совершенствование социально-экономической политики на территории Свердловской области до 2027 года" (25.12.2014 № 1209-ПП)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7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512" y="3645024"/>
            <a:ext cx="180020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городском округе Первоуральск» на 2022-2027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123728" y="3645024"/>
            <a:ext cx="2232248" cy="2304256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в городском округе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732240" y="3645024"/>
            <a:ext cx="2232248" cy="230346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городского округа Первоуральск на 2023-2027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572000" y="3645024"/>
            <a:ext cx="2016224" cy="2304255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городского округа Первоуральск на 2021-2026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179512" y="6237312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18 584,44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2411760" y="6237312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7 572,55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4788024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32 753,73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971600" y="116632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2023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7236296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188 727,76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2233042" cy="18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016125" cy="18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i.novgorod.ru/news/images/16/68/956816/big_956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268760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>
            <a:spLocks noChangeArrowheads="1"/>
          </p:cNvSpPr>
          <p:nvPr/>
        </p:nvSpPr>
        <p:spPr bwMode="auto">
          <a:xfrm>
            <a:off x="179512" y="3429000"/>
            <a:ext cx="1979712" cy="2232248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«Развитие и модернизация ЖКХ, повышение энергетической эффективности городского округа Первоуральск на 2023-2028 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663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2023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67544" y="5805264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339 239,51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9752" y="3429000"/>
            <a:ext cx="2016224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на территории городского округа Первоуральск на 2023-2028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27784" y="5805264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33 066,91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96752"/>
            <a:ext cx="216023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avatars.mds.yandex.net/i?id=4e0b1e235b922f002d346259504f09cd-5337299-images-thumbs&amp;ref=rim&amp;n=33&amp;w=225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1268760"/>
            <a:ext cx="2088232" cy="201622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со стрелкой вниз 13"/>
          <p:cNvSpPr/>
          <p:nvPr/>
        </p:nvSpPr>
        <p:spPr>
          <a:xfrm>
            <a:off x="4572000" y="3429000"/>
            <a:ext cx="216024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городском округе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9744" y="1268760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со стрелкой вниз 15"/>
          <p:cNvSpPr/>
          <p:nvPr/>
        </p:nvSpPr>
        <p:spPr>
          <a:xfrm>
            <a:off x="6876256" y="3501008"/>
            <a:ext cx="2160240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в городском округе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716016" y="5805264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3 513 572,31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236296" y="5877272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286 058,77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Выноска со стрелкой вниз 29"/>
          <p:cNvSpPr/>
          <p:nvPr/>
        </p:nvSpPr>
        <p:spPr>
          <a:xfrm>
            <a:off x="179512" y="3645024"/>
            <a:ext cx="2064445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сельских территорий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на 2023-2028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2411760" y="3645024"/>
            <a:ext cx="2016224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городского округа Первоуральск»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39552" y="5949280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3 390,03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2771800" y="5949280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348 397,56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331640" y="11663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2023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 cstate="print"/>
          <a:srcRect l="15169" r="9550"/>
          <a:stretch>
            <a:fillRect/>
          </a:stretch>
        </p:blipFill>
        <p:spPr bwMode="auto">
          <a:xfrm>
            <a:off x="4499992" y="119675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 со стрелкой вниз 16"/>
          <p:cNvSpPr/>
          <p:nvPr/>
        </p:nvSpPr>
        <p:spPr>
          <a:xfrm>
            <a:off x="4572000" y="3645024"/>
            <a:ext cx="2016224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 на территории городского округа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860032" y="5949280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192 752,48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6804248" y="3645024"/>
            <a:ext cx="2212405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ресурсами, расположенными на территории городского округа Первоуральск на 2021-2026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948264" y="594928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72 449,45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www.ryazagro.ru/upload/iblock/d62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267744" cy="2232248"/>
          </a:xfrm>
          <a:prstGeom prst="rect">
            <a:avLst/>
          </a:prstGeom>
          <a:noFill/>
        </p:spPr>
      </p:pic>
      <p:pic>
        <p:nvPicPr>
          <p:cNvPr id="19462" name="Picture 6" descr="https://ufacity.info/upload/iblock/94e/1107307_cu933_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3" y="1196752"/>
            <a:ext cx="2088231" cy="2232248"/>
          </a:xfrm>
          <a:prstGeom prst="rect">
            <a:avLst/>
          </a:prstGeom>
          <a:noFill/>
        </p:spPr>
      </p:pic>
      <p:pic>
        <p:nvPicPr>
          <p:cNvPr id="19464" name="Picture 8" descr="https://lanshaft.com/wp-content/uploads/2022/07/Pokupka-zemelnogo-uchastk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1196752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2627784" y="3645024"/>
            <a:ext cx="2160240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на территории городского округа Первоуральск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аварийного жилищного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 в 2018-2025 годах»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7504" y="3645024"/>
            <a:ext cx="2232249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«Совершенствование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градостроительной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с 2021 по 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251520" y="58052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4 622,52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2843808" y="5805264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320,00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2023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932040" y="3645024"/>
            <a:ext cx="1872208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076056" y="5805264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6 078,69</a:t>
            </a:r>
            <a:endParaRPr lang="ru-RU" sz="1600" b="1" dirty="0">
              <a:latin typeface="Arial" pitchFamily="34" charset="0"/>
            </a:endParaRPr>
          </a:p>
        </p:txBody>
      </p:sp>
      <p:pic>
        <p:nvPicPr>
          <p:cNvPr id="18" name="Picture 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1944216" cy="1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s://www.admgalich.ru/images/news/2019/10/10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2088232" cy="1728192"/>
          </a:xfrm>
          <a:prstGeom prst="rect">
            <a:avLst/>
          </a:prstGeom>
          <a:noFill/>
        </p:spPr>
      </p:pic>
      <p:sp>
        <p:nvSpPr>
          <p:cNvPr id="19" name="Выноска со стрелкой вниз 18"/>
          <p:cNvSpPr/>
          <p:nvPr/>
        </p:nvSpPr>
        <p:spPr>
          <a:xfrm>
            <a:off x="6983760" y="3645024"/>
            <a:ext cx="2052736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380312" y="5805264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1 319,00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sdo.miigaik.ru/pluginfile.php/24876/course/overviewfiles/%D0%9F%D1%80%D0%B0%D0%B2%D0%BE%D0%B2%D1%8B%D0%B5%20%D0%BE%D1%81%D0%BD%D0%BE%D0%B2%D1%8B%20%D0%B4%D0%B5%D1%8F%D1%82%D0%B5%D0%BB%D1%8C%D0%BD%D0%BE%D1%81%D1%82%D0%B8%20%D0%B0%D1%80%D1%85%D0%B8%D1%82%D0%B5%D0%BA%D1%82%D0%BE%D1%80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3"/>
            <a:ext cx="2232248" cy="1728192"/>
          </a:xfrm>
          <a:prstGeom prst="rect">
            <a:avLst/>
          </a:prstGeom>
          <a:noFill/>
        </p:spPr>
      </p:pic>
      <p:pic>
        <p:nvPicPr>
          <p:cNvPr id="18438" name="Picture 6" descr="https://pro-dachnikov.com/uploads/posts/2021-10/1633914053_90-p-foto-semi-na-fone-doma-foto-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556792"/>
            <a:ext cx="2088232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64502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2023 год 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395536" y="3429000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467544" y="5949280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54 314,24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491880" y="3429000"/>
            <a:ext cx="2087687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и среднего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предпринимательства, внутреннего и въездного туризма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3707904" y="5949280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1 948,04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6516216" y="3429000"/>
            <a:ext cx="2016224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«Безопасность дорожного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в городском округе Первоуральск на 2018-2029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732240" y="5949280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485 303,96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s://img.gorodskievesti.ru/wp-content/uploads/2014/04/dum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664296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5868144" y="580526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2 286,67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Выноска со стрелкой вниз 34"/>
          <p:cNvSpPr/>
          <p:nvPr/>
        </p:nvSpPr>
        <p:spPr>
          <a:xfrm>
            <a:off x="5292080" y="3284984"/>
            <a:ext cx="2592288" cy="230425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«Организация регулярных перевозок пассажиров и багажа автомобильным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транспортом в городском округе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64502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6064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2023 год 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1619672" y="3284984"/>
            <a:ext cx="2304256" cy="2304256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«Переселение граждан на территории городского округа Первоуральск из аварийного жилищного фонда в 2020-2029 годах»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907704" y="58052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87 885,40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mo-siverskoe.ru/img/0_1b9d36_e641dd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384376" cy="1944216"/>
          </a:xfrm>
          <a:prstGeom prst="rect">
            <a:avLst/>
          </a:prstGeom>
          <a:noFill/>
        </p:spPr>
      </p:pic>
      <p:pic>
        <p:nvPicPr>
          <p:cNvPr id="16392" name="Picture 8" descr="https://seite1.ru/wp-content/uploads/2022/05/5bf6ebd51ca952d6acf36a00f58155a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5"/>
            <a:ext cx="4536504" cy="19442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8439361">
            <a:off x="1034371" y="1680566"/>
            <a:ext cx="268401" cy="29397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936" y="6165304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27 171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2327303">
            <a:off x="7745353" y="1708543"/>
            <a:ext cx="349948" cy="27087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627778" y="1700814"/>
            <a:ext cx="288031" cy="288022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3 570 517,44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060848"/>
            <a:ext cx="2376264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(1 427 830,79 тыс. руб.)</a:t>
            </a: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-перепрофилировано 87 мест (5 групп), что позволило увеличить сеть групп для детей раннего возраста до 100 групп;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-капитальный ремонт фасадов зданий детских садов №№ 41,46,47,70,32, 34,39,65;                      -капитальный ремонт кровель ДС №№ 47,32,1,14;                                    -ремонты внутренних сетей в детских садах №№ 46,47,16;               -ремонт трубопровода сетей ХВС в детских садах №№18,63,77; 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замена ограждения и освещения в детских садах    №№ 34, 32, 48, 18, 26, 39;</a:t>
            </a:r>
          </a:p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-приобретено специализированное образовательное оборудование, проведена замена асфальтобетонного покрытия с устройством металлических ограждений с поручнями в ДОУ № 47.</a:t>
            </a:r>
          </a:p>
          <a:p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2060848"/>
            <a:ext cx="1872208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 образование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(1 658 807,95 тыс.руб.) </a:t>
            </a: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фасадов в школе    № 15,32;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-оборудована спортивная площадка в СОШ № 14, 36;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ремонт и оснащение кабинета биологии в МАОУ СОШ № 9;</a:t>
            </a: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спортивного зала МАОУ СОШ № 11;</a:t>
            </a: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приобретены оборудования для 16 школьных столовых;</a:t>
            </a: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центров образования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технологической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направленностей  «Точка Роста» на базе СОШ № 22;          -в школе №4 открыт первый в городе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автогородок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обучения детей и подростков правилам дорожного движения.                   </a:t>
            </a: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2060848"/>
            <a:ext cx="1944216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(177 645,49 тыс.руб.)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реализуется финансирование 83 платных сертифицированных программ персонифицированного дополнительного образования детей, на которых зачислено 2377 обучающихся ;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-ремонт зданий школ МБОУ ДО «ПДХШ», МБОУ ДО «ПДШИ», в дворовом клубе «Кристалл»;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-оснащение музыкальными инструментами, оборудованием и учебными материалами для МБОУ ДО «ПДХШ»; приобретены костюмы, мебель, учебное оборудование для МБОУ ДО «ПДШИ»</a:t>
            </a: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2060848"/>
            <a:ext cx="136815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(38 911,28 тыс.руб.) 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обеспечивается подготовка молодых граждан к военной службе – 280 чел.; 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оздоровлено детей в летний период – 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16 895 чел, в учебное время - 209 чел.;</a:t>
            </a:r>
          </a:p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проведено 180 общегородских мероприятий для педагогических работников и молодежи ГО Первоуральск.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56376" y="2060848"/>
            <a:ext cx="1080120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(267 012,19 тыс.руб.) 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Обеспечивается деятельность  централизованных бухгалтерии;                  3-х казенных учреждений и органа местного самоуправления.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571998" y="1700814"/>
            <a:ext cx="288029" cy="288027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372197" y="1700813"/>
            <a:ext cx="288031" cy="288027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880320" cy="1008111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11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образования городского округа Первоуральск»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2204864"/>
            <a:ext cx="88586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2138" y="2780928"/>
            <a:ext cx="270192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77072"/>
            <a:ext cx="2664296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5" y="4077072"/>
            <a:ext cx="2744937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1196752"/>
            <a:ext cx="8498334" cy="57559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персонифицированного дополнительного образования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категориями молодежи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21088"/>
            <a:ext cx="26642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молодых граждан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488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льготным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питанием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916832"/>
            <a:ext cx="1512887" cy="2449512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916832"/>
            <a:ext cx="1600200" cy="2519362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916832"/>
            <a:ext cx="1720782" cy="2519362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916832"/>
            <a:ext cx="1584325" cy="252095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916832"/>
            <a:ext cx="1484313" cy="251936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4725144"/>
            <a:ext cx="8713787" cy="5048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980728"/>
            <a:ext cx="655272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коммунального хозяйства – 253 105,11 тыс.руб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сетей ХВС, расположенных в зоне производства ПАО «Т Плюс»; Капитальный ремонт сооружения и линии электропередач -эксплуатационной скважины №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XII y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Сергинском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водозаборе;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сетей: горячего водоснабжения- 1,3 км; теплоснабжения- 15,2 км;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концессионного соглашения заменено 36,01 км сетей;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п. Новоуткинск выполнена замена участка сети ХВС  620 м, прокладка сетей теплоснабжения 2081 м, горячего водоснабжения 996 м.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3068960"/>
            <a:ext cx="511256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жилищного хозяйства – 216 442,37 тыс.руб.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 капитальный ремонт в 18 МКД общей площадью 53 501,3 кв.м; снесено 8 аварийных МКД площадью 2, 258 тыс.кв.м;                      расселено 194 человека из 5 аварийных домов;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ликвидировано 100 несанкционированных свалок; 70 контейнерных площадок оборудовано баками.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797152"/>
            <a:ext cx="612068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– 277 664,78 тыс.руб.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Выполнено комплексное благоустройство общественной территории «Парк ДК им.Ленина»; благоустройство аллеи вдоль дома № 48Б; ремонт и благоустройство территории у историко-географического знака «Европа-Азия»;  Было высажено 61 кустарник и 11 деревьев,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кронировано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538 деревьев.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949280"/>
            <a:ext cx="547260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           хозяйства – 29 725,82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44151" y="2636912"/>
            <a:ext cx="165618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бюджета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ЖКХ в расчете на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жителя в 2022г.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 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5 912 руб.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539" y="980728"/>
            <a:ext cx="2160240" cy="151216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996952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69160"/>
            <a:ext cx="2592288" cy="18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483768" y="2708920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276872"/>
            <a:ext cx="540060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84984"/>
            <a:ext cx="136815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   </a:t>
            </a:r>
          </a:p>
          <a:p>
            <a:pPr algn="ctr"/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1 социальная выплата на строительство жилых помещений; 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284984"/>
            <a:ext cx="1800199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 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Компенсацию расходов на оплату жилого помещения и коммунальных услуг получили  22 109 чел., в т.ч.инвалиды – 5 527 чел., ветераны – 10666 чел.,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труж.тыла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232 чел.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3284984"/>
            <a:ext cx="1440160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  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Произведены социальные выплаты 3 молодым семьям на приобретение (строительство) жилья.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3284984"/>
            <a:ext cx="1512168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мероприятий по организации питания в муниципальных общеобразовательных организациях, за счет субсидии областного бюджета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Предоставлено 54  обучающимся на дому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8421015">
            <a:off x="7337236" y="2737851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995936" y="2708920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3466016">
            <a:off x="1139189" y="2732493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13176"/>
            <a:ext cx="215334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23728" y="1052736"/>
            <a:ext cx="548099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383 030,00 тыс.руб.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3284984"/>
            <a:ext cx="194421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Региональную выплату  получили 2 семьи 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580112" y="2708920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7916866">
            <a:off x="2627784" y="4653136"/>
            <a:ext cx="672721" cy="40854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428500">
            <a:off x="2510805" y="338903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684419" y="2898308"/>
            <a:ext cx="563669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3005805" y="2803183"/>
            <a:ext cx="583136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215762" y="2633110"/>
            <a:ext cx="576709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07272">
            <a:off x="6228997" y="3476952"/>
            <a:ext cx="614169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52791">
            <a:off x="5823380" y="4772116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6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    3 138,37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5841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3 212,09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1268760"/>
            <a:ext cx="16561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Лесное хозяйство     3 938,82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589240"/>
            <a:ext cx="18002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хозяйство и рыболовство           3 173,38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340768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404 388,73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и информатика             7 572,55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5517232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 национальной экономики                 42 658,18 тыс.руб.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463 082,13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55892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национальную экономику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3 524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1602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907704" cy="1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86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979712" y="3068960"/>
            <a:ext cx="812800" cy="39528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979712" y="4725144"/>
            <a:ext cx="814388" cy="3587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23" name="TextBox 10"/>
          <p:cNvSpPr txBox="1">
            <a:spLocks noChangeArrowheads="1"/>
          </p:cNvSpPr>
          <p:nvPr/>
        </p:nvSpPr>
        <p:spPr bwMode="auto">
          <a:xfrm>
            <a:off x="323528" y="5733257"/>
            <a:ext cx="8439150" cy="11079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протяженность дорог ГО Первоуральск на 01.01.2024 г. 486,96 км. </a:t>
            </a:r>
          </a:p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протяженности автомобильных дорог общего пользования местного значения, не отвечающих нормативным требованиям, общей протяженности автомобильных дорог        (90,1 км) 18,5%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979712" y="1412776"/>
            <a:ext cx="812800" cy="3968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188640"/>
            <a:ext cx="5263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дорожное  хозяйство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052736"/>
            <a:ext cx="1656184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404 388,73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2420888"/>
            <a:ext cx="381642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ПСД, инженерных изысканий, прохождение экспертизы проектов строительства, реконструкции, модернизации автомобильных дорог и искусственных сооружений на них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4 980,53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980728"/>
            <a:ext cx="381642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и обслуживание автомобильных дорог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154 408,42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4509120"/>
            <a:ext cx="597666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автомобильных дорог местного значения -          244 999,78 тыс.руб.                      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на территории города 10,484 км;                                     Ремонт автомобильных дорог на территории СТУ – 4,365 км;                                      Ремонт внутриквартальных проездов – 3,04 км ;                                                                 Всего в городе приведено в нормативное состояние 21,899 км асфальтовых дорог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8" name="Picture 3" descr="\\192.168.2.246\экономика\5.Отчетность\Доклад Главы ГО Первоуральск\2021\УЖКХ_Дороги\DSC02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22322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192.168.2.246\экономика\5.Отчетность\Доклад Главы ГО Первоуральск\2021\другие фото\1627534277_pervoru-1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744" y="2564905"/>
            <a:ext cx="21247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023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064896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55576" y="1916832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2276872"/>
            <a:ext cx="1080119" cy="38164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посещений библиотек 718,235 тысяч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276872"/>
            <a:ext cx="1152128" cy="38164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досуга и приобщение жителей к творчеству, культурному развитию и самообразованию, любительскому искусству и ремеслам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2071 мероприятие, количество участников 224,995 тыс.чел;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777" y="2276872"/>
            <a:ext cx="1152127" cy="38164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ГО Первоуральск </a:t>
            </a: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ПМБУК «Театр драмы «Вариант проведено 310 показов спектаклей, количество зрителей 26,763 тыс.чел.  </a:t>
            </a:r>
          </a:p>
          <a:p>
            <a:pPr algn="ctr">
              <a:defRPr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2276872"/>
            <a:ext cx="1080120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отдыха.    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1907704" y="1916832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1916832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164288" y="1916832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60932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2023 г. в области культуры на одного жителя составляет 1 669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49080"/>
            <a:ext cx="2857953" cy="25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низ 21"/>
          <p:cNvSpPr/>
          <p:nvPr/>
        </p:nvSpPr>
        <p:spPr>
          <a:xfrm>
            <a:off x="8244408" y="1916832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100392" y="2276872"/>
            <a:ext cx="936104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объектов культурного наследия ГО Первоуральск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980728"/>
            <a:ext cx="8001272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КУЛЬТУРА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219 310,71 тыс.руб.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2276872"/>
            <a:ext cx="1368152" cy="38164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Благоустройство прилегающей территории, ремонты зданий, помещений. Укрепление материально-технической базы  </a:t>
            </a:r>
          </a:p>
          <a:p>
            <a:pPr algn="ctr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Проведены текущие ремонты (покраска фасадов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зданий,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ремонт кровли и т.п.) Обновлена материально- техническая база учреждений (покупка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музыкальных инструментов,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мебели,  благоустройство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входной группы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парка)</a:t>
            </a:r>
          </a:p>
          <a:p>
            <a:pPr algn="ctr"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275856" y="1916832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2276872"/>
            <a:ext cx="1656184" cy="18722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(модернизация),капитальный ремонт муниципальных объектов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 ремонт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фасада, утепление стены, замена перекрытий в Центре досуга    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п.Новоуткинск  ПМБУК «ЦКС»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5940152" y="1916832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0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30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3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300"/>
                            </p:stCondLst>
                            <p:childTnLst>
                              <p:par>
                                <p:cTn id="6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3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300"/>
                            </p:stCondLst>
                            <p:childTnLst>
                              <p:par>
                                <p:cTn id="8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300"/>
                            </p:stCondLst>
                            <p:childTnLst>
                              <p:par>
                                <p:cTn id="9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3" grpId="0" animBg="1"/>
      <p:bldP spid="25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50881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232 001,10 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1412776"/>
            <a:ext cx="269311" cy="28803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 flipH="1">
            <a:off x="6876256" y="1412776"/>
            <a:ext cx="216024" cy="288032"/>
          </a:xfrm>
          <a:prstGeom prst="downArrow">
            <a:avLst>
              <a:gd name="adj1" fmla="val 50000"/>
              <a:gd name="adj2" fmla="val 8523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700808"/>
            <a:ext cx="496855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517232"/>
            <a:ext cx="496855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физкультурных и спортивных мероприятий в рамках Всероссийского физкультурно-спортивного комплекса ГТО (за исключением тестирования выполнения нормативов испытаний комплекса ГТО)  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53 мероприятия с участием 5 260  человек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348880"/>
            <a:ext cx="496855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 (физкультурно-оздоровительных) мероприятий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278 мероприятий с участием 33 765 чел.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3212976"/>
            <a:ext cx="496855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спортивных мероприятий                   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173 мероприятий с участием 12 500  человек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077072"/>
            <a:ext cx="496855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спортивным объектам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4509120"/>
            <a:ext cx="496855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тестирования выполнения нормативов испытаний (тестов) комплекса ГТО                  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сдаче нормативов ВФСК  ГТО приняли участие 2800 чел. Знаки отличия получили: Золото –343 чел; Серебро – 289 чел; Бронза – 137 чел.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2780928"/>
            <a:ext cx="381642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Ремонты, благоустройство, укрепление МБТ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20072" y="2276872"/>
            <a:ext cx="381642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 «Клуб Уральский трубник по хоккею с мячом»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20072" y="1700808"/>
            <a:ext cx="38164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спортсменов  и спортивных  команд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20072" y="3861048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29200"/>
            <a:ext cx="358204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220072" y="4581128"/>
            <a:ext cx="381642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центра тестирования на выполнение нормативов испытаний (тестов) ГТО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3140968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683568" y="1052736"/>
          <a:ext cx="7488832" cy="896012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2023 г. на физическую культуру и спорт в расчете на 1 жителя 1 765 руб.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204864"/>
            <a:ext cx="8642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49,5%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57,7%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/>
        </p:nvGraphicFramePr>
        <p:xfrm>
          <a:off x="683568" y="3212976"/>
          <a:ext cx="8009807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6954928"/>
              </p:ext>
            </p:extLst>
          </p:nvPr>
        </p:nvGraphicFramePr>
        <p:xfrm>
          <a:off x="323528" y="1772817"/>
          <a:ext cx="8568952" cy="445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3667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+ 1 006,00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+ 56 526,85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308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+ 1 006,00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+ 639,37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+ 6 000,00</a:t>
                      </a:r>
                    </a:p>
                    <a:p>
                      <a:pPr marL="0" indent="273050" algn="l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880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   + 1 006,00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632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+ 9 732,46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316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+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14 000,00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316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+ 25 149,02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7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- 185 879,01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22.12.2022 г. № 33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2023 год и плановый период 2024 и 2025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64 от 21.02.2023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квартал 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6954928"/>
              </p:ext>
            </p:extLst>
          </p:nvPr>
        </p:nvGraphicFramePr>
        <p:xfrm>
          <a:off x="323528" y="1772817"/>
          <a:ext cx="8568952" cy="493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3667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+ 198 786,09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+ 270 595,10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308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+ 198 786,09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+ 194 817,67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+ 50 381,89</a:t>
                      </a:r>
                    </a:p>
                    <a:p>
                      <a:pPr marL="0" indent="273050" algn="l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880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   + 4 769,69</a:t>
                      </a:r>
                    </a:p>
                    <a:p>
                      <a:pPr algn="l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632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+ 1 802,95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316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    + 2 388,76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316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 + 12 103,80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316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+ 4 330,34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7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- 257 688,02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22.12.2022 г. № 33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2023 год и плановый период 2024 и 2025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82 от 27.04.2023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квартал 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651059"/>
              </p:ext>
            </p:extLst>
          </p:nvPr>
        </p:nvGraphicFramePr>
        <p:xfrm>
          <a:off x="179512" y="1700807"/>
          <a:ext cx="8568952" cy="434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392488"/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+ 14 919,91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+ 16 819,90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576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+ 32 764,37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+ 38 534,50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576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   - 17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844,46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+ 24 870,35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            + 2 316,24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    + 37,39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- 48 938,58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259 588,01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22.12.2022 г. № 33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2023 год и плановый период 2024 и 2025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106 от 27.07.2023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квартал 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613" cy="7411736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30.11.2023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33 от 22.12.2022 г. </a:t>
            </a:r>
            <a:r>
              <a:rPr lang="ru-RU" altLang="ru-RU" sz="1800" i="1" dirty="0" smtClean="0">
                <a:latin typeface="Times New Roman" pitchFamily="18" charset="0"/>
              </a:rPr>
              <a:t>(</a:t>
            </a:r>
            <a:r>
              <a:rPr lang="ru-RU" altLang="ru-RU" sz="1800" dirty="0" smtClean="0">
                <a:latin typeface="Times New Roman" pitchFamily="18" charset="0"/>
              </a:rPr>
              <a:t>в ред. № 147 от 21.12.2023г) « О бюджете городского округа Первоуральск на 2023 год и плановый период 2024 и 2025 годов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193 от 30.05.2024 г. « Об утверждении отчета об исполнении  бюджета городского округа Первоуральск за 2023 год»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3150294" cy="16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694895"/>
              </p:ext>
            </p:extLst>
          </p:nvPr>
        </p:nvGraphicFramePr>
        <p:xfrm>
          <a:off x="179512" y="1700808"/>
          <a:ext cx="8784976" cy="378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106"/>
                <a:gridCol w="4650870"/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+ 115 881,17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+ 115 881,17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202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+ 64 624,19</a:t>
                      </a:r>
                    </a:p>
                    <a:p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+ 24 403,29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Налоговые и неналоговые доходы  + 51 256,98</a:t>
                      </a: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Образование                 + 80 742,71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57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    + 1 334,37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+ 9 400,80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259 588,01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22.12.2023г. № 33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2023 год и плановый период 2024 и 2025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114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28.09.2023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квартал 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1498800"/>
              </p:ext>
            </p:extLst>
          </p:nvPr>
        </p:nvGraphicFramePr>
        <p:xfrm>
          <a:off x="179512" y="1700807"/>
          <a:ext cx="8568952" cy="4968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64807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+ 52 180,72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+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52 180,72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202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+ 26 932,62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+ 41 603,30</a:t>
                      </a:r>
                    </a:p>
                    <a:p>
                      <a:pPr algn="l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Безвозмездные поступления        + 25 248,10</a:t>
                      </a:r>
                    </a:p>
                    <a:p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+ 19 538,61</a:t>
                      </a:r>
                    </a:p>
                    <a:p>
                      <a:pPr algn="l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    - 16 650,41</a:t>
                      </a: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   + 636,79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   + 7 156,57</a:t>
                      </a:r>
                    </a:p>
                    <a:p>
                      <a:pPr algn="l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- 104,14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- 259 588,01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22.12.2022 г. № 33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2023 год и плановый период 2024 и 2025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133 от 30.01.2023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квартал 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916832"/>
          <a:ext cx="8568952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4557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- 20 051,70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- 22 987,25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402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- 20 051,70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- 20 064,32</a:t>
                      </a:r>
                    </a:p>
                    <a:p>
                      <a:pPr algn="l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- 341,27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402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     + 9 676,94</a:t>
                      </a:r>
                    </a:p>
                    <a:p>
                      <a:pPr algn="l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82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Национальная экономика              - 7 571,60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82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              - 4 687,00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20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256 652,46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22.12.2022 г. № 33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2023 год и плановый период 2024 и 2025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147 от 21.12.2023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квартал 2023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Тел/факс:8(3439)647755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088"/>
            <a:ext cx="8964613" cy="5776912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2023 - 2025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2023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2024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2025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2023–2025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(21 </a:t>
            </a:r>
            <a:r>
              <a:rPr lang="ru-RU" sz="1700" dirty="0">
                <a:latin typeface="Times New Roman" pitchFamily="18" charset="0"/>
              </a:rPr>
              <a:t>муниципальная программа с долей расходов </a:t>
            </a:r>
            <a:r>
              <a:rPr lang="ru-RU" sz="1700" dirty="0" smtClean="0">
                <a:latin typeface="Times New Roman" pitchFamily="18" charset="0"/>
              </a:rPr>
              <a:t>96,0%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21 -ой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программе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32836</TotalTime>
  <Words>4346</Words>
  <Application>Microsoft Office PowerPoint</Application>
  <PresentationFormat>Экран (4:3)</PresentationFormat>
  <Paragraphs>809</Paragraphs>
  <Slides>44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13</vt:lpstr>
      <vt:lpstr>Слайд 14</vt:lpstr>
      <vt:lpstr>Слайд 15</vt:lpstr>
      <vt:lpstr>                    Основные параметры бюджета городского округа  Первоуральск  на 31.12.2023 г.                                </vt:lpstr>
      <vt:lpstr>Слайд 17</vt:lpstr>
      <vt:lpstr>Слайд 18</vt:lpstr>
      <vt:lpstr>Структура налоговых и неналоговых доходов бюджета  городского округа Первоуральск в 2023 году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2041</cp:revision>
  <cp:lastPrinted>2022-06-17T06:37:07Z</cp:lastPrinted>
  <dcterms:modified xsi:type="dcterms:W3CDTF">2024-08-06T06:44:38Z</dcterms:modified>
</cp:coreProperties>
</file>