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304" r:id="rId4"/>
    <p:sldId id="290" r:id="rId5"/>
    <p:sldId id="271" r:id="rId6"/>
    <p:sldId id="307" r:id="rId7"/>
    <p:sldId id="291" r:id="rId8"/>
    <p:sldId id="292" r:id="rId9"/>
    <p:sldId id="267" r:id="rId10"/>
    <p:sldId id="305" r:id="rId11"/>
    <p:sldId id="265" r:id="rId12"/>
    <p:sldId id="296" r:id="rId13"/>
    <p:sldId id="308" r:id="rId14"/>
    <p:sldId id="306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A2C"/>
    <a:srgbClr val="FF9933"/>
    <a:srgbClr val="FC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5" autoAdjust="0"/>
  </p:normalViewPr>
  <p:slideViewPr>
    <p:cSldViewPr>
      <p:cViewPr>
        <p:scale>
          <a:sx n="80" d="100"/>
          <a:sy n="80" d="100"/>
        </p:scale>
        <p:origin x="-167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587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587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CCBF2FA1-7522-47EF-8000-223AE3159D0B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27" y="4715406"/>
            <a:ext cx="5438140" cy="4467471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813"/>
            <a:ext cx="2945406" cy="49587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50" y="9430813"/>
            <a:ext cx="2945405" cy="49587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7D0CC69C-5139-4672-A6DF-3A2011383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2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2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4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7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" y="-215209"/>
            <a:ext cx="9142771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589240"/>
            <a:ext cx="79208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5812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73125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 ИНТЕРЕСОВ </a:t>
            </a: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ОСУЩЕСТВЛЕНИИ ОБЩЕСТВЕННОГО КОНТРОЛЯ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500" y="0"/>
            <a:ext cx="8183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5650" y="5395572"/>
            <a:ext cx="514806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правовой работе и 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службе Администрации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</a:t>
            </a: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Первоуральск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98131" y="6084189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" y="44624"/>
            <a:ext cx="8962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ЛИЧНОЙ ЗАИНТЕРЕСОВАННОСТИ, КОТОРАЯ ПРИВОДИТ ИЛИ МОЖЕТ ПРИВЕСТИ К КОНФЛИКТУ ИНТЕРЕСОВ</a:t>
            </a: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8318" y="854552"/>
            <a:ext cx="5622556" cy="156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ВОЗНИКНОВЕНИЯ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ПАЛАТЫ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ЛИЧНОЙ ЗАИНТЕРЕСОВАННОСТИ, КОТОРАЯ ПРИВОДИТ ИЛИ МОЖЕТ ПРИВЕСТИ К КОНФЛИКТУ ИНТЕРЕСОВ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808336" y="1569498"/>
            <a:ext cx="385858" cy="4719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173042" y="2386922"/>
            <a:ext cx="282350" cy="4719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558" y="2920462"/>
            <a:ext cx="5396076" cy="1107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ПАЛАТЫ ОБЯЗАН ПРОИНФОРМИРОВАТЬ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ЛИЧНОЙ ЗАИНТЕРЕСОВАННОСТИ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ПИСЬМЕННОЙ ФОРМЕ)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808335" y="3548885"/>
            <a:ext cx="385859" cy="4719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" y="869839"/>
            <a:ext cx="2456019" cy="18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eb6d6735973c73f108fd72f3a5cf694b7435d036-1024327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507383" cy="34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5400000">
            <a:off x="6223798" y="3991386"/>
            <a:ext cx="275505" cy="4719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 descr="https://avatars.mds.yandex.net/i?id=d65beb6cda680498302ad86115942cec104f2a55-946193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21" y="4385734"/>
            <a:ext cx="5554270" cy="24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318" y="4427904"/>
            <a:ext cx="555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ОБЩЕСТВЕННОЙ ПАЛАТЫ ГОРОДСКОГО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ЕРВОУРАЛЬСК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8460940" cy="1695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997152"/>
            <a:ext cx="8496944" cy="16346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ПРЕДОТВРАЩЕНИЮ И (ИЛИ) УРЕГУЛИРОВАНИЮ КОНФЛИКТА ИНТЕРЕСОВ ПРИ ОСУЩЕСТВЛЕНИИ ОБЩЕСТВЕННОГО КОНТРОЛЯ</a:t>
            </a: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052735"/>
            <a:ext cx="8662835" cy="156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ОБЩЕСТВЕННОЙ ПАЛАТЫ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КОТОРОМУ СТАЛО ИЗВЕСТНО О ВОЗНИКНОВЕНИИ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ЧЛЕНА ОБЩЕСТВЕННОЙ ПАЛАТЫ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ЛИЧНОЙ ЗАИНТЕРЕСОВАННОСТИ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ПРИВОДИТ ИЛИ МОЖЕТ ПРИВЕСТИ К КОНФЛИКТУ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8094" y="3292153"/>
            <a:ext cx="4748401" cy="3449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 ПРИНЯТЬ МЕРЫ ПО ПРЕДОТВРАЩЕНИЮ ИЛИ УРЕГУЛИРОВАНИЮ КОНФЛИКТА ИНТЕРЕСОВ ВПЛОТЬ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ПРИОСТАНОВЛЕНИЯ ИЛИ ДОСРОЧНОГО ПРЕКРАЩЕНИЯ ЧЛЕНА ОБЩЕСТВЕННОЙ  ПАЛАТЫ, ЯВЛЯЮЩЕГОСЯ СТОРОНОЙ КОНФЛИКТА ИНТЕРЕСОВ, 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ПОРЯДКЕ УСТАНОВЛЕННОМ ОБЩЕСТВЕННОЙ ПАЛАТОЙ</a:t>
            </a: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914499" y="2526249"/>
            <a:ext cx="496356" cy="8770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 descr="https://avatars.mds.yandex.net/i?id=e4e0efb99b2d9c8d601f1b866833507c102a516b-107672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8" y="3140968"/>
            <a:ext cx="371703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102022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858" y="86547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</a:t>
            </a:r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ПРЕДОТВРАЩЕНИЮ </a:t>
            </a:r>
            <a:r>
              <a:rPr lang="ru-RU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УРЕГУЛИРОВАНИЮ КОНФЛИКТА ИНТЕРЕСОВ ПРИ ОСУЩЕСТВЛЕНИИ ОБЩЕСТВЕННОГО КОНТРОЛЯ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783" y="1020226"/>
            <a:ext cx="4511303" cy="1904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ВОЗНИКНОВЕНИЯ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ЧЛЕНА ОБЩЕСТВЕННОЙ ПАЛАТЫ ЛИЧНОЙ ЗАИНТЕРЕСОВАННОСТИ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ПРИВОДИТ ИЛИ МОЖЕТ ПРИВЕСТИ К КОНФЛИКТУ ИНТЕРЕСОВ</a:t>
            </a:r>
          </a:p>
        </p:txBody>
      </p:sp>
      <p:pic>
        <p:nvPicPr>
          <p:cNvPr id="8194" name="Picture 2" descr="https://avatars.mds.yandex.net/i?id=9be76c0cdaed9021cdbbe9d8d60f3f01a899f18b15ad311a-1275289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" y="3645025"/>
            <a:ext cx="4511303" cy="31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172397">
            <a:off x="4760409" y="4424466"/>
            <a:ext cx="385858" cy="4719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91527" y="3950142"/>
            <a:ext cx="3312368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ОБЩЕСТВЕННОЙ ПАЛАТЫ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ЗАЯВИТЬ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САМООТВОДЕ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ОСУЩЕСТВЛЕНИИ ОБЩЕСТВЕННОГО КОНТРОЛЯ</a:t>
            </a: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2028316" y="2938136"/>
            <a:ext cx="385858" cy="5760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avatars.mds.yandex.net/i?id=c07f99bb742a311901a90e33369ca2b29b868cef-552010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27" y="826882"/>
            <a:ext cx="3612010" cy="23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556048" y="117262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4764625" y="1905440"/>
            <a:ext cx="385858" cy="4719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102022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858" y="86547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ВЫЯВЛЕННЫЕ СЛУЧАИ КОНФЛИКТА ИНТЕРЕСОВ У </a:t>
            </a:r>
          </a:p>
          <a:p>
            <a:pPr lvl="0" algn="ctr"/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ОБЩЕСТВЕННОГО СОВЕТА</a:t>
            </a: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78385" y="876492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440" y="1532666"/>
            <a:ext cx="3915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1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 </a:t>
            </a:r>
            <a:r>
              <a:rPr lang="ru-RU" dirty="0">
                <a:solidFill>
                  <a:srgbClr val="221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 у членов общественного совета в одном из областных исполнительных органов государственной власти при распределении грантов в форме субсидий. В рамках проведенных проверочных мероприятий выяснилось, что конкурсы на получение грантов, организованные указанным органом государственной власти, помимо прочих, выиграли фирмы, учредителями которых являются несколько членов общественного совета, включая председателя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16016" y="1762344"/>
            <a:ext cx="0" cy="4064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932040" y="1532666"/>
            <a:ext cx="39781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1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другом отраслевом исполнительном органе государственной власти установлена </a:t>
            </a:r>
            <a:r>
              <a:rPr lang="ru-RU" dirty="0" err="1">
                <a:solidFill>
                  <a:srgbClr val="221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аффилированность</a:t>
            </a:r>
            <a:r>
              <a:rPr lang="ru-RU" dirty="0">
                <a:solidFill>
                  <a:srgbClr val="221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 общественного совета с коммерческим обществом, получившим от регионального фонда, курируемого указанным государственным органом, господдержку в виде поручительства на сумму свыше 20 млн руб. и </a:t>
            </a:r>
            <a:r>
              <a:rPr lang="ru-RU" dirty="0" err="1">
                <a:solidFill>
                  <a:srgbClr val="221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dirty="0">
                <a:solidFill>
                  <a:srgbClr val="221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 более 6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7193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102022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772" y="2060848"/>
            <a:ext cx="867645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563888" y="1447113"/>
            <a:ext cx="1509182" cy="51369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315" y="2047874"/>
            <a:ext cx="3381573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</a:rPr>
              <a:t>Федеральный закон от 21.07.2014 № 212-ФЗ «Об основах общественного контроля в Российской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</a:rPr>
              <a:t>Ф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</a:rPr>
              <a:t>едерации»</a:t>
            </a:r>
            <a:endParaRPr lang="ru-RU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5" y="2047874"/>
            <a:ext cx="5012142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haroni" panose="02010803020104030203" pitchFamily="2" charset="-79"/>
              </a:defRPr>
            </a:lvl1pPr>
          </a:lstStyle>
          <a:p>
            <a:r>
              <a:rPr lang="ru-RU" sz="1600" dirty="0"/>
              <a:t>Закон Свердловской области от 19.12.2016 </a:t>
            </a:r>
            <a:endParaRPr lang="ru-RU" sz="1600" dirty="0" smtClean="0"/>
          </a:p>
          <a:p>
            <a:r>
              <a:rPr lang="ru-RU" sz="1600" dirty="0" smtClean="0"/>
              <a:t>№ </a:t>
            </a:r>
            <a:r>
              <a:rPr lang="ru-RU" sz="1600" dirty="0"/>
              <a:t>151-ОЗ</a:t>
            </a:r>
          </a:p>
          <a:p>
            <a:r>
              <a:rPr lang="ru-RU" sz="1600" dirty="0"/>
              <a:t> «Об общественном контроле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Свердловской </a:t>
            </a:r>
            <a:r>
              <a:rPr lang="ru-RU" sz="1600" dirty="0" smtClean="0"/>
              <a:t>области»</a:t>
            </a:r>
            <a:endParaRPr lang="ru-RU" sz="1600" dirty="0"/>
          </a:p>
          <a:p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848954" y="3264524"/>
            <a:ext cx="428308" cy="735924"/>
          </a:xfrm>
          <a:prstGeom prst="rightArrow">
            <a:avLst>
              <a:gd name="adj1" fmla="val 50000"/>
              <a:gd name="adj2" fmla="val 564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67944" y="3758335"/>
            <a:ext cx="5012143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haroni" panose="02010803020104030203" pitchFamily="2" charset="-79"/>
              </a:defRPr>
            </a:lvl1pPr>
          </a:lstStyle>
          <a:p>
            <a:r>
              <a:rPr lang="ru-RU" sz="1600" dirty="0"/>
              <a:t>Типовое положение об общественном совете при областном или территориальном органе исполнительном органе государственной власти Свердловской области и о внесении изменений в Постановление Правительства Свердловской области от 07.02.2014 N 65-ПП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Порядка образования общественных советов при областных исполнительных органах государственной власти Свердловской </a:t>
            </a:r>
            <a:r>
              <a:rPr lang="ru-RU" sz="1600" dirty="0" smtClean="0"/>
              <a:t>области», </a:t>
            </a:r>
            <a:r>
              <a:rPr lang="ru-RU" sz="1600" dirty="0"/>
              <a:t>утвержденное Постановлением Правительства Свердловской области от 12.05.2017 N 331-ПП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2783"/>
            <a:ext cx="8730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 ПРИ ОСУЩЕСТВЛЕНИИ ОБЩЕСТВЕННОГО КОНТРОЛЯ</a:t>
            </a:r>
            <a:endParaRPr lang="ru-RU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034" y="652044"/>
            <a:ext cx="719567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3600" b="1" cap="all" dirty="0" smtClean="0">
                <a:solidFill>
                  <a:srgbClr val="FF0000"/>
                </a:solidFill>
                <a:latin typeface="Arial" pitchFamily="34" charset="0"/>
              </a:rPr>
              <a:t>ПРАВОВОЕ РЕГУЛИРОВАНИЕ</a:t>
            </a:r>
            <a:endParaRPr lang="ru-RU" sz="3600" b="1" cap="all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861048"/>
            <a:ext cx="3381573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haroni" panose="02010803020104030203" pitchFamily="2" charset="-79"/>
              </a:defRPr>
            </a:lvl1pPr>
          </a:lstStyle>
          <a:p>
            <a:r>
              <a:rPr lang="ru-RU" sz="1600" dirty="0"/>
              <a:t>Стандарт деятельности общественного совета при федеральном органе исполнительной власти (типовое положение), утвержденный решением </a:t>
            </a:r>
            <a:r>
              <a:rPr lang="ru-RU" sz="1600" dirty="0" smtClean="0"/>
              <a:t>Общественной </a:t>
            </a:r>
            <a:r>
              <a:rPr lang="ru-RU" sz="1600" dirty="0"/>
              <a:t>палаты </a:t>
            </a:r>
            <a:r>
              <a:rPr lang="ru-RU" sz="1600" dirty="0" smtClean="0"/>
              <a:t>Российской Федерации                           </a:t>
            </a:r>
            <a:r>
              <a:rPr lang="ru-RU" sz="1600" dirty="0"/>
              <a:t>от 05.07.2018 № 55-с  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390498" y="3207784"/>
            <a:ext cx="367035" cy="7309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1" y="2424656"/>
            <a:ext cx="3534107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ОБЩЕСТВЕННАЯ ПАЛАТА РОССИЙСКОЙ ФЕДЕРАЦИИ</a:t>
            </a:r>
            <a:endParaRPr lang="ru-RU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7" y="2453644"/>
            <a:ext cx="3834171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haroni" panose="02010803020104030203" pitchFamily="2" charset="-79"/>
              </a:defRPr>
            </a:lvl1pPr>
          </a:lstStyle>
          <a:p>
            <a:endParaRPr lang="ru-RU" sz="1600" dirty="0"/>
          </a:p>
          <a:p>
            <a:r>
              <a:rPr lang="ru-RU" sz="2800" dirty="0" smtClean="0">
                <a:solidFill>
                  <a:srgbClr val="FF0000"/>
                </a:solidFill>
              </a:rPr>
              <a:t>ОБЩЕСТВЕННАЯ ПАЛАТА СВЕРДЛОВСКОЙ ОБЛАСТИ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2783"/>
            <a:ext cx="8730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 ПРИ ОСУЩЕСТВЛЕНИИ ОБЩЕСТВЕННОГО КОНТРОЛЯ</a:t>
            </a:r>
            <a:endParaRPr lang="ru-RU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3" y="652046"/>
            <a:ext cx="890057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Субъекты </a:t>
            </a:r>
          </a:p>
          <a:p>
            <a:pPr algn="ctr"/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общественного контроля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65" y="4808065"/>
            <a:ext cx="460968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haroni" panose="02010803020104030203" pitchFamily="2" charset="-79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ОБЩЕСТВЕННАЯ ПАЛАТА ГОРОДСКОГО ОКРУГА ПЕРВОУРАЛЬСК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7041" y="5095621"/>
            <a:ext cx="2689415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haroni" panose="02010803020104030203" pitchFamily="2" charset="-79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</a:rPr>
              <a:t>СОВЕТ ОБЩЕСТВЕННОЙ ПАЛАТЫ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836172" y="5500562"/>
            <a:ext cx="95996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1372399" y="1749021"/>
            <a:ext cx="615345" cy="735924"/>
          </a:xfrm>
          <a:prstGeom prst="rightArrow">
            <a:avLst>
              <a:gd name="adj1" fmla="val 50000"/>
              <a:gd name="adj2" fmla="val 564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159601" y="1748088"/>
            <a:ext cx="617217" cy="735924"/>
          </a:xfrm>
          <a:prstGeom prst="rightArrow">
            <a:avLst>
              <a:gd name="adj1" fmla="val 50000"/>
              <a:gd name="adj2" fmla="val 564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023141" y="1755014"/>
            <a:ext cx="617217" cy="735924"/>
          </a:xfrm>
          <a:prstGeom prst="rightArrow">
            <a:avLst>
              <a:gd name="adj1" fmla="val 50000"/>
              <a:gd name="adj2" fmla="val 564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4248" y="2348880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413" y="70941"/>
            <a:ext cx="8442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413" y="70941"/>
            <a:ext cx="872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 ПРИ </a:t>
            </a:r>
            <a:r>
              <a:rPr lang="ru-RU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ОСУЩЕСТВЛЕНИИ </a:t>
            </a:r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КОНТРОЛЯ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160583"/>
            <a:ext cx="6394530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</a:t>
            </a:r>
            <a:r>
              <a:rPr lang="ru-RU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04.04.2005 N </a:t>
            </a:r>
            <a:r>
              <a:rPr lang="ru-RU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32-ФЗ «Об </a:t>
            </a:r>
            <a:r>
              <a:rPr lang="ru-RU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палате Российской </a:t>
            </a:r>
            <a:r>
              <a:rPr lang="ru-RU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i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178" y="604511"/>
            <a:ext cx="9199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haroni" panose="02010803020104030203" pitchFamily="2" charset="-79"/>
              </a:rPr>
              <a:t>ОБЩЕСТВЕННЫЙ КОНТРОЛЬ ОСУЩЕСТВЛЯЕТСЯ В ПОРЯДКЕ, ПРЕДУСМОТРЕННОМ:</a:t>
            </a:r>
            <a:endParaRPr lang="ru-RU" sz="1600" b="1" dirty="0">
              <a:solidFill>
                <a:srgbClr val="00B0F0"/>
              </a:solidFill>
              <a:latin typeface="Arial" pitchFamily="34" charset="0"/>
              <a:cs typeface="Aharoni" panose="02010803020104030203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867" y="2348880"/>
            <a:ext cx="4486255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Свердловской области от 22.03.2018 N 32-ОЗ </a:t>
            </a:r>
            <a:r>
              <a:rPr lang="ru-RU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 </a:t>
            </a:r>
            <a:r>
              <a:rPr lang="ru-RU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палате Свердловской </a:t>
            </a:r>
            <a:r>
              <a:rPr lang="ru-RU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sz="20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30422" y="5469610"/>
            <a:ext cx="6156176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Первоуральской городской Думы от 29.11.2018 № 149 «О утверждении Положения об общественной палате городского округа Первоуральск»</a:t>
            </a:r>
          </a:p>
        </p:txBody>
      </p:sp>
      <p:sp>
        <p:nvSpPr>
          <p:cNvPr id="1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10" y="1005504"/>
            <a:ext cx="2049349" cy="2545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just01\Desktop\закон -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32" y="2302609"/>
            <a:ext cx="2098507" cy="2854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ust01\Desktop\реше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" y="3880569"/>
            <a:ext cx="2258028" cy="2912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299" y="94545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859" y="37558"/>
            <a:ext cx="8928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 ПРИ </a:t>
            </a:r>
            <a:r>
              <a:rPr lang="ru-RU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ОСУЩЕСТВЛЕНИИ </a:t>
            </a:r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КОНТРОЛЯ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" y="476671"/>
            <a:ext cx="914399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21.07.2014 № 212-ФЗ «ОБ ОСНОВАХ ОБЩЕСТВЕННОГО КОНТРОЛЯ В РОССИЙСКОЙ ФЕДЕРАЦИИ» (СТАТЬЯ 11) 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3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11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5575" y="2066745"/>
            <a:ext cx="4272409" cy="458112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конфликтом интересов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ситуация, при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личная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заинтересованность общественного инспектора, общественного эксперта или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иного лица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общественного контроля влияет или может повлиять на объективность и беспристрастность осуществления общественного контроля и при которой возникает или может возникнуть противоречие между личной заинтересованностью общественного инспектора, общественного эксперта или иного лица субъекта общественного контроля и целями и задачами общественного контроля, установленными ф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едеральным законом.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" name="Стрелка вниз 50"/>
          <p:cNvSpPr/>
          <p:nvPr/>
        </p:nvSpPr>
        <p:spPr>
          <a:xfrm>
            <a:off x="4087768" y="1868782"/>
            <a:ext cx="680431" cy="268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649785" y="2095902"/>
            <a:ext cx="4361538" cy="4522814"/>
          </a:xfrm>
          <a:prstGeom prst="roundRect">
            <a:avLst>
              <a:gd name="adj" fmla="val 8388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lvl="2" indent="-285750" algn="ctr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личной заинтересованностью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инспектора, общественного эксперта или иного лица субъекта общественного контроля, которая влияет или может повлиять на объективность и беспристрастность осуществления общественного контроля, в настоящем Федеральном законе понимается возможность получения общественным инспектором, общественным экспертом или иным лицом субъекта общественного контроля доходов в виде денег, ценностей, иного имущества, в том числе имущественных прав, либо услуг для себя или для третьих лиц.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" y="1222451"/>
            <a:ext cx="9143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СВЕРДЛОВСКОЙ ОБЛАСТИ ОТ 10.12.2016 № 151-ОЗ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ОБЩЕСТВЕННОМ КОНТРОЛЕ В СВЕРДЛОВСКОЙ ОБЛАСТИ» (СТАТЬЯ 10)</a:t>
            </a:r>
            <a:endParaRPr lang="ru-RU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299" y="94545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859" y="37558"/>
            <a:ext cx="8928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 ПРИ </a:t>
            </a:r>
            <a:r>
              <a:rPr lang="ru-RU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ОСУЩЕСТВЛЕНИИ </a:t>
            </a:r>
            <a:r>
              <a:rPr lang="ru-RU" sz="1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КОНТРОЛЯ</a:t>
            </a:r>
          </a:p>
        </p:txBody>
      </p:sp>
      <p:sp>
        <p:nvSpPr>
          <p:cNvPr id="3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11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3880262" y="2470709"/>
            <a:ext cx="1239458" cy="3405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575" y="727575"/>
            <a:ext cx="413404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21.07.2014 № 212-ФЗ «ОБ ОСНОВАХ ОБЩЕСТВЕННОГО КОНТРОЛЯ В РОССИЙСКОЙ ФЕДЕРАЦИИ» (СТАТЬЯ 11) </a:t>
            </a:r>
            <a:endParaRPr lang="ru-RU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1" y="727575"/>
            <a:ext cx="4536503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СВЕРДЛОВСКОЙ ОБЛАСТИ ОТ 10.12.2016 № 151-ОЗ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ОБЩЕСТВЕННОМ КОНТРОЛЕ В СВЕРДЛОВСКОЙ ОБЛАСТИ» 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41715" y="3090394"/>
            <a:ext cx="48947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ИНСПЕКТОР, ОБЩЕСТВЕННЫЙ ЭКСПЕРТ ИЛИ ИНОЕ ЛИЦО СУБЪЕКТА ОБЩЕСТВЕННОГО КОНТРОЛЯ В СООТВЕТСТВИИ С ФЕДЕРАЛЬНЫМ ЗАКОНОМ НЕ ДОПУСКАЕТСЯ К ОСУЩЕСТВЛЕНИЮ ОБЩЕСТВЕННОГО КОНТРОЛЯ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КОНФЛИКТА ИНТЕРЕСОВ ПРИ ОСУЩЕСТВЛЕНИИ ОБЩЕСТВЕННОГО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s://avatars.mds.yandex.net/i?id=ea7009eb5ccf5d8e870cca778f4795023127b3fb-51942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880268"/>
            <a:ext cx="3319274" cy="37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27" y="2860507"/>
            <a:ext cx="930980" cy="16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3513" y="-49624"/>
            <a:ext cx="939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 ЛИЦ, С КОТОРЫМИ СВЯЗАНА ЛИЧНАЯ ЗАИНТЕРЕСОВАННОСТЬ</a:t>
            </a:r>
          </a:p>
          <a:p>
            <a:pPr algn="ctr"/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 ОБЩЕСТВЕННОЙ ПАЛАТЫ</a:t>
            </a: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604325"/>
            <a:ext cx="8928992" cy="1071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ЛИЧНОЙ ЗАИНТЕРЕСОВАННОСТЬЮ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ОБЩЕСТВЕННОЙ ПАЛАТЫ, ПОНИМАЕТСЯ ВОЗМОЖНОСТЬ  ПОЛУЧЕНИЯ ЧЛЕНОМ ОБЩЕСТВЕННОЙ ПАЛАТЫ ДОХОДОВ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ДЕНЕГ, ЦЕННОСТЕЙ, ИНОГО ИМУЩЕСТВА, В ТОМ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ИСЛЕ ИМУЩЕСТВЕННЫХ ПРАВ, ЛИБО УСЛУГ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87624" y="1501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971600" y="1799591"/>
            <a:ext cx="1152128" cy="3689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avatars.mds.yandex.net/i?id=dab487904c6f6ef07aabbee761470f9ad8742316-114245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0" y="2713277"/>
            <a:ext cx="2896230" cy="34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9055" y="2190055"/>
            <a:ext cx="204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СЕБЯ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5688948" y="1788997"/>
            <a:ext cx="1152128" cy="3795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652120" y="443711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s://avatars.mds.yandex.net/i?id=965a31f45bb795231f955b8e28f47e4c391875f5a681ef42-1253231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30" y="2713277"/>
            <a:ext cx="3816424" cy="23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228134" y="2249776"/>
            <a:ext cx="4073756" cy="463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ТРЕТЬИХ ЛИЦ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04022" y="2991290"/>
            <a:ext cx="19399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СЕМЬИ ИЛИ БЛИЗКИЕ РОДСТВЕННИКИ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(супруг (супруга),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родители, дети,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усыновители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усыновленные,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братья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сестры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92005" y="5458435"/>
            <a:ext cx="3044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ГРАЖДАНЕ РФ</a:t>
            </a:r>
          </a:p>
          <a:p>
            <a:pPr lvl="0"/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ОБЩЕСТВЕННЫЕ ОБЪЕДИНЕНИЯ</a:t>
            </a:r>
          </a:p>
          <a:p>
            <a:pPr lvl="0"/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ИНЫЕ ОРГАНИЗАЦИИ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280668" y="5090148"/>
            <a:ext cx="163540" cy="35851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080" idx="3"/>
            <a:endCxn id="42" idx="1"/>
          </p:cNvCxnSpPr>
          <p:nvPr/>
        </p:nvCxnSpPr>
        <p:spPr>
          <a:xfrm>
            <a:off x="6712654" y="3899231"/>
            <a:ext cx="491368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2882400" y="5019035"/>
            <a:ext cx="3133172" cy="18389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ОБЩЕСТВЕННОЙ ПАЛАТЫ СВЯЗАН  ФИНАНСОВЫМИ И ИНЫМИ ОБЯЗАТЕЛЬСТВАМИ</a:t>
            </a:r>
          </a:p>
        </p:txBody>
      </p:sp>
    </p:spTree>
    <p:extLst>
      <p:ext uri="{BB962C8B-B14F-4D97-AF65-F5344CB8AC3E}">
        <p14:creationId xmlns:p14="http://schemas.microsoft.com/office/powerpoint/2010/main" val="159176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7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269" y="1087324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269" y="0"/>
            <a:ext cx="8392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ЛИЧНАЯ ЗАИНТЕРЕСОВАТЬ </a:t>
            </a:r>
            <a:r>
              <a:rPr lang="ru-RU" sz="20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ОБЩЕСТВЕННОЙ </a:t>
            </a:r>
            <a:r>
              <a:rPr lang="ru-RU" sz="20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ПАЛАТЫ: ВОЗМОЖНОСТЬ ПОЛУЧЕНИЯ ДОХОДОВ В ВИДЕ:</a:t>
            </a:r>
            <a:endParaRPr lang="ru-RU" sz="20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 descr="https://avatars.mds.yandex.net/i?id=95c642def47a958752c96b795221ad0b9d52aed8e89b8b1e-53842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" y="3084267"/>
            <a:ext cx="3795134" cy="37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95985" y="75825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1841376"/>
            <a:ext cx="2642840" cy="58477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ВЕЩНЫЕ ПРАВА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покупатель и продавец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2683" y="2593307"/>
            <a:ext cx="2642841" cy="83099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ОБЯЗАТЕЛЬСТВЕННЫЕ  ПРАВА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должник и кредитор)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1160" y="3573016"/>
            <a:ext cx="261436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РЕЗУЛЬТАТЫ ИНТЕЛЛЕКТУАЛЬНОЙ СОБСТВЕННОСТИ 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(право на распространение произведения, изобретения и т.д.)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524328" y="1510053"/>
            <a:ext cx="0" cy="272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501159" y="5785432"/>
            <a:ext cx="264768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УТИЛИТАРНЫЕ ЦИФРОВЫЕ </a:t>
            </a:r>
          </a:p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39952" y="270892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ВЫПОЛНЕНИЯ РАБОТ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1577644"/>
            <a:ext cx="1714240" cy="113877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ДВИЖИМОЕ</a:t>
            </a:r>
          </a:p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(деньги, ценные бумаги, драгоценности)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83577" y="802167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ИМУЩЕСТВЕННЫЕ </a:t>
            </a:r>
          </a:p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35697" y="1609907"/>
            <a:ext cx="1857881" cy="150810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НЕДВИЖИМОЕ</a:t>
            </a:r>
          </a:p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участки недр, здания, сооружения, воздушные и морские суда и т.д.)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920574" y="1222376"/>
            <a:ext cx="288032" cy="326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338288" y="1219066"/>
            <a:ext cx="344173" cy="326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139952" y="707886"/>
            <a:ext cx="0" cy="3146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220072" y="742592"/>
            <a:ext cx="0" cy="1850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693578" y="3854825"/>
            <a:ext cx="289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ИМУЩЕСТВЕННОГО ХАРАКТЕРА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98131" y="6084189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" y="44624"/>
            <a:ext cx="8962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ЛИЧНОЙ ЗАИНТЕРЕСОВАННОСТИ, КОТОРАЯ ПРИВОДИТ ИЛИ МОЖЕТ ПРИВЕСТИ К КОНФЛИКТУ ИНТЕРЕСОВ</a:t>
            </a: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21444" y="980728"/>
            <a:ext cx="5622556" cy="156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ВОЗНИКНОВЕНИЯ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ЧЛЕНА ОБЩЕСТВЕННОЙ ПАЛАТЫ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ЛИЧНОЙ ЗАИНТЕРЕСОВАННОСТИ, КОТОРАЯ ПРИВОДИТ ИЛИ МОЖЕТ ПРИВЕСТИ К КОНФЛИКТУ ИНТЕРЕСОВ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714906" y="1569498"/>
            <a:ext cx="385858" cy="47193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172329" y="2505125"/>
            <a:ext cx="385858" cy="47193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avatars.mds.yandex.net/i?id=f149ca3cfe7aad84e70ad6230f6fbc45cf1730ac-423216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" y="3004398"/>
            <a:ext cx="3467100" cy="36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" y="869839"/>
            <a:ext cx="2456019" cy="18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610816" y="3004398"/>
            <a:ext cx="5533184" cy="1154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ОБЩЕСТВЕННОЙ ПАЛАТЫ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 ПРОИНФОРМИРОВАТЬ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ЛИЧНОЙ ЗАИНТЕРЕСОВАННОСТИ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ПИСЬМЕННОЙ ФОРМЕ)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6350" y="4836879"/>
            <a:ext cx="2982115" cy="1824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ПРЕДСЕДЯТЕЛЯ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 ПАЛАТЫ 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6139792" y="4281509"/>
            <a:ext cx="385859" cy="47193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16518</TotalTime>
  <Words>991</Words>
  <Application>Microsoft Office PowerPoint</Application>
  <PresentationFormat>Экран (4:3)</PresentationFormat>
  <Paragraphs>118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Г. Барац</dc:creator>
  <cp:lastModifiedBy>Купцова А.Ф.</cp:lastModifiedBy>
  <cp:revision>660</cp:revision>
  <cp:lastPrinted>2024-07-29T09:42:25Z</cp:lastPrinted>
  <dcterms:modified xsi:type="dcterms:W3CDTF">2024-07-29T09:59:02Z</dcterms:modified>
</cp:coreProperties>
</file>