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</p:sldMasterIdLst>
  <p:notesMasterIdLst>
    <p:notesMasterId r:id="rId22"/>
  </p:notesMasterIdLst>
  <p:sldIdLst>
    <p:sldId id="256" r:id="rId4"/>
    <p:sldId id="257" r:id="rId5"/>
    <p:sldId id="290" r:id="rId6"/>
    <p:sldId id="271" r:id="rId7"/>
    <p:sldId id="291" r:id="rId8"/>
    <p:sldId id="292" r:id="rId9"/>
    <p:sldId id="267" r:id="rId10"/>
    <p:sldId id="265" r:id="rId11"/>
    <p:sldId id="277" r:id="rId12"/>
    <p:sldId id="293" r:id="rId13"/>
    <p:sldId id="280" r:id="rId14"/>
    <p:sldId id="288" r:id="rId15"/>
    <p:sldId id="282" r:id="rId16"/>
    <p:sldId id="283" r:id="rId17"/>
    <p:sldId id="284" r:id="rId18"/>
    <p:sldId id="287" r:id="rId19"/>
    <p:sldId id="289" r:id="rId20"/>
    <p:sldId id="294" r:id="rId21"/>
  </p:sldIdLst>
  <p:sldSz cx="9144000" cy="6858000" type="screen4x3"/>
  <p:notesSz cx="7104063" cy="102346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33"/>
    <a:srgbClr val="FCF6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374" autoAdjust="0"/>
  </p:normalViewPr>
  <p:slideViewPr>
    <p:cSldViewPr>
      <p:cViewPr>
        <p:scale>
          <a:sx n="100" d="100"/>
          <a:sy n="100" d="100"/>
        </p:scale>
        <p:origin x="-1950" y="-2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BF2FA1-7522-47EF-8000-223AE3159D0B}" type="datetimeFigureOut">
              <a:rPr lang="ru-RU" smtClean="0"/>
              <a:t>02.02.2022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95363" y="768350"/>
            <a:ext cx="5113337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711200" y="4860925"/>
            <a:ext cx="5683250" cy="4605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0CC69C-5139-4672-A6DF-3A2011383C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0233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0CC69C-5139-4672-A6DF-3A2011383CDF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25425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0CC69C-5139-4672-A6DF-3A2011383CDF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38977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0CC69C-5139-4672-A6DF-3A2011383CDF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61144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0CC69C-5139-4672-A6DF-3A2011383CDF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61144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55541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3854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32132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31851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89313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59790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709117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42304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881949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872766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844343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556935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120816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279153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485129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831608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431215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12077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130001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059847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616281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3365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8368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02.02.2022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7721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sp-pervouralsk.ru/activities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Relationship Id="rId4" Type="http://schemas.openxmlformats.org/officeDocument/2006/relationships/hyperlink" Target="https://prvadm.ru/struktura-administracii/finansovoe-upravlenie/publichnyj-bjudzhet/kontrolnye-meroprijatija/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prvadm.ru/struktura-administracii/kontrolno-organizacionnyj-otdel/obrashhenie-grazhdan/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prvadm.ru/struktura-administracii/komitet-po-pravovoj-rabote-i-municipalnoj-sluzhbe/protivodejstvie-korrupcii/doklady-otchety-statisticheskaja-informacija/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prvadm.ru/wp-content/uploads/2021/12/Gtz_orCm76s.jpg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prvadm.ru/nezavisimaja-jekspertiza/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3.jpe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20000"/>
                <a:lumOff val="80000"/>
              </a:schemeClr>
            </a:gs>
            <a:gs pos="39999">
              <a:schemeClr val="accent4">
                <a:lumMod val="40000"/>
                <a:lumOff val="60000"/>
              </a:schemeClr>
            </a:gs>
            <a:gs pos="70000">
              <a:schemeClr val="accent6">
                <a:lumMod val="40000"/>
                <a:lumOff val="60000"/>
              </a:schemeClr>
            </a:gs>
            <a:gs pos="100000">
              <a:srgbClr val="FFEBFA"/>
            </a:gs>
          </a:gsLst>
          <a:lin ang="14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9142"/>
            <a:ext cx="9142771" cy="7101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99592" y="5589240"/>
            <a:ext cx="7920880" cy="9361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г. Первоуральск, 2021 г. </a:t>
            </a:r>
            <a:endParaRPr lang="ru-RU" sz="24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9" name="Picture 5" descr="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259" y="284163"/>
            <a:ext cx="2581275" cy="542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99592" y="2551837"/>
            <a:ext cx="770485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ОТЧЕТ </a:t>
            </a:r>
          </a:p>
          <a:p>
            <a:pPr algn="ctr"/>
            <a:r>
              <a:rPr lang="ru-RU" sz="28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  ИСПОЛНЕНИИ </a:t>
            </a:r>
            <a:r>
              <a:rPr lang="ru-RU" sz="28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8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2021 </a:t>
            </a:r>
            <a:r>
              <a:rPr lang="ru-RU" sz="28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ГОДУ </a:t>
            </a:r>
            <a:endParaRPr lang="ru-RU" sz="2800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ПЛАНА МЕРОПРИЯТИЙ </a:t>
            </a:r>
            <a:r>
              <a:rPr lang="ru-RU" sz="28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ОРГАНОВ МЕСТНОГО </a:t>
            </a:r>
            <a:r>
              <a:rPr lang="ru-RU" sz="28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САМОУПРАВЛЕНИЯ </a:t>
            </a:r>
          </a:p>
          <a:p>
            <a:pPr algn="ctr"/>
            <a:r>
              <a:rPr lang="ru-RU" sz="28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ГОРОДСКОГО </a:t>
            </a:r>
            <a:r>
              <a:rPr lang="ru-RU" sz="28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ОКРУГА ПЕРВОУРАЛЬСК ПО </a:t>
            </a:r>
            <a:endParaRPr lang="ru-RU" sz="2800" b="1" i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ПРОТИВОДЕЙСТВИЮ </a:t>
            </a:r>
            <a:r>
              <a:rPr lang="ru-RU" sz="28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КОРРУПЦИИ </a:t>
            </a:r>
          </a:p>
          <a:p>
            <a:pPr algn="ctr"/>
            <a:r>
              <a:rPr lang="ru-RU" sz="28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8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2021 </a:t>
            </a:r>
            <a:r>
              <a:rPr lang="ru-RU" sz="28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8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2024 ГОДЫ </a:t>
            </a:r>
            <a:endParaRPr lang="ru-RU" sz="28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8676456" y="6381328"/>
            <a:ext cx="4675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prstClr val="white"/>
                </a:solidFill>
                <a:latin typeface="Franklin Gothic Book" pitchFamily="34" charset="0"/>
                <a:cs typeface="Times New Roman" pitchFamily="18" charset="0"/>
              </a:rPr>
              <a:t>12</a:t>
            </a:r>
            <a:endParaRPr lang="ru-RU" sz="1600" b="1" dirty="0">
              <a:solidFill>
                <a:prstClr val="white"/>
              </a:solidFill>
              <a:latin typeface="Franklin Gothic Book" pitchFamily="34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94858" y="44624"/>
            <a:ext cx="848159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latin typeface="Arial" pitchFamily="34" charset="0"/>
                <a:cs typeface="Arial" pitchFamily="34" charset="0"/>
              </a:rPr>
              <a:t>СОВЕРШЕНСТВОВАНИЕ РАБОТЫ ПО ПРОФИЛАКТИКЕ КОРРУПЦИОННЫХ И ИНЫХ ПРАВОНАРУШЕНИЙ В СИСТЕМЕ КАДРОВОЙ РАБОТЫ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475656" y="2132856"/>
            <a:ext cx="7056784" cy="720080"/>
          </a:xfrm>
          <a:prstGeom prst="round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91241" y="918601"/>
            <a:ext cx="74888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/>
              <a:t> </a:t>
            </a:r>
            <a:r>
              <a:rPr lang="ru-RU" sz="2000" b="1" i="1" dirty="0" smtClean="0">
                <a:solidFill>
                  <a:srgbClr val="FF0000"/>
                </a:solidFill>
              </a:rPr>
              <a:t>Предупреждение коррупции в сфере муниципальных закупок</a:t>
            </a:r>
            <a:endParaRPr lang="ru-RU" sz="2000" b="1" i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076633" y="4030214"/>
            <a:ext cx="271804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latin typeface="Arial" pitchFamily="34" charset="0"/>
                <a:cs typeface="Arial" pitchFamily="34" charset="0"/>
              </a:rPr>
              <a:t>Выявление личной заинтересованности при осуществлении закупок </a:t>
            </a:r>
            <a:endParaRPr lang="ru-RU" sz="1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268455" y="2617927"/>
            <a:ext cx="2278214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Проведение оценки коррупционных рисков при осуществлении закупок для муниципальных нужд</a:t>
            </a:r>
            <a:endParaRPr lang="ru-RU" sz="1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6192230" y="4030213"/>
            <a:ext cx="2520424" cy="859589"/>
          </a:xfrm>
          <a:prstGeom prst="round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Разработка профилей лиц, участвующих в осуществлении закупок</a:t>
            </a:r>
            <a:endParaRPr lang="ru-RU" sz="1600" b="1" dirty="0">
              <a:solidFill>
                <a:srgbClr val="FF000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94858" y="5557589"/>
            <a:ext cx="222836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Количество контрактов, заключенных органами местного самоуправления - </a:t>
            </a:r>
            <a:r>
              <a:rPr lang="ru-RU" sz="1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215</a:t>
            </a:r>
            <a:endParaRPr lang="ru-RU" sz="14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3348261" y="4801458"/>
            <a:ext cx="2302801" cy="427741"/>
          </a:xfrm>
          <a:prstGeom prst="roundRect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Перекрестный анализ сведений</a:t>
            </a:r>
            <a:endParaRPr lang="ru-RU" sz="1600" b="1" dirty="0">
              <a:solidFill>
                <a:srgbClr val="FF0000"/>
              </a:solidFill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3049330" y="1422514"/>
            <a:ext cx="2503383" cy="1204963"/>
          </a:xfrm>
          <a:prstGeom prst="downArrow">
            <a:avLst>
              <a:gd name="adj1" fmla="val 50000"/>
              <a:gd name="adj2" fmla="val 52921"/>
            </a:avLst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FF0000"/>
                </a:solidFill>
              </a:rPr>
              <a:t>мероприятия</a:t>
            </a:r>
            <a:endParaRPr lang="ru-RU" sz="1400" b="1" dirty="0">
              <a:solidFill>
                <a:srgbClr val="FF0000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23528" y="2402886"/>
            <a:ext cx="2484226" cy="954106"/>
          </a:xfrm>
          <a:prstGeom prst="round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Разработка карты коррупционных рисков</a:t>
            </a:r>
            <a:endParaRPr lang="ru-RU" sz="1600" b="1" dirty="0">
              <a:solidFill>
                <a:srgbClr val="FF0000"/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6192230" y="2402886"/>
            <a:ext cx="2484226" cy="1098122"/>
          </a:xfrm>
          <a:prstGeom prst="round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Разработка плана по минимизации коррупционных рисков</a:t>
            </a:r>
            <a:endParaRPr lang="ru-RU" sz="1600" b="1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133912" y="1486525"/>
            <a:ext cx="25693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/>
              <a:t>МУНИЦИПАЛЬНЫЕ ОРГАНИЗАЦИИ</a:t>
            </a:r>
            <a:endParaRPr lang="ru-RU" i="1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479004" y="1574914"/>
            <a:ext cx="25693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/>
              <a:t>ОРГАНЫ МЕСТНОГО САМОУПРАВЛЕНИЯ</a:t>
            </a:r>
            <a:endParaRPr lang="ru-RU" i="1" dirty="0"/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311696" y="4030214"/>
            <a:ext cx="2484226" cy="873869"/>
          </a:xfrm>
          <a:prstGeom prst="round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Разработка профилей участников закупок</a:t>
            </a:r>
            <a:endParaRPr lang="ru-RU" sz="1600" b="1" dirty="0">
              <a:solidFill>
                <a:srgbClr val="FF0000"/>
              </a:solidFill>
            </a:endParaRPr>
          </a:p>
        </p:txBody>
      </p:sp>
      <p:sp>
        <p:nvSpPr>
          <p:cNvPr id="11" name="Стрелка вправо 10"/>
          <p:cNvSpPr/>
          <p:nvPr/>
        </p:nvSpPr>
        <p:spPr>
          <a:xfrm>
            <a:off x="5552713" y="2886935"/>
            <a:ext cx="401206" cy="180020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трелка вправо 25"/>
          <p:cNvSpPr/>
          <p:nvPr/>
        </p:nvSpPr>
        <p:spPr>
          <a:xfrm rot="8823766">
            <a:off x="5753315" y="4629458"/>
            <a:ext cx="401206" cy="180020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трелка вправо 26"/>
          <p:cNvSpPr/>
          <p:nvPr/>
        </p:nvSpPr>
        <p:spPr>
          <a:xfrm rot="10800000">
            <a:off x="2847776" y="2886934"/>
            <a:ext cx="401206" cy="180020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трелка вправо 27"/>
          <p:cNvSpPr/>
          <p:nvPr/>
        </p:nvSpPr>
        <p:spPr>
          <a:xfrm rot="1779270">
            <a:off x="2826015" y="4622318"/>
            <a:ext cx="401206" cy="180020"/>
          </a:xfrm>
          <a:prstGeom prst="right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228510" y="5597971"/>
            <a:ext cx="244712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/>
              <a:t>Количество контрактов, заключенных </a:t>
            </a:r>
            <a:r>
              <a:rPr lang="ru-RU" sz="1400" dirty="0" smtClean="0"/>
              <a:t>муниципальными организациями- </a:t>
            </a:r>
            <a:r>
              <a:rPr lang="ru-RU" sz="1400" b="1" dirty="0" smtClean="0">
                <a:solidFill>
                  <a:srgbClr val="FF0000"/>
                </a:solidFill>
              </a:rPr>
              <a:t>1500</a:t>
            </a:r>
            <a:endParaRPr lang="ru-RU" sz="1400" b="1" dirty="0">
              <a:solidFill>
                <a:srgbClr val="FF0000"/>
              </a:solidFill>
            </a:endParaRPr>
          </a:p>
        </p:txBody>
      </p:sp>
      <p:sp>
        <p:nvSpPr>
          <p:cNvPr id="14" name="Двойная стрелка влево/вправо 13"/>
          <p:cNvSpPr/>
          <p:nvPr/>
        </p:nvSpPr>
        <p:spPr>
          <a:xfrm>
            <a:off x="2535864" y="5520816"/>
            <a:ext cx="3908344" cy="990880"/>
          </a:xfrm>
          <a:prstGeom prst="leftRightArrow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Случаев </a:t>
            </a:r>
            <a:r>
              <a:rPr lang="ru-RU" b="1" dirty="0">
                <a:solidFill>
                  <a:schemeClr val="tx1"/>
                </a:solidFill>
              </a:rPr>
              <a:t>конфликта </a:t>
            </a:r>
            <a:r>
              <a:rPr lang="ru-RU" b="1" dirty="0" smtClean="0">
                <a:solidFill>
                  <a:schemeClr val="tx1"/>
                </a:solidFill>
              </a:rPr>
              <a:t>интересов не выявлено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9539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8676456" y="6381328"/>
            <a:ext cx="4675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prstClr val="white"/>
                </a:solidFill>
                <a:latin typeface="Franklin Gothic Book" pitchFamily="34" charset="0"/>
                <a:cs typeface="Times New Roman" pitchFamily="18" charset="0"/>
              </a:rPr>
              <a:t>13</a:t>
            </a:r>
            <a:endParaRPr lang="ru-RU" sz="1600" b="1" dirty="0">
              <a:solidFill>
                <a:prstClr val="white"/>
              </a:solidFill>
              <a:latin typeface="Franklin Gothic Book" pitchFamily="34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94858" y="44624"/>
            <a:ext cx="848159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latin typeface="Arial" pitchFamily="34" charset="0"/>
                <a:cs typeface="Arial" pitchFamily="34" charset="0"/>
              </a:rPr>
              <a:t>СОВЕРШЕНСТВОВАНИЕ РАБОТЫ ПО ПРОФИЛАКТИКЕ КОРРУПЦИОННЫХ И ИНЫХ ПРАВОНАРУШЕНИЙ В СИСТЕМЕ КАДРОВОЙ РАБОТЫ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94858" y="980728"/>
            <a:ext cx="8625614" cy="864096"/>
          </a:xfrm>
          <a:prstGeom prst="round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Просветительские мероприятия, направленные на создание в обществе атмосферы нетерпимости к коррупционным проявлениям, проведенным в 2021 году  </a:t>
            </a:r>
            <a:endParaRPr lang="ru-RU" b="1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Пятиугольник 1"/>
          <p:cNvSpPr/>
          <p:nvPr/>
        </p:nvSpPr>
        <p:spPr>
          <a:xfrm>
            <a:off x="118196" y="1988840"/>
            <a:ext cx="5990329" cy="1512168"/>
          </a:xfrm>
          <a:prstGeom prst="homePlate">
            <a:avLst/>
          </a:prstGeom>
          <a:solidFill>
            <a:schemeClr val="bg1">
              <a:lumMod val="75000"/>
            </a:schemeClr>
          </a:solidFill>
          <a:ln/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Методические семинары с муниципальными служащими                                и руководителями муниципальных учреждений по теме: «Об актуальных </a:t>
            </a:r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вопросах представления  сведений о доходах, расходах, об имуществе и обязательствах имущественного характера, заполнения соответствующей формы справки в 2021 году» 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097834" y="2132856"/>
            <a:ext cx="2990556" cy="100811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25.02.2021 г., 03.03.2021 г., 10.03.2021 г., </a:t>
            </a:r>
            <a:r>
              <a:rPr lang="ru-RU" dirty="0" smtClean="0">
                <a:solidFill>
                  <a:srgbClr val="FF0000"/>
                </a:solidFill>
              </a:rPr>
              <a:t>12.03.2021 г., </a:t>
            </a:r>
            <a:r>
              <a:rPr lang="ru-RU" dirty="0">
                <a:solidFill>
                  <a:srgbClr val="FF0000"/>
                </a:solidFill>
              </a:rPr>
              <a:t>17.03.2021 г. </a:t>
            </a:r>
          </a:p>
        </p:txBody>
      </p:sp>
      <p:sp>
        <p:nvSpPr>
          <p:cNvPr id="15" name="Пятиугольник 14"/>
          <p:cNvSpPr/>
          <p:nvPr/>
        </p:nvSpPr>
        <p:spPr>
          <a:xfrm>
            <a:off x="133452" y="3707110"/>
            <a:ext cx="5964382" cy="1152128"/>
          </a:xfrm>
          <a:prstGeom prst="homePlate">
            <a:avLst/>
          </a:prstGeom>
          <a:solidFill>
            <a:schemeClr val="bg1">
              <a:lumMod val="75000"/>
            </a:schemeClr>
          </a:solidFill>
          <a:ln/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Методические семинары для лиц, участвующих в осуществлении закупок, </a:t>
            </a:r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 </a:t>
            </a: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теме: «Об </a:t>
            </a:r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организации  работы по выявлению и минимизации коррупционных рисков при осуществлении закупок, а также по выявлению личной заинтересованности в сфере закупок»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108525" y="3645024"/>
            <a:ext cx="2918549" cy="1008112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02.08.2021 г., 03.08.2021 г., 05.08.2021 г., </a:t>
            </a:r>
            <a:r>
              <a:rPr lang="ru-RU" dirty="0" smtClean="0">
                <a:solidFill>
                  <a:srgbClr val="FF0000"/>
                </a:solidFill>
              </a:rPr>
              <a:t>09.08.2021 г. </a:t>
            </a:r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7" name="Пятиугольник 16"/>
          <p:cNvSpPr/>
          <p:nvPr/>
        </p:nvSpPr>
        <p:spPr>
          <a:xfrm>
            <a:off x="133452" y="5085184"/>
            <a:ext cx="5964382" cy="1152128"/>
          </a:xfrm>
          <a:prstGeom prst="homePlate">
            <a:avLst/>
          </a:prstGeom>
          <a:solidFill>
            <a:schemeClr val="bg1">
              <a:lumMod val="75000"/>
            </a:schemeClr>
          </a:solidFill>
          <a:ln/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Разъяснительные мероприятия с лицами, впервые поступившими на муниципальную службу </a:t>
            </a:r>
            <a:endParaRPr lang="ru-RU" sz="1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6133837" y="5085184"/>
            <a:ext cx="2918549" cy="1152128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 форме консультаций – </a:t>
            </a:r>
            <a:r>
              <a:rPr lang="ru-RU" b="1" dirty="0" smtClean="0">
                <a:solidFill>
                  <a:srgbClr val="FF0000"/>
                </a:solidFill>
              </a:rPr>
              <a:t>в отношении 26 служащих</a:t>
            </a:r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662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8676456" y="6381328"/>
            <a:ext cx="4675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prstClr val="white"/>
                </a:solidFill>
                <a:latin typeface="Franklin Gothic Book" pitchFamily="34" charset="0"/>
                <a:cs typeface="Times New Roman" pitchFamily="18" charset="0"/>
              </a:rPr>
              <a:t>13</a:t>
            </a:r>
            <a:endParaRPr lang="ru-RU" sz="1600" b="1" dirty="0">
              <a:solidFill>
                <a:prstClr val="white"/>
              </a:solidFill>
              <a:latin typeface="Franklin Gothic Book" pitchFamily="34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94858" y="44624"/>
            <a:ext cx="848159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latin typeface="Arial" pitchFamily="34" charset="0"/>
                <a:cs typeface="Arial" pitchFamily="34" charset="0"/>
              </a:rPr>
              <a:t>СОВЕРШЕНСТВОВАНИЕ РАБОТЫ ПО ПРОФИЛАКТИКЕ КОРРУПЦИОННЫХ И ИНЫХ ПРАВОНАРУШЕНИЙ В СИСТЕМЕ КАДРОВОЙ РАБОТЫ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052736"/>
            <a:ext cx="81369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Количество муниципальных служащих, прошедших обучение по антикоррупционной тематике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07503" y="2304295"/>
            <a:ext cx="2743977" cy="170076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Количество обученных муниципальных служащих, в обязанности которых входит участие по противодействию </a:t>
            </a:r>
            <a:r>
              <a:rPr lang="ru-RU" sz="16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коррупции </a:t>
            </a:r>
            <a:r>
              <a:rPr lang="ru-RU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– 6 </a:t>
            </a:r>
            <a:endParaRPr lang="ru-RU" sz="1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975648" y="2318588"/>
            <a:ext cx="3060848" cy="1686476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Количество обученных муниципальных служащих, </a:t>
            </a:r>
            <a:r>
              <a:rPr lang="ru-RU" sz="16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впервые поступивших на должности муниципальной службы </a:t>
            </a:r>
            <a:r>
              <a:rPr lang="ru-RU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– 19 </a:t>
            </a:r>
            <a:endParaRPr lang="ru-RU" sz="1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339752" y="4480173"/>
            <a:ext cx="4104456" cy="187220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Количество обученных </a:t>
            </a:r>
            <a:r>
              <a:rPr lang="ru-RU" sz="16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муниципальных  </a:t>
            </a:r>
            <a:r>
              <a:rPr lang="ru-RU" sz="1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служащих, в должностные обязанности которых входит участие в проведении закупок товаров, работ,</a:t>
            </a:r>
          </a:p>
          <a:p>
            <a:pPr lvl="0" algn="ctr"/>
            <a:r>
              <a:rPr lang="ru-RU" sz="1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услуг для обеспечения муниципальных </a:t>
            </a:r>
            <a:r>
              <a:rPr lang="ru-RU" sz="16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нужд </a:t>
            </a:r>
            <a:r>
              <a:rPr lang="ru-RU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– 2 </a:t>
            </a:r>
            <a:endParaRPr lang="ru-RU" sz="1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Правила обучения сотрудников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9652" y="2016252"/>
            <a:ext cx="2944655" cy="2304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6508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8676456" y="6381328"/>
            <a:ext cx="4675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prstClr val="white"/>
                </a:solidFill>
                <a:latin typeface="Franklin Gothic Book" pitchFamily="34" charset="0"/>
                <a:cs typeface="Times New Roman" pitchFamily="18" charset="0"/>
              </a:rPr>
              <a:t>14</a:t>
            </a:r>
            <a:endParaRPr lang="ru-RU" sz="1600" b="1" dirty="0">
              <a:solidFill>
                <a:prstClr val="white"/>
              </a:solidFill>
              <a:latin typeface="Franklin Gothic Book" pitchFamily="34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-30381"/>
            <a:ext cx="820891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latin typeface="Arial" pitchFamily="34" charset="0"/>
                <a:cs typeface="Arial" pitchFamily="34" charset="0"/>
              </a:rPr>
              <a:t>ПРОТИВОДЕЙСТВИЕ КОРРУПЦИИ В СФЕРЕ УПРАВЛЕНИЯ И РАСПОРЯЖЕНИЯ  МУНИЦИПАЛЬНОЙ СОБСТВЕННОСТЬЮ, В БЮДЖЕТНОЙ СФЕРЕ, В СФЕРЕ ЗАКУПОК ТОВАРОВ, РАБОТ, УСЛУГ ДЛЯ ОБЕСПЕЧЕНИЯ МУНИЦИПАЛЬНЫХ НУЖД</a:t>
            </a:r>
            <a:endParaRPr lang="ru-RU" sz="14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446253"/>
              </p:ext>
            </p:extLst>
          </p:nvPr>
        </p:nvGraphicFramePr>
        <p:xfrm>
          <a:off x="680306" y="1268760"/>
          <a:ext cx="8208912" cy="3978613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346554"/>
                <a:gridCol w="1985545"/>
                <a:gridCol w="3876813"/>
              </a:tblGrid>
              <a:tr h="72008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+mn-lt"/>
                          <a:cs typeface="Arial" pitchFamily="34" charset="0"/>
                        </a:rPr>
                        <a:t>Контрольные мероприятия </a:t>
                      </a:r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Ответственный орган, проводивший проверку</a:t>
                      </a:r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Выявленные нарушения</a:t>
                      </a:r>
                    </a:p>
                    <a:p>
                      <a:pPr algn="ctr"/>
                      <a:endParaRPr lang="ru-RU" sz="1400" b="1" dirty="0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</a:tr>
              <a:tr h="1204286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сфере использования муниципального имущества </a:t>
                      </a:r>
                      <a:r>
                        <a:rPr lang="ru-RU" sz="100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- 5 мероприятий</a:t>
                      </a:r>
                      <a:endParaRPr lang="ru-RU" sz="1000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Arial" pitchFamily="34" charset="0"/>
                          <a:cs typeface="Arial" pitchFamily="34" charset="0"/>
                        </a:rPr>
                        <a:t>Счетная палата городского округа Первоуральск, Финансовое управление Администрации городского округа Первоуральск</a:t>
                      </a:r>
                      <a:endParaRPr lang="ru-RU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Выявлены  нарушения при управлении и распоряжении имуществом на сумму 8 402,76 </a:t>
                      </a:r>
                      <a:r>
                        <a:rPr lang="ru-RU" sz="1000" kern="1200" dirty="0" err="1" smtClean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тыс.рублей</a:t>
                      </a: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. Неэффективного, нецелевого использования имущества не установлено. </a:t>
                      </a:r>
                      <a:endParaRPr lang="ru-RU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807623"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Arial" pitchFamily="34" charset="0"/>
                          <a:cs typeface="Arial" pitchFamily="34" charset="0"/>
                        </a:rPr>
                        <a:t>В бюджетной сфере – </a:t>
                      </a:r>
                      <a:r>
                        <a:rPr lang="ru-RU" sz="1000" b="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23</a:t>
                      </a:r>
                      <a:r>
                        <a:rPr lang="ru-RU" sz="1000" b="1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00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контрольных мероприятия</a:t>
                      </a:r>
                      <a:endParaRPr lang="ru-RU" sz="1000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>
                          <a:latin typeface="Arial" pitchFamily="34" charset="0"/>
                          <a:cs typeface="Arial" pitchFamily="34" charset="0"/>
                        </a:rPr>
                        <a:t>Счетная палата городского округа Первоуральск, Финансовое управление Администрации городского округа Первоуральск</a:t>
                      </a:r>
                      <a:endParaRPr lang="ru-RU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Установлено 22 нарушений бюджетного законодательства Российской Федерации. </a:t>
                      </a:r>
                      <a:r>
                        <a:rPr lang="ru-RU" sz="1000" dirty="0" smtClean="0"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В прокуратуру города Первоуральска для возбуждения дел об административных правонарушениях  направлены </a:t>
                      </a:r>
                      <a:r>
                        <a:rPr lang="ru-RU" sz="1000" dirty="0" smtClean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Times New Roman"/>
                          <a:cs typeface="Arial" panose="020B0604020202020204" pitchFamily="34" charset="0"/>
                        </a:rPr>
                        <a:t>материалы 8 проверок.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000" kern="1200" dirty="0" smtClean="0">
                        <a:solidFill>
                          <a:schemeClr val="dk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</a:tr>
              <a:tr h="118936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 сфере закупок товаров, работ, услуг для обеспечения муниципальных нужд проведена</a:t>
                      </a:r>
                      <a:r>
                        <a:rPr lang="ru-RU" sz="10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проведено - </a:t>
                      </a:r>
                      <a:r>
                        <a:rPr lang="ru-RU" sz="100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 контрольных мероприятий</a:t>
                      </a:r>
                      <a:endParaRPr lang="ru-RU" sz="10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endParaRPr lang="ru-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latin typeface="Arial" pitchFamily="34" charset="0"/>
                          <a:cs typeface="Arial" pitchFamily="34" charset="0"/>
                        </a:rPr>
                        <a:t>Счетная палата городского округа Первоуральск, Финансовое управление Администрации городского округа Первоуральск</a:t>
                      </a:r>
                    </a:p>
                    <a:p>
                      <a:endParaRPr lang="ru-RU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b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Финансовым управлением Администрации городского округа Первоуральск в адрес объектов контроля направлено 8 предписания об устранении нарушений  законодательства Российской Федерации и иных нормативных правовых актов о контрактной системе в сфере закупок товаров, работ, услуг для обеспечения государственных и муниципальных нужд.</a:t>
                      </a: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" name="Прямоугольник 1"/>
          <p:cNvSpPr/>
          <p:nvPr/>
        </p:nvSpPr>
        <p:spPr>
          <a:xfrm rot="10800000" flipV="1">
            <a:off x="755576" y="5496907"/>
            <a:ext cx="77768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latin typeface="Arial" pitchFamily="34" charset="0"/>
                <a:cs typeface="Arial" pitchFamily="34" charset="0"/>
              </a:rPr>
              <a:t>Результаты контрольных мероприятий размещены: </a:t>
            </a:r>
          </a:p>
          <a:p>
            <a:r>
              <a:rPr lang="ru-RU" sz="1200" dirty="0" smtClean="0">
                <a:latin typeface="Arial" pitchFamily="34" charset="0"/>
                <a:cs typeface="Arial" pitchFamily="34" charset="0"/>
              </a:rPr>
              <a:t>на </a:t>
            </a:r>
            <a:r>
              <a:rPr lang="ru-RU" sz="1200" dirty="0">
                <a:latin typeface="Arial" pitchFamily="34" charset="0"/>
                <a:cs typeface="Arial" pitchFamily="34" charset="0"/>
              </a:rPr>
              <a:t>официальном сайте 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Счетной палаты городского округа Первоуральск о </a:t>
            </a:r>
            <a:r>
              <a:rPr lang="en-US" sz="1200" dirty="0" smtClean="0">
                <a:latin typeface="Arial" pitchFamily="34" charset="0"/>
                <a:cs typeface="Arial" pitchFamily="34" charset="0"/>
                <a:hlinkClick r:id="rId3"/>
              </a:rPr>
              <a:t>http</a:t>
            </a:r>
            <a:r>
              <a:rPr lang="en-US" sz="1200" dirty="0">
                <a:latin typeface="Arial" pitchFamily="34" charset="0"/>
                <a:cs typeface="Arial" pitchFamily="34" charset="0"/>
                <a:hlinkClick r:id="rId3"/>
              </a:rPr>
              <a:t>://</a:t>
            </a:r>
            <a:r>
              <a:rPr lang="en-US" sz="1200" dirty="0" smtClean="0">
                <a:latin typeface="Arial" pitchFamily="34" charset="0"/>
                <a:cs typeface="Arial" pitchFamily="34" charset="0"/>
                <a:hlinkClick r:id="rId3"/>
              </a:rPr>
              <a:t>sp-pervouralsk.ru/activities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, </a:t>
            </a:r>
          </a:p>
          <a:p>
            <a:r>
              <a:rPr lang="ru-RU" sz="1200" dirty="0">
                <a:latin typeface="Arial" pitchFamily="34" charset="0"/>
                <a:cs typeface="Arial" pitchFamily="34" charset="0"/>
              </a:rPr>
              <a:t>н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а официальном сайте Администрации городского округа </a:t>
            </a:r>
            <a:r>
              <a:rPr lang="ru-RU" sz="1200" dirty="0">
                <a:latin typeface="Arial" pitchFamily="34" charset="0"/>
                <a:cs typeface="Arial" pitchFamily="34" charset="0"/>
              </a:rPr>
              <a:t>П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ервоуральск  </a:t>
            </a:r>
            <a:r>
              <a:rPr lang="en-US" sz="1200" dirty="0">
                <a:latin typeface="Arial" pitchFamily="34" charset="0"/>
                <a:cs typeface="Arial" pitchFamily="34" charset="0"/>
                <a:hlinkClick r:id="rId4"/>
              </a:rPr>
              <a:t>https://prvadm.ru/struktura-administracii/finansovoe-upravlenie/publichnyj-bjudzhet/kontrolnye-meroprijatija</a:t>
            </a:r>
            <a:r>
              <a:rPr lang="en-US" sz="1200" dirty="0" smtClean="0">
                <a:latin typeface="Arial" pitchFamily="34" charset="0"/>
                <a:cs typeface="Arial" pitchFamily="34" charset="0"/>
                <a:hlinkClick r:id="rId4"/>
              </a:rPr>
              <a:t>/</a:t>
            </a:r>
            <a:endParaRPr lang="ru-RU" sz="1200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9794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8676456" y="6381328"/>
            <a:ext cx="4675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prstClr val="white"/>
                </a:solidFill>
                <a:latin typeface="Franklin Gothic Book" pitchFamily="34" charset="0"/>
                <a:cs typeface="Times New Roman" pitchFamily="18" charset="0"/>
              </a:rPr>
              <a:t>15</a:t>
            </a:r>
            <a:endParaRPr lang="ru-RU" sz="1600" b="1" dirty="0">
              <a:solidFill>
                <a:prstClr val="white"/>
              </a:solidFill>
              <a:latin typeface="Franklin Gothic Book" pitchFamily="34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3548" y="0"/>
            <a:ext cx="81369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Повышение результативности и эффективности работы с обращениями граждан и организаций по фактам коррупции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51520" y="1048380"/>
            <a:ext cx="81369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Анализ обращений, содержащих сообщения о фактах коррупции или коррупционных проявлений по их содержанию</a:t>
            </a:r>
            <a:endParaRPr lang="ru-RU" sz="16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5904274"/>
            <a:ext cx="83889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1200" dirty="0">
                <a:latin typeface="Liberation Serif"/>
                <a:ea typeface="Times New Roman"/>
              </a:rPr>
              <a:t>Информация о результатах работы по рассмотрению обращений граждан по фактам коррупции и принятых мерах включена  в ежеквартальные обзоры обращений  граждан, размещаемые на официальном сайте Администрации городского округа Первоуральск в сети Интернет (</a:t>
            </a:r>
            <a:r>
              <a:rPr lang="ru-RU" sz="1200" u="sng" dirty="0">
                <a:solidFill>
                  <a:srgbClr val="0000FF"/>
                </a:solidFill>
                <a:latin typeface="Liberation Serif"/>
                <a:ea typeface="Times New Roman"/>
                <a:hlinkClick r:id="rId3"/>
              </a:rPr>
              <a:t>https://prvadm.ru/struktura-administracii/kontrolno-organizacionnyj-otdel/obrashhenie-grazhdan/</a:t>
            </a:r>
            <a:r>
              <a:rPr lang="ru-RU" sz="1200" dirty="0">
                <a:latin typeface="Liberation Serif"/>
                <a:ea typeface="Times New Roman"/>
              </a:rPr>
              <a:t>)</a:t>
            </a:r>
            <a:endParaRPr lang="ru-RU" sz="1200" dirty="0">
              <a:effectLst/>
              <a:latin typeface="Times New Roman"/>
              <a:ea typeface="Times New Roman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156688" y="3359275"/>
            <a:ext cx="2592288" cy="1224136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glow rad="101600">
              <a:schemeClr val="bg2">
                <a:lumMod val="50000"/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6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Электронных обращений </a:t>
            </a:r>
            <a:r>
              <a:rPr lang="ru-RU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– </a:t>
            </a:r>
            <a:r>
              <a:rPr lang="ru-RU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ru-RU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1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00899" y="3366890"/>
            <a:ext cx="2374540" cy="122413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glow rad="101600">
              <a:schemeClr val="bg2">
                <a:lumMod val="50000"/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Письменных обращений – </a:t>
            </a:r>
            <a:r>
              <a:rPr lang="ru-RU" sz="16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ru-RU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16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440735" y="3356992"/>
            <a:ext cx="2374540" cy="1224137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>
            <a:glow rad="101600">
              <a:schemeClr val="bg2">
                <a:lumMod val="50000"/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Анонимное обращение – </a:t>
            </a:r>
            <a:r>
              <a:rPr lang="ru-RU" sz="16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714423" y="5177751"/>
            <a:ext cx="521109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srgbClr val="FF0000"/>
                </a:solidFill>
              </a:rPr>
              <a:t>По результатам рассмотрения факты о коррупции </a:t>
            </a:r>
            <a:endParaRPr lang="ru-RU" sz="16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не подтвердились</a:t>
            </a:r>
            <a:endParaRPr lang="ru-RU" sz="1600" b="1" dirty="0">
              <a:solidFill>
                <a:srgbClr val="FF0000"/>
              </a:solidFill>
            </a:endParaRPr>
          </a:p>
        </p:txBody>
      </p:sp>
      <p:sp>
        <p:nvSpPr>
          <p:cNvPr id="26" name="Стрелка вниз 25"/>
          <p:cNvSpPr/>
          <p:nvPr/>
        </p:nvSpPr>
        <p:spPr>
          <a:xfrm rot="19765831">
            <a:off x="1795188" y="4708368"/>
            <a:ext cx="360040" cy="517740"/>
          </a:xfrm>
          <a:prstGeom prst="down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трелка вниз 26"/>
          <p:cNvSpPr/>
          <p:nvPr/>
        </p:nvSpPr>
        <p:spPr>
          <a:xfrm>
            <a:off x="4211960" y="4652792"/>
            <a:ext cx="360040" cy="440198"/>
          </a:xfrm>
          <a:prstGeom prst="down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трелка вниз 28"/>
          <p:cNvSpPr/>
          <p:nvPr/>
        </p:nvSpPr>
        <p:spPr>
          <a:xfrm rot="1307995">
            <a:off x="6891591" y="4714585"/>
            <a:ext cx="360040" cy="539720"/>
          </a:xfrm>
          <a:prstGeom prst="down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100" name="Picture 4" descr="Распечатать материал Электронная приёмная граждан. 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7402" y="2070600"/>
            <a:ext cx="3165854" cy="92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Письменные обращения.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782" y="1633155"/>
            <a:ext cx="1707579" cy="1579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По вопросам защиты прав и законных интересов несовершеннолетних вы можете н...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2166" y="1972410"/>
            <a:ext cx="2379477" cy="1119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7399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8676456" y="6381328"/>
            <a:ext cx="4675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prstClr val="white"/>
                </a:solidFill>
                <a:latin typeface="Franklin Gothic Book" pitchFamily="34" charset="0"/>
                <a:cs typeface="Times New Roman" pitchFamily="18" charset="0"/>
              </a:rPr>
              <a:t>16</a:t>
            </a:r>
            <a:endParaRPr lang="ru-RU" sz="1600" b="1" dirty="0">
              <a:solidFill>
                <a:prstClr val="white"/>
              </a:solidFill>
              <a:latin typeface="Franklin Gothic Book" pitchFamily="34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3548" y="90549"/>
            <a:ext cx="81369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ОБЕСПЕЧЕНИЕ ОТКРЫТОСТИ ДЕЯТЕЛЬНОСТИ ОРГАНОВ МЕСТНОГО САМОУПРАВЛЕНИЯ В СФЕРЕ ПРОТИВОДЕЙСТВИЯ КОРРУПЦИИ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3548" y="980728"/>
            <a:ext cx="81729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b="1" dirty="0" smtClean="0">
                <a:latin typeface="Arial" pitchFamily="34" charset="0"/>
                <a:cs typeface="Arial" pitchFamily="34" charset="0"/>
              </a:rPr>
              <a:t>Обеспечена открытость и доступность информации о деятельности по профилактике коррупционных правонарушений в органах местного самоуправления городского округа Первоуральск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ru-RU" sz="1400" u="sng" dirty="0" smtClean="0">
                <a:latin typeface="Arial" pitchFamily="34" charset="0"/>
                <a:cs typeface="Arial" pitchFamily="34" charset="0"/>
                <a:hlinkClick r:id="rId3"/>
              </a:rPr>
              <a:t>https</a:t>
            </a:r>
            <a:r>
              <a:rPr lang="ru-RU" sz="1400" u="sng" dirty="0">
                <a:latin typeface="Arial" pitchFamily="34" charset="0"/>
                <a:cs typeface="Arial" pitchFamily="34" charset="0"/>
                <a:hlinkClick r:id="rId3"/>
              </a:rPr>
              <a:t>://</a:t>
            </a:r>
            <a:r>
              <a:rPr lang="ru-RU" sz="1400" u="sng" dirty="0" smtClean="0">
                <a:latin typeface="Arial" pitchFamily="34" charset="0"/>
                <a:cs typeface="Arial" pitchFamily="34" charset="0"/>
                <a:hlinkClick r:id="rId3"/>
              </a:rPr>
              <a:t>prvadm.ru/struktura-administracii/komitet-po-pravovoj-rabote-i-municipalnoj-sluzhbe/protivodejstvie-korrupcii</a:t>
            </a:r>
            <a:r>
              <a:rPr lang="ru-RU" u="sng" dirty="0" smtClean="0">
                <a:hlinkClick r:id="rId3"/>
              </a:rPr>
              <a:t>/</a:t>
            </a:r>
            <a:endParaRPr lang="ru-RU" dirty="0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446" y="1996391"/>
            <a:ext cx="8102006" cy="47234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11480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8676456" y="6381328"/>
            <a:ext cx="4675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prstClr val="white"/>
                </a:solidFill>
                <a:latin typeface="Franklin Gothic Book" pitchFamily="34" charset="0"/>
                <a:cs typeface="Times New Roman" pitchFamily="18" charset="0"/>
              </a:rPr>
              <a:t>18</a:t>
            </a:r>
            <a:endParaRPr lang="ru-RU" sz="1600" b="1" dirty="0">
              <a:solidFill>
                <a:prstClr val="white"/>
              </a:solidFill>
              <a:latin typeface="Franklin Gothic Book" pitchFamily="34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3548" y="90549"/>
            <a:ext cx="81369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ОБЕСПЕЧЕНИЕ УЧАСТИЯ ИНСТИТУТОВ ГРАЖДАНСКОГО ОБЩЕСТВА В ПРОТИВОДЕЙСТВИЯ КОРРУПЦИИ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115616" y="1124744"/>
            <a:ext cx="7200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 преддверии Международного дня борьбы с </a:t>
            </a:r>
            <a:r>
              <a:rPr lang="ru-RU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коррупцией</a:t>
            </a:r>
          </a:p>
          <a:p>
            <a:pPr algn="ctr"/>
            <a:r>
              <a:rPr lang="ru-RU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(9 декабря) в </a:t>
            </a:r>
            <a:r>
              <a:rPr lang="ru-RU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2021 </a:t>
            </a:r>
            <a:r>
              <a:rPr lang="ru-RU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году</a:t>
            </a:r>
            <a:endParaRPr lang="ru-RU" sz="1600" b="1" i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Рисунок 10" descr="Первоуральские школьники приняли участие в конкурсе социальных плакатов «Мы против коррупции», организованном городским Управлением образования">
            <a:hlinkClick r:id="rId3"/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058894"/>
            <a:ext cx="3744416" cy="296239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395536" y="2132856"/>
            <a:ext cx="82809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/>
            <a:r>
              <a:rPr lang="ru-RU" sz="1600" b="1" dirty="0"/>
              <a:t>Первоуральские школьники приняли участие в конкурсе социальных плакатов «Мы против коррупции», организованном городским Управлением образования</a:t>
            </a:r>
            <a:endParaRPr lang="ru-RU" sz="16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139952" y="2924944"/>
            <a:ext cx="47363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solidFill>
                  <a:srgbClr val="FF0000"/>
                </a:solidFill>
              </a:rPr>
              <a:t>На конкурс были представлены 44 работы учащихся 11 первоуральских </a:t>
            </a:r>
            <a:r>
              <a:rPr lang="ru-RU" i="1" dirty="0" smtClean="0">
                <a:solidFill>
                  <a:srgbClr val="FF0000"/>
                </a:solidFill>
              </a:rPr>
              <a:t>школ </a:t>
            </a:r>
            <a:endParaRPr lang="ru-RU" i="1" dirty="0">
              <a:solidFill>
                <a:srgbClr val="FF0000"/>
              </a:solidFill>
            </a:endParaRPr>
          </a:p>
        </p:txBody>
      </p:sp>
      <p:pic>
        <p:nvPicPr>
          <p:cNvPr id="14" name="Рисунок 13" descr="https://prvadm.ru/wp-content/uploads/2021/12/FPHVFeYUgZI.jp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7474" y="4063703"/>
            <a:ext cx="4104456" cy="23762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58680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8676456" y="6381328"/>
            <a:ext cx="4675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prstClr val="white"/>
                </a:solidFill>
                <a:latin typeface="Franklin Gothic Book" pitchFamily="34" charset="0"/>
                <a:cs typeface="Times New Roman" pitchFamily="18" charset="0"/>
              </a:rPr>
              <a:t>18</a:t>
            </a:r>
            <a:endParaRPr lang="ru-RU" sz="1600" b="1" dirty="0">
              <a:solidFill>
                <a:prstClr val="white"/>
              </a:solidFill>
              <a:latin typeface="Franklin Gothic Book" pitchFamily="34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-31535"/>
            <a:ext cx="80648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latin typeface="Arial" pitchFamily="34" charset="0"/>
                <a:cs typeface="Arial" pitchFamily="34" charset="0"/>
              </a:rPr>
              <a:t>Целевые показатели реализации </a:t>
            </a:r>
            <a:r>
              <a:rPr lang="ru-RU" sz="1400" b="1" dirty="0">
                <a:latin typeface="Arial" pitchFamily="34" charset="0"/>
                <a:cs typeface="Arial" pitchFamily="34" charset="0"/>
              </a:rPr>
              <a:t>Плана мероприятий по противодействию коррупции в городском округе Первоуральск на 2021 – 2024 годы </a:t>
            </a: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на 2021 год</a:t>
            </a:r>
            <a:endParaRPr lang="ru-RU" sz="14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5058212"/>
              </p:ext>
            </p:extLst>
          </p:nvPr>
        </p:nvGraphicFramePr>
        <p:xfrm>
          <a:off x="179513" y="1126802"/>
          <a:ext cx="8856984" cy="5593081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360039"/>
                <a:gridCol w="6768753"/>
                <a:gridCol w="864096"/>
                <a:gridCol w="864096"/>
              </a:tblGrid>
              <a:tr h="69140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Liberation Serif"/>
                          <a:ea typeface="Times New Roman"/>
                        </a:rPr>
                        <a:t>№</a:t>
                      </a:r>
                      <a:endParaRPr lang="ru-RU" sz="11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Liberation Serif"/>
                          <a:ea typeface="Times New Roman"/>
                        </a:rPr>
                        <a:t>п/п</a:t>
                      </a:r>
                      <a:endParaRPr lang="ru-RU" sz="11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Liberation Serif"/>
                          <a:ea typeface="Times New Roman"/>
                        </a:rPr>
                        <a:t>Наименование показателей</a:t>
                      </a:r>
                      <a:endParaRPr lang="ru-RU" sz="11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effectLst/>
                          <a:latin typeface="Liberation Serif"/>
                          <a:ea typeface="Times New Roman"/>
                        </a:rPr>
                        <a:t>Плановое значение целевого показателя</a:t>
                      </a:r>
                      <a:endParaRPr lang="ru-RU" sz="11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effectLst/>
                          <a:latin typeface="Liberation Serif"/>
                          <a:ea typeface="Times New Roman"/>
                        </a:rPr>
                        <a:t>Достигнутое значение целевого показателя</a:t>
                      </a:r>
                      <a:endParaRPr lang="ru-RU" sz="11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7285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Liberation Serif"/>
                          <a:ea typeface="Times New Roman"/>
                        </a:rPr>
                        <a:t>1</a:t>
                      </a:r>
                      <a:endParaRPr lang="ru-RU" sz="11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Liberation Serif"/>
                          <a:ea typeface="Times New Roman"/>
                        </a:rPr>
                        <a:t>2</a:t>
                      </a:r>
                      <a:endParaRPr lang="ru-RU" sz="11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Liberation Serif"/>
                          <a:ea typeface="Times New Roman"/>
                        </a:rPr>
                        <a:t>3</a:t>
                      </a:r>
                      <a:endParaRPr lang="ru-RU" sz="11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Liberation Serif"/>
                          <a:ea typeface="Times New Roman"/>
                        </a:rPr>
                        <a:t>4</a:t>
                      </a:r>
                      <a:endParaRPr lang="ru-RU" sz="11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9428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Liberation Serif"/>
                          <a:ea typeface="Times New Roman"/>
                        </a:rPr>
                        <a:t>1</a:t>
                      </a:r>
                      <a:endParaRPr lang="ru-RU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effectLst/>
                          <a:latin typeface="Times New Roman"/>
                          <a:ea typeface="Times New Roman"/>
                        </a:rPr>
                        <a:t>Доля заседаний комиссий по соблюдению требований к служебному поведению муниципальных служащих городского округа Первоуральск и урегулированию конфликта интересов в органах местного самоуправления городского округа Первоуральск, информация в отношении которых размещена на официальных сайтах органов местного самоуправления городского округа Первоуральск, от общего количества проведенных заседаний комиссий</a:t>
                      </a:r>
                      <a:endParaRPr lang="ru-RU" sz="12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effectLst/>
                          <a:latin typeface="Liberation Serif"/>
                          <a:ea typeface="Times New Roman"/>
                        </a:rPr>
                        <a:t>100%</a:t>
                      </a:r>
                      <a:endParaRPr lang="ru-RU" sz="12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effectLst/>
                          <a:latin typeface="Liberation Serif"/>
                          <a:ea typeface="Times New Roman"/>
                        </a:rPr>
                        <a:t>100%</a:t>
                      </a:r>
                      <a:endParaRPr lang="ru-RU" sz="12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1313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Liberation Serif"/>
                          <a:ea typeface="Times New Roman"/>
                        </a:rPr>
                        <a:t>2</a:t>
                      </a:r>
                      <a:endParaRPr lang="ru-RU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effectLst/>
                          <a:latin typeface="Times New Roman"/>
                          <a:ea typeface="Times New Roman"/>
                        </a:rPr>
                        <a:t>Доля лиц, замещающих должности муниципальной службы в органах местного самоуправления городского округа Первоуральск, представивших сведения о доходах, расходах, об имуществе и обязательствах имущественного характера, от общего количества муниципальных служащих, замещающих на 31 декабря года, предшествующего отчетному году, должности муниципальной службы в органах местного самоуправления городского округа Первоуральск и, осуществление полномочий по которым влечет за собой обязанность представлять такие сведения.</a:t>
                      </a:r>
                      <a:endParaRPr lang="ru-RU" sz="12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effectLst/>
                          <a:latin typeface="Liberation Serif"/>
                          <a:ea typeface="Times New Roman"/>
                        </a:rPr>
                        <a:t>100%</a:t>
                      </a:r>
                      <a:endParaRPr lang="ru-RU" sz="1200" b="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>
                          <a:effectLst/>
                          <a:latin typeface="Liberation Serif"/>
                          <a:ea typeface="Times New Roman"/>
                        </a:rPr>
                        <a:t> </a:t>
                      </a:r>
                      <a:endParaRPr lang="ru-RU" sz="1200" b="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>
                          <a:effectLst/>
                          <a:latin typeface="Liberation Serif"/>
                          <a:ea typeface="Times New Roman"/>
                        </a:rPr>
                        <a:t> </a:t>
                      </a:r>
                      <a:endParaRPr lang="ru-RU" sz="12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effectLst/>
                          <a:latin typeface="Liberation Serif"/>
                          <a:ea typeface="Times New Roman"/>
                        </a:rPr>
                        <a:t>100%</a:t>
                      </a:r>
                      <a:endParaRPr lang="ru-RU" sz="12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58038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Liberation Serif"/>
                          <a:ea typeface="Times New Roman"/>
                        </a:rPr>
                        <a:t>3</a:t>
                      </a:r>
                      <a:endParaRPr lang="ru-RU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effectLst/>
                          <a:latin typeface="Times New Roman"/>
                          <a:ea typeface="Times New Roman"/>
                        </a:rPr>
                        <a:t>Доля руководителей муниципальных учреждений городского округа Первоуральск, представивших сведения о доходах, об имуществе и обязательствах имущественного характера, от общего количества руководителей муниципальных учреждений городского округа Первоуральск.</a:t>
                      </a:r>
                      <a:endParaRPr lang="ru-RU" sz="12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effectLst/>
                          <a:latin typeface="Liberation Serif"/>
                          <a:ea typeface="Times New Roman"/>
                        </a:rPr>
                        <a:t>100%</a:t>
                      </a:r>
                      <a:endParaRPr lang="ru-RU" sz="1200" b="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>
                          <a:effectLst/>
                          <a:latin typeface="Liberation Serif"/>
                          <a:ea typeface="Times New Roman"/>
                        </a:rPr>
                        <a:t> </a:t>
                      </a:r>
                      <a:endParaRPr lang="ru-RU" sz="1200" b="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>
                          <a:effectLst/>
                          <a:latin typeface="Liberation Serif"/>
                          <a:ea typeface="Times New Roman"/>
                        </a:rPr>
                        <a:t> </a:t>
                      </a:r>
                      <a:endParaRPr lang="ru-RU" sz="12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effectLst/>
                          <a:latin typeface="Liberation Serif"/>
                          <a:ea typeface="Times New Roman"/>
                        </a:rPr>
                        <a:t>100%</a:t>
                      </a:r>
                      <a:endParaRPr lang="ru-RU" sz="12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1313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Liberation Serif"/>
                          <a:ea typeface="Times New Roman"/>
                        </a:rPr>
                        <a:t>4</a:t>
                      </a:r>
                      <a:endParaRPr lang="ru-RU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effectLst/>
                          <a:latin typeface="Times New Roman"/>
                          <a:ea typeface="Times New Roman"/>
                        </a:rPr>
                        <a:t>Доля лиц, замещающих муниципальные должности городского округа Первоуральск, должности муниципальной службы в органах местного самоуправления городского округа Первоуральск в отношении которых опубликованы представленные ими сведения о доходах, расходах, об имуществе и обязательствах имущественного характера, от общего количества лиц, обязанных представить сведения о доходах, расходах, об имуществе и обязательствах имущественного характера, подлежащие опубликованию.</a:t>
                      </a:r>
                      <a:endParaRPr lang="ru-RU" sz="12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effectLst/>
                          <a:latin typeface="Liberation Serif"/>
                          <a:ea typeface="Times New Roman"/>
                        </a:rPr>
                        <a:t>100%</a:t>
                      </a:r>
                      <a:endParaRPr lang="ru-RU" sz="1200" b="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>
                          <a:effectLst/>
                          <a:latin typeface="Liberation Serif"/>
                          <a:ea typeface="Times New Roman"/>
                        </a:rPr>
                        <a:t> </a:t>
                      </a:r>
                      <a:endParaRPr lang="ru-RU" sz="1200" b="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>
                          <a:effectLst/>
                          <a:latin typeface="Liberation Serif"/>
                          <a:ea typeface="Times New Roman"/>
                        </a:rPr>
                        <a:t> </a:t>
                      </a:r>
                      <a:endParaRPr lang="ru-RU" sz="1200" b="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>
                          <a:effectLst/>
                          <a:latin typeface="Liberation Serif"/>
                          <a:ea typeface="Times New Roman"/>
                        </a:rPr>
                        <a:t> </a:t>
                      </a:r>
                      <a:endParaRPr lang="ru-RU" sz="12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effectLst/>
                          <a:latin typeface="Liberation Serif"/>
                          <a:ea typeface="Times New Roman"/>
                        </a:rPr>
                        <a:t>100%</a:t>
                      </a:r>
                      <a:endParaRPr lang="ru-RU" sz="12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94282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Liberation Serif"/>
                          <a:ea typeface="Times New Roman"/>
                        </a:rPr>
                        <a:t>5</a:t>
                      </a:r>
                      <a:endParaRPr lang="ru-RU" sz="12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effectLst/>
                          <a:latin typeface="Times New Roman"/>
                          <a:ea typeface="Times New Roman"/>
                        </a:rPr>
                        <a:t>Доля руководителей муниципальных учреждений городского округа Первоуральск, в отношении которых опубликованы сведения о доходах, об имуществе и обязательствах имущественного характера, от общего количества руководителей муниципальных учреждений городского округа Первоуральск, представивших сведения о доходах, об имуществе и обязательствах имущественного характера.</a:t>
                      </a:r>
                      <a:endParaRPr lang="ru-RU" sz="12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effectLst/>
                          <a:latin typeface="Liberation Serif"/>
                          <a:ea typeface="Times New Roman"/>
                        </a:rPr>
                        <a:t>100%</a:t>
                      </a:r>
                      <a:endParaRPr lang="ru-RU" sz="12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effectLst/>
                          <a:latin typeface="Liberation Serif"/>
                          <a:ea typeface="Times New Roman"/>
                        </a:rPr>
                        <a:t>100%</a:t>
                      </a:r>
                      <a:endParaRPr lang="ru-RU" sz="1200" b="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09639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8676456" y="6381328"/>
            <a:ext cx="4675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prstClr val="white"/>
                </a:solidFill>
                <a:latin typeface="Franklin Gothic Book" pitchFamily="34" charset="0"/>
                <a:cs typeface="Times New Roman" pitchFamily="18" charset="0"/>
              </a:rPr>
              <a:t>18</a:t>
            </a:r>
            <a:endParaRPr lang="ru-RU" sz="1600" b="1" dirty="0">
              <a:solidFill>
                <a:prstClr val="white"/>
              </a:solidFill>
              <a:latin typeface="Franklin Gothic Book" pitchFamily="34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-31535"/>
            <a:ext cx="806489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latin typeface="Arial" pitchFamily="34" charset="0"/>
                <a:cs typeface="Arial" pitchFamily="34" charset="0"/>
              </a:rPr>
              <a:t>Целевые показатели реализации Плана </a:t>
            </a:r>
            <a:r>
              <a:rPr lang="ru-RU" sz="1400" b="1" dirty="0">
                <a:latin typeface="Arial" pitchFamily="34" charset="0"/>
                <a:cs typeface="Arial" pitchFamily="34" charset="0"/>
              </a:rPr>
              <a:t>мероприятий органов местного самоуправления городского округа Первоуральск </a:t>
            </a: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по</a:t>
            </a:r>
          </a:p>
          <a:p>
            <a:pPr algn="ctr"/>
            <a:r>
              <a:rPr lang="ru-RU" sz="1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400" b="1" dirty="0">
                <a:latin typeface="Arial" pitchFamily="34" charset="0"/>
                <a:cs typeface="Arial" pitchFamily="34" charset="0"/>
              </a:rPr>
              <a:t>противодействию </a:t>
            </a:r>
            <a:r>
              <a:rPr lang="ru-RU" sz="1400" b="1" dirty="0" smtClean="0">
                <a:latin typeface="Arial" pitchFamily="34" charset="0"/>
                <a:cs typeface="Arial" pitchFamily="34" charset="0"/>
              </a:rPr>
              <a:t>коррупции на 2021 год</a:t>
            </a:r>
            <a:endParaRPr lang="ru-RU" sz="14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1897248"/>
              </p:ext>
            </p:extLst>
          </p:nvPr>
        </p:nvGraphicFramePr>
        <p:xfrm>
          <a:off x="179512" y="1196752"/>
          <a:ext cx="8820979" cy="5018856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324035"/>
                <a:gridCol w="6768752"/>
                <a:gridCol w="864096"/>
                <a:gridCol w="864096"/>
              </a:tblGrid>
              <a:tr h="65657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Liberation Serif"/>
                          <a:ea typeface="Times New Roman"/>
                        </a:rPr>
                        <a:t>№</a:t>
                      </a:r>
                      <a:endParaRPr lang="ru-RU" sz="11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Liberation Serif"/>
                          <a:ea typeface="Times New Roman"/>
                        </a:rPr>
                        <a:t>п/п</a:t>
                      </a:r>
                      <a:endParaRPr lang="ru-RU" sz="11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Liberation Serif"/>
                          <a:ea typeface="Times New Roman"/>
                        </a:rPr>
                        <a:t>Наименование показателей</a:t>
                      </a:r>
                      <a:endParaRPr lang="ru-RU" sz="11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effectLst/>
                          <a:latin typeface="Liberation Serif"/>
                          <a:ea typeface="Times New Roman"/>
                        </a:rPr>
                        <a:t>Плановое значение целевого показателя</a:t>
                      </a:r>
                      <a:endParaRPr lang="ru-RU" sz="11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effectLst/>
                          <a:latin typeface="Liberation Serif"/>
                          <a:ea typeface="Times New Roman"/>
                        </a:rPr>
                        <a:t>Достигнутое значение целевого показателя</a:t>
                      </a:r>
                      <a:endParaRPr lang="ru-RU" sz="11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6414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Liberation Serif"/>
                          <a:ea typeface="Times New Roman"/>
                        </a:rPr>
                        <a:t>1</a:t>
                      </a:r>
                      <a:endParaRPr lang="ru-RU" sz="11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Liberation Serif"/>
                          <a:ea typeface="Times New Roman"/>
                        </a:rPr>
                        <a:t>2</a:t>
                      </a:r>
                      <a:endParaRPr lang="ru-RU" sz="11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Liberation Serif"/>
                          <a:ea typeface="Times New Roman"/>
                        </a:rPr>
                        <a:t>3</a:t>
                      </a:r>
                      <a:endParaRPr lang="ru-RU" sz="11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Liberation Serif"/>
                          <a:ea typeface="Times New Roman"/>
                        </a:rPr>
                        <a:t>4</a:t>
                      </a:r>
                      <a:endParaRPr lang="ru-RU" sz="11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94880">
                <a:tc>
                  <a:txBody>
                    <a:bodyPr/>
                    <a:lstStyle/>
                    <a:p>
                      <a:r>
                        <a:rPr lang="ru-RU" sz="1200" b="0" dirty="0" smtClean="0"/>
                        <a:t>6</a:t>
                      </a:r>
                      <a:endParaRPr lang="ru-RU" sz="1200" b="0" dirty="0"/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dirty="0" smtClean="0"/>
                        <a:t>Доля лиц, замещающих должности муниципальной службы в органах местного самоуправления городского округа Первоуральск, допустивших представление недостоверных и (или) неполных сведений о доходах, расходах, об имуществе и обязательствах имущественного характера, а также о доходах, расходах, об имуществе и обязательствах имущественного характера своих супруги (супруга) и несовершеннолетних детей, от общего количества лиц, замещающих должности муниципальной службы в органах местного самоуправления городского округа Первоуральск, представляющих сведения о доходах, расходах, об имуществе и обязательствах имущественного характера.</a:t>
                      </a:r>
                      <a:endParaRPr lang="ru-RU" sz="1200" b="0" dirty="0"/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0,5%</a:t>
                      </a:r>
                      <a:endParaRPr lang="ru-RU" sz="1200" dirty="0"/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12,2%</a:t>
                      </a:r>
                      <a:endParaRPr lang="ru-RU" sz="1200" dirty="0"/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761960">
                <a:tc>
                  <a:txBody>
                    <a:bodyPr/>
                    <a:lstStyle/>
                    <a:p>
                      <a:r>
                        <a:rPr lang="ru-RU" sz="1200" b="0" dirty="0" smtClean="0"/>
                        <a:t>7</a:t>
                      </a:r>
                      <a:endParaRPr lang="ru-RU" sz="1200" b="0" dirty="0"/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dirty="0" smtClean="0"/>
                        <a:t>Доля лиц, замещающих должности муниципальной службы в органах местного самоуправления городского округа Первоуральск, в том числе ответственных за работу по профилактике коррупционных и иных правонарушений, прошедших обучение по программам антикоррупционной тематики.</a:t>
                      </a:r>
                      <a:endParaRPr lang="ru-RU" sz="1200" b="0" dirty="0"/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100%</a:t>
                      </a:r>
                      <a:endParaRPr lang="ru-RU" sz="1200" dirty="0"/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100%</a:t>
                      </a:r>
                      <a:endParaRPr lang="ru-RU" sz="1200" dirty="0"/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562886">
                <a:tc>
                  <a:txBody>
                    <a:bodyPr/>
                    <a:lstStyle/>
                    <a:p>
                      <a:r>
                        <a:rPr lang="ru-RU" sz="1200" b="0" dirty="0" smtClean="0"/>
                        <a:t>8</a:t>
                      </a:r>
                      <a:endParaRPr lang="ru-RU" sz="1200" b="0" dirty="0"/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dirty="0" smtClean="0"/>
                        <a:t>Доля проектов нормативных правовых актов городского округа Первоуральск, в отношении которых проводилась внутренняя антикоррупционная экспертиза, в общем количестве подготовленных нормативных правовых актов городского округа Первоуральск</a:t>
                      </a:r>
                      <a:endParaRPr lang="ru-RU" sz="1200" b="0" dirty="0"/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100%</a:t>
                      </a:r>
                      <a:endParaRPr lang="ru-RU" sz="1200" dirty="0"/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100%</a:t>
                      </a:r>
                      <a:endParaRPr lang="ru-RU" sz="1200" dirty="0"/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478370">
                <a:tc>
                  <a:txBody>
                    <a:bodyPr/>
                    <a:lstStyle/>
                    <a:p>
                      <a:r>
                        <a:rPr lang="ru-RU" sz="1200" b="0" dirty="0" smtClean="0"/>
                        <a:t>9</a:t>
                      </a:r>
                      <a:endParaRPr lang="ru-RU" sz="1200" b="0" dirty="0"/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dirty="0" smtClean="0"/>
                        <a:t>Доля обращений граждан, организаций (сообщений) о фактах коррупции или коррупционных проявлениях от общего количества обращений.</a:t>
                      </a:r>
                      <a:endParaRPr lang="ru-RU" sz="1200" b="0" dirty="0"/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0,1%</a:t>
                      </a:r>
                      <a:endParaRPr lang="ru-RU" sz="1200" dirty="0"/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0,01%</a:t>
                      </a:r>
                      <a:endParaRPr lang="ru-RU" sz="1200" dirty="0"/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492430">
                <a:tc>
                  <a:txBody>
                    <a:bodyPr/>
                    <a:lstStyle/>
                    <a:p>
                      <a:r>
                        <a:rPr lang="ru-RU" sz="1200" b="0" dirty="0" smtClean="0"/>
                        <a:t>10</a:t>
                      </a:r>
                    </a:p>
                    <a:p>
                      <a:endParaRPr lang="ru-RU" sz="1200" b="0" dirty="0" smtClean="0"/>
                    </a:p>
                    <a:p>
                      <a:endParaRPr lang="ru-RU" sz="1200" b="0" dirty="0" smtClean="0"/>
                    </a:p>
                    <a:p>
                      <a:r>
                        <a:rPr lang="ru-RU" sz="1200" b="0" dirty="0" smtClean="0"/>
                        <a:t>11</a:t>
                      </a:r>
                      <a:endParaRPr lang="ru-RU" sz="1200" b="0" dirty="0"/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b="0" dirty="0" smtClean="0"/>
                        <a:t>Доля нарушений в сфере управления и распоряжения имуществом, находящимся в муниципальной собственности. </a:t>
                      </a:r>
                    </a:p>
                    <a:p>
                      <a:endParaRPr lang="ru-RU" sz="1200" b="0" dirty="0" smtClean="0"/>
                    </a:p>
                    <a:p>
                      <a:r>
                        <a:rPr lang="ru-RU" sz="1200" b="0" dirty="0" smtClean="0"/>
                        <a:t>Доля нарушений действующего законодательства при проведении конкурсов и аукционов на размещение заказов на закупку продукции для муниципальных нужд.</a:t>
                      </a:r>
                    </a:p>
                    <a:p>
                      <a:endParaRPr lang="ru-RU" sz="1200" b="0" dirty="0"/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4,0%</a:t>
                      </a:r>
                    </a:p>
                    <a:p>
                      <a:endParaRPr lang="ru-RU" sz="1200" dirty="0" smtClean="0"/>
                    </a:p>
                    <a:p>
                      <a:r>
                        <a:rPr lang="ru-RU" sz="1200" dirty="0" smtClean="0"/>
                        <a:t>6,0%</a:t>
                      </a:r>
                      <a:endParaRPr lang="ru-RU" sz="1200" dirty="0"/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3,5%</a:t>
                      </a:r>
                    </a:p>
                    <a:p>
                      <a:endParaRPr lang="ru-RU" sz="1200" dirty="0" smtClean="0"/>
                    </a:p>
                    <a:p>
                      <a:r>
                        <a:rPr lang="ru-RU" sz="1200" dirty="0" smtClean="0"/>
                        <a:t>6,0%</a:t>
                      </a:r>
                      <a:endParaRPr lang="ru-RU" sz="1200" dirty="0"/>
                    </a:p>
                  </a:txBody>
                  <a:tcPr marL="29263" marR="292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37472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8676456" y="6309320"/>
            <a:ext cx="4675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solidFill>
                  <a:schemeClr val="bg1"/>
                </a:solidFill>
                <a:latin typeface="Franklin Gothic Book" pitchFamily="34" charset="0"/>
                <a:cs typeface="Times New Roman" pitchFamily="18" charset="0"/>
              </a:rPr>
              <a:t>2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14435" y="836712"/>
            <a:ext cx="830755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3000" dirty="0" smtClean="0">
              <a:latin typeface="Times New Roman"/>
              <a:ea typeface="Calibri"/>
            </a:endParaRPr>
          </a:p>
          <a:p>
            <a:pPr algn="just"/>
            <a:endParaRPr lang="ru-RU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314435" y="2453643"/>
            <a:ext cx="3673980" cy="132343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algn="just">
              <a:defRPr>
                <a:cs typeface="Aharoni" panose="02010803020104030203" pitchFamily="2" charset="-79"/>
              </a:defRPr>
            </a:lvl1pPr>
          </a:lstStyle>
          <a:p>
            <a:pPr algn="ctr"/>
            <a:r>
              <a:rPr lang="ru-RU" sz="1600" cap="all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Комиссия по координации работы по противодействию коррупции </a:t>
            </a:r>
          </a:p>
          <a:p>
            <a:pPr algn="ctr"/>
            <a:r>
              <a:rPr lang="ru-RU" sz="1600" cap="all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 городском округе </a:t>
            </a:r>
            <a:r>
              <a:rPr lang="ru-RU" sz="1600" cap="all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первоуральск</a:t>
            </a:r>
            <a:r>
              <a:rPr lang="ru-RU" sz="1600" cap="all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</a:t>
            </a:r>
            <a:endParaRPr lang="ru-RU" sz="1600" cap="all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829038" y="2021595"/>
            <a:ext cx="1512168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-21391"/>
            <a:ext cx="844247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91746" y="86033"/>
            <a:ext cx="821800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cap="all" dirty="0" smtClean="0">
                <a:latin typeface="Times New Roman" pitchFamily="18" charset="0"/>
                <a:cs typeface="Times New Roman" pitchFamily="18" charset="0"/>
              </a:rPr>
              <a:t>СИСТЕМА </a:t>
            </a:r>
            <a:r>
              <a:rPr lang="ru-RU" cap="all" dirty="0" err="1" smtClean="0">
                <a:latin typeface="Times New Roman" pitchFamily="18" charset="0"/>
                <a:cs typeface="Times New Roman" pitchFamily="18" charset="0"/>
              </a:rPr>
              <a:t>противодействиЯ</a:t>
            </a:r>
            <a:r>
              <a:rPr lang="ru-RU" cap="all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cap="all" dirty="0">
                <a:latin typeface="Times New Roman" pitchFamily="18" charset="0"/>
                <a:cs typeface="Times New Roman" pitchFamily="18" charset="0"/>
              </a:rPr>
              <a:t>коррупции </a:t>
            </a:r>
          </a:p>
          <a:p>
            <a:pPr algn="ctr"/>
            <a:r>
              <a:rPr lang="ru-RU" cap="all" dirty="0">
                <a:latin typeface="Times New Roman" pitchFamily="18" charset="0"/>
                <a:cs typeface="Times New Roman" pitchFamily="18" charset="0"/>
              </a:rPr>
              <a:t>в городском округе Первоуральск</a:t>
            </a:r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4955358" y="1206567"/>
            <a:ext cx="3673980" cy="206210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1600" cap="all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dirty="0" err="1"/>
              <a:t>КомиссиИ</a:t>
            </a:r>
            <a:r>
              <a:rPr lang="ru-RU" dirty="0"/>
              <a:t> по соблюдению требований к служебному поведению муниципальных служащих и урегулированию конфликта интересов в органах местного самоуправления городского округа Первоуральск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33649" y="1206567"/>
            <a:ext cx="3673980" cy="58477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algn="just">
              <a:defRPr>
                <a:cs typeface="Aharoni" panose="02010803020104030203" pitchFamily="2" charset="-79"/>
              </a:defRPr>
            </a:lvl1pPr>
          </a:lstStyle>
          <a:p>
            <a:pPr algn="ctr"/>
            <a:r>
              <a:rPr lang="ru-RU" sz="1600" cap="all" dirty="0" smtClean="0">
                <a:solidFill>
                  <a:schemeClr val="tx1"/>
                </a:solidFill>
                <a:latin typeface="Arial" pitchFamily="34" charset="0"/>
              </a:rPr>
              <a:t>Глава городского округа </a:t>
            </a:r>
            <a:r>
              <a:rPr lang="ru-RU" sz="1600" cap="all" dirty="0" err="1" smtClean="0">
                <a:solidFill>
                  <a:schemeClr val="tx1"/>
                </a:solidFill>
                <a:latin typeface="Arial" pitchFamily="34" charset="0"/>
              </a:rPr>
              <a:t>первоуральск</a:t>
            </a:r>
            <a:r>
              <a:rPr lang="ru-RU" sz="1600" cap="all" dirty="0" smtClean="0">
                <a:solidFill>
                  <a:schemeClr val="tx1"/>
                </a:solidFill>
                <a:latin typeface="Arial" pitchFamily="34" charset="0"/>
              </a:rPr>
              <a:t>  </a:t>
            </a:r>
            <a:endParaRPr lang="ru-RU" sz="1600" cap="all" dirty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5" name="Стрелка вниз 4"/>
          <p:cNvSpPr/>
          <p:nvPr/>
        </p:nvSpPr>
        <p:spPr>
          <a:xfrm>
            <a:off x="1857512" y="1760042"/>
            <a:ext cx="626255" cy="804862"/>
          </a:xfrm>
          <a:prstGeom prst="downArrow">
            <a:avLst/>
          </a:prstGeom>
          <a:solidFill>
            <a:schemeClr val="bg1">
              <a:lumMod val="8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4948006" y="3761753"/>
            <a:ext cx="3673980" cy="504056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 cap="flat" cmpd="sng" algn="ctr">
            <a:solidFill>
              <a:schemeClr val="accent2">
                <a:lumMod val="40000"/>
                <a:lumOff val="60000"/>
              </a:schemeClr>
            </a:solidFill>
            <a:prstDash val="solid"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Администрация городского округа Первоуральск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4955357" y="4500567"/>
            <a:ext cx="3673981" cy="447809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 cap="flat" cmpd="sng" algn="ctr">
            <a:solidFill>
              <a:schemeClr val="accent2">
                <a:lumMod val="40000"/>
                <a:lumOff val="60000"/>
              </a:schemeClr>
            </a:solidFill>
            <a:prstDash val="solid"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Аппарат Первоуральской городской Думы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4920572" y="5102859"/>
            <a:ext cx="3701414" cy="447809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 cap="flat" cmpd="sng" algn="ctr">
            <a:solidFill>
              <a:schemeClr val="accent2">
                <a:lumMod val="40000"/>
                <a:lumOff val="60000"/>
              </a:schemeClr>
            </a:solidFill>
            <a:prstDash val="solid"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Управление образования городского округа Первоуральск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4937965" y="5743391"/>
            <a:ext cx="3708766" cy="858737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 cap="flat" cmpd="sng" algn="ctr">
            <a:solidFill>
              <a:schemeClr val="accent2">
                <a:lumMod val="40000"/>
                <a:lumOff val="60000"/>
              </a:schemeClr>
            </a:solidFill>
            <a:prstDash val="solid"/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Управление </a:t>
            </a:r>
            <a:r>
              <a:rPr kumimoji="0" lang="ru-RU" sz="14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жилищно</a:t>
            </a:r>
            <a:r>
              <a:rPr kumimoji="0" 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– коммунального хозяйства и строительства городского округа Первоуральск</a:t>
            </a:r>
          </a:p>
        </p:txBody>
      </p:sp>
      <p:sp>
        <p:nvSpPr>
          <p:cNvPr id="36" name="Стрелка вниз 35"/>
          <p:cNvSpPr/>
          <p:nvPr/>
        </p:nvSpPr>
        <p:spPr>
          <a:xfrm>
            <a:off x="6566980" y="3268670"/>
            <a:ext cx="626255" cy="508412"/>
          </a:xfrm>
          <a:prstGeom prst="downArrow">
            <a:avLst/>
          </a:prstGeom>
          <a:solidFill>
            <a:schemeClr val="bg1">
              <a:lumMod val="8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764539" y="4279659"/>
            <a:ext cx="255733" cy="22090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6757562" y="4948376"/>
            <a:ext cx="230772" cy="14727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6764539" y="5573216"/>
            <a:ext cx="230772" cy="18354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s://www.pervo.ru/uploads/posts/2020-10/1602131619_pervoru-589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649" y="3991601"/>
            <a:ext cx="3495389" cy="2486995"/>
          </a:xfrm>
          <a:prstGeom prst="rect">
            <a:avLst/>
          </a:prstGeom>
          <a:noFill/>
          <a:scene3d>
            <a:camera prst="obliqueTopRigh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8676456" y="6309320"/>
            <a:ext cx="4675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solidFill>
                  <a:prstClr val="white"/>
                </a:solidFill>
                <a:latin typeface="Franklin Gothic Book" pitchFamily="34" charset="0"/>
                <a:cs typeface="Times New Roman" pitchFamily="18" charset="0"/>
              </a:rPr>
              <a:t>2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14435" y="836712"/>
            <a:ext cx="830755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3000" dirty="0" smtClean="0">
              <a:solidFill>
                <a:prstClr val="black"/>
              </a:solidFill>
              <a:latin typeface="Times New Roman"/>
              <a:ea typeface="Calibri"/>
            </a:endParaRPr>
          </a:p>
          <a:p>
            <a:pPr algn="just"/>
            <a:endParaRPr lang="ru-RU" sz="2400" dirty="0">
              <a:solidFill>
                <a:prstClr val="black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829038" y="2021595"/>
            <a:ext cx="1512168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-21391"/>
            <a:ext cx="844247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6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91746" y="86033"/>
            <a:ext cx="821800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cap="all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СИСТЕМА </a:t>
            </a:r>
            <a:r>
              <a:rPr lang="ru-RU" b="1" cap="all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противодействиЯ</a:t>
            </a:r>
            <a:r>
              <a:rPr lang="ru-RU" b="1" cap="all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cap="all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коррупции </a:t>
            </a:r>
          </a:p>
          <a:p>
            <a:pPr algn="ctr"/>
            <a:r>
              <a:rPr lang="ru-RU" b="1" cap="all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 городском округе Первоуральск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7504" y="1101851"/>
            <a:ext cx="89508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i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Calibri"/>
                <a:cs typeface="Arial" pitchFamily="34" charset="0"/>
              </a:rPr>
              <a:t>Вопросы, рассмотренные в 2021 году Комиссией  по координации работы по противодействию коррупции в городском округе Первоуральск</a:t>
            </a:r>
            <a:endParaRPr lang="ru-RU" b="1" i="1" dirty="0">
              <a:solidFill>
                <a:schemeClr val="tx1">
                  <a:lumMod val="85000"/>
                  <a:lumOff val="1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ятиугольник 9"/>
          <p:cNvSpPr/>
          <p:nvPr/>
        </p:nvSpPr>
        <p:spPr>
          <a:xfrm>
            <a:off x="107504" y="4149080"/>
            <a:ext cx="1512168" cy="936104"/>
          </a:xfrm>
          <a:prstGeom prst="homePlate">
            <a:avLst/>
          </a:prstGeom>
          <a:solidFill>
            <a:schemeClr val="bg1">
              <a:lumMod val="85000"/>
            </a:schemeClr>
          </a:solidFill>
          <a:ln>
            <a:solidFill>
              <a:schemeClr val="bg2">
                <a:lumMod val="25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b="1" dirty="0">
                <a:solidFill>
                  <a:schemeClr val="tx1"/>
                </a:solidFill>
              </a:rPr>
              <a:t>Заседание </a:t>
            </a:r>
            <a:r>
              <a:rPr lang="ru-RU" b="1" dirty="0" smtClean="0">
                <a:solidFill>
                  <a:schemeClr val="tx1"/>
                </a:solidFill>
              </a:rPr>
              <a:t>20.07.2021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6" name="Пятиугольник 25"/>
          <p:cNvSpPr/>
          <p:nvPr/>
        </p:nvSpPr>
        <p:spPr>
          <a:xfrm>
            <a:off x="107504" y="2348880"/>
            <a:ext cx="1512168" cy="936104"/>
          </a:xfrm>
          <a:prstGeom prst="homePlate">
            <a:avLst/>
          </a:prstGeom>
          <a:solidFill>
            <a:schemeClr val="bg1">
              <a:lumMod val="85000"/>
            </a:schemeClr>
          </a:solidFill>
          <a:ln>
            <a:solidFill>
              <a:schemeClr val="bg2">
                <a:lumMod val="25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Заседание 14.04.2021</a:t>
            </a: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1700075" y="3757625"/>
            <a:ext cx="3519995" cy="85950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r>
              <a:rPr lang="ru-RU" sz="1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О выполнении Плана мероприятий </a:t>
            </a:r>
            <a:r>
              <a:rPr lang="ru-RU" sz="1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по противодействию коррупции в городском округе </a:t>
            </a:r>
            <a:r>
              <a:rPr lang="ru-RU" sz="1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Первоуральск 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829038" y="5818375"/>
            <a:ext cx="3024336" cy="80965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r>
              <a:rPr lang="ru-RU" sz="1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Об антикоррупционном мониторинге в городском округе </a:t>
            </a:r>
            <a:r>
              <a:rPr lang="ru-RU" sz="1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Первоуральск</a:t>
            </a:r>
            <a:endParaRPr lang="ru-RU" sz="12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397971" y="1985263"/>
            <a:ext cx="3626609" cy="1663338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r>
              <a:rPr lang="ru-RU" sz="1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О результатах финансовой проверки использования муниципального имущества, расходования средств местного бюджета, соблюдения требований на размещение заказов на поставки товаров, выполнения работ,  оказания услуг для муниципальных </a:t>
            </a:r>
            <a:r>
              <a:rPr lang="ru-RU" sz="1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нужд</a:t>
            </a:r>
            <a:endParaRPr lang="ru-RU" sz="12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697446" y="1985263"/>
            <a:ext cx="3519995" cy="1663338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r>
              <a:rPr lang="ru-RU" sz="1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О правоприменительной </a:t>
            </a:r>
            <a:r>
              <a:rPr lang="ru-RU" sz="1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практике по результатам, вступивших в законную силу решений судов, о признании недействительными ненормативных правовых актов, незаконными решений  и действий (бездействий) органов местного самоуправления муниципальных предприятий, учреждений и должностных </a:t>
            </a:r>
            <a:r>
              <a:rPr lang="ru-RU" sz="1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лиц </a:t>
            </a:r>
            <a:endParaRPr lang="ru-RU" sz="12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423892" y="3757625"/>
            <a:ext cx="3622256" cy="859507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r>
              <a:rPr lang="ru-RU" sz="1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О реализации мер по противодействию коррупции в муниципальных организациях городского округа Первоуральск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423892" y="4725144"/>
            <a:ext cx="3622256" cy="96096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r>
              <a:rPr lang="ru-RU" sz="1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О результатах проверок, проведенных в сфере ЖКХ и выявленных в ходе проверки коррупционных правонарушений в сфере ЖКХ.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1673064" y="4725144"/>
            <a:ext cx="3519994" cy="960964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r>
              <a:rPr lang="ru-RU" sz="1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О мерах по противодействию коррупции при распределении и использовании земельных участков на территории городского округа Первоуральск.</a:t>
            </a:r>
          </a:p>
        </p:txBody>
      </p:sp>
    </p:spTree>
    <p:extLst>
      <p:ext uri="{BB962C8B-B14F-4D97-AF65-F5344CB8AC3E}">
        <p14:creationId xmlns:p14="http://schemas.microsoft.com/office/powerpoint/2010/main" val="2937054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8676456" y="6309320"/>
            <a:ext cx="4675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  <a:latin typeface="Franklin Gothic Book" pitchFamily="34" charset="0"/>
                <a:cs typeface="Times New Roman" pitchFamily="18" charset="0"/>
              </a:rPr>
              <a:t>5</a:t>
            </a:r>
            <a:endParaRPr lang="ru-RU" sz="1600" b="1" dirty="0">
              <a:solidFill>
                <a:schemeClr val="bg1"/>
              </a:solidFill>
              <a:latin typeface="Franklin Gothic Book" pitchFamily="34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14435" y="836712"/>
            <a:ext cx="830755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3000" dirty="0" smtClean="0">
              <a:latin typeface="Times New Roman"/>
              <a:ea typeface="Calibri"/>
            </a:endParaRPr>
          </a:p>
          <a:p>
            <a:pPr algn="just"/>
            <a:endParaRPr lang="ru-RU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738616" y="1916832"/>
            <a:ext cx="3181720" cy="70788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algn="just">
              <a:defRPr>
                <a:cs typeface="Aharoni" panose="02010803020104030203" pitchFamily="2" charset="-79"/>
              </a:defRPr>
            </a:lvl1pPr>
          </a:lstStyle>
          <a:p>
            <a:pPr algn="ctr"/>
            <a:r>
              <a:rPr lang="ru-RU" sz="2000" b="1" i="1" dirty="0" smtClean="0"/>
              <a:t>Проекты нормативно – правовых актов</a:t>
            </a:r>
            <a:endParaRPr lang="ru-RU" sz="2000" b="1" i="1" dirty="0"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34739" y="116632"/>
            <a:ext cx="844247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latin typeface="Arial" pitchFamily="34" charset="0"/>
                <a:cs typeface="Arial" pitchFamily="34" charset="0"/>
              </a:rPr>
              <a:t>Повышение результативности антикоррупционной экспертизы нормативных правовых актов городского округа Первоуральск и их проектов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517647" y="4621059"/>
            <a:ext cx="2601382" cy="584775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algn="just">
              <a:defRPr>
                <a:cs typeface="Aharoni" panose="02010803020104030203" pitchFamily="2" charset="-79"/>
              </a:defRPr>
            </a:lvl1pPr>
          </a:lstStyle>
          <a:p>
            <a:r>
              <a:rPr lang="ru-RU" sz="1600" b="1" i="1" dirty="0" err="1" smtClean="0">
                <a:latin typeface="Calibri" pitchFamily="34" charset="0"/>
                <a:cs typeface="Calibri" pitchFamily="34" charset="0"/>
              </a:rPr>
              <a:t>коррупциогенные</a:t>
            </a:r>
            <a:r>
              <a:rPr lang="ru-RU" sz="1600" b="1" i="1" dirty="0" smtClean="0">
                <a:latin typeface="Calibri" pitchFamily="34" charset="0"/>
                <a:cs typeface="Calibri" pitchFamily="34" charset="0"/>
              </a:rPr>
              <a:t> факторы </a:t>
            </a:r>
            <a:r>
              <a:rPr lang="ru-RU" sz="1600" b="1" i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не выявлены</a:t>
            </a:r>
            <a:endParaRPr lang="ru-RU" sz="1600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34739" y="1030801"/>
            <a:ext cx="8944915" cy="707886"/>
          </a:xfrm>
          <a:prstGeom prst="rect">
            <a:avLst/>
          </a:prstGeom>
          <a:solidFill>
            <a:schemeClr val="bg1">
              <a:lumMod val="85000"/>
            </a:schemeClr>
          </a:solidFill>
          <a:ln/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algn="just">
              <a:defRPr>
                <a:cs typeface="Aharoni" panose="02010803020104030203" pitchFamily="2" charset="-79"/>
              </a:defRPr>
            </a:lvl1pPr>
          </a:lstStyle>
          <a:p>
            <a:pPr algn="ctr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Обобщение результатов 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антикоррупционной экспертизы </a:t>
            </a:r>
          </a:p>
          <a:p>
            <a:pPr algn="ctr"/>
            <a:r>
              <a:rPr lang="ru-RU" sz="2000" b="1" dirty="0">
                <a:latin typeface="Arial" pitchFamily="34" charset="0"/>
                <a:cs typeface="Arial" pitchFamily="34" charset="0"/>
              </a:rPr>
              <a:t>нормативных правовых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актов и  их проектов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Стрелка вправо 3"/>
          <p:cNvSpPr/>
          <p:nvPr/>
        </p:nvSpPr>
        <p:spPr>
          <a:xfrm rot="5400000">
            <a:off x="1463111" y="2855724"/>
            <a:ext cx="783601" cy="376212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bg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dk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143631" y="1916832"/>
            <a:ext cx="2442820" cy="70788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algn="just">
              <a:defRPr>
                <a:cs typeface="Aharoni" panose="02010803020104030203" pitchFamily="2" charset="-79"/>
              </a:defRPr>
            </a:lvl1pPr>
          </a:lstStyle>
          <a:p>
            <a:pPr algn="ctr"/>
            <a:r>
              <a:rPr lang="ru-RU" sz="2000" b="1" i="1" dirty="0"/>
              <a:t>Н</a:t>
            </a:r>
            <a:r>
              <a:rPr lang="ru-RU" sz="2000" b="1" i="1" dirty="0" smtClean="0"/>
              <a:t>ормативно – правовые акты</a:t>
            </a:r>
            <a:endParaRPr lang="ru-RU" sz="2000" b="1" i="1" dirty="0">
              <a:cs typeface="Times New Roman" pitchFamily="18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648450" y="3435628"/>
            <a:ext cx="1514439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algn="just">
              <a:defRPr>
                <a:cs typeface="Aharoni" panose="02010803020104030203" pitchFamily="2" charset="-79"/>
              </a:defRPr>
            </a:lvl1pPr>
          </a:lstStyle>
          <a:p>
            <a:pPr algn="ctr"/>
            <a:r>
              <a:rPr lang="ru-RU" b="1" dirty="0" smtClean="0"/>
              <a:t>109 актов</a:t>
            </a:r>
            <a:endParaRPr lang="ru-RU" b="1" dirty="0">
              <a:cs typeface="Times New Roman" pitchFamily="18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179330" y="2697983"/>
            <a:ext cx="16411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экспертиза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266315" y="3435628"/>
            <a:ext cx="1514439" cy="36933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2000" b="1">
                <a:cs typeface="Aharoni" panose="02010803020104030203" pitchFamily="2" charset="-79"/>
              </a:defRPr>
            </a:lvl1pPr>
          </a:lstStyle>
          <a:p>
            <a:r>
              <a:rPr lang="ru-RU" sz="1800" dirty="0" smtClean="0"/>
              <a:t>201 акт</a:t>
            </a:r>
            <a:endParaRPr lang="ru-RU" sz="1800" dirty="0"/>
          </a:p>
        </p:txBody>
      </p:sp>
      <p:sp>
        <p:nvSpPr>
          <p:cNvPr id="46" name="Стрелка вправо 45"/>
          <p:cNvSpPr/>
          <p:nvPr/>
        </p:nvSpPr>
        <p:spPr>
          <a:xfrm rot="5400000">
            <a:off x="6883330" y="2855725"/>
            <a:ext cx="783600" cy="376212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bg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dk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544487" y="2704082"/>
            <a:ext cx="16411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экспертиза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1" name="Стрелка вправо 20"/>
          <p:cNvSpPr/>
          <p:nvPr/>
        </p:nvSpPr>
        <p:spPr>
          <a:xfrm rot="5400000">
            <a:off x="6902579" y="3987436"/>
            <a:ext cx="741164" cy="376212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bg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dk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445157" y="4711407"/>
            <a:ext cx="1544109" cy="677108"/>
          </a:xfrm>
          <a:prstGeom prst="rect">
            <a:avLst/>
          </a:prstGeom>
          <a:solidFill>
            <a:schemeClr val="bg1">
              <a:lumMod val="95000"/>
            </a:schemeClr>
          </a:solidFill>
          <a:ln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/>
            <a:r>
              <a:rPr lang="ru-RU" sz="14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16 заключений </a:t>
            </a:r>
            <a:r>
              <a:rPr lang="ru-RU" sz="1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прокуратуры   </a:t>
            </a:r>
          </a:p>
          <a:p>
            <a:pPr lvl="0"/>
            <a:r>
              <a:rPr lang="ru-RU" sz="12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</a:t>
            </a:r>
            <a:r>
              <a:rPr lang="ru-RU" sz="12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ru-RU" sz="12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Первоуральска</a:t>
            </a:r>
            <a:endParaRPr lang="ru-RU" sz="1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802400" y="3435628"/>
            <a:ext cx="1840568" cy="954107"/>
          </a:xfrm>
          <a:prstGeom prst="rect">
            <a:avLst/>
          </a:prstGeom>
          <a:solidFill>
            <a:schemeClr val="bg1"/>
          </a:solidFill>
          <a:ln/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4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Заключения </a:t>
            </a:r>
            <a:endParaRPr lang="ru-RU" sz="1400" b="1" i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4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 </a:t>
            </a:r>
            <a:r>
              <a:rPr lang="ru-RU" sz="14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выявлении </a:t>
            </a:r>
            <a:r>
              <a:rPr lang="ru-RU" sz="1400" i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коррупциогенных</a:t>
            </a:r>
            <a:r>
              <a:rPr lang="ru-RU" sz="14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факторов</a:t>
            </a:r>
          </a:p>
        </p:txBody>
      </p:sp>
      <p:sp>
        <p:nvSpPr>
          <p:cNvPr id="31" name="Стрелка вправо 30"/>
          <p:cNvSpPr/>
          <p:nvPr/>
        </p:nvSpPr>
        <p:spPr>
          <a:xfrm rot="5400000">
            <a:off x="1483659" y="3991115"/>
            <a:ext cx="748521" cy="376212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bg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dk1"/>
              </a:solidFill>
            </a:endParaRPr>
          </a:p>
        </p:txBody>
      </p:sp>
      <p:sp>
        <p:nvSpPr>
          <p:cNvPr id="34" name="Стрелка вправо 33"/>
          <p:cNvSpPr/>
          <p:nvPr/>
        </p:nvSpPr>
        <p:spPr>
          <a:xfrm rot="1812833">
            <a:off x="1998621" y="5701201"/>
            <a:ext cx="960838" cy="631467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bg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dk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27820" y="4676755"/>
            <a:ext cx="1731784" cy="1046440"/>
          </a:xfrm>
          <a:prstGeom prst="rect">
            <a:avLst/>
          </a:prstGeom>
          <a:solidFill>
            <a:schemeClr val="bg1">
              <a:lumMod val="95000"/>
            </a:schemeClr>
          </a:solidFill>
          <a:ln/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/>
            <a:r>
              <a:rPr lang="ru-RU" sz="14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ru-RU" sz="14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заключения </a:t>
            </a:r>
            <a:r>
              <a:rPr lang="ru-RU" sz="12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правового комитета Администрации городского округа  </a:t>
            </a:r>
          </a:p>
          <a:p>
            <a:pPr lvl="0"/>
            <a:r>
              <a:rPr lang="ru-RU" sz="12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Первоуральска</a:t>
            </a:r>
            <a:endParaRPr lang="ru-RU" sz="1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33603" y="3435631"/>
            <a:ext cx="81002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 smtClean="0">
                <a:solidFill>
                  <a:srgbClr val="FF0000"/>
                </a:solidFill>
              </a:rPr>
              <a:t>100%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051010" y="6016934"/>
            <a:ext cx="220125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600" b="1" i="1" dirty="0" err="1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коррупциогенные</a:t>
            </a:r>
            <a:r>
              <a:rPr lang="ru-RU" sz="1600" b="1" i="1" dirty="0">
                <a:solidFill>
                  <a:schemeClr val="bg2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 факторы </a:t>
            </a:r>
            <a:r>
              <a:rPr lang="ru-RU" sz="1600" b="1" i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устранены</a:t>
            </a:r>
            <a:endParaRPr lang="ru-RU" sz="1600" i="1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2820437" y="3517350"/>
            <a:ext cx="98196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2915209" y="3517350"/>
            <a:ext cx="887191" cy="0"/>
          </a:xfrm>
          <a:prstGeom prst="straightConnector1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3872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8676456" y="6309320"/>
            <a:ext cx="4675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  <a:latin typeface="Franklin Gothic Book" pitchFamily="34" charset="0"/>
                <a:cs typeface="Times New Roman" pitchFamily="18" charset="0"/>
              </a:rPr>
              <a:t>5</a:t>
            </a:r>
            <a:endParaRPr lang="ru-RU" sz="1600" b="1" dirty="0">
              <a:solidFill>
                <a:schemeClr val="bg1"/>
              </a:solidFill>
              <a:latin typeface="Franklin Gothic Book" pitchFamily="34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14435" y="836712"/>
            <a:ext cx="830755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3000" dirty="0" smtClean="0">
              <a:latin typeface="Times New Roman"/>
              <a:ea typeface="Calibri"/>
            </a:endParaRPr>
          </a:p>
          <a:p>
            <a:pPr algn="just"/>
            <a:endParaRPr lang="ru-RU" sz="24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767523" y="1939563"/>
            <a:ext cx="5900821" cy="572359"/>
          </a:xfrm>
          <a:prstGeom prst="rect">
            <a:avLst/>
          </a:prstGeom>
          <a:solidFill>
            <a:schemeClr val="bg1">
              <a:lumMod val="85000"/>
            </a:schemeClr>
          </a:solidFill>
          <a:ln/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Calibri" pitchFamily="34" charset="0"/>
                <a:cs typeface="Calibri" pitchFamily="34" charset="0"/>
              </a:rPr>
              <a:t>ОРГАНЫ МЕСТНОГО САМОУПРАВЛЕНИЯ</a:t>
            </a:r>
            <a:endParaRPr lang="ru-RU" sz="20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Выгнутая влево стрелка 4"/>
          <p:cNvSpPr/>
          <p:nvPr/>
        </p:nvSpPr>
        <p:spPr>
          <a:xfrm>
            <a:off x="819884" y="2123434"/>
            <a:ext cx="825367" cy="1314985"/>
          </a:xfrm>
          <a:prstGeom prst="curvedRightArrow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25000"/>
              </a:schemeClr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34739" y="116632"/>
            <a:ext cx="844247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latin typeface="Arial" pitchFamily="34" charset="0"/>
                <a:cs typeface="Arial" pitchFamily="34" charset="0"/>
              </a:rPr>
              <a:t>Повышение результативности антикоррупционной экспертизы нормативных правовых актов городского округа Первоуральск и их проектов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979712" y="2780928"/>
            <a:ext cx="5472608" cy="1077218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algn="just">
              <a:defRPr>
                <a:cs typeface="Aharoni" panose="02010803020104030203" pitchFamily="2" charset="-79"/>
              </a:defRPr>
            </a:lvl1pPr>
          </a:lstStyle>
          <a:p>
            <a:pPr algn="ctr"/>
            <a:r>
              <a:rPr lang="ru-RU" sz="1400" b="1" dirty="0" smtClean="0">
                <a:latin typeface="Arial" pitchFamily="34" charset="0"/>
                <a:ea typeface="Times New Roman"/>
                <a:cs typeface="Arial" pitchFamily="34" charset="0"/>
              </a:rPr>
              <a:t>Размещение проектов  нормативных </a:t>
            </a:r>
            <a:r>
              <a:rPr lang="ru-RU" sz="1400" b="1" dirty="0">
                <a:latin typeface="Arial" pitchFamily="34" charset="0"/>
                <a:ea typeface="Times New Roman"/>
                <a:cs typeface="Arial" pitchFamily="34" charset="0"/>
              </a:rPr>
              <a:t>правовых </a:t>
            </a:r>
            <a:r>
              <a:rPr lang="ru-RU" sz="1400" b="1" dirty="0" smtClean="0">
                <a:latin typeface="Arial" pitchFamily="34" charset="0"/>
                <a:ea typeface="Times New Roman"/>
                <a:cs typeface="Arial" pitchFamily="34" charset="0"/>
              </a:rPr>
              <a:t>актов проведения независимой антикоррупционной экспертизы:</a:t>
            </a:r>
          </a:p>
          <a:p>
            <a:pPr algn="ctr"/>
            <a:r>
              <a:rPr lang="en-US" sz="1400" b="1" dirty="0">
                <a:latin typeface="Arial" pitchFamily="34" charset="0"/>
                <a:ea typeface="Times New Roman"/>
                <a:cs typeface="Arial" pitchFamily="34" charset="0"/>
                <a:hlinkClick r:id="rId3"/>
              </a:rPr>
              <a:t>https://prvadm.ru/nezavisimaja-jekspertiza</a:t>
            </a:r>
            <a:r>
              <a:rPr lang="en-US" sz="1100" b="1" dirty="0" smtClean="0">
                <a:latin typeface="Arial" pitchFamily="34" charset="0"/>
                <a:ea typeface="Times New Roman"/>
                <a:cs typeface="Arial" pitchFamily="34" charset="0"/>
                <a:hlinkClick r:id="rId3"/>
              </a:rPr>
              <a:t>/</a:t>
            </a:r>
            <a:endParaRPr lang="ru-RU" sz="1100" b="1" dirty="0" smtClean="0">
              <a:latin typeface="Arial" pitchFamily="34" charset="0"/>
              <a:ea typeface="Times New Roman"/>
              <a:cs typeface="Arial" pitchFamily="34" charset="0"/>
            </a:endParaRPr>
          </a:p>
          <a:p>
            <a:pPr algn="ctr"/>
            <a:r>
              <a:rPr lang="ru-RU" sz="1100" b="1" dirty="0" smtClean="0">
                <a:latin typeface="Arial" pitchFamily="34" charset="0"/>
                <a:ea typeface="Times New Roman"/>
                <a:cs typeface="Arial" pitchFamily="34" charset="0"/>
              </a:rPr>
              <a:t> </a:t>
            </a:r>
          </a:p>
          <a:p>
            <a:pPr algn="ctr">
              <a:spcAft>
                <a:spcPts val="0"/>
              </a:spcAft>
            </a:pPr>
            <a:r>
              <a:rPr lang="ru-RU" sz="1100" b="1" dirty="0" smtClean="0"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endParaRPr lang="ru-RU" sz="1100" b="1" dirty="0">
              <a:solidFill>
                <a:srgbClr val="FF0000"/>
              </a:solidFill>
              <a:latin typeface="Arial" pitchFamily="34" charset="0"/>
              <a:ea typeface="Times New Roman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5555" y="1035269"/>
            <a:ext cx="791505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000" b="1" dirty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Ведение учета  и обобщение результатов независимой антикоррупционной экспертизы 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275856" y="4199810"/>
            <a:ext cx="1514439" cy="40011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2000" b="1">
                <a:cs typeface="Aharoni" panose="02010803020104030203" pitchFamily="2" charset="-79"/>
              </a:defRPr>
            </a:lvl1pPr>
          </a:lstStyle>
          <a:p>
            <a:r>
              <a:rPr lang="ru-RU" dirty="0" smtClean="0"/>
              <a:t>201 проект</a:t>
            </a:r>
            <a:endParaRPr lang="ru-RU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4918660" y="4199810"/>
            <a:ext cx="103942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b="1" dirty="0" smtClean="0">
                <a:solidFill>
                  <a:srgbClr val="FF0000"/>
                </a:solidFill>
              </a:rPr>
              <a:t>100%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38" name="Стрелка вниз 37"/>
          <p:cNvSpPr/>
          <p:nvPr/>
        </p:nvSpPr>
        <p:spPr>
          <a:xfrm rot="1500028">
            <a:off x="5630218" y="4421909"/>
            <a:ext cx="2341564" cy="2294678"/>
          </a:xfrm>
          <a:prstGeom prst="downArrow">
            <a:avLst>
              <a:gd name="adj1" fmla="val 50000"/>
              <a:gd name="adj2" fmla="val 49970"/>
            </a:avLst>
          </a:prstGeom>
          <a:solidFill>
            <a:schemeClr val="bg2">
              <a:lumMod val="75000"/>
            </a:schemeClr>
          </a:solidFill>
          <a:ln>
            <a:solidFill>
              <a:schemeClr val="bg1">
                <a:lumMod val="85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 smtClean="0">
                <a:solidFill>
                  <a:srgbClr val="FF0000"/>
                </a:solidFill>
              </a:rPr>
              <a:t>Уведом</a:t>
            </a:r>
            <a:endParaRPr lang="ru-RU" b="1" dirty="0" smtClean="0">
              <a:solidFill>
                <a:srgbClr val="FF0000"/>
              </a:solidFill>
            </a:endParaRPr>
          </a:p>
          <a:p>
            <a:pPr algn="ctr"/>
            <a:r>
              <a:rPr lang="ru-RU" b="1" dirty="0" err="1" smtClean="0">
                <a:solidFill>
                  <a:srgbClr val="FF0000"/>
                </a:solidFill>
              </a:rPr>
              <a:t>ления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123727" y="5085185"/>
            <a:ext cx="3442047" cy="139341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spcAft>
                <a:spcPts val="0"/>
              </a:spcAft>
            </a:pPr>
            <a:r>
              <a:rPr lang="ru-RU" sz="1600" b="1" dirty="0" err="1">
                <a:solidFill>
                  <a:srgbClr val="FF0000"/>
                </a:solidFill>
                <a:latin typeface="Liberation Serif"/>
                <a:ea typeface="Times New Roman"/>
              </a:rPr>
              <a:t>Чуприянов</a:t>
            </a:r>
            <a:r>
              <a:rPr lang="ru-RU" sz="1600" b="1" dirty="0">
                <a:solidFill>
                  <a:srgbClr val="FF0000"/>
                </a:solidFill>
                <a:latin typeface="Liberation Serif"/>
                <a:ea typeface="Times New Roman"/>
              </a:rPr>
              <a:t> В.Н. – 4 </a:t>
            </a:r>
            <a:r>
              <a:rPr lang="ru-RU" sz="1600" b="1" dirty="0" smtClean="0">
                <a:solidFill>
                  <a:srgbClr val="FF0000"/>
                </a:solidFill>
                <a:latin typeface="Liberation Serif"/>
                <a:ea typeface="Times New Roman"/>
              </a:rPr>
              <a:t>заключения </a:t>
            </a:r>
            <a:r>
              <a:rPr lang="ru-RU" sz="1600" dirty="0" smtClean="0">
                <a:solidFill>
                  <a:schemeClr val="tx1"/>
                </a:solidFill>
                <a:latin typeface="Liberation Serif"/>
                <a:ea typeface="Times New Roman"/>
              </a:rPr>
              <a:t>об отсутствии </a:t>
            </a:r>
            <a:r>
              <a:rPr lang="ru-RU" sz="1600" dirty="0" err="1" smtClean="0">
                <a:solidFill>
                  <a:schemeClr val="tx1"/>
                </a:solidFill>
                <a:latin typeface="Liberation Serif"/>
                <a:ea typeface="Times New Roman"/>
              </a:rPr>
              <a:t>коррупциогенных</a:t>
            </a:r>
            <a:r>
              <a:rPr lang="ru-RU" sz="1600" dirty="0" smtClean="0">
                <a:solidFill>
                  <a:schemeClr val="tx1"/>
                </a:solidFill>
                <a:latin typeface="Liberation Serif"/>
                <a:ea typeface="Times New Roman"/>
              </a:rPr>
              <a:t> факторов</a:t>
            </a:r>
            <a:endParaRPr lang="ru-RU" sz="1600" dirty="0">
              <a:solidFill>
                <a:schemeClr val="tx1"/>
              </a:solidFill>
              <a:latin typeface="Times New Roman"/>
              <a:ea typeface="Times New Roman"/>
            </a:endParaRPr>
          </a:p>
        </p:txBody>
      </p:sp>
      <p:sp>
        <p:nvSpPr>
          <p:cNvPr id="17" name="Rectangle 1"/>
          <p:cNvSpPr>
            <a:spLocks noChangeArrowheads="1"/>
          </p:cNvSpPr>
          <p:nvPr/>
        </p:nvSpPr>
        <p:spPr bwMode="auto">
          <a:xfrm>
            <a:off x="993775" y="1600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1769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8676456" y="6309320"/>
            <a:ext cx="4675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  <a:latin typeface="Franklin Gothic Book" pitchFamily="34" charset="0"/>
                <a:cs typeface="Times New Roman" pitchFamily="18" charset="0"/>
              </a:rPr>
              <a:t>7</a:t>
            </a:r>
            <a:endParaRPr lang="ru-RU" sz="1600" b="1" dirty="0">
              <a:solidFill>
                <a:schemeClr val="bg1"/>
              </a:solidFill>
              <a:latin typeface="Franklin Gothic Book" pitchFamily="34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41367" y="1282554"/>
            <a:ext cx="830755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3000" dirty="0" smtClean="0">
              <a:latin typeface="Times New Roman"/>
              <a:ea typeface="Calibri"/>
            </a:endParaRPr>
          </a:p>
          <a:p>
            <a:pPr algn="just"/>
            <a:endParaRPr lang="ru-RU" sz="24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368301" y="116632"/>
            <a:ext cx="825368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latin typeface="Arial" pitchFamily="34" charset="0"/>
                <a:cs typeface="Arial" pitchFamily="34" charset="0"/>
              </a:rPr>
              <a:t>СОВЕРШЕНСТВОВАНИЕ РАБОТЫ ПО ПРОФИЛАКТИКЕ КОРРУПЦИОННЫХ И ИНЫХ ПРАВОНАРУШЕНИЙ В СИСТЕМЕ КАДРОВОЙ РАБОТЫ</a:t>
            </a:r>
            <a:endParaRPr lang="ru-RU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34516" y="1100377"/>
            <a:ext cx="8901979" cy="7294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square">
            <a:spAutoFit/>
          </a:bodyPr>
          <a:lstStyle/>
          <a:p>
            <a:pPr lvl="0" algn="ctr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Организация приема </a:t>
            </a:r>
            <a:r>
              <a:rPr lang="ru-RU" b="1" dirty="0">
                <a:solidFill>
                  <a:schemeClr val="bg2">
                    <a:lumMod val="10000"/>
                  </a:schemeClr>
                </a:solidFill>
                <a:latin typeface="Arial" pitchFamily="34" charset="0"/>
                <a:cs typeface="Arial" pitchFamily="34" charset="0"/>
              </a:rPr>
              <a:t>сведений о доходах, расходах, об имуществе и обязательствах имущественного характера</a:t>
            </a:r>
            <a:endParaRPr lang="ru-RU" b="1" dirty="0">
              <a:solidFill>
                <a:schemeClr val="bg2">
                  <a:lumMod val="10000"/>
                </a:schemeClr>
              </a:solidFill>
              <a:latin typeface="Arial" pitchFamily="34" charset="0"/>
              <a:ea typeface="Calibri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1503" y="2069191"/>
            <a:ext cx="193674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ru-RU" sz="1600" b="1" dirty="0">
                <a:latin typeface="Arial" pitchFamily="34" charset="0"/>
                <a:ea typeface="Times New Roman"/>
                <a:cs typeface="Arial" pitchFamily="34" charset="0"/>
              </a:rPr>
              <a:t>Муниципальные </a:t>
            </a:r>
            <a:endParaRPr lang="ru-RU" sz="1600" b="1" dirty="0" smtClean="0"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spcAft>
                <a:spcPts val="0"/>
              </a:spcAft>
            </a:pPr>
            <a:r>
              <a:rPr lang="ru-RU" sz="1600" b="1" dirty="0" smtClean="0">
                <a:latin typeface="Arial" pitchFamily="34" charset="0"/>
                <a:ea typeface="Times New Roman"/>
                <a:cs typeface="Arial" pitchFamily="34" charset="0"/>
              </a:rPr>
              <a:t>служащие </a:t>
            </a:r>
            <a:endParaRPr lang="ru-RU" sz="1600" b="1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463327" y="1937515"/>
            <a:ext cx="35731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1600" b="1" dirty="0">
                <a:latin typeface="Arial" pitchFamily="34" charset="0"/>
                <a:ea typeface="Times New Roman"/>
                <a:cs typeface="Arial" pitchFamily="34" charset="0"/>
              </a:rPr>
              <a:t>Руководители муниципальных </a:t>
            </a:r>
            <a:r>
              <a:rPr lang="ru-RU" sz="1600" b="1" dirty="0" smtClean="0">
                <a:latin typeface="Arial" pitchFamily="34" charset="0"/>
                <a:ea typeface="Times New Roman"/>
                <a:cs typeface="Arial" pitchFamily="34" charset="0"/>
              </a:rPr>
              <a:t>учреждений, доходы </a:t>
            </a:r>
            <a:r>
              <a:rPr lang="ru-RU" sz="1600" b="1" dirty="0">
                <a:solidFill>
                  <a:srgbClr val="FF0000"/>
                </a:solidFill>
                <a:latin typeface="Arial" pitchFamily="34" charset="0"/>
                <a:ea typeface="Times New Roman"/>
                <a:cs typeface="Arial" pitchFamily="34" charset="0"/>
              </a:rPr>
              <a:t>- 60 (100%) </a:t>
            </a:r>
            <a:endParaRPr lang="ru-RU" sz="1600" b="1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Семинар для бухгалтеров всех типов бюджетного (государственного) сектора си...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891" y="2962583"/>
            <a:ext cx="1458173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81503" y="5044181"/>
            <a:ext cx="229195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1400" dirty="0" smtClean="0">
                <a:latin typeface="Arial" pitchFamily="34" charset="0"/>
                <a:ea typeface="Times New Roman"/>
                <a:cs typeface="Arial" pitchFamily="34" charset="0"/>
              </a:rPr>
              <a:t>Проведение обучающих</a:t>
            </a:r>
          </a:p>
          <a:p>
            <a:pPr>
              <a:spcAft>
                <a:spcPts val="0"/>
              </a:spcAft>
            </a:pPr>
            <a:r>
              <a:rPr lang="ru-RU" sz="1400" dirty="0" smtClean="0">
                <a:latin typeface="Arial" pitchFamily="34" charset="0"/>
                <a:ea typeface="Times New Roman"/>
                <a:cs typeface="Arial" pitchFamily="34" charset="0"/>
              </a:rPr>
              <a:t> семинаров</a:t>
            </a:r>
            <a:endParaRPr lang="ru-RU" sz="1400" b="1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218160" y="5041453"/>
            <a:ext cx="16333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ru-RU" sz="140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Индивидуальные</a:t>
            </a:r>
          </a:p>
          <a:p>
            <a:pPr>
              <a:spcAft>
                <a:spcPts val="0"/>
              </a:spcAft>
            </a:pPr>
            <a:r>
              <a:rPr lang="ru-RU" sz="1400" dirty="0" smtClean="0">
                <a:solidFill>
                  <a:schemeClr val="bg2">
                    <a:lumMod val="10000"/>
                  </a:schemeClr>
                </a:solidFill>
                <a:latin typeface="Arial" pitchFamily="34" charset="0"/>
                <a:ea typeface="Times New Roman"/>
                <a:cs typeface="Arial" pitchFamily="34" charset="0"/>
              </a:rPr>
              <a:t> консультации</a:t>
            </a:r>
            <a:endParaRPr lang="ru-RU" sz="1400" b="1" i="1" dirty="0">
              <a:solidFill>
                <a:schemeClr val="bg2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80489" y="4469603"/>
            <a:ext cx="220523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14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Февраль 2021</a:t>
            </a:r>
            <a:endParaRPr lang="ru-RU" sz="1400" b="1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9" name="Прямая со стрелкой 28"/>
          <p:cNvCxnSpPr/>
          <p:nvPr/>
        </p:nvCxnSpPr>
        <p:spPr>
          <a:xfrm>
            <a:off x="2123728" y="4797152"/>
            <a:ext cx="182226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8" name="Прямая со стрелкой 2047"/>
          <p:cNvCxnSpPr/>
          <p:nvPr/>
        </p:nvCxnSpPr>
        <p:spPr>
          <a:xfrm>
            <a:off x="399239" y="4797152"/>
            <a:ext cx="1724489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6" name="Прямая со стрелкой 2055"/>
          <p:cNvCxnSpPr/>
          <p:nvPr/>
        </p:nvCxnSpPr>
        <p:spPr>
          <a:xfrm>
            <a:off x="3945989" y="4794811"/>
            <a:ext cx="1778139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8" name="Прямая со стрелкой 2057"/>
          <p:cNvCxnSpPr/>
          <p:nvPr/>
        </p:nvCxnSpPr>
        <p:spPr>
          <a:xfrm flipV="1">
            <a:off x="5627213" y="4794811"/>
            <a:ext cx="1722680" cy="46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9" name="Picture 8" descr="Интервью при приеме на работу &amp;ndash; важная часть бизнес-процессов в о...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999531"/>
            <a:ext cx="1581804" cy="1452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1" name="Picture 12" descr="Справка о доходах расходах об имуществе и обязательствах имущественного хар...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2228" y="2999531"/>
            <a:ext cx="1154553" cy="1341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62" name="Прямоугольник 2061"/>
          <p:cNvSpPr/>
          <p:nvPr/>
        </p:nvSpPr>
        <p:spPr>
          <a:xfrm>
            <a:off x="3952091" y="5090347"/>
            <a:ext cx="1877057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1400" dirty="0" smtClean="0">
                <a:latin typeface="Arial" pitchFamily="34" charset="0"/>
                <a:ea typeface="Times New Roman"/>
                <a:cs typeface="Arial" pitchFamily="34" charset="0"/>
              </a:rPr>
              <a:t>Прием сведений</a:t>
            </a:r>
          </a:p>
          <a:p>
            <a:pPr>
              <a:spcAft>
                <a:spcPts val="0"/>
              </a:spcAft>
            </a:pPr>
            <a:r>
              <a:rPr lang="ru-RU" sz="1100" dirty="0" smtClean="0"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endParaRPr lang="ru-RU" sz="1100" b="1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63" name="Прямоугольник 2062"/>
          <p:cNvSpPr/>
          <p:nvPr/>
        </p:nvSpPr>
        <p:spPr>
          <a:xfrm>
            <a:off x="3945989" y="4442647"/>
            <a:ext cx="15173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ru-RU" sz="14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30 апреля </a:t>
            </a:r>
            <a:r>
              <a:rPr lang="ru-RU" sz="1400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2021</a:t>
            </a:r>
          </a:p>
        </p:txBody>
      </p:sp>
      <p:sp>
        <p:nvSpPr>
          <p:cNvPr id="2066" name="Прямоугольник 2065"/>
          <p:cNvSpPr/>
          <p:nvPr/>
        </p:nvSpPr>
        <p:spPr>
          <a:xfrm>
            <a:off x="5623738" y="5061176"/>
            <a:ext cx="2113141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1400" dirty="0" smtClean="0">
                <a:latin typeface="Arial" pitchFamily="34" charset="0"/>
                <a:ea typeface="Times New Roman"/>
                <a:cs typeface="Arial" pitchFamily="34" charset="0"/>
              </a:rPr>
              <a:t>Размещение сведений  на официальных сайтах органов</a:t>
            </a:r>
          </a:p>
          <a:p>
            <a:pPr>
              <a:spcAft>
                <a:spcPts val="0"/>
              </a:spcAft>
            </a:pPr>
            <a:r>
              <a:rPr lang="ru-RU" sz="1400" dirty="0">
                <a:latin typeface="Arial" pitchFamily="34" charset="0"/>
                <a:cs typeface="Arial" pitchFamily="34" charset="0"/>
              </a:rPr>
              <a:t>м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естного самоуправления</a:t>
            </a:r>
            <a:endParaRPr lang="ru-RU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69" name="Прямоугольник 2068"/>
          <p:cNvSpPr/>
          <p:nvPr/>
        </p:nvSpPr>
        <p:spPr>
          <a:xfrm>
            <a:off x="5707392" y="4434741"/>
            <a:ext cx="164250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ru-RU" sz="14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14 рабочих дней</a:t>
            </a:r>
            <a:endParaRPr lang="ru-RU" sz="1400" b="1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6" name="Прямая со стрелкой 15"/>
          <p:cNvCxnSpPr/>
          <p:nvPr/>
        </p:nvCxnSpPr>
        <p:spPr>
          <a:xfrm>
            <a:off x="7349893" y="4794811"/>
            <a:ext cx="1794107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Прямоугольник 17"/>
          <p:cNvSpPr/>
          <p:nvPr/>
        </p:nvSpPr>
        <p:spPr>
          <a:xfrm>
            <a:off x="7736879" y="5074698"/>
            <a:ext cx="148422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1400" dirty="0">
                <a:latin typeface="Arial" pitchFamily="34" charset="0"/>
                <a:ea typeface="Times New Roman"/>
                <a:cs typeface="Arial" pitchFamily="34" charset="0"/>
              </a:rPr>
              <a:t>Прием </a:t>
            </a:r>
            <a:r>
              <a:rPr lang="ru-RU" sz="1400" dirty="0" smtClean="0">
                <a:latin typeface="Arial" pitchFamily="34" charset="0"/>
                <a:ea typeface="Times New Roman"/>
                <a:cs typeface="Arial" pitchFamily="34" charset="0"/>
              </a:rPr>
              <a:t>уточненных сведений</a:t>
            </a:r>
            <a:endParaRPr lang="ru-RU" sz="1400" b="1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7645670" y="4415691"/>
            <a:ext cx="121860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ru-RU" sz="14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31 мая 2021</a:t>
            </a:r>
            <a:endParaRPr lang="ru-RU" sz="1400" b="1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2259356" y="1957552"/>
            <a:ext cx="23261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Arial" pitchFamily="34" charset="0"/>
                <a:ea typeface="Times New Roman"/>
                <a:cs typeface="Arial" pitchFamily="34" charset="0"/>
              </a:rPr>
              <a:t>д</a:t>
            </a:r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ea typeface="Times New Roman"/>
                <a:cs typeface="Arial" pitchFamily="34" charset="0"/>
              </a:rPr>
              <a:t>оходы 163 (100%)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4" name="Стрелка вправо 33"/>
          <p:cNvSpPr/>
          <p:nvPr/>
        </p:nvSpPr>
        <p:spPr>
          <a:xfrm rot="20435401">
            <a:off x="1828112" y="2105665"/>
            <a:ext cx="320213" cy="73107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bg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dk1"/>
              </a:solidFill>
            </a:endParaRPr>
          </a:p>
        </p:txBody>
      </p:sp>
      <p:sp>
        <p:nvSpPr>
          <p:cNvPr id="36" name="Стрелка вправо 35"/>
          <p:cNvSpPr/>
          <p:nvPr/>
        </p:nvSpPr>
        <p:spPr>
          <a:xfrm rot="1198038">
            <a:off x="1833106" y="2429399"/>
            <a:ext cx="320213" cy="80693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bg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dk1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2259750" y="2293785"/>
            <a:ext cx="143110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Arial" pitchFamily="34" charset="0"/>
                <a:ea typeface="Times New Roman"/>
                <a:cs typeface="Arial" pitchFamily="34" charset="0"/>
              </a:rPr>
              <a:t>р</a:t>
            </a:r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ea typeface="Times New Roman"/>
                <a:cs typeface="Arial" pitchFamily="34" charset="0"/>
              </a:rPr>
              <a:t>асходы 5 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30" name="Рисунок 29"/>
          <p:cNvPicPr/>
          <p:nvPr/>
        </p:nvPicPr>
        <p:blipFill>
          <a:blip r:embed="rId7"/>
          <a:stretch>
            <a:fillRect/>
          </a:stretch>
        </p:blipFill>
        <p:spPr>
          <a:xfrm>
            <a:off x="5627212" y="2962583"/>
            <a:ext cx="1722681" cy="1440160"/>
          </a:xfrm>
          <a:prstGeom prst="rect">
            <a:avLst/>
          </a:prstGeom>
        </p:spPr>
      </p:pic>
      <p:pic>
        <p:nvPicPr>
          <p:cNvPr id="1028" name="Picture 4" descr="свободно бумага, документ, компьютерные иконки прозрачное изображение.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1553" y="2962583"/>
            <a:ext cx="1472213" cy="1361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5827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8676456" y="6309320"/>
            <a:ext cx="4675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endParaRPr lang="ru-RU" sz="1600" b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Стрелка вправо 33"/>
          <p:cNvSpPr/>
          <p:nvPr/>
        </p:nvSpPr>
        <p:spPr>
          <a:xfrm rot="5400000">
            <a:off x="4365987" y="3792527"/>
            <a:ext cx="478903" cy="471934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547664" y="2250276"/>
            <a:ext cx="6192688" cy="53065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Органы местного самоуправления</a:t>
            </a:r>
            <a:endParaRPr lang="ru-RU" sz="2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94823" y="4293096"/>
            <a:ext cx="8735843" cy="1944216"/>
          </a:xfrm>
          <a:prstGeom prst="rect">
            <a:avLst/>
          </a:prstGeom>
          <a:ln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</a:t>
            </a: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атериалы проверок </a:t>
            </a:r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 предоставлении муниципальными служащими недостоверных (неполных) сведений о доходах, расходах, об имуществе и обязательствах имущественного </a:t>
            </a: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характера – </a:t>
            </a:r>
            <a:r>
              <a:rPr lang="ru-RU" sz="1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25 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</a:t>
            </a: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ведомление </a:t>
            </a:r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 невозможности предоставить сведения о доходах </a:t>
            </a: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супруга – </a:t>
            </a:r>
            <a:r>
              <a:rPr lang="ru-RU" sz="1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 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</a:t>
            </a: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даче </a:t>
            </a: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согласий </a:t>
            </a:r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на замещение должностей в коммерческих (некоммерческих) </a:t>
            </a: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организациях  - </a:t>
            </a:r>
            <a:r>
              <a:rPr lang="ru-RU" sz="1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7</a:t>
            </a:r>
            <a:endParaRPr lang="ru-RU" sz="14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</a:t>
            </a: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ведомления </a:t>
            </a:r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муниципальных служащих </a:t>
            </a: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 </a:t>
            </a:r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возможном возникновении конфликта </a:t>
            </a: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интересов–</a:t>
            </a:r>
            <a:r>
              <a:rPr lang="ru-RU" sz="1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3</a:t>
            </a:r>
            <a:endParaRPr lang="ru-RU" sz="1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94823" y="44624"/>
            <a:ext cx="82952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latin typeface="Arial" pitchFamily="34" charset="0"/>
                <a:cs typeface="Arial" pitchFamily="34" charset="0"/>
              </a:rPr>
              <a:t>СОВЕРШЕНСТВОВАНИЕ РАБОТЫ ПО ПРОФИЛАКТИКЕ КОРРУПЦИОННЫХ И ИНЫХ ПРАВОНАРУШЕНИЙ В СИСТЕМЕ КАДРОВОЙ РАБОТЫ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068623"/>
            <a:ext cx="8568952" cy="73866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1400" b="1" cap="all" dirty="0">
                <a:latin typeface="Arial" pitchFamily="34" charset="0"/>
                <a:cs typeface="Arial" pitchFamily="34" charset="0"/>
              </a:rPr>
              <a:t>Деятельность комиссий По соблюдению требований к </a:t>
            </a:r>
            <a:endParaRPr lang="ru-RU" sz="1400" b="1" cap="all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1400" b="1" cap="all" dirty="0" smtClean="0">
                <a:latin typeface="Arial" pitchFamily="34" charset="0"/>
                <a:cs typeface="Arial" pitchFamily="34" charset="0"/>
              </a:rPr>
              <a:t>служебному </a:t>
            </a:r>
            <a:r>
              <a:rPr lang="ru-RU" sz="1400" b="1" cap="all" dirty="0">
                <a:latin typeface="Arial" pitchFamily="34" charset="0"/>
                <a:cs typeface="Arial" pitchFamily="34" charset="0"/>
              </a:rPr>
              <a:t>поведению муниципальных служащих и </a:t>
            </a:r>
            <a:endParaRPr lang="ru-RU" sz="1400" b="1" cap="all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1400" b="1" cap="all" dirty="0" smtClean="0">
                <a:latin typeface="Arial" pitchFamily="34" charset="0"/>
                <a:cs typeface="Arial" pitchFamily="34" charset="0"/>
              </a:rPr>
              <a:t>урегулированию  </a:t>
            </a:r>
            <a:r>
              <a:rPr lang="ru-RU" sz="1400" b="1" cap="all" dirty="0">
                <a:latin typeface="Arial" pitchFamily="34" charset="0"/>
                <a:cs typeface="Arial" pitchFamily="34" charset="0"/>
              </a:rPr>
              <a:t>конфликта интересов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6228183" y="2914977"/>
            <a:ext cx="2361911" cy="68796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Количество проведенных заседаний комиссий </a:t>
            </a:r>
            <a:r>
              <a:rPr lang="ru-RU" sz="1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-9</a:t>
            </a:r>
            <a:endParaRPr lang="ru-RU" sz="1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65182" y="2914977"/>
            <a:ext cx="3108304" cy="75496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Количество служащих, в отношении которых комиссиями рассмотрены вопросы - </a:t>
            </a:r>
            <a:r>
              <a:rPr lang="ru-RU" sz="1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36</a:t>
            </a:r>
            <a:endParaRPr lang="ru-RU" sz="1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525391" y="2916386"/>
            <a:ext cx="2520280" cy="824271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solidFill>
              <a:schemeClr val="accent3">
                <a:lumMod val="75000"/>
              </a:schemeClr>
            </a:solidFill>
          </a:ln>
          <a:effectLst>
            <a:glow rad="101600">
              <a:schemeClr val="tx1">
                <a:lumMod val="50000"/>
                <a:lumOff val="50000"/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Рассмотрены вопросы</a:t>
            </a:r>
          </a:p>
        </p:txBody>
      </p:sp>
      <p:sp>
        <p:nvSpPr>
          <p:cNvPr id="25" name="Стрелка вправо 24"/>
          <p:cNvSpPr/>
          <p:nvPr/>
        </p:nvSpPr>
        <p:spPr>
          <a:xfrm rot="5400000">
            <a:off x="4412511" y="1823655"/>
            <a:ext cx="385858" cy="471934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153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8676456" y="6309320"/>
            <a:ext cx="4675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endParaRPr lang="ru-RU" sz="1600" b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23528" y="980728"/>
            <a:ext cx="8496944" cy="648072"/>
          </a:xfrm>
          <a:prstGeom prst="rect">
            <a:avLst/>
          </a:prstGeom>
          <a:solidFill>
            <a:schemeClr val="bg1">
              <a:lumMod val="95000"/>
            </a:schemeClr>
          </a:solidFill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Выявленные случаи несоблюдения антикоррупционного законодательства  Российской Федерации</a:t>
            </a:r>
            <a:endParaRPr lang="ru-RU" b="1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4941168"/>
            <a:ext cx="8460940" cy="169568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251520" y="4997152"/>
            <a:ext cx="8496944" cy="1634698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endParaRPr lang="ru-RU" sz="1400" dirty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23528" y="44624"/>
            <a:ext cx="820891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latin typeface="Arial" pitchFamily="34" charset="0"/>
                <a:cs typeface="Arial" pitchFamily="34" charset="0"/>
              </a:rPr>
              <a:t>СОВЕРШЕНСТВОВАНИЕ РАБОТЫ ПО ПРОФИЛАКТИКЕ КОРРУПЦИОННЫХ И ИНЫХ ПРАВОНАРУШЕНИЙ В СИСТЕМЕ КАДРОВОЙ РАБОТЫ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119048" y="2563593"/>
            <a:ext cx="3168352" cy="96435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1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1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Нарушения, связанные с предоставлением сведений о доходах, об имуществе и обязательствах имущественного характера</a:t>
            </a:r>
          </a:p>
          <a:p>
            <a:pPr algn="ctr"/>
            <a:endParaRPr lang="ru-RU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-72008" y="1905556"/>
            <a:ext cx="30934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>
                <a:latin typeface="Arial" pitchFamily="34" charset="0"/>
                <a:cs typeface="Arial" pitchFamily="34" charset="0"/>
              </a:rPr>
              <a:t>МУНИЦИПАЛЬНЫЕ</a:t>
            </a:r>
          </a:p>
          <a:p>
            <a:pPr algn="ctr"/>
            <a:r>
              <a:rPr lang="ru-RU" b="1" i="1" dirty="0">
                <a:latin typeface="Arial" pitchFamily="34" charset="0"/>
                <a:cs typeface="Arial" pitchFamily="34" charset="0"/>
              </a:rPr>
              <a:t> СЛУЖАЩИЕ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076056" y="1905556"/>
            <a:ext cx="42025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>
                <a:latin typeface="Arial" pitchFamily="34" charset="0"/>
                <a:cs typeface="Arial" pitchFamily="34" charset="0"/>
              </a:rPr>
              <a:t>РУКОВОДИТЕЛИ МУНИЦИПАЛЬНЫХ УЧРЕЖДЕНИЙ</a:t>
            </a:r>
          </a:p>
        </p:txBody>
      </p:sp>
      <p:sp>
        <p:nvSpPr>
          <p:cNvPr id="25" name="Стрелка вправо 24"/>
          <p:cNvSpPr/>
          <p:nvPr/>
        </p:nvSpPr>
        <p:spPr>
          <a:xfrm rot="10800000">
            <a:off x="6315578" y="2968047"/>
            <a:ext cx="1115092" cy="129630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470597" y="2587704"/>
            <a:ext cx="1412352" cy="648071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2021 –</a:t>
            </a:r>
            <a:r>
              <a:rPr lang="ru-RU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22</a:t>
            </a:r>
            <a:endParaRPr lang="ru-RU" sz="1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7430671" y="2587704"/>
            <a:ext cx="1303653" cy="648071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2021 </a:t>
            </a:r>
            <a:r>
              <a:rPr lang="ru-RU" sz="1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– </a:t>
            </a:r>
            <a:r>
              <a:rPr lang="ru-RU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11</a:t>
            </a:r>
            <a:endParaRPr lang="ru-RU" sz="1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Стрелка вправо 28"/>
          <p:cNvSpPr/>
          <p:nvPr/>
        </p:nvSpPr>
        <p:spPr>
          <a:xfrm>
            <a:off x="1882950" y="2982106"/>
            <a:ext cx="1202216" cy="103815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1194272" y="3235775"/>
            <a:ext cx="0" cy="5974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8063397" y="3234229"/>
            <a:ext cx="0" cy="5974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Прямоугольник 32"/>
          <p:cNvSpPr/>
          <p:nvPr/>
        </p:nvSpPr>
        <p:spPr>
          <a:xfrm>
            <a:off x="505596" y="3807504"/>
            <a:ext cx="1377353" cy="648071"/>
          </a:xfrm>
          <a:prstGeom prst="rect">
            <a:avLst/>
          </a:prstGeom>
          <a:solidFill>
            <a:schemeClr val="bg1">
              <a:lumMod val="65000"/>
            </a:schemeClr>
          </a:solidFill>
          <a:ln w="3175">
            <a:solidFill>
              <a:schemeClr val="bg1">
                <a:lumMod val="65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2021 –</a:t>
            </a:r>
            <a:r>
              <a:rPr lang="ru-RU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20</a:t>
            </a:r>
            <a:endParaRPr lang="ru-RU" sz="1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7444811" y="3870275"/>
            <a:ext cx="1303653" cy="648071"/>
          </a:xfrm>
          <a:prstGeom prst="rect">
            <a:avLst/>
          </a:prstGeom>
          <a:solidFill>
            <a:schemeClr val="bg1">
              <a:lumMod val="65000"/>
            </a:schemeClr>
          </a:solidFill>
          <a:ln w="3175"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2021 </a:t>
            </a:r>
            <a:r>
              <a:rPr lang="ru-RU" sz="1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– </a:t>
            </a:r>
            <a:r>
              <a:rPr lang="ru-RU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11</a:t>
            </a:r>
            <a:endParaRPr lang="ru-RU" sz="1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3131846" y="3870275"/>
            <a:ext cx="3168352" cy="76926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  <a:effectLst/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1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1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Привлечены к дисциплинарной ответственности</a:t>
            </a:r>
          </a:p>
          <a:p>
            <a:pPr algn="ctr"/>
            <a:endParaRPr lang="ru-RU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Стрелка вправо 35"/>
          <p:cNvSpPr/>
          <p:nvPr/>
        </p:nvSpPr>
        <p:spPr>
          <a:xfrm>
            <a:off x="1890508" y="4068768"/>
            <a:ext cx="1236098" cy="125541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Стрелка вправо 36"/>
          <p:cNvSpPr/>
          <p:nvPr/>
        </p:nvSpPr>
        <p:spPr>
          <a:xfrm rot="10800000">
            <a:off x="6315578" y="4068767"/>
            <a:ext cx="1129233" cy="125543"/>
          </a:xfrm>
          <a:prstGeom prst="rightArrow">
            <a:avLst/>
          </a:prstGeom>
          <a:solidFill>
            <a:schemeClr val="bg1">
              <a:lumMod val="7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4751271"/>
            <a:ext cx="2016224" cy="19316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4751271"/>
            <a:ext cx="2671849" cy="19316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93704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8676456" y="6381328"/>
            <a:ext cx="4675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prstClr val="white"/>
                </a:solidFill>
                <a:latin typeface="Franklin Gothic Book" pitchFamily="34" charset="0"/>
                <a:cs typeface="Times New Roman" pitchFamily="18" charset="0"/>
              </a:rPr>
              <a:t>12</a:t>
            </a:r>
            <a:endParaRPr lang="ru-RU" sz="1600" b="1" dirty="0">
              <a:solidFill>
                <a:prstClr val="white"/>
              </a:solidFill>
              <a:latin typeface="Franklin Gothic Book" pitchFamily="34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94858" y="44624"/>
            <a:ext cx="848159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latin typeface="Arial" pitchFamily="34" charset="0"/>
                <a:cs typeface="Arial" pitchFamily="34" charset="0"/>
              </a:rPr>
              <a:t>СОВЕРШЕНСТВОВАНИЕ РАБОТЫ ПО ПРОФИЛАКТИКЕ КОРРУПЦИОННЫХ И ИНЫХ ПРАВОНАРУШЕНИЙ В СИСТЕМЕ КАДРОВОЙ РАБОТЫ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403648" y="1020226"/>
            <a:ext cx="7056784" cy="720080"/>
          </a:xfrm>
          <a:prstGeom prst="round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44070" y="918601"/>
            <a:ext cx="833238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/>
              <a:t> </a:t>
            </a:r>
            <a:r>
              <a:rPr lang="ru-RU" b="1" dirty="0">
                <a:solidFill>
                  <a:srgbClr val="FF0000"/>
                </a:solidFill>
              </a:rPr>
              <a:t>Проведение мероприятий по мониторингу, повышению эффективности контроля за соблюдением запретов, ограничений и требований, установленных в целях противодействия коррупции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280112" y="3616445"/>
            <a:ext cx="271804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latin typeface="Arial" pitchFamily="34" charset="0"/>
                <a:cs typeface="Arial" pitchFamily="34" charset="0"/>
              </a:rPr>
              <a:t>Количество уведомлений служащими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о возможном возникновении конфликта интересов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ru-RU" sz="140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 </a:t>
            </a:r>
            <a:r>
              <a:rPr lang="ru-RU" sz="1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1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545954" y="3622735"/>
            <a:ext cx="3510136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/>
              <a:t>Сведения о проверках соблюдения гражданами, замещавшими должности </a:t>
            </a:r>
            <a:r>
              <a:rPr lang="ru-RU" sz="1400" dirty="0" smtClean="0"/>
              <a:t>муниципальной </a:t>
            </a:r>
            <a:r>
              <a:rPr lang="ru-RU" sz="1400" dirty="0"/>
              <a:t>службы, ограничений при заключении ими после ухода с </a:t>
            </a:r>
            <a:r>
              <a:rPr lang="ru-RU" sz="1400" dirty="0" smtClean="0"/>
              <a:t>муниципальной </a:t>
            </a:r>
            <a:r>
              <a:rPr lang="ru-RU" sz="1400" dirty="0"/>
              <a:t>службы трудового договора и (или) гражданско-правового договора в случаях, предусмотренных </a:t>
            </a:r>
            <a:r>
              <a:rPr lang="ru-RU" sz="1400" dirty="0" smtClean="0"/>
              <a:t>законодательством – </a:t>
            </a:r>
            <a:r>
              <a:rPr lang="ru-RU" sz="1600" b="1" i="1" dirty="0" smtClean="0">
                <a:solidFill>
                  <a:srgbClr val="FF0000"/>
                </a:solidFill>
              </a:rPr>
              <a:t>19 обращений проанализировано</a:t>
            </a:r>
            <a:endParaRPr lang="ru-RU" sz="1600" b="1" i="1" dirty="0">
              <a:solidFill>
                <a:srgbClr val="FF0000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6538267" y="4886583"/>
            <a:ext cx="2484226" cy="1224136"/>
          </a:xfrm>
          <a:prstGeom prst="round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rgbClr val="FF0000"/>
                </a:solidFill>
              </a:rPr>
              <a:t>П</a:t>
            </a:r>
            <a:r>
              <a:rPr lang="ru-RU" sz="1600" b="1" dirty="0" smtClean="0">
                <a:solidFill>
                  <a:srgbClr val="FF0000"/>
                </a:solidFill>
              </a:rPr>
              <a:t>редотвращение конфликта </a:t>
            </a:r>
            <a:r>
              <a:rPr lang="ru-RU" sz="1600" b="1" dirty="0">
                <a:solidFill>
                  <a:srgbClr val="FF0000"/>
                </a:solidFill>
              </a:rPr>
              <a:t>интересов </a:t>
            </a:r>
            <a:r>
              <a:rPr lang="ru-RU" sz="1600" b="1" dirty="0" smtClean="0">
                <a:solidFill>
                  <a:srgbClr val="FF0000"/>
                </a:solidFill>
              </a:rPr>
              <a:t>состояло в отводе и самоотводе </a:t>
            </a:r>
            <a:endParaRPr lang="ru-RU" sz="1600" b="1" dirty="0">
              <a:solidFill>
                <a:srgbClr val="FF000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94858" y="3717032"/>
            <a:ext cx="2072886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/>
              <a:t>Количество уведомлений служащими о намерении выполнять иную работу - </a:t>
            </a:r>
            <a:r>
              <a:rPr lang="ru-RU" sz="1400" b="1" i="1" dirty="0" smtClean="0">
                <a:solidFill>
                  <a:srgbClr val="FF0000"/>
                </a:solidFill>
              </a:rPr>
              <a:t>24</a:t>
            </a:r>
            <a:endParaRPr lang="ru-RU" sz="1400" b="1" i="1" dirty="0">
              <a:solidFill>
                <a:srgbClr val="FF0000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2892903" y="5766139"/>
            <a:ext cx="2816238" cy="615189"/>
          </a:xfrm>
          <a:prstGeom prst="roundRect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Проверки не проводились</a:t>
            </a:r>
            <a:endParaRPr lang="ru-RU" sz="1600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https://avatars.mds.yandex.net/i?id=b5718582c9af848bb7622181ba783b76-4809764-images-thumbs&amp;ref=rim&amp;n=33&amp;w=146&amp;h=15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071" y="1967018"/>
            <a:ext cx="1390650" cy="1616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thumbs.dreamstime.com/b/%D0%BA%D0%BE%D0%BD%D1%82%D1%80%D0%B0%D0%BA%D1%82-%D0%B8-%D1%83%D0%B2%D0%B5-%D0%B8%D1%87%D0%B8%D1%82%D0%B5-%D1%8C-busienss-%D0%B2%D0%B5%D0%BA%D1%82%D0%BE%D1%80%D0%B0-3512954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8284" y="1967018"/>
            <a:ext cx="1401064" cy="1401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businessman.ru/static/img/a/98582/463132/7668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3498" y="1967017"/>
            <a:ext cx="1836934" cy="1513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Стрелка вниз 24"/>
          <p:cNvSpPr/>
          <p:nvPr/>
        </p:nvSpPr>
        <p:spPr>
          <a:xfrm>
            <a:off x="7854602" y="4570552"/>
            <a:ext cx="288032" cy="345440"/>
          </a:xfrm>
          <a:prstGeom prst="down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трелка вниз 29"/>
          <p:cNvSpPr/>
          <p:nvPr/>
        </p:nvSpPr>
        <p:spPr>
          <a:xfrm>
            <a:off x="5362768" y="5427584"/>
            <a:ext cx="288032" cy="288032"/>
          </a:xfrm>
          <a:prstGeom prst="down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0003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7633</TotalTime>
  <Words>2018</Words>
  <Application>Microsoft Office PowerPoint</Application>
  <PresentationFormat>Экран (4:3)</PresentationFormat>
  <Paragraphs>269</Paragraphs>
  <Slides>18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18</vt:i4>
      </vt:variant>
    </vt:vector>
  </HeadingPairs>
  <TitlesOfParts>
    <vt:vector size="21" baseType="lpstr">
      <vt:lpstr>1_Тема Office</vt:lpstr>
      <vt:lpstr>Тема Office</vt:lpstr>
      <vt:lpstr>2_Тема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Антон Г. Барац</dc:creator>
  <cp:lastModifiedBy>renat</cp:lastModifiedBy>
  <cp:revision>480</cp:revision>
  <cp:lastPrinted>2019-04-16T05:16:38Z</cp:lastPrinted>
  <dcterms:modified xsi:type="dcterms:W3CDTF">2022-02-02T05:39:12Z</dcterms:modified>
</cp:coreProperties>
</file>