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76" r:id="rId5"/>
    <p:sldId id="269" r:id="rId6"/>
    <p:sldId id="271" r:id="rId7"/>
    <p:sldId id="273" r:id="rId8"/>
    <p:sldId id="274" r:id="rId9"/>
    <p:sldId id="286" r:id="rId10"/>
    <p:sldId id="267" r:id="rId11"/>
    <p:sldId id="265" r:id="rId12"/>
    <p:sldId id="261" r:id="rId13"/>
    <p:sldId id="277" r:id="rId14"/>
    <p:sldId id="280" r:id="rId15"/>
    <p:sldId id="282" r:id="rId16"/>
    <p:sldId id="283" r:id="rId17"/>
    <p:sldId id="284" r:id="rId18"/>
    <p:sldId id="285" r:id="rId19"/>
  </p:sldIdLst>
  <p:sldSz cx="9144000" cy="6858000" type="screen4x3"/>
  <p:notesSz cx="7104063" cy="102346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F6F6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364" autoAdjust="0"/>
  </p:normalViewPr>
  <p:slideViewPr>
    <p:cSldViewPr>
      <p:cViewPr>
        <p:scale>
          <a:sx n="110" d="100"/>
          <a:sy n="110" d="100"/>
        </p:scale>
        <p:origin x="-163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170481057660261"/>
          <c:y val="0.15551997109296486"/>
          <c:w val="0.55287083486450228"/>
          <c:h val="0.7897318378093155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rgbClr val="00B050"/>
              </a:solidFill>
            </c:spPr>
          </c:dPt>
          <c:dPt>
            <c:idx val="1"/>
            <c:bubble3D val="0"/>
            <c:spPr>
              <a:solidFill>
                <a:srgbClr val="FFC000"/>
              </a:solidFill>
            </c:spPr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Лист1!$A$2:$A$3</c:f>
              <c:strCache>
                <c:ptCount val="1"/>
                <c:pt idx="0">
                  <c:v>с опытом работы свыше 3-х лет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5541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854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2132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1851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9313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9790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0911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230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81949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7276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4434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04.02.2020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36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sp-pervouralsk.ru/activities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prvadm.ru/struktura-administracii/finansovoe-upravlenie/publichnyj-bjudzhet/kontrolnye-meroprijatija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prvadm.ru/struktura-administracii/komitet-po-pravovoj-rabote-i-municipalnoj-sluzhbe/protivodejstvie-korrupcii/doklady-otchety-statisticheskaja-informacija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prvadm.ru/novosti/protivodejstvie-korrupcii-ru/itogi-konkursa-antikorrupcionnoj-reklamy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prvadm.ru/" TargetMode="External"/><Relationship Id="rId7" Type="http://schemas.openxmlformats.org/officeDocument/2006/relationships/hyperlink" Target="http://www.eduprv.ru/privetstvie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prvugkh.ru/" TargetMode="External"/><Relationship Id="rId5" Type="http://schemas.openxmlformats.org/officeDocument/2006/relationships/hyperlink" Target="http://sp-pervouralsk.ru/" TargetMode="External"/><Relationship Id="rId4" Type="http://schemas.openxmlformats.org/officeDocument/2006/relationships/hyperlink" Target="https://www.prvduma.ru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20000"/>
                <a:lumOff val="80000"/>
              </a:schemeClr>
            </a:gs>
            <a:gs pos="39999">
              <a:schemeClr val="accent4">
                <a:lumMod val="40000"/>
                <a:lumOff val="60000"/>
              </a:schemeClr>
            </a:gs>
            <a:gs pos="70000">
              <a:schemeClr val="accent6">
                <a:lumMod val="40000"/>
                <a:lumOff val="60000"/>
              </a:schemeClr>
            </a:gs>
            <a:gs pos="100000">
              <a:srgbClr val="FFEBFA"/>
            </a:gs>
          </a:gsLst>
          <a:lin ang="14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9142"/>
            <a:ext cx="9142771" cy="7101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5589240"/>
            <a:ext cx="7920880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г.Первоуральск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, 2019 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 descr="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259" y="284163"/>
            <a:ext cx="2581275" cy="542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2551837"/>
            <a:ext cx="770485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 ВЫПОЛНЕНИИ В </a:t>
            </a: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2019 </a:t>
            </a: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ГОДУ ПЛАНА РАБОТЫ ОРГАНОВ МЕСТНОГО </a:t>
            </a: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САМОУПРАВЛЕНИЯ </a:t>
            </a: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ГОРОДСКОГО ОКРУГА ПЕРВОУРАЛЬСК ПО ПРОТИВОДЕЙСТВИЮ КОРРУПЦИИ </a:t>
            </a:r>
          </a:p>
          <a:p>
            <a:pPr algn="ctr"/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2018 – 2020 ГОДЫ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293296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16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63688" y="980728"/>
            <a:ext cx="5616624" cy="79208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Выявленные случаи несоблюдения </a:t>
            </a:r>
          </a:p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антикоррупционного законодательства</a:t>
            </a:r>
          </a:p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Российской Федерации</a:t>
            </a:r>
            <a:endParaRPr lang="ru-RU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4824654"/>
            <a:ext cx="8424936" cy="18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51520" y="4997152"/>
            <a:ext cx="8496944" cy="1634698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44624"/>
            <a:ext cx="82089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СОВЕРШЕНСТВОВАНИЕ РАБОТЫ ПО ПРОФИЛАКТИКЕ КОРРУПЦИОННЫХ И ИНЫХ ПРАВОНАРУШЕНИЙ В СИСТЕМЕ КАДРОВОЙ РАБОТЫ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23527" y="2703846"/>
            <a:ext cx="4177773" cy="4276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Arial" pitchFamily="34" charset="0"/>
                <a:cs typeface="Arial" pitchFamily="34" charset="0"/>
              </a:rPr>
              <a:t>Нарушения, связанные с  предотвращением и урегулированием  конфликта интересов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23528" y="6178515"/>
            <a:ext cx="403244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Arial" pitchFamily="34" charset="0"/>
                <a:cs typeface="Arial" pitchFamily="34" charset="0"/>
              </a:rPr>
              <a:t>Количество нарушений, допущенных муниципальными служащими, сократилось с 11,5% в 2018 г. до 3,1% в 2019 </a:t>
            </a:r>
            <a:endParaRPr lang="ru-RU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3231545"/>
            <a:ext cx="4169146" cy="8365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Arial" pitchFamily="34" charset="0"/>
                <a:cs typeface="Arial" pitchFamily="34" charset="0"/>
              </a:rPr>
              <a:t>Нарушения, связанные с предоставлением сведений о доходах, об имуществе и обязательствах имущественного характера - </a:t>
            </a:r>
            <a:r>
              <a:rPr lang="ru-RU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11</a:t>
            </a:r>
            <a:endParaRPr lang="ru-RU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701837" y="2703846"/>
            <a:ext cx="4176463" cy="4276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Arial" pitchFamily="34" charset="0"/>
                <a:cs typeface="Arial" pitchFamily="34" charset="0"/>
              </a:rPr>
              <a:t>Нарушения, связанные с  предотвращением и урегулированием  конфликта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интересов – </a:t>
            </a:r>
            <a:r>
              <a:rPr lang="ru-RU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85313" y="3231545"/>
            <a:ext cx="4176463" cy="8365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latin typeface="Arial" pitchFamily="34" charset="0"/>
                <a:cs typeface="Arial" pitchFamily="34" charset="0"/>
              </a:rPr>
              <a:t>Нарушения, связанных с предоставлением сведений о доходах, об имуществе и обязательствах имущественного характера - </a:t>
            </a:r>
            <a:r>
              <a:rPr lang="ru-RU" sz="1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627820" y="6159653"/>
            <a:ext cx="392223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Arial" pitchFamily="34" charset="0"/>
                <a:cs typeface="Arial" pitchFamily="34" charset="0"/>
              </a:rPr>
              <a:t>Количество нарушений, допущенных руководителями, сократилось с 16% в 2018 г. до 8,3% в 2019 </a:t>
            </a:r>
            <a:endParaRPr lang="ru-RU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937" y="4172813"/>
            <a:ext cx="2952328" cy="1858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892" y="4172813"/>
            <a:ext cx="2943916" cy="1858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723879" y="1824518"/>
            <a:ext cx="3168352" cy="840961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МУНИЦИПАЛЬНЫЕ</a:t>
            </a:r>
          </a:p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СЛУЖАЩИЕ</a:t>
            </a:r>
          </a:p>
        </p:txBody>
      </p:sp>
      <p:sp>
        <p:nvSpPr>
          <p:cNvPr id="20" name="Овал 19"/>
          <p:cNvSpPr/>
          <p:nvPr/>
        </p:nvSpPr>
        <p:spPr>
          <a:xfrm>
            <a:off x="5189368" y="1772815"/>
            <a:ext cx="3168352" cy="89266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РУКОВОДИТЕЛИ МУНИЦИПАЛЬНЫХ УЧРЕЖДЕНИЙ</a:t>
            </a:r>
          </a:p>
        </p:txBody>
      </p:sp>
    </p:spTree>
    <p:extLst>
      <p:ext uri="{BB962C8B-B14F-4D97-AF65-F5344CB8AC3E}">
        <p14:creationId xmlns:p14="http://schemas.microsoft.com/office/powerpoint/2010/main" val="69370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10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75570" y="2718430"/>
            <a:ext cx="2808312" cy="51377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2019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виде замечания, </a:t>
            </a:r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виде выговора 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70126" y="3429000"/>
            <a:ext cx="2808312" cy="556837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2018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виде замечания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078669" y="2718430"/>
            <a:ext cx="3087799" cy="51377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2019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виде замечания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078668" y="3424687"/>
            <a:ext cx="3087799" cy="55683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2018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8</a:t>
            </a:r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виде замечания, из них </a:t>
            </a:r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уволен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 утрату доверия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4624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СОВЕРШЕНСТВОВАНИЕ РАБОТЫ ПО ПРОФИЛАКТИКЕ КОРРУПЦИОННЫХ И ИНЫХ ПРАВОНАРУШЕНИЙ В СИСТЕМЕ КАДРОВОЙ РАБОТЫ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051720" y="1052737"/>
            <a:ext cx="4950613" cy="50405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 w="3175"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Привлечение </a:t>
            </a:r>
            <a:r>
              <a:rPr lang="ru-RU" sz="1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ответственности </a:t>
            </a:r>
            <a:endParaRPr lang="ru-RU" sz="1600" dirty="0"/>
          </a:p>
        </p:txBody>
      </p:sp>
      <p:sp>
        <p:nvSpPr>
          <p:cNvPr id="4" name="Стрелка вниз 3"/>
          <p:cNvSpPr/>
          <p:nvPr/>
        </p:nvSpPr>
        <p:spPr>
          <a:xfrm>
            <a:off x="2580013" y="1658617"/>
            <a:ext cx="504056" cy="216024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012160" y="1633984"/>
            <a:ext cx="504056" cy="239773"/>
          </a:xfrm>
          <a:prstGeom prst="downArrow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11560" y="1914955"/>
            <a:ext cx="3985404" cy="6421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МУНИЦИПАЛЬНЫЕ</a:t>
            </a:r>
          </a:p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 СЛУЖАЩИЕ</a:t>
            </a:r>
            <a:endParaRPr lang="ru-RU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33764" y="1914955"/>
            <a:ext cx="3870684" cy="6618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175"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РУКОВОДИТЕЛИ МУНИЦИПАЛЬНЫХ УЧРЕЖДЕНИЙ</a:t>
            </a:r>
            <a:endParaRPr lang="ru-RU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82" y="4308848"/>
            <a:ext cx="3545201" cy="2222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122" y="4308848"/>
            <a:ext cx="3597787" cy="2138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170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11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02639" y="2121478"/>
            <a:ext cx="3816424" cy="266429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Представление сведений о доходах, расходах, об имуществе и обязательствах имущественного характера  осуществляется с использованием 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специального программного обеспечения </a:t>
            </a:r>
          </a:p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«Справки БК» </a:t>
            </a:r>
            <a:endParaRPr lang="ru-RU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99240" y="2121478"/>
            <a:ext cx="3816424" cy="266429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При представлении сведений о доходах, расходах, об имуществе и обязательствах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имущественного характера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муниципальными служащими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и руководителями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учреждений, рекомендовано использовать 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</a:rPr>
              <a:t>электронный сервис «Личный кабинет налогоплательщика для физических лиц» ФНС России </a:t>
            </a:r>
            <a:endParaRPr lang="ru-RU" sz="1400" b="1" dirty="0">
              <a:solidFill>
                <a:srgbClr val="FF000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4858" y="44624"/>
            <a:ext cx="84815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СОВЕРШЕНСТВОВАНИЕ РАБОТЫ ПО ПРОФИЛАКТИКЕ КОРРУПЦИОННЫХ И ИНЫХ ПРАВОНАРУШЕНИЙ В СИСТЕМЕ КАДРОВОЙ РАБОТЫ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115616" y="920656"/>
            <a:ext cx="7056784" cy="720080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Применение информационных технологий в деятельности по противодействию коррупции</a:t>
            </a:r>
            <a:endParaRPr lang="ru-RU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67544" y="5085184"/>
            <a:ext cx="7992888" cy="129614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В целях обеспечения соблюдения служащими запретов и исполнения обязанностей, установленных в целях противодействия коррупции, применяются возможности 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</a:rPr>
              <a:t>электронного сервиса «Предоставление сведений из ЕГРЮЛ/ЕГРИП» ФНС России </a:t>
            </a:r>
            <a:endParaRPr lang="ru-RU" sz="1400" b="1" dirty="0">
              <a:solidFill>
                <a:srgbClr val="FF000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300475" y="1764804"/>
            <a:ext cx="504056" cy="304056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455424" y="1772816"/>
            <a:ext cx="504056" cy="288032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444636" y="1795197"/>
            <a:ext cx="3836" cy="2879054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000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12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4858" y="44624"/>
            <a:ext cx="848159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СОВЕРШЕНСТВОВАНИЕ РАБОТЫ ПО ПРОФИЛАКТИКЕ КОРРУПЦИОННЫХ И ИНЫХ ПРАВОНАРУШЕНИЙ В СИСТЕМЕ КАДРОВОЙ РАБОТЫ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27584" y="1052736"/>
            <a:ext cx="7272808" cy="576064"/>
          </a:xfrm>
          <a:prstGeom prst="round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Методическая работа с муниципальными служащими и </a:t>
            </a:r>
            <a:r>
              <a:rPr lang="ru-RU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ражданами, поступающими на муниципальную службу 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ятиугольник 1"/>
          <p:cNvSpPr/>
          <p:nvPr/>
        </p:nvSpPr>
        <p:spPr>
          <a:xfrm>
            <a:off x="260585" y="1772816"/>
            <a:ext cx="8669416" cy="792088"/>
          </a:xfrm>
          <a:prstGeom prst="homePlate">
            <a:avLst/>
          </a:prstGeom>
          <a:solidFill>
            <a:schemeClr val="bg2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Консультирование муниципальных служащих по вопросам соблюдения ограничений и запретов, требований о предотвращении или урегулировании конфликта интересов, исполнения обязанностей, установленных федеральными законами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ятиугольник 9"/>
          <p:cNvSpPr/>
          <p:nvPr/>
        </p:nvSpPr>
        <p:spPr>
          <a:xfrm>
            <a:off x="260585" y="2708920"/>
            <a:ext cx="8674130" cy="504056"/>
          </a:xfrm>
          <a:prstGeom prst="homePlate">
            <a:avLst/>
          </a:prstGeom>
          <a:solidFill>
            <a:schemeClr val="bg2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Ознакомление муниципальных служащих и граждан, поступающих на муниципальную службу с правовыми актами в сфере противодействия</a:t>
            </a:r>
          </a:p>
        </p:txBody>
      </p:sp>
      <p:sp>
        <p:nvSpPr>
          <p:cNvPr id="11" name="Пятиугольник 10"/>
          <p:cNvSpPr/>
          <p:nvPr/>
        </p:nvSpPr>
        <p:spPr>
          <a:xfrm>
            <a:off x="260585" y="3284984"/>
            <a:ext cx="8669416" cy="792088"/>
          </a:xfrm>
          <a:prstGeom prst="homePlate">
            <a:avLst/>
          </a:prstGeom>
          <a:solidFill>
            <a:schemeClr val="bg2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Разработка и вручение гражданам, поступающим на муниципальную службу, Памятки по вопросам соблюдения ограничений и запретов, требований о предотвращении или урегулировании </a:t>
            </a: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онфликта интересов, исполнения обязанностей, установленных федеральными законами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ятиугольник 11"/>
          <p:cNvSpPr/>
          <p:nvPr/>
        </p:nvSpPr>
        <p:spPr>
          <a:xfrm>
            <a:off x="251520" y="4221088"/>
            <a:ext cx="8674130" cy="2016225"/>
          </a:xfrm>
          <a:prstGeom prst="homePlate">
            <a:avLst>
              <a:gd name="adj" fmla="val 17255"/>
            </a:avLst>
          </a:prstGeom>
          <a:solidFill>
            <a:schemeClr val="bg2"/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Организация и проведение занятий с муниципальными служащими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руководителями                                муниципальных учреждений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 вопросам недопущения коррупционных проявлений при исполнении должностных (служебных) обязанностей, доведения 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практики </a:t>
            </a:r>
            <a:r>
              <a:rPr lang="ru-RU" sz="1200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правоприменения</a:t>
            </a: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законодательства                                                                  о противодействии коррупции в сфере конфликта интересов.</a:t>
            </a:r>
            <a:b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Проведено 2 занятия:</a:t>
            </a:r>
          </a:p>
          <a:p>
            <a:pPr marL="171450" indent="-171450" algn="just">
              <a:buFont typeface="Wingdings" pitchFamily="2" charset="2"/>
              <a:buChar char="ü"/>
            </a:pPr>
            <a:r>
              <a:rPr lang="ru-RU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13 февраля 2019 года  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проведен семинар по вопросам представления сведений о доходах, расходах, об имуществе и обязательствах имущественного характера. </a:t>
            </a:r>
          </a:p>
          <a:p>
            <a:pPr marL="171450" indent="-171450" algn="just">
              <a:buFont typeface="Wingdings" pitchFamily="2" charset="2"/>
              <a:buChar char="ü"/>
            </a:pPr>
            <a:r>
              <a:rPr lang="ru-RU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05 апреля </a:t>
            </a:r>
            <a:r>
              <a:rPr lang="ru-RU" sz="12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2019 года </a:t>
            </a: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 участием представителя </a:t>
            </a: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прокуратуры г</a:t>
            </a:r>
            <a:r>
              <a:rPr lang="ru-RU" sz="12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Первоуральска проведено учебное занятие для муниципальных служащих, руководителей муниципальных учреждений по вопросам соблюдения требований законодательства о муниципальной службе и противодействии коррупции.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66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13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-30381"/>
            <a:ext cx="82089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 smtClean="0">
                <a:latin typeface="Arial" pitchFamily="34" charset="0"/>
                <a:cs typeface="Arial" pitchFamily="34" charset="0"/>
              </a:rPr>
              <a:t>ПРОТИВОДЕЙСТВИЕ КОРРУПЦИИ В СФЕРЕ УПРАВЛЕНИЯ И РАСПОРЯЖЕНИЯ  МУНИЦИПАЛЬНОЙ СОБСТВЕННОСТЬЮ, В БЮДЖЕТНОЙ СФЕРЕ, В СФЕРЕ ЗАКУПОК ТОВАРОВ, РАБОТ, УСЛУГ ДЛЯ ОБЕСПЕЧЕНИЯ МУНИЦИПАЛЬНЫХ НУЖД</a:t>
            </a:r>
            <a:endParaRPr lang="ru-RU" sz="1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172742"/>
              </p:ext>
            </p:extLst>
          </p:nvPr>
        </p:nvGraphicFramePr>
        <p:xfrm>
          <a:off x="395536" y="1006977"/>
          <a:ext cx="8352928" cy="494230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72208"/>
                <a:gridCol w="1584176"/>
                <a:gridCol w="3240360"/>
                <a:gridCol w="1656184"/>
              </a:tblGrid>
              <a:tr h="5760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Контрольные мероприятия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Ответственный орган, проводивший проверку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Выявленные нарушения</a:t>
                      </a:r>
                    </a:p>
                    <a:p>
                      <a:endParaRPr lang="ru-RU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</a:rPr>
                        <a:t>Ответственность</a:t>
                      </a:r>
                    </a:p>
                    <a:p>
                      <a:endParaRPr lang="ru-RU" sz="1400" b="1" dirty="0"/>
                    </a:p>
                  </a:txBody>
                  <a:tcPr/>
                </a:tc>
              </a:tr>
              <a:tr h="10713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latin typeface="Arial" pitchFamily="34" charset="0"/>
                          <a:cs typeface="Arial" pitchFamily="34" charset="0"/>
                        </a:rPr>
                        <a:t>В сфере управления и распоряжения имуществом, находящимся в муниципальной собственности – 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5 контрольных мероприятий в отношении муниципальных учреждений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Arial" pitchFamily="34" charset="0"/>
                          <a:cs typeface="Arial" pitchFamily="34" charset="0"/>
                        </a:rPr>
                        <a:t>Счетная палата городского округа Первоуральск, Финансовое управление Администрации городского округа Первоуральск</a:t>
                      </a:r>
                      <a:endParaRPr lang="ru-RU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Выявлены нарушения на сумму 686 570,8 тыс./рублей, в том числе при управлении и распоряжении имуществом на сумму – 30405,5 тыс./рублей; несоблюдение порядка обязательной регистрации прав на земельные участки – 656 165,3 тыс./рублей.</a:t>
                      </a:r>
                      <a:endParaRPr lang="ru-RU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ru-RU" sz="105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</a:t>
                      </a:r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ереданы в прокуратуру города Первоуральска для возбуждения дел об административных правонарушениях  </a:t>
                      </a:r>
                      <a:r>
                        <a:rPr lang="ru-RU" sz="900" b="1" kern="120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материалы 21 проверок</a:t>
                      </a:r>
                      <a:r>
                        <a:rPr lang="ru-RU" sz="900" b="1" kern="1200" baseline="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9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</a:t>
                      </a:r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  2018 году- материалы </a:t>
                      </a:r>
                      <a:r>
                        <a:rPr lang="ru-RU" sz="900" b="1" kern="120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24 проверок)</a:t>
                      </a:r>
                    </a:p>
                    <a:p>
                      <a:endParaRPr lang="ru-RU" sz="900" b="1" kern="1200" dirty="0" smtClean="0">
                        <a:solidFill>
                          <a:srgbClr val="FF0000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Прокуратурой города Первоуральска </a:t>
                      </a:r>
                      <a:r>
                        <a:rPr lang="ru-RU" sz="900" b="1" kern="120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возбуждено 5 дел об административных правонарушениях </a:t>
                      </a:r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за нарушения законодательства Российской Федерации о контрактной системе в сфере закупок.</a:t>
                      </a:r>
                    </a:p>
                    <a:p>
                      <a:endParaRPr lang="ru-RU" sz="900" kern="1200" dirty="0" smtClean="0">
                        <a:solidFill>
                          <a:schemeClr val="dk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Выдано </a:t>
                      </a:r>
                      <a:r>
                        <a:rPr lang="ru-RU" sz="900" b="1" kern="1200" dirty="0" smtClean="0"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 постановлений </a:t>
                      </a:r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о наложении административных штрафов на общую сумму 195,0 </a:t>
                      </a:r>
                      <a:r>
                        <a:rPr lang="ru-RU" sz="900" kern="1200" dirty="0" err="1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тыс.руб</a:t>
                      </a:r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</a:t>
                      </a:r>
                      <a:endParaRPr lang="ru-RU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547339"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Arial" pitchFamily="34" charset="0"/>
                          <a:cs typeface="Arial" pitchFamily="34" charset="0"/>
                        </a:rPr>
                        <a:t>В бюджетной сфере – 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19 </a:t>
                      </a:r>
                      <a:r>
                        <a:rPr lang="ru-RU" sz="900" dirty="0" smtClean="0">
                          <a:latin typeface="Arial" pitchFamily="34" charset="0"/>
                          <a:cs typeface="Arial" pitchFamily="34" charset="0"/>
                        </a:rPr>
                        <a:t>плановых проверок</a:t>
                      </a:r>
                      <a:r>
                        <a:rPr lang="ru-RU" sz="900" b="0" dirty="0" smtClean="0"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ru-RU" sz="900" b="1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 </a:t>
                      </a:r>
                      <a:r>
                        <a:rPr lang="ru-RU" sz="900" dirty="0" smtClean="0">
                          <a:latin typeface="Arial" pitchFamily="34" charset="0"/>
                          <a:cs typeface="Arial" pitchFamily="34" charset="0"/>
                        </a:rPr>
                        <a:t>внеплановая проверка               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(в 2018 – 17 проверок)</a:t>
                      </a:r>
                      <a:r>
                        <a:rPr lang="ru-RU" sz="9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900" dirty="0" smtClean="0">
                          <a:latin typeface="Arial" pitchFamily="34" charset="0"/>
                          <a:cs typeface="Arial" pitchFamily="34" charset="0"/>
                        </a:rPr>
                        <a:t>Счетная палата городского округа Первоуральск, Финансовое управление Администрации городского округа Первоуральск</a:t>
                      </a:r>
                      <a:endParaRPr lang="ru-RU" sz="9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Сумма нарушений бюджетного законодательства за 2019 год составила 25 156,1 тыс. рублей (за 2018 года -</a:t>
                      </a:r>
                      <a:r>
                        <a:rPr lang="ru-RU" sz="900" kern="1200" baseline="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на общую сумму 36 909,0 тыс. руб.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8570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latin typeface="Arial" pitchFamily="34" charset="0"/>
                          <a:cs typeface="Arial" pitchFamily="34" charset="0"/>
                        </a:rPr>
                        <a:t>В сфере закупок товаров, работ, услуг для обеспечения муниципальных нужд – 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11 </a:t>
                      </a:r>
                      <a:r>
                        <a:rPr lang="ru-RU" sz="900" dirty="0" smtClean="0">
                          <a:latin typeface="Arial" pitchFamily="34" charset="0"/>
                          <a:cs typeface="Arial" pitchFamily="34" charset="0"/>
                        </a:rPr>
                        <a:t>плановых проверок, </a:t>
                      </a: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1 </a:t>
                      </a:r>
                      <a:r>
                        <a:rPr lang="ru-RU" sz="900" dirty="0" smtClean="0">
                          <a:latin typeface="Arial" pitchFamily="34" charset="0"/>
                          <a:cs typeface="Arial" pitchFamily="34" charset="0"/>
                        </a:rPr>
                        <a:t>внеплановая проверка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(в 2018 – 11 проверок)</a:t>
                      </a:r>
                      <a:r>
                        <a:rPr lang="ru-RU" sz="9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ru-RU" sz="9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latin typeface="Arial" pitchFamily="34" charset="0"/>
                          <a:cs typeface="Arial" pitchFamily="34" charset="0"/>
                        </a:rPr>
                        <a:t>Счетная палата городского округа Первоуральск, Финансовое управление Администрации городского округа Первоуральск</a:t>
                      </a:r>
                    </a:p>
                    <a:p>
                      <a:endParaRPr lang="ru-RU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Установлены следующие нарушения:</a:t>
                      </a: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несвоевременное размещение заказчиками в единой информационной системе Российской Федерации (в реестре контрактов) информации  (сведений) и (или) документов о заключении контрактов и исполнении контрактов;</a:t>
                      </a: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некачественная приемка товаров, работ, услуг и некачественное проведение экспертизы поставленного товара, работ, услуг;</a:t>
                      </a:r>
                    </a:p>
                    <a:p>
                      <a:r>
                        <a:rPr lang="ru-RU" sz="900" kern="1200" dirty="0" smtClean="0">
                          <a:solidFill>
                            <a:schemeClr val="dk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неверное отражение информации в отчете об объеме закупок у субъектов малого предпринимательства и социально ориентированных некоммерческих организаций.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05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 rot="10800000" flipV="1">
            <a:off x="395535" y="5990215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dirty="0" smtClean="0">
                <a:latin typeface="Arial" pitchFamily="34" charset="0"/>
                <a:cs typeface="Arial" pitchFamily="34" charset="0"/>
              </a:rPr>
              <a:t>Результаты контрольных мероприятий размещены: </a:t>
            </a:r>
            <a:r>
              <a:rPr lang="ru-RU" sz="900" dirty="0">
                <a:latin typeface="Arial" pitchFamily="34" charset="0"/>
                <a:cs typeface="Arial" pitchFamily="34" charset="0"/>
              </a:rPr>
              <a:t>на официальном сайте 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Счетной палаты городского округа Первоуральск о </a:t>
            </a:r>
            <a:r>
              <a:rPr lang="en-US" sz="900" dirty="0" smtClean="0">
                <a:latin typeface="Arial" pitchFamily="34" charset="0"/>
                <a:cs typeface="Arial" pitchFamily="34" charset="0"/>
                <a:hlinkClick r:id="rId3"/>
              </a:rPr>
              <a:t>http</a:t>
            </a:r>
            <a:r>
              <a:rPr lang="en-US" sz="900" dirty="0">
                <a:latin typeface="Arial" pitchFamily="34" charset="0"/>
                <a:cs typeface="Arial" pitchFamily="34" charset="0"/>
                <a:hlinkClick r:id="rId3"/>
              </a:rPr>
              <a:t>://</a:t>
            </a:r>
            <a:r>
              <a:rPr lang="en-US" sz="900" dirty="0" smtClean="0">
                <a:latin typeface="Arial" pitchFamily="34" charset="0"/>
                <a:cs typeface="Arial" pitchFamily="34" charset="0"/>
                <a:hlinkClick r:id="rId3"/>
              </a:rPr>
              <a:t>sp-pervouralsk.ru/activities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r>
              <a:rPr lang="ru-RU" sz="900" dirty="0">
                <a:latin typeface="Arial" pitchFamily="34" charset="0"/>
                <a:cs typeface="Arial" pitchFamily="34" charset="0"/>
              </a:rPr>
              <a:t>н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а официальном сайте Администрации городского округа </a:t>
            </a:r>
            <a:r>
              <a:rPr lang="ru-RU" sz="900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900" dirty="0" smtClean="0">
                <a:latin typeface="Arial" pitchFamily="34" charset="0"/>
                <a:cs typeface="Arial" pitchFamily="34" charset="0"/>
              </a:rPr>
              <a:t>ервоуральск  </a:t>
            </a:r>
            <a:r>
              <a:rPr lang="en-US" sz="900" dirty="0">
                <a:latin typeface="Arial" pitchFamily="34" charset="0"/>
                <a:cs typeface="Arial" pitchFamily="34" charset="0"/>
                <a:hlinkClick r:id="rId4"/>
              </a:rPr>
              <a:t>https://prvadm.ru/struktura-administracii/finansovoe-upravlenie/publichnyj-bjudzhet/kontrolnye-meroprijatija</a:t>
            </a:r>
            <a:r>
              <a:rPr lang="en-US" sz="900" dirty="0" smtClean="0">
                <a:latin typeface="Arial" pitchFamily="34" charset="0"/>
                <a:cs typeface="Arial" pitchFamily="34" charset="0"/>
                <a:hlinkClick r:id="rId4"/>
              </a:rPr>
              <a:t>/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9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14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3548" y="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Повышение результативности и эффективности работы с обращениями граждан и организаций по фактам коррупции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1048380"/>
            <a:ext cx="8136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Анализ обращений, содержащих сообщения о фактах коррупции о фактах коррупции или коррупционных проявлений по их содержанию</a:t>
            </a:r>
            <a:endParaRPr lang="ru-RU" sz="1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1618862"/>
              </p:ext>
            </p:extLst>
          </p:nvPr>
        </p:nvGraphicFramePr>
        <p:xfrm>
          <a:off x="503548" y="1821955"/>
          <a:ext cx="8316924" cy="428752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404156"/>
                <a:gridCol w="1656184"/>
                <a:gridCol w="2304256"/>
                <a:gridCol w="1296144"/>
                <a:gridCol w="1656184"/>
              </a:tblGrid>
              <a:tr h="11212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Количество обращений, содержащих сведения о коррупции</a:t>
                      </a:r>
                      <a:endParaRPr lang="ru-RU" sz="1100" b="1" dirty="0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effectLst/>
                        </a:rPr>
                        <a:t>Сведения </a:t>
                      </a:r>
                      <a:br>
                        <a:rPr lang="ru-RU" sz="1100" kern="1200" dirty="0" smtClean="0">
                          <a:effectLst/>
                        </a:rPr>
                      </a:br>
                      <a:r>
                        <a:rPr lang="ru-RU" sz="1100" kern="1200" dirty="0" smtClean="0">
                          <a:effectLst/>
                        </a:rPr>
                        <a:t>о служащем (работнике), </a:t>
                      </a:r>
                      <a:br>
                        <a:rPr lang="ru-RU" sz="1100" kern="1200" dirty="0" smtClean="0">
                          <a:effectLst/>
                        </a:rPr>
                      </a:br>
                      <a:r>
                        <a:rPr lang="ru-RU" sz="1100" kern="1200" dirty="0" smtClean="0">
                          <a:effectLst/>
                        </a:rPr>
                        <a:t>в действиях (бездействии) которого заявитель усмотрел факты коррупции</a:t>
                      </a:r>
                      <a:endParaRPr lang="ru-RU" sz="1100" kern="1200" dirty="0" smtClean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Краткое содержание</a:t>
                      </a:r>
                      <a:endParaRPr lang="ru-RU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Сведения о результатах проверки</a:t>
                      </a:r>
                      <a:endParaRPr lang="ru-RU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effectLst/>
                        </a:rPr>
                        <a:t>Сведения о привлечении к ответственности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10298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ru-RU" sz="1100" dirty="0" smtClean="0"/>
                        <a:t> - письменное </a:t>
                      </a:r>
                    </a:p>
                    <a:p>
                      <a:pPr algn="l"/>
                      <a:endParaRPr lang="ru-RU" sz="11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Руководитель образовательного учреждения 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Указаны факты, содержащие признаки наличия конфликта интересов, связанного с подчиненностью и подконтрольностью</a:t>
                      </a:r>
                      <a:endParaRPr lang="ru-RU" sz="1100" dirty="0" smtClean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Факты подтвердились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effectLst/>
                        </a:rPr>
                        <a:t>Трудовой договор с руководителем расторгнут на основании п. 7.1. ч. 1 ст. 81 Трудового кодекса Российской Федерации  в связи с непринятием мер по предотвращению и урегулированию конфликта интересов (утрата доверия) 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9194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ru-RU" sz="1100" dirty="0" smtClean="0"/>
                        <a:t>- электронное </a:t>
                      </a:r>
                      <a:endParaRPr lang="ru-RU" sz="1100" b="1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dirty="0" smtClean="0"/>
                        <a:t>Муниципальный</a:t>
                      </a:r>
                      <a:r>
                        <a:rPr lang="ru-RU" sz="1100" baseline="0" dirty="0" smtClean="0"/>
                        <a:t> служащий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100" kern="1200" dirty="0" smtClean="0">
                          <a:effectLst/>
                        </a:rPr>
                        <a:t>Указаны</a:t>
                      </a:r>
                      <a:r>
                        <a:rPr lang="ru-RU" sz="1100" kern="1200" baseline="0" dirty="0" smtClean="0">
                          <a:effectLst/>
                        </a:rPr>
                        <a:t> с</a:t>
                      </a:r>
                      <a:r>
                        <a:rPr lang="ru-RU" sz="1100" kern="1200" dirty="0" smtClean="0">
                          <a:effectLst/>
                        </a:rPr>
                        <a:t>ведения  о возможной </a:t>
                      </a:r>
                      <a:r>
                        <a:rPr lang="ru-RU" sz="1100" kern="1200" dirty="0" err="1" smtClean="0">
                          <a:effectLst/>
                        </a:rPr>
                        <a:t>аффилированности</a:t>
                      </a:r>
                      <a:r>
                        <a:rPr lang="ru-RU" sz="1100" kern="1200" dirty="0" smtClean="0">
                          <a:effectLst/>
                        </a:rPr>
                        <a:t>  муниципального служащего с субъектами предпринимательства</a:t>
                      </a:r>
                      <a:endParaRPr lang="ru-RU" sz="11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/>
                        <a:t>Факты не подтвердились</a:t>
                      </a:r>
                    </a:p>
                    <a:p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1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739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15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3548" y="90549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ОБЕСПЕЧЕНИЕ ОТКРЫТОСТИ ДЕЯТЕЛЬНОСТИ ОРГАНОВ МЕСТНОГО САМОУПРАВЛЕНИЯ В СФЕРЕ ПРОТИВОДЕЙСТВИЯ КОРРУПЦИИ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3548" y="980728"/>
            <a:ext cx="81729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latin typeface="Arial" pitchFamily="34" charset="0"/>
                <a:cs typeface="Arial" pitchFamily="34" charset="0"/>
              </a:rPr>
              <a:t>Н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а официальном сайте Администрации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городского округа Первоуральск в разделе, посвященном вопросам противодействия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коррупции, размещаются сведения о деятельности органов местного самоуправления по противодействию коррупции (</a:t>
            </a:r>
            <a:r>
              <a:rPr lang="ru-RU" sz="1400" u="sng" dirty="0" smtClean="0">
                <a:latin typeface="Arial" pitchFamily="34" charset="0"/>
                <a:cs typeface="Arial" pitchFamily="34" charset="0"/>
                <a:hlinkClick r:id="rId3"/>
              </a:rPr>
              <a:t>https</a:t>
            </a:r>
            <a:r>
              <a:rPr lang="ru-RU" sz="1400" u="sng" dirty="0">
                <a:latin typeface="Arial" pitchFamily="34" charset="0"/>
                <a:cs typeface="Arial" pitchFamily="34" charset="0"/>
                <a:hlinkClick r:id="rId3"/>
              </a:rPr>
              <a:t>://</a:t>
            </a:r>
            <a:r>
              <a:rPr lang="ru-RU" sz="1400" u="sng" dirty="0" smtClean="0">
                <a:latin typeface="Arial" pitchFamily="34" charset="0"/>
                <a:cs typeface="Arial" pitchFamily="34" charset="0"/>
                <a:hlinkClick r:id="rId3"/>
              </a:rPr>
              <a:t>prvadm.ru/struktura-administracii/komitet-po-pravovoj-rabote-i-municipalnoj-sluzhbe/protivodejstvie-korrupcii</a:t>
            </a:r>
            <a:r>
              <a:rPr lang="ru-RU" u="sng" dirty="0" smtClean="0">
                <a:hlinkClick r:id="rId3"/>
              </a:rPr>
              <a:t>/</a:t>
            </a:r>
            <a:endParaRPr lang="ru-RU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46" y="1996391"/>
            <a:ext cx="8102006" cy="4723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148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81328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Franklin Gothic Book" pitchFamily="34" charset="0"/>
                <a:cs typeface="Times New Roman" pitchFamily="18" charset="0"/>
              </a:rPr>
              <a:t>16</a:t>
            </a:r>
            <a:endParaRPr lang="ru-RU" sz="1600" b="1" dirty="0">
              <a:solidFill>
                <a:prstClr val="white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3548" y="90549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ОБЕСПЕЧЕНИЕ УЧАСТИЯ ИНСТИТУТОВ ГРАЖДАНСКОГО ОБЩЕСТВА В ПРОТИВОДЕЙСТВИЯ КОРРУПЦИИ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3281556" y="1898947"/>
            <a:ext cx="2859812" cy="2016224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ИНСТИТУТЫ ГРАЖДАНСКОГО ОБЩЕСТВА</a:t>
            </a:r>
            <a:endParaRPr lang="ru-RU" sz="1600" b="1" dirty="0">
              <a:solidFill>
                <a:prstClr val="black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79512" y="1139239"/>
            <a:ext cx="2952328" cy="158417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Обеспечено включение  представителей общественных организаций в состав комиссий по соблюдению требований к служебному поведению муниципальных служащих и урегулированию конфликта интересов </a:t>
            </a:r>
            <a:endParaRPr lang="ru-RU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48162" y="2932419"/>
            <a:ext cx="2952328" cy="158417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Обеспечено включение  представителей общественных организаций в состав комиссии по координации работы по противодействию коррупции в городском округе Первоуральск</a:t>
            </a:r>
            <a:endParaRPr lang="ru-RU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35668" y="1139239"/>
            <a:ext cx="2862259" cy="158417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Общественная палата городского округа Первоуральск </a:t>
            </a:r>
            <a:r>
              <a:rPr lang="ru-RU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выступила организатором </a:t>
            </a:r>
            <a:r>
              <a:rPr lang="ru-RU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общественного обсуждения проекта муниципального плана противодействия коррупции на 2018–2020 </a:t>
            </a:r>
            <a:r>
              <a:rPr lang="ru-RU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годы</a:t>
            </a:r>
            <a:endParaRPr lang="ru-RU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135669" y="2996952"/>
            <a:ext cx="2952328" cy="158417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Представители </a:t>
            </a:r>
            <a:r>
              <a:rPr lang="ru-RU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общественных организаций </a:t>
            </a:r>
            <a:r>
              <a:rPr lang="ru-RU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принимают участие в проведении социологического опроса о состоянии коррупции в городском округе Первоуральск </a:t>
            </a:r>
            <a:endParaRPr lang="ru-RU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3548" y="4741853"/>
            <a:ext cx="5292588" cy="192273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рамках мероприятий </a:t>
            </a:r>
            <a:r>
              <a:rPr lang="ru-RU" sz="12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 Международному дню борьбы с коррупцией (9 декабря</a:t>
            </a:r>
            <a:r>
              <a:rPr lang="ru-RU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 Администрацией городского округа Первоуральск, совместно с Управлением образования и Общественной палатой </a:t>
            </a:r>
          </a:p>
          <a:p>
            <a:pPr algn="ctr"/>
            <a:r>
              <a:rPr lang="ru-RU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 Первоуральск проведен конкурс социальной рекламы по противодействию коррупции среди учащихся образовательных </a:t>
            </a:r>
            <a:r>
              <a:rPr lang="ru-RU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учреждений </a:t>
            </a:r>
            <a:r>
              <a:rPr lang="en-US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/>
              </a:rPr>
              <a:t>https</a:t>
            </a:r>
            <a:r>
              <a:rPr lang="en-US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/>
              </a:rPr>
              <a:t>://prvadm.ru/novosti/protivodejstvie-korrupcii-ru/itogi-konkursa-antikorrupcionnoj-reklamy</a:t>
            </a:r>
            <a:r>
              <a:rPr lang="en-US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hlinkClick r:id="rId3"/>
              </a:rPr>
              <a:t>/</a:t>
            </a:r>
            <a:endParaRPr lang="ru-RU" sz="1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ru-RU" sz="12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s://prvadm.ru/wp-content/uploads/2020/01/Foto-pobeditelya-konkurs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1" y="4759283"/>
            <a:ext cx="2520280" cy="1825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03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Franklin Gothic Book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4435" y="836712"/>
            <a:ext cx="8307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latin typeface="Times New Roman"/>
              <a:ea typeface="Calibri"/>
            </a:endParaRPr>
          </a:p>
          <a:p>
            <a:pPr algn="just"/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52498" y="1021378"/>
            <a:ext cx="8755170" cy="584775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sz="1600" b="1" cap="all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Комиссия по координации работы по противодействию коррупции </a:t>
            </a:r>
          </a:p>
          <a:p>
            <a:pPr algn="ctr"/>
            <a:r>
              <a:rPr lang="ru-RU" sz="1600" b="1" cap="all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городском округе </a:t>
            </a:r>
            <a:r>
              <a:rPr lang="ru-RU" sz="1600" b="1" cap="all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первоуральск</a:t>
            </a:r>
            <a:r>
              <a:rPr lang="ru-RU" sz="1600" b="1" cap="all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  <a:endParaRPr lang="ru-RU" sz="1600" b="1" cap="all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829038" y="2021595"/>
            <a:ext cx="15121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-21391"/>
            <a:ext cx="84424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547664" y="1760042"/>
            <a:ext cx="7272808" cy="376417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Вопросы, рассмотренные на заседаниях комиссии </a:t>
            </a:r>
            <a:endParaRPr lang="ru-RU" sz="16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412732" y="2299943"/>
            <a:ext cx="7497496" cy="41382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just">
              <a:buFont typeface="Wingdings" pitchFamily="2" charset="2"/>
              <a:buChar char="Ø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О выполнении Плана работы органов местного самоуправления городского округа Первоуральск по противодействию коррупции.</a:t>
            </a: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О результатах финансовой проверки использования муниципального имущества, расходования средств местного бюджета, соблюдения требований на размещение заказов на поставки товаров, выполнения работ,  оказания услуг для муниципальных нужд.</a:t>
            </a: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Анализ поступивших в органы местного самоуправления городского округа Первоуральск обращений граждан и организаций, содержащих информацию о фактах коррупции со стороны муниципальных служащих, работников муниципальных предприятий и учреждений.</a:t>
            </a:r>
            <a:endPara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Об освещении в СМИ информации о принимаемых мерах по противодействию коррупции. </a:t>
            </a:r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О правоприменительной практике по результатам, вступивших в законную силу решений судов, о признании недействительными ненормативных правовых актов, незаконными решений  и действий (бездействий) органов местного самоуправления муниципальных предприятий, учреждений и должностных лиц. </a:t>
            </a:r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О </a:t>
            </a:r>
            <a:r>
              <a:rPr lang="ru-RU" sz="1200" dirty="0">
                <a:latin typeface="Arial" pitchFamily="34" charset="0"/>
                <a:cs typeface="Arial" pitchFamily="34" charset="0"/>
              </a:rPr>
              <a:t>реализации мер по противодействию коррупции в муниципальных организациях городского округа 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Первоуральск.</a:t>
            </a:r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Об анализе статистической отчетности о выявленных на территории городского округа Первоуральск коррупционных правонарушениях. </a:t>
            </a:r>
          </a:p>
          <a:p>
            <a:pPr marL="171450" indent="-171450" algn="just">
              <a:buFont typeface="Wingdings" pitchFamily="2" charset="2"/>
              <a:buChar char="Ø"/>
            </a:pPr>
            <a:r>
              <a:rPr lang="ru-RU" sz="1200" dirty="0" smtClean="0">
                <a:latin typeface="Arial" pitchFamily="34" charset="0"/>
                <a:cs typeface="Arial" pitchFamily="34" charset="0"/>
              </a:rPr>
              <a:t>8. О результатах проверок, проведенных в сфере ЖКХ и выявленных в ходе проверки коррупционных правонарушений в сфере ЖКХ</a:t>
            </a:r>
            <a:r>
              <a:rPr lang="ru-RU" sz="1050" dirty="0" smtClean="0">
                <a:latin typeface="Arial" pitchFamily="34" charset="0"/>
                <a:cs typeface="Arial" pitchFamily="34" charset="0"/>
              </a:rPr>
              <a:t>.  </a:t>
            </a:r>
          </a:p>
          <a:p>
            <a:pPr algn="just"/>
            <a:endParaRPr lang="ru-RU" sz="105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05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</a:t>
            </a:r>
            <a:endParaRPr lang="ru-RU" sz="105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91746" y="86033"/>
            <a:ext cx="82180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 err="1">
                <a:latin typeface="Times New Roman" pitchFamily="18" charset="0"/>
                <a:cs typeface="Times New Roman" pitchFamily="18" charset="0"/>
              </a:rPr>
              <a:t>КООрдинация</a:t>
            </a:r>
            <a:r>
              <a:rPr lang="ru-RU" b="1" cap="all" dirty="0">
                <a:latin typeface="Times New Roman" pitchFamily="18" charset="0"/>
                <a:cs typeface="Times New Roman" pitchFamily="18" charset="0"/>
              </a:rPr>
              <a:t>  работы по противодействию коррупции </a:t>
            </a:r>
          </a:p>
          <a:p>
            <a:pPr algn="ctr"/>
            <a:r>
              <a:rPr lang="ru-RU" b="1" cap="all" dirty="0">
                <a:latin typeface="Times New Roman" pitchFamily="18" charset="0"/>
                <a:cs typeface="Times New Roman" pitchFamily="18" charset="0"/>
              </a:rPr>
              <a:t>в городском округе Первоуральск</a:t>
            </a:r>
            <a:endParaRPr lang="ru-RU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02313" y="2711388"/>
            <a:ext cx="1320598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>
                <a:latin typeface="Arial" pitchFamily="34" charset="0"/>
                <a:cs typeface="Arial" pitchFamily="34" charset="0"/>
              </a:rPr>
              <a:t>04.04.2019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16588" y="3537012"/>
            <a:ext cx="1296144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>
                <a:latin typeface="Arial" pitchFamily="34" charset="0"/>
                <a:cs typeface="Arial" pitchFamily="34" charset="0"/>
              </a:rPr>
              <a:t>05.07.2019</a:t>
            </a:r>
            <a:r>
              <a:rPr lang="ru-RU" b="1" dirty="0"/>
              <a:t> 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126767" y="4365104"/>
            <a:ext cx="1296144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400" b="1" dirty="0">
                <a:latin typeface="Arial" pitchFamily="34" charset="0"/>
                <a:cs typeface="Arial" pitchFamily="34" charset="0"/>
              </a:rPr>
              <a:t>08.10.2019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141689" y="5154746"/>
            <a:ext cx="1296143" cy="50405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Arial" pitchFamily="34" charset="0"/>
                <a:cs typeface="Arial" pitchFamily="34" charset="0"/>
              </a:rPr>
              <a:t>24.12.2019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Franklin Gothic Book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4435" y="836712"/>
            <a:ext cx="8307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latin typeface="Times New Roman"/>
              <a:ea typeface="Calibri"/>
            </a:endParaRPr>
          </a:p>
          <a:p>
            <a:pPr algn="just"/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18851" y="1021378"/>
            <a:ext cx="8856984" cy="738664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sz="1400" b="1" cap="all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 РАБОТЫ ОРГАНОВ МЕСТНОГО САМОУПРАВЛЕНИЯ ГОРОДСКОГО ОКРУГА ПЕРВОУРАЛЬСК  ПО ПРОТИВОДЕЙСТВИЮ КОРРУПЦИИ НА 2018 – 2019 ГОДЫ, </a:t>
            </a:r>
            <a:r>
              <a:rPr lang="ru-RU" sz="1400" b="1" cap="all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УТВЕРЖДЕН </a:t>
            </a:r>
            <a:r>
              <a:rPr lang="ru-RU" sz="1400" b="1" cap="all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РАСПОРЯЖЕНЕИЕМ ГЛАВЫ ГОРОДСКОГО ОКРУГА ПЕРВОУРАЛЬСК ОТ 11.09.2018 № 244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829038" y="2021595"/>
            <a:ext cx="1512168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-21391"/>
            <a:ext cx="84424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cap="all" dirty="0">
                <a:latin typeface="Arial" pitchFamily="34" charset="0"/>
                <a:cs typeface="Arial" pitchFamily="34" charset="0"/>
              </a:rPr>
              <a:t>Реализация  </a:t>
            </a:r>
            <a:r>
              <a:rPr lang="ru-RU" sz="1600" b="1" cap="all" dirty="0" err="1">
                <a:latin typeface="Arial" pitchFamily="34" charset="0"/>
                <a:cs typeface="Arial" pitchFamily="34" charset="0"/>
              </a:rPr>
              <a:t>ПланА</a:t>
            </a:r>
            <a:r>
              <a:rPr lang="ru-RU" sz="1600" b="1" cap="all" dirty="0">
                <a:latin typeface="Arial" pitchFamily="34" charset="0"/>
                <a:cs typeface="Arial" pitchFamily="34" charset="0"/>
              </a:rPr>
              <a:t> РАБОТЫ ОРГАНОВ МЕСТНОГО САМОУПРАВЛЕНИЯ ГОРОДСКОГО ОКРУГА ПЕРВОУРАЛЬСК  ПО ПРОТИВОДЕЙСТВИЮ КОРРУПЦИИ НА 2018 – 2019 ГОДЫ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>
                <a:latin typeface="Arial" pitchFamily="34" charset="0"/>
                <a:cs typeface="Arial" pitchFamily="34" charset="0"/>
              </a:rPr>
            </a:b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23565" y="2011150"/>
            <a:ext cx="3012988" cy="652138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/>
                <a:ea typeface="Calibri"/>
              </a:rPr>
              <a:t>В</a:t>
            </a:r>
            <a:r>
              <a:rPr lang="ru-RU" b="1" dirty="0" smtClean="0">
                <a:solidFill>
                  <a:schemeClr val="tx1"/>
                </a:solidFill>
                <a:latin typeface="Times New Roman"/>
                <a:ea typeface="Calibri"/>
              </a:rPr>
              <a:t>ключает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/>
                <a:ea typeface="Calibri"/>
              </a:rPr>
              <a:t>86 мероприятий                               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42196" y="2015100"/>
            <a:ext cx="2808312" cy="652138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/>
                <a:ea typeface="Calibri"/>
              </a:rPr>
              <a:t>В</a:t>
            </a:r>
            <a:r>
              <a:rPr lang="ru-RU" b="1" dirty="0" smtClean="0">
                <a:solidFill>
                  <a:schemeClr val="tx1"/>
                </a:solidFill>
                <a:latin typeface="Times New Roman"/>
                <a:ea typeface="Calibri"/>
              </a:rPr>
              <a:t>ключает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/>
                <a:ea typeface="Calibri"/>
              </a:rPr>
              <a:t>15 целевых показателей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446930" y="2554184"/>
            <a:ext cx="2376264" cy="843853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/>
                <a:ea typeface="Calibri"/>
              </a:rPr>
              <a:t>по 11 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Calibri"/>
              </a:rPr>
              <a:t>направлениям антикоррупционной деятельности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123565" y="3501008"/>
            <a:ext cx="8786663" cy="29775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Совершенствование нормативного правового обеспечения деятельности по противодействию коррупции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Повышение результативности антикоррупционной экспертизы нормативных правовых актов городского округа Первоуральск и их проектов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Выполнение Национального плана противодействия коррупции на 2018 – 2020 годы, утвержденного Указом Президента Российской Федерации от 29 июня 2018 года № 378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Совершенствование работы по профилактике коррупционных и иных правонарушений в системе кадровой работы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Противодействие коррупции в сфере управления и распоряжения муниципальной собственностью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Противодействие коррупции в бюджетной сфере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Противодействие коррупции в сфере закупок товаров, работ, услуг для обеспечения муниципальных нужд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Организация работы по предупреждению коррупции в муниципальных организациях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Повышение результативности и эффективности работы с обращениями граждан и организаций по фактам коррупции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Обеспечение открытости деятельности органов местного самоуправления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Обеспечение участия институтов гражданского общества в противодействии коррупции</a:t>
            </a:r>
            <a:endParaRPr lang="ru-RU" sz="12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1475656" y="1760042"/>
            <a:ext cx="0" cy="2511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7740352" y="1760042"/>
            <a:ext cx="0" cy="2511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Соединительная линия уступом 9"/>
          <p:cNvCxnSpPr/>
          <p:nvPr/>
        </p:nvCxnSpPr>
        <p:spPr>
          <a:xfrm>
            <a:off x="1430706" y="2685080"/>
            <a:ext cx="2016224" cy="383880"/>
          </a:xfrm>
          <a:prstGeom prst="bentConnector3">
            <a:avLst>
              <a:gd name="adj1" fmla="val 50000"/>
            </a:avLst>
          </a:prstGeom>
          <a:ln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3136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Franklin Gothic Book" pitchFamily="34" charset="0"/>
                <a:cs typeface="Times New Roman" pitchFamily="18" charset="0"/>
              </a:rPr>
              <a:t>3</a:t>
            </a:r>
            <a:endParaRPr lang="ru-RU" sz="1600" b="1" dirty="0">
              <a:solidFill>
                <a:schemeClr val="bg1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4435" y="836712"/>
            <a:ext cx="8307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latin typeface="Times New Roman"/>
              <a:ea typeface="Calibri"/>
            </a:endParaRPr>
          </a:p>
          <a:p>
            <a:pPr algn="just"/>
            <a:endParaRPr lang="ru-RU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395536" y="1039775"/>
            <a:ext cx="4248472" cy="1815882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Анализ нормативных правовых актов городского округа Первоуральск в сфере противодействия коррупции, в целях приведения их в соответствие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с федеральным и областным законодательством  по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противодействию коррупции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53043" y="1058068"/>
            <a:ext cx="3695421" cy="1815882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dk1"/>
                </a:solidFill>
                <a:latin typeface="Arial" pitchFamily="34" charset="0"/>
                <a:cs typeface="Arial" pitchFamily="34" charset="0"/>
              </a:rPr>
              <a:t>Своевременное принятие и внедрение административных регламентов исполнения муниципальных функций и предоставления муниципальных услуг, их своевременная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актуализация</a:t>
            </a:r>
            <a:endParaRPr lang="ru-RU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435" y="116632"/>
            <a:ext cx="821800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СОВЕРШЕНСТВОВАНИЕ НОРМАТИВНОГО ПРАВОВОГО ОБЕСПЕЧЕНИЯ ДЕЯТЕЛЬНОСТИ ПО ПРОТИВОДЕЙСТВИЮ КОРРУПЦИИ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5536" y="3021427"/>
            <a:ext cx="4237167" cy="2308324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Внесены изменения в муниципальные нормативно – правовые акты, регулирующие вопросы противодействия коррупции: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2 - правовых акта Главы городского округа Первоуральск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3 – решения Первоуральской городской Думы  </a:t>
            </a:r>
          </a:p>
          <a:p>
            <a:pPr marL="285750" indent="-285750" algn="l">
              <a:buFont typeface="Wingdings" pitchFamily="2" charset="2"/>
              <a:buChar char="§"/>
            </a:pP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53043" y="3126142"/>
            <a:ext cx="3695421" cy="1323439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marL="285750" indent="-285750" algn="l">
              <a:buFont typeface="Wingdings" pitchFamily="2" charset="2"/>
              <a:buChar char="§"/>
            </a:pP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10 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Административных регламента -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 внесены изменения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285750" indent="-285750" algn="l">
              <a:buFont typeface="Wingdings" pitchFamily="2" charset="2"/>
              <a:buChar char="§"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7 Административных регламентов –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приняты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Стрелка вниз 40"/>
          <p:cNvSpPr/>
          <p:nvPr/>
        </p:nvSpPr>
        <p:spPr>
          <a:xfrm>
            <a:off x="4826793" y="4725144"/>
            <a:ext cx="1094768" cy="720080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827584" y="5570656"/>
            <a:ext cx="7560839" cy="830997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Органами местного самоуправления городского округа Первоуральск осуществляется контроль 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за исполнением муниципальных нормативных правовых актов в сфере противодействия коррупции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5" name="Прямая со стрелкой 44"/>
          <p:cNvCxnSpPr/>
          <p:nvPr/>
        </p:nvCxnSpPr>
        <p:spPr>
          <a:xfrm>
            <a:off x="2123728" y="2477959"/>
            <a:ext cx="0" cy="3455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7164288" y="2477959"/>
            <a:ext cx="0" cy="3455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69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Franklin Gothic Book" pitchFamily="34" charset="0"/>
                <a:cs typeface="Times New Roman" pitchFamily="18" charset="0"/>
              </a:rPr>
              <a:t>4</a:t>
            </a:r>
            <a:endParaRPr lang="ru-RU" sz="1600" b="1" dirty="0">
              <a:solidFill>
                <a:schemeClr val="bg1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4435" y="836712"/>
            <a:ext cx="8307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latin typeface="Times New Roman"/>
              <a:ea typeface="Calibri"/>
            </a:endParaRPr>
          </a:p>
          <a:p>
            <a:pPr algn="just"/>
            <a:endParaRPr lang="ru-RU" sz="2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6135814" y="1875446"/>
            <a:ext cx="2921044" cy="1144718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Calibri" pitchFamily="34" charset="0"/>
                <a:cs typeface="Calibri" pitchFamily="34" charset="0"/>
              </a:rPr>
              <a:t>Независимая антикоррупционная экспертиза проектов </a:t>
            </a:r>
            <a:r>
              <a:rPr lang="ru-RU" sz="1400" b="1" dirty="0">
                <a:latin typeface="Calibri" pitchFamily="34" charset="0"/>
                <a:cs typeface="Calibri" pitchFamily="34" charset="0"/>
              </a:rPr>
              <a:t>нормативных правовых актов городского округа Первоуральск</a:t>
            </a:r>
            <a:endParaRPr lang="ru-RU" sz="14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algn="ctr"/>
            <a:endParaRPr lang="ru-RU" sz="16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4739" y="1875446"/>
            <a:ext cx="2664296" cy="1169551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sz="1400" b="1" dirty="0" smtClean="0"/>
              <a:t>Внутренняя антикоррупционная экспертиза </a:t>
            </a:r>
            <a:r>
              <a:rPr lang="ru-RU" sz="1400" b="1" dirty="0"/>
              <a:t>нормативных правовых актов городского округа Первоуральск и их </a:t>
            </a:r>
            <a:r>
              <a:rPr lang="ru-RU" sz="1400" b="1" dirty="0" smtClean="0"/>
              <a:t>проектов</a:t>
            </a:r>
            <a:endParaRPr lang="ru-RU" sz="1400" b="1" dirty="0"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03847" y="1875446"/>
            <a:ext cx="2420847" cy="1815882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3</a:t>
            </a:r>
            <a:r>
              <a:rPr lang="ru-RU" sz="1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 заключения прокуратуры </a:t>
            </a:r>
          </a:p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г. Первоуральска  по результатам антикоррупционной экспертизы</a:t>
            </a:r>
            <a:r>
              <a:rPr lang="ru-RU" sz="1400" b="1" dirty="0" smtClean="0">
                <a:latin typeface="Calibri" pitchFamily="34" charset="0"/>
                <a:cs typeface="Calibri" pitchFamily="34" charset="0"/>
              </a:rPr>
              <a:t>  проектов нормативных </a:t>
            </a:r>
            <a:r>
              <a:rPr lang="ru-RU" sz="1400" b="1" dirty="0">
                <a:latin typeface="Calibri" pitchFamily="34" charset="0"/>
                <a:cs typeface="Calibri" pitchFamily="34" charset="0"/>
              </a:rPr>
              <a:t>правовых актов городского округа </a:t>
            </a:r>
            <a:r>
              <a:rPr lang="ru-RU" sz="1400" b="1" dirty="0" smtClean="0">
                <a:latin typeface="Calibri" pitchFamily="34" charset="0"/>
                <a:cs typeface="Calibri" pitchFamily="34" charset="0"/>
              </a:rPr>
              <a:t>Первоуральск</a:t>
            </a:r>
            <a:endParaRPr lang="ru-RU" sz="14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7653" y="3212976"/>
            <a:ext cx="2601382" cy="1384995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l"/>
            <a:r>
              <a:rPr lang="ru-RU" sz="1400" b="1" dirty="0" smtClean="0">
                <a:latin typeface="Calibri" pitchFamily="34" charset="0"/>
                <a:cs typeface="Calibri" pitchFamily="34" charset="0"/>
              </a:rPr>
              <a:t>Проводится</a:t>
            </a:r>
            <a:r>
              <a:rPr lang="ru-RU" sz="1400" b="1" dirty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1400" b="1" i="1" dirty="0">
                <a:latin typeface="Calibri" pitchFamily="34" charset="0"/>
                <a:cs typeface="Calibri" pitchFamily="34" charset="0"/>
              </a:rPr>
              <a:t>Первоуральской городской Думой</a:t>
            </a:r>
          </a:p>
          <a:p>
            <a:pPr marL="285750" indent="-285750" algn="l">
              <a:buFont typeface="Wingdings" pitchFamily="2" charset="2"/>
              <a:buChar char="ü"/>
            </a:pPr>
            <a:r>
              <a:rPr lang="ru-RU" sz="1400" b="1" i="1" dirty="0">
                <a:latin typeface="Calibri" pitchFamily="34" charset="0"/>
                <a:cs typeface="Calibri" pitchFamily="34" charset="0"/>
              </a:rPr>
              <a:t>Администрацией городского округа Первоуральск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218395" y="4053148"/>
            <a:ext cx="2406299" cy="523220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l"/>
            <a:r>
              <a:rPr lang="ru-RU" sz="1400" b="1" i="1" dirty="0" err="1">
                <a:cs typeface="Times New Roman" pitchFamily="18" charset="0"/>
              </a:rPr>
              <a:t>Коррупциогенные</a:t>
            </a:r>
            <a:r>
              <a:rPr lang="ru-RU" sz="1400" b="1" i="1" dirty="0">
                <a:cs typeface="Times New Roman" pitchFamily="18" charset="0"/>
              </a:rPr>
              <a:t> факторы </a:t>
            </a:r>
            <a:r>
              <a:rPr lang="ru-RU" sz="1400" b="1" i="1" dirty="0">
                <a:solidFill>
                  <a:srgbClr val="FF0000"/>
                </a:solidFill>
                <a:cs typeface="Times New Roman" pitchFamily="18" charset="0"/>
              </a:rPr>
              <a:t>устранены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444011" y="3712949"/>
            <a:ext cx="2869399" cy="954107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sz="1400" b="1" dirty="0" smtClean="0"/>
              <a:t>Экспертные заключения по результатам</a:t>
            </a:r>
            <a:r>
              <a:rPr lang="ru-RU" sz="1400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ru-RU" sz="1400" b="1" dirty="0">
                <a:latin typeface="Calibri" pitchFamily="34" charset="0"/>
                <a:cs typeface="Calibri" pitchFamily="34" charset="0"/>
              </a:rPr>
              <a:t>н</a:t>
            </a:r>
            <a:r>
              <a:rPr lang="ru-RU" sz="1400" b="1" dirty="0" smtClean="0">
                <a:latin typeface="Calibri" pitchFamily="34" charset="0"/>
                <a:cs typeface="Calibri" pitchFamily="34" charset="0"/>
              </a:rPr>
              <a:t>езависимой антикоррупционной экспертизы – </a:t>
            </a:r>
            <a:r>
              <a:rPr lang="ru-RU" sz="14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не поступали</a:t>
            </a:r>
            <a:r>
              <a:rPr lang="ru-RU" sz="1400" b="1" dirty="0" smtClean="0">
                <a:solidFill>
                  <a:srgbClr val="FF0000"/>
                </a:solidFill>
              </a:rPr>
              <a:t> 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5" name="Выгнутая влево стрелка 4"/>
          <p:cNvSpPr/>
          <p:nvPr/>
        </p:nvSpPr>
        <p:spPr>
          <a:xfrm>
            <a:off x="2858356" y="3726884"/>
            <a:ext cx="360039" cy="871087"/>
          </a:xfrm>
          <a:prstGeom prst="curved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4396202" y="1615576"/>
            <a:ext cx="144016" cy="221646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7596336" y="1615576"/>
            <a:ext cx="146632" cy="221646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4739" y="116632"/>
            <a:ext cx="84424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Повышение результативности антикоррупционной экспертизы нормативных правовых актов городского округа Первоуральск и их проектов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27416" y="4803561"/>
            <a:ext cx="2601382" cy="954107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r>
              <a:rPr lang="ru-RU" sz="1400" b="1" dirty="0">
                <a:latin typeface="Calibri" pitchFamily="34" charset="0"/>
                <a:cs typeface="Calibri" pitchFamily="34" charset="0"/>
              </a:rPr>
              <a:t>в отношении </a:t>
            </a:r>
            <a:r>
              <a:rPr lang="ru-RU" sz="14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127 </a:t>
            </a:r>
            <a:r>
              <a:rPr lang="ru-RU" sz="1400" b="1" i="1" dirty="0">
                <a:latin typeface="Calibri" pitchFamily="34" charset="0"/>
                <a:cs typeface="Calibri" pitchFamily="34" charset="0"/>
              </a:rPr>
              <a:t>проектов нормативных правовых актов </a:t>
            </a:r>
            <a:r>
              <a:rPr lang="ru-RU" sz="1400" dirty="0" smtClean="0">
                <a:latin typeface="Calibri" pitchFamily="34" charset="0"/>
                <a:cs typeface="Calibri" pitchFamily="34" charset="0"/>
              </a:rPr>
              <a:t>проведена </a:t>
            </a:r>
            <a:r>
              <a:rPr lang="ru-RU" sz="1400" dirty="0">
                <a:latin typeface="Calibri" pitchFamily="34" charset="0"/>
                <a:cs typeface="Calibri" pitchFamily="34" charset="0"/>
              </a:rPr>
              <a:t>внутренняя антикоррупционная экспертиза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27416" y="5955377"/>
            <a:ext cx="2601382" cy="523220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r>
              <a:rPr lang="ru-RU" sz="1400" b="1" i="1" dirty="0" err="1" smtClean="0">
                <a:latin typeface="Calibri" pitchFamily="34" charset="0"/>
                <a:cs typeface="Calibri" pitchFamily="34" charset="0"/>
              </a:rPr>
              <a:t>Коррупциогенные</a:t>
            </a:r>
            <a:r>
              <a:rPr lang="ru-RU" sz="1400" b="1" i="1" dirty="0" smtClean="0">
                <a:latin typeface="Calibri" pitchFamily="34" charset="0"/>
                <a:cs typeface="Calibri" pitchFamily="34" charset="0"/>
              </a:rPr>
              <a:t> факторы </a:t>
            </a:r>
            <a:r>
              <a:rPr lang="ru-RU" sz="1400" b="1" i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не выявлены</a:t>
            </a:r>
            <a:endParaRPr lang="ru-RU" sz="1400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Стрелка вниз 23"/>
          <p:cNvSpPr/>
          <p:nvPr/>
        </p:nvSpPr>
        <p:spPr>
          <a:xfrm>
            <a:off x="1431465" y="1615576"/>
            <a:ext cx="144016" cy="221646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827584" y="1005989"/>
            <a:ext cx="7488832" cy="58477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Обобщение результатов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антикоррупционной экспертизы </a:t>
            </a:r>
          </a:p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нормативных правовых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актов и  их проектов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" name="Прямая со стрелкой 11"/>
          <p:cNvCxnSpPr>
            <a:stCxn id="14" idx="2"/>
          </p:cNvCxnSpPr>
          <p:nvPr/>
        </p:nvCxnSpPr>
        <p:spPr>
          <a:xfrm>
            <a:off x="1466887" y="3044997"/>
            <a:ext cx="0" cy="16797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1431465" y="4597971"/>
            <a:ext cx="0" cy="2055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1431465" y="5757668"/>
            <a:ext cx="0" cy="19770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Стрелка вниз 32"/>
          <p:cNvSpPr/>
          <p:nvPr/>
        </p:nvSpPr>
        <p:spPr>
          <a:xfrm>
            <a:off x="7268215" y="3115216"/>
            <a:ext cx="885881" cy="593056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 flipH="1">
            <a:off x="1381681" y="3011333"/>
            <a:ext cx="152400" cy="221646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flipH="1">
            <a:off x="1372848" y="4585865"/>
            <a:ext cx="152400" cy="221646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низ 35"/>
          <p:cNvSpPr/>
          <p:nvPr/>
        </p:nvSpPr>
        <p:spPr>
          <a:xfrm flipH="1">
            <a:off x="1369989" y="5757668"/>
            <a:ext cx="152400" cy="221646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491880" y="4766297"/>
            <a:ext cx="2799857" cy="1615827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>
              <a:spcAft>
                <a:spcPts val="0"/>
              </a:spcAft>
            </a:pPr>
            <a:r>
              <a:rPr lang="ru-RU" sz="1100" b="1" dirty="0" smtClean="0">
                <a:latin typeface="Arial" pitchFamily="34" charset="0"/>
                <a:ea typeface="Times New Roman"/>
                <a:cs typeface="Arial" pitchFamily="34" charset="0"/>
              </a:rPr>
              <a:t>Проекты  нормативных </a:t>
            </a:r>
            <a:r>
              <a:rPr lang="ru-RU" sz="1100" b="1" dirty="0">
                <a:latin typeface="Arial" pitchFamily="34" charset="0"/>
                <a:ea typeface="Times New Roman"/>
                <a:cs typeface="Arial" pitchFamily="34" charset="0"/>
              </a:rPr>
              <a:t>правовых </a:t>
            </a:r>
            <a:r>
              <a:rPr lang="ru-RU" sz="1100" b="1" dirty="0" smtClean="0">
                <a:latin typeface="Arial" pitchFamily="34" charset="0"/>
                <a:ea typeface="Times New Roman"/>
                <a:cs typeface="Arial" pitchFamily="34" charset="0"/>
              </a:rPr>
              <a:t>актов размещаются </a:t>
            </a:r>
            <a:r>
              <a:rPr lang="ru-RU" sz="1100" b="1" dirty="0">
                <a:latin typeface="Arial" pitchFamily="34" charset="0"/>
                <a:ea typeface="Times New Roman"/>
                <a:cs typeface="Arial" pitchFamily="34" charset="0"/>
              </a:rPr>
              <a:t>на официальных сайтах Администрации, Первоуральской городской Думы </a:t>
            </a:r>
            <a:r>
              <a:rPr lang="ru-RU" sz="1100" b="1" dirty="0" smtClean="0">
                <a:latin typeface="Arial" pitchFamily="34" charset="0"/>
                <a:ea typeface="Times New Roman"/>
                <a:cs typeface="Arial" pitchFamily="34" charset="0"/>
              </a:rPr>
              <a:t>в </a:t>
            </a:r>
            <a:r>
              <a:rPr lang="ru-RU" sz="1100" b="1" dirty="0">
                <a:latin typeface="Arial" pitchFamily="34" charset="0"/>
                <a:ea typeface="Times New Roman"/>
                <a:cs typeface="Arial" pitchFamily="34" charset="0"/>
              </a:rPr>
              <a:t>для обеспечения возможности независимым </a:t>
            </a:r>
            <a:r>
              <a:rPr lang="ru-RU" sz="1100" b="1" dirty="0" smtClean="0">
                <a:latin typeface="Arial" pitchFamily="34" charset="0"/>
                <a:ea typeface="Times New Roman"/>
                <a:cs typeface="Arial" pitchFamily="34" charset="0"/>
              </a:rPr>
              <a:t>экспертам проводить </a:t>
            </a:r>
            <a:r>
              <a:rPr lang="ru-RU" sz="1100" b="1" dirty="0">
                <a:latin typeface="Arial" pitchFamily="34" charset="0"/>
                <a:ea typeface="Times New Roman"/>
                <a:cs typeface="Arial" pitchFamily="34" charset="0"/>
              </a:rPr>
              <a:t>независимую антикоррупционную </a:t>
            </a:r>
            <a:r>
              <a:rPr lang="ru-RU" sz="1100" b="1" dirty="0" smtClean="0">
                <a:latin typeface="Arial" pitchFamily="34" charset="0"/>
                <a:ea typeface="Times New Roman"/>
                <a:cs typeface="Arial" pitchFamily="34" charset="0"/>
              </a:rPr>
              <a:t>экспертизу – </a:t>
            </a:r>
            <a:r>
              <a:rPr lang="ru-RU" sz="1100" b="1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размещено 127 проектов</a:t>
            </a:r>
            <a:endParaRPr lang="ru-RU" sz="1100" b="1" dirty="0">
              <a:solidFill>
                <a:srgbClr val="FF0000"/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2858356" y="5373216"/>
            <a:ext cx="561516" cy="144016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иугольник 9"/>
          <p:cNvSpPr/>
          <p:nvPr/>
        </p:nvSpPr>
        <p:spPr>
          <a:xfrm rot="18813264">
            <a:off x="6312693" y="5073848"/>
            <a:ext cx="2420230" cy="1078430"/>
          </a:xfrm>
          <a:prstGeom prst="homePlate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Aft>
                <a:spcPts val="0"/>
              </a:spcAft>
            </a:pPr>
            <a:r>
              <a:rPr lang="ru-RU" sz="1100" b="1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Обеспечено взаимодействие </a:t>
            </a:r>
            <a:r>
              <a:rPr lang="ru-RU" sz="1100" b="1" dirty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с независимыми </a:t>
            </a:r>
            <a:r>
              <a:rPr lang="ru-RU" sz="1100" b="1" dirty="0" smtClean="0">
                <a:solidFill>
                  <a:schemeClr val="tx1"/>
                </a:solidFill>
                <a:latin typeface="Arial" pitchFamily="34" charset="0"/>
                <a:ea typeface="Times New Roman"/>
                <a:cs typeface="Arial" pitchFamily="34" charset="0"/>
              </a:rPr>
              <a:t>экспертами – </a:t>
            </a:r>
            <a:r>
              <a:rPr lang="ru-RU" sz="1100" b="1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направлено 127 </a:t>
            </a:r>
            <a:r>
              <a:rPr lang="ru-RU" sz="1100" b="1" dirty="0" err="1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уведовлений</a:t>
            </a:r>
            <a:endParaRPr lang="ru-RU" sz="1100" b="1" dirty="0">
              <a:solidFill>
                <a:srgbClr val="FF0000"/>
              </a:solidFill>
              <a:latin typeface="Arial" pitchFamily="34" charset="0"/>
              <a:ea typeface="Times New Roman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87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Franklin Gothic Book" pitchFamily="34" charset="0"/>
                <a:cs typeface="Times New Roman" pitchFamily="18" charset="0"/>
              </a:rPr>
              <a:t>2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4435" y="836712"/>
            <a:ext cx="8307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latin typeface="Times New Roman"/>
              <a:ea typeface="Calibri"/>
            </a:endParaRPr>
          </a:p>
          <a:p>
            <a:pPr algn="just"/>
            <a:endParaRPr lang="ru-RU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403503" y="980728"/>
            <a:ext cx="8514692" cy="523220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Calibri" pitchFamily="34" charset="0"/>
                <a:cs typeface="Calibri" pitchFamily="34" charset="0"/>
              </a:rPr>
              <a:t>Принятие мер по повышению эффективности контроля за соблюдением </a:t>
            </a:r>
            <a:r>
              <a:rPr lang="ru-RU" sz="1400" b="1" dirty="0" smtClean="0">
                <a:latin typeface="Calibri" pitchFamily="34" charset="0"/>
                <a:cs typeface="Calibri" pitchFamily="34" charset="0"/>
              </a:rPr>
              <a:t> муниципальными служащими, </a:t>
            </a:r>
            <a:r>
              <a:rPr lang="ru-RU" sz="1400" b="1" dirty="0">
                <a:latin typeface="Calibri" pitchFamily="34" charset="0"/>
                <a:cs typeface="Calibri" pitchFamily="34" charset="0"/>
              </a:rPr>
              <a:t>требований о предотвращении и урегулировании конфликта интересов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299783" y="1557640"/>
            <a:ext cx="7655245" cy="738664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lvl="0">
              <a:spcAft>
                <a:spcPts val="0"/>
              </a:spcAft>
            </a:pP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Составлены таблицы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 анкетными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данными в отношении</a:t>
            </a:r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</a:rPr>
              <a:t>160 </a:t>
            </a:r>
            <a:r>
              <a:rPr lang="ru-RU" sz="1400" b="1" dirty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</a:rPr>
              <a:t>муниципальных 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</a:rPr>
              <a:t>служащих (100%)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,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их родственников и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свойственников в целях выявления конфликта интересов</a:t>
            </a:r>
            <a:endParaRPr lang="ru-RU" sz="1400" dirty="0">
              <a:solidFill>
                <a:srgbClr val="FF000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99783" y="3984286"/>
            <a:ext cx="7643758" cy="1600438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>
              <a:spcAft>
                <a:spcPts val="0"/>
              </a:spcAft>
            </a:pPr>
            <a:r>
              <a:rPr lang="ru-RU" sz="1400" dirty="0" smtClean="0">
                <a:latin typeface="Arial" pitchFamily="34" charset="0"/>
                <a:ea typeface="Times New Roman"/>
                <a:cs typeface="Arial" pitchFamily="34" charset="0"/>
              </a:rPr>
              <a:t>Прошли курсы </a:t>
            </a:r>
            <a:r>
              <a:rPr lang="ru-RU" sz="1400" dirty="0">
                <a:latin typeface="Arial" pitchFamily="34" charset="0"/>
                <a:ea typeface="Times New Roman"/>
                <a:cs typeface="Arial" pitchFamily="34" charset="0"/>
              </a:rPr>
              <a:t>повышения квалификации по антикоррупционной тематике </a:t>
            </a:r>
            <a:r>
              <a:rPr lang="ru-RU" sz="1400" b="1" dirty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11  муниципальных 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служащих (100% от общего количества служащих</a:t>
            </a:r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, 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для которых запланировано обучение в 2019 году)</a:t>
            </a:r>
            <a:r>
              <a:rPr lang="ru-RU" sz="1400" dirty="0" smtClean="0">
                <a:latin typeface="Arial" pitchFamily="34" charset="0"/>
                <a:ea typeface="Times New Roman"/>
                <a:cs typeface="Arial" pitchFamily="34" charset="0"/>
              </a:rPr>
              <a:t> </a:t>
            </a:r>
            <a:r>
              <a:rPr lang="ru-RU" sz="1400" dirty="0">
                <a:latin typeface="Arial" pitchFamily="34" charset="0"/>
                <a:ea typeface="Times New Roman"/>
                <a:cs typeface="Arial" pitchFamily="34" charset="0"/>
              </a:rPr>
              <a:t>в функциональные обязанности которых входит работа по предотвращению коррупционных и иных правонарушений </a:t>
            </a:r>
            <a:r>
              <a:rPr lang="ru-RU" sz="1400" dirty="0" smtClean="0">
                <a:latin typeface="Arial" pitchFamily="34" charset="0"/>
                <a:ea typeface="Times New Roman"/>
                <a:cs typeface="Arial" pitchFamily="34" charset="0"/>
              </a:rPr>
              <a:t>по темам: «Организационные </a:t>
            </a:r>
            <a:r>
              <a:rPr lang="ru-RU" sz="1400" dirty="0">
                <a:latin typeface="Arial" pitchFamily="34" charset="0"/>
                <a:ea typeface="Times New Roman"/>
                <a:cs typeface="Arial" pitchFamily="34" charset="0"/>
              </a:rPr>
              <a:t>основы противодействия коррупции» (16 ч</a:t>
            </a:r>
            <a:r>
              <a:rPr lang="ru-RU" sz="1400" dirty="0" smtClean="0">
                <a:latin typeface="Arial" pitchFamily="34" charset="0"/>
                <a:ea typeface="Times New Roman"/>
                <a:cs typeface="Arial" pitchFamily="34" charset="0"/>
              </a:rPr>
              <a:t>.), </a:t>
            </a:r>
            <a:r>
              <a:rPr lang="ru-RU" sz="1400" dirty="0">
                <a:latin typeface="Arial" pitchFamily="34" charset="0"/>
                <a:ea typeface="Times New Roman"/>
                <a:cs typeface="Arial" pitchFamily="34" charset="0"/>
              </a:rPr>
              <a:t>«Функции подразделений кадровых служб органов местного самоуправления по профилактике коррупционных и иных </a:t>
            </a:r>
            <a:r>
              <a:rPr lang="ru-RU" sz="1400" dirty="0" smtClean="0">
                <a:latin typeface="Arial" pitchFamily="34" charset="0"/>
                <a:ea typeface="Times New Roman"/>
                <a:cs typeface="Arial" pitchFamily="34" charset="0"/>
              </a:rPr>
              <a:t>правонарушений» </a:t>
            </a:r>
            <a:r>
              <a:rPr lang="ru-RU" sz="1400" dirty="0">
                <a:latin typeface="Arial" pitchFamily="34" charset="0"/>
                <a:ea typeface="Times New Roman"/>
                <a:cs typeface="Arial" pitchFamily="34" charset="0"/>
              </a:rPr>
              <a:t>(54 ч</a:t>
            </a:r>
            <a:r>
              <a:rPr lang="ru-RU" sz="1400" dirty="0" smtClean="0">
                <a:latin typeface="Arial" pitchFamily="34" charset="0"/>
                <a:ea typeface="Times New Roman"/>
                <a:cs typeface="Arial" pitchFamily="34" charset="0"/>
              </a:rPr>
              <a:t>.</a:t>
            </a:r>
            <a:r>
              <a:rPr lang="ru-RU" sz="1400" dirty="0" smtClean="0">
                <a:latin typeface="Liberation Serif"/>
                <a:ea typeface="Times New Roman"/>
                <a:cs typeface="Liberation Serif"/>
              </a:rPr>
              <a:t>)</a:t>
            </a:r>
            <a:endParaRPr lang="ru-RU" sz="1400" b="1" i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99783" y="2356203"/>
            <a:ext cx="7663505" cy="307777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l"/>
            <a:r>
              <a:rPr lang="ru-RU" sz="1400" dirty="0" smtClean="0">
                <a:latin typeface="Arial" pitchFamily="34" charset="0"/>
                <a:cs typeface="Arial" pitchFamily="34" charset="0"/>
              </a:rPr>
              <a:t>Актуализированы сведения, содержащиеся </a:t>
            </a:r>
            <a:r>
              <a:rPr lang="ru-RU" sz="1400" dirty="0">
                <a:latin typeface="Arial" pitchFamily="34" charset="0"/>
                <a:cs typeface="Arial" pitchFamily="34" charset="0"/>
              </a:rPr>
              <a:t>в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анкетах муниципальных служащих -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100%</a:t>
            </a:r>
            <a:endParaRPr lang="ru-RU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Стрелка вниз 33"/>
          <p:cNvSpPr/>
          <p:nvPr/>
        </p:nvSpPr>
        <p:spPr>
          <a:xfrm flipH="1">
            <a:off x="575171" y="1534574"/>
            <a:ext cx="45719" cy="5300360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rot="16200000" flipH="1">
            <a:off x="854396" y="1599036"/>
            <a:ext cx="143144" cy="655873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1277441" y="2747834"/>
            <a:ext cx="7685847" cy="1169551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Проанализированы  сведения, представляемые контрактными управляющими,  о контрагентах, подписавших муниципальные контракты на поставку товаров, работ, услуг для обеспечения муниципальных нужд, в целях выявления конфликта интересов – 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ea typeface="Calibri"/>
                <a:cs typeface="Arial" pitchFamily="34" charset="0"/>
              </a:rPr>
              <a:t>в отношении 277 контрагентов (</a:t>
            </a:r>
            <a:r>
              <a:rPr lang="ru-RU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2019 году случаев конфликта интересов </a:t>
            </a:r>
            <a:r>
              <a:rPr lang="ru-RU" sz="1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 выявлено).</a:t>
            </a:r>
            <a:endParaRPr lang="ru-RU" sz="1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Стрелка вниз 30"/>
          <p:cNvSpPr/>
          <p:nvPr/>
        </p:nvSpPr>
        <p:spPr>
          <a:xfrm rot="16200000" flipH="1">
            <a:off x="878422" y="2261109"/>
            <a:ext cx="143142" cy="59773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 rot="16200000" flipH="1">
            <a:off x="840964" y="3147835"/>
            <a:ext cx="143143" cy="647988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 rot="16200000" flipH="1">
            <a:off x="849422" y="4397398"/>
            <a:ext cx="116685" cy="657534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TextBox 37"/>
          <p:cNvSpPr txBox="1"/>
          <p:nvPr/>
        </p:nvSpPr>
        <p:spPr>
          <a:xfrm>
            <a:off x="1299783" y="5616822"/>
            <a:ext cx="7663505" cy="1015663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r>
              <a:rPr lang="ru-RU" sz="1200" dirty="0" smtClean="0">
                <a:latin typeface="Arial" pitchFamily="34" charset="0"/>
                <a:cs typeface="Arial" pitchFamily="34" charset="0"/>
              </a:rPr>
              <a:t>Проши обучение по образовательным программам в области противодействия коррупции за счет средств местного бюджета </a:t>
            </a:r>
            <a:r>
              <a:rPr lang="ru-RU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21 муниципальный служащий</a:t>
            </a:r>
            <a:r>
              <a:rPr lang="ru-RU" sz="1200" dirty="0" smtClean="0">
                <a:latin typeface="Arial" pitchFamily="34" charset="0"/>
                <a:cs typeface="Arial" pitchFamily="34" charset="0"/>
              </a:rPr>
              <a:t>, впервые поступившие на муниципальную службу для замещения должностей, включенных в перечень должностей, замещение которых связано с коррупционными рисками </a:t>
            </a:r>
            <a:r>
              <a:rPr lang="ru-RU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(100% от общего количества служащих, для которых запланировано обучение в 2019 </a:t>
            </a:r>
            <a:r>
              <a:rPr lang="ru-RU" sz="1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году)</a:t>
            </a:r>
            <a:endParaRPr lang="ru-RU" sz="1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Стрелка вниз 38"/>
          <p:cNvSpPr/>
          <p:nvPr/>
        </p:nvSpPr>
        <p:spPr>
          <a:xfrm rot="16200000" flipH="1">
            <a:off x="826440" y="5701452"/>
            <a:ext cx="143142" cy="638027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0"/>
            <a:ext cx="84424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Выполнение Национального плана противодействия коррупции на 2018 – 2020 годы, утвержденного Указом Президента Российской Федерации </a:t>
            </a:r>
            <a:endParaRPr lang="ru-RU" sz="16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от </a:t>
            </a:r>
            <a:r>
              <a:rPr lang="ru-RU" sz="1600" b="1" dirty="0">
                <a:latin typeface="Arial" pitchFamily="34" charset="0"/>
                <a:cs typeface="Arial" pitchFamily="34" charset="0"/>
              </a:rPr>
              <a:t>29 июня 2018 года № 378</a:t>
            </a:r>
          </a:p>
        </p:txBody>
      </p:sp>
    </p:spTree>
    <p:extLst>
      <p:ext uri="{BB962C8B-B14F-4D97-AF65-F5344CB8AC3E}">
        <p14:creationId xmlns:p14="http://schemas.microsoft.com/office/powerpoint/2010/main" val="286113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chemeClr val="bg1"/>
                </a:solidFill>
                <a:latin typeface="Franklin Gothic Book" pitchFamily="34" charset="0"/>
                <a:cs typeface="Times New Roman" pitchFamily="18" charset="0"/>
              </a:rPr>
              <a:t>6</a:t>
            </a:r>
            <a:endParaRPr lang="ru-RU" sz="1600" b="1" dirty="0">
              <a:solidFill>
                <a:schemeClr val="bg1"/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14435" y="836712"/>
            <a:ext cx="8307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3000" dirty="0" smtClean="0">
              <a:latin typeface="Times New Roman"/>
              <a:ea typeface="Calibri"/>
            </a:endParaRPr>
          </a:p>
          <a:p>
            <a:pPr algn="just"/>
            <a:endParaRPr lang="ru-RU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278794" y="1084466"/>
            <a:ext cx="4521209" cy="17912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lvl="0" algn="ctr">
              <a:lnSpc>
                <a:spcPct val="115000"/>
              </a:lnSpc>
              <a:spcAft>
                <a:spcPts val="0"/>
              </a:spcAft>
            </a:pP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Организован прием 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сведений о доходах, расходах, об имуществе и обязательствах имущественного характера представляемых гражданами, претендующими на замещение должностей муниципальной службы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муниципальными служащими, замещающими должности муниципальной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службы, 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осуществление полномочий по которым влечет за собой обязанность представлять такие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сведения</a:t>
            </a:r>
            <a:endParaRPr lang="ru-RU" sz="1200" b="1" dirty="0">
              <a:solidFill>
                <a:srgbClr val="FF0000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1066" y="3061637"/>
            <a:ext cx="4521208" cy="830997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>
              <a:spcAft>
                <a:spcPts val="0"/>
              </a:spcAft>
            </a:pPr>
            <a:r>
              <a:rPr lang="ru-RU" sz="1200" dirty="0" smtClean="0">
                <a:latin typeface="Arial" pitchFamily="34" charset="0"/>
                <a:ea typeface="Times New Roman"/>
                <a:cs typeface="Arial" pitchFamily="34" charset="0"/>
              </a:rPr>
              <a:t>Количество муниципальных служащих, представивших сведения о доходах в установленные сроки (не позднее 30.04.2019 г.), с использованием </a:t>
            </a:r>
            <a:r>
              <a:rPr lang="ru-RU" sz="1200" b="1" dirty="0" smtClean="0">
                <a:latin typeface="Arial" pitchFamily="34" charset="0"/>
                <a:ea typeface="Times New Roman"/>
                <a:cs typeface="Arial" pitchFamily="34" charset="0"/>
              </a:rPr>
              <a:t>программы «Справки БК» </a:t>
            </a:r>
            <a:r>
              <a:rPr lang="ru-RU" sz="1200" b="1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- 168 (100%) </a:t>
            </a:r>
            <a:endParaRPr lang="ru-RU" sz="12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2081" y="1065180"/>
            <a:ext cx="3421600" cy="17543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 algn="ctr"/>
            <a:r>
              <a:rPr lang="ru-RU" sz="1200" b="1" dirty="0" smtClean="0">
                <a:latin typeface="Arial" pitchFamily="34" charset="0"/>
                <a:cs typeface="Arial" pitchFamily="34" charset="0"/>
              </a:rPr>
              <a:t>Организован 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приема сведений о доходах, об имуществе и обязательствах имущественного характера представляемых лицами, претендующими на замещение должностей руководителей муниципальных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учреждений </a:t>
            </a:r>
            <a:r>
              <a:rPr lang="ru-RU" sz="1200" b="1" dirty="0">
                <a:latin typeface="Arial" pitchFamily="34" charset="0"/>
                <a:cs typeface="Arial" pitchFamily="34" charset="0"/>
              </a:rPr>
              <a:t>и руководителями муниципальных </a:t>
            </a:r>
            <a:r>
              <a:rPr lang="ru-RU" sz="1200" b="1" dirty="0" smtClean="0">
                <a:latin typeface="Arial" pitchFamily="34" charset="0"/>
                <a:cs typeface="Arial" pitchFamily="34" charset="0"/>
              </a:rPr>
              <a:t>учреждений</a:t>
            </a:r>
            <a:endParaRPr lang="ru-RU" sz="1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5667" y="4221089"/>
            <a:ext cx="4395082" cy="249299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r>
              <a:rPr lang="ru-RU" sz="12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Сведения о доходах муниципальных служащих размещены на официальных сайтах органов местного самоуправления городского округа Первоуральск:</a:t>
            </a:r>
          </a:p>
          <a:p>
            <a:pPr marL="171450" indent="-171450"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Администрация городского округа Первоуральск 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3"/>
              </a:rPr>
              <a:t>https://prvadm.ru</a:t>
            </a:r>
            <a:endParaRPr lang="ru-RU" sz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Первоуральская городская Дума 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4"/>
              </a:rPr>
              <a:t>https</a:t>
            </a:r>
            <a:r>
              <a:rPr lang="en-US" sz="1200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4"/>
              </a:rPr>
              <a:t>://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4"/>
              </a:rPr>
              <a:t>www.prvduma.ru</a:t>
            </a:r>
            <a:endParaRPr lang="ru-RU" sz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Счетная палата городского округа Первоуральск 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5"/>
              </a:rPr>
              <a:t>http</a:t>
            </a:r>
            <a:r>
              <a:rPr lang="en-US" sz="1200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5"/>
              </a:rPr>
              <a:t>://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5"/>
              </a:rPr>
              <a:t>sp-pervouralsk.ru</a:t>
            </a:r>
            <a:endParaRPr lang="ru-RU" sz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Управление </a:t>
            </a:r>
            <a:r>
              <a:rPr lang="ru-RU" sz="12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ЖКХиС</a:t>
            </a:r>
            <a:r>
              <a:rPr lang="ru-RU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городского округа Первоуральск 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6"/>
              </a:rPr>
              <a:t>http</a:t>
            </a:r>
            <a:r>
              <a:rPr lang="en-US" sz="1200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6"/>
              </a:rPr>
              <a:t>://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6"/>
              </a:rPr>
              <a:t>prvugkh.ru</a:t>
            </a:r>
            <a:endParaRPr lang="ru-RU" sz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171450" indent="-171450">
              <a:buFont typeface="Wingdings" pitchFamily="2" charset="2"/>
              <a:buChar char="§"/>
            </a:pPr>
            <a:r>
              <a:rPr lang="ru-RU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Управление образования городского округа Первоуральск 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7"/>
              </a:rPr>
              <a:t>http</a:t>
            </a:r>
            <a:r>
              <a:rPr lang="en-US" sz="1200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7"/>
              </a:rPr>
              <a:t>://</a:t>
            </a:r>
            <a:r>
              <a:rPr lang="en-US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7"/>
              </a:rPr>
              <a:t>www.eduprv.ru/privetstvie</a:t>
            </a:r>
            <a:endParaRPr lang="ru-RU" sz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ru-RU" sz="1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68301" y="116632"/>
            <a:ext cx="82536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Arial" pitchFamily="34" charset="0"/>
                <a:cs typeface="Arial" pitchFamily="34" charset="0"/>
              </a:rPr>
              <a:t>СОВЕРШЕНСТВОВАНИЕ РАБОТЫ ПО ПРОФИЛАКТИКЕ КОРРУПЦИОННЫХ И ИНЫХ ПРАВОНАРУШЕНИЙ В СИСТЕМЕ КАДРОВОЙ РАБОТЫ</a:t>
            </a:r>
            <a:endParaRPr lang="ru-RU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48788" y="3038980"/>
            <a:ext cx="3421601" cy="830997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>
                <a:cs typeface="Aharoni" panose="02010803020104030203" pitchFamily="2" charset="-79"/>
              </a:defRPr>
            </a:lvl1pPr>
          </a:lstStyle>
          <a:p>
            <a:pPr>
              <a:spcAft>
                <a:spcPts val="0"/>
              </a:spcAft>
            </a:pPr>
            <a:r>
              <a:rPr lang="ru-RU" sz="1200" dirty="0" smtClean="0">
                <a:latin typeface="Arial" pitchFamily="34" charset="0"/>
                <a:ea typeface="Times New Roman"/>
                <a:cs typeface="Arial" pitchFamily="34" charset="0"/>
              </a:rPr>
              <a:t>Количество руководителей, представивших сведения о доходах в установленные сроки            (не позднее 30.04.2019 г.),</a:t>
            </a:r>
            <a:r>
              <a:rPr lang="ru-RU" sz="1200" dirty="0">
                <a:latin typeface="Arial" pitchFamily="34" charset="0"/>
                <a:ea typeface="Times New Roman"/>
                <a:cs typeface="Arial" pitchFamily="34" charset="0"/>
              </a:rPr>
              <a:t> с использованием </a:t>
            </a:r>
            <a:r>
              <a:rPr lang="ru-RU" sz="1200" b="1" dirty="0">
                <a:latin typeface="Arial" pitchFamily="34" charset="0"/>
                <a:ea typeface="Times New Roman"/>
                <a:cs typeface="Arial" pitchFamily="34" charset="0"/>
              </a:rPr>
              <a:t>программы «Справки БК»</a:t>
            </a:r>
            <a:r>
              <a:rPr lang="ru-RU" sz="1200" dirty="0" smtClean="0">
                <a:latin typeface="Arial" pitchFamily="34" charset="0"/>
                <a:ea typeface="Times New Roman"/>
                <a:cs typeface="Arial" pitchFamily="34" charset="0"/>
              </a:rPr>
              <a:t>  </a:t>
            </a:r>
            <a:r>
              <a:rPr lang="ru-RU" sz="1200" b="1" dirty="0" smtClean="0">
                <a:solidFill>
                  <a:srgbClr val="FF0000"/>
                </a:solidFill>
                <a:latin typeface="Arial" pitchFamily="34" charset="0"/>
                <a:ea typeface="Times New Roman"/>
                <a:cs typeface="Arial" pitchFamily="34" charset="0"/>
              </a:rPr>
              <a:t>- 60 (100%) </a:t>
            </a:r>
            <a:endParaRPr lang="ru-RU" sz="12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2267743" y="3990016"/>
            <a:ext cx="432049" cy="231073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6894735" y="3932248"/>
            <a:ext cx="504056" cy="288842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292081" y="4304857"/>
            <a:ext cx="34783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atin typeface="Arial" pitchFamily="34" charset="0"/>
                <a:cs typeface="Arial" pitchFamily="34" charset="0"/>
              </a:rPr>
              <a:t>Сведения о доходах руководителей размещены на официальном сайте Администрации городского округа Первоуральск </a:t>
            </a:r>
            <a:r>
              <a:rPr lang="en-US" sz="1200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hlinkClick r:id="rId3"/>
              </a:rPr>
              <a:t>https://prvadm.ru</a:t>
            </a:r>
            <a:endParaRPr lang="ru-RU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88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16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052736"/>
            <a:ext cx="8586700" cy="8640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Система обеспечения соблюдения муниципальными служащими требований о предотвращении и урегулировании конфликта интересов</a:t>
            </a:r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328596"/>
            <a:ext cx="5184576" cy="11521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С</a:t>
            </a: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пециалисты </a:t>
            </a:r>
            <a:r>
              <a:rPr lang="ru-RU" sz="1600" dirty="0">
                <a:solidFill>
                  <a:schemeClr val="tx1"/>
                </a:solidFill>
                <a:latin typeface="Arial" pitchFamily="34" charset="0"/>
                <a:ea typeface="Calibri"/>
                <a:cs typeface="Arial" pitchFamily="34" charset="0"/>
              </a:rPr>
              <a:t>кадровых служб, ответственные за работу по профилактике коррупционных и иных правонарушений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055480" y="2275591"/>
            <a:ext cx="2846034" cy="2809593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/>
                <a:ea typeface="Calibri"/>
              </a:rPr>
              <a:t>Обеспечивают антикоррупционный </a:t>
            </a:r>
            <a:r>
              <a:rPr lang="ru-RU" sz="1600" b="1" dirty="0">
                <a:solidFill>
                  <a:srgbClr val="FF0000"/>
                </a:solidFill>
                <a:latin typeface="Times New Roman"/>
                <a:ea typeface="Calibri"/>
              </a:rPr>
              <a:t>контроль за соблюдением муниципальными служащими установленных ограничений и запретов, требований о предотвращении или урегулировании конфликта интересов </a:t>
            </a:r>
            <a:endParaRPr lang="ru-RU" sz="1600" dirty="0">
              <a:solidFill>
                <a:srgbClr val="FF0000"/>
              </a:solidFill>
            </a:endParaRPr>
          </a:p>
        </p:txBody>
      </p:sp>
      <p:graphicFrame>
        <p:nvGraphicFramePr>
          <p:cNvPr id="16" name="Диаграмма 15"/>
          <p:cNvGraphicFramePr/>
          <p:nvPr>
            <p:extLst>
              <p:ext uri="{D42A27DB-BD31-4B8C-83A1-F6EECF244321}">
                <p14:modId xmlns:p14="http://schemas.microsoft.com/office/powerpoint/2010/main" val="1592889501"/>
              </p:ext>
            </p:extLst>
          </p:nvPr>
        </p:nvGraphicFramePr>
        <p:xfrm>
          <a:off x="-356417" y="3299716"/>
          <a:ext cx="4680520" cy="32767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Прямоугольник 17"/>
          <p:cNvSpPr/>
          <p:nvPr/>
        </p:nvSpPr>
        <p:spPr>
          <a:xfrm>
            <a:off x="3491880" y="5878026"/>
            <a:ext cx="457200" cy="4572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4139952" y="6027449"/>
            <a:ext cx="463564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Количество служащих с опытом работы более 3-х лет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331640" y="4797152"/>
            <a:ext cx="1440160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13 ЧЕЛОВЕК</a:t>
            </a:r>
            <a:endParaRPr lang="ru-RU" sz="1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5652120" y="2636912"/>
            <a:ext cx="288032" cy="216024"/>
          </a:xfrm>
          <a:prstGeom prst="rightArrow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3115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СОВЕРШЕНСТВОВАНИЕ РАБОТЫ ПО ПРОФИЛАКТИКЕ КОРРУПЦИОННЫХ И ИНЫХ ПРАВОНАРУШЕНИЙ В СИСТЕМЕ КАДРОВОЙ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358752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676456" y="6309320"/>
            <a:ext cx="4675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1600" b="1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294823" y="980728"/>
            <a:ext cx="8525649" cy="5323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cap="all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Деятельность </a:t>
            </a:r>
            <a:r>
              <a:rPr lang="ru-RU" sz="1200" b="1" cap="all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комиссий По соблюдению требований к служебному поведению муниципальных служащих и урегулированию  конфликта интересов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131841" y="1513042"/>
            <a:ext cx="3024336" cy="303394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4 комиссии</a:t>
            </a:r>
            <a:endParaRPr lang="ru-RU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Стрелка вправо 33"/>
          <p:cNvSpPr/>
          <p:nvPr/>
        </p:nvSpPr>
        <p:spPr>
          <a:xfrm rot="9925656">
            <a:off x="2202931" y="1713390"/>
            <a:ext cx="771717" cy="203401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право 34"/>
          <p:cNvSpPr/>
          <p:nvPr/>
        </p:nvSpPr>
        <p:spPr>
          <a:xfrm rot="5400000">
            <a:off x="3947864" y="1842246"/>
            <a:ext cx="157038" cy="203401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 rot="5400000">
            <a:off x="5315260" y="1837734"/>
            <a:ext cx="157038" cy="203401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право 36"/>
          <p:cNvSpPr/>
          <p:nvPr/>
        </p:nvSpPr>
        <p:spPr>
          <a:xfrm rot="992732">
            <a:off x="6353973" y="1695024"/>
            <a:ext cx="771717" cy="203401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2087490"/>
            <a:ext cx="2180490" cy="8305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Администрация городского округа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ервоуральск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88790" y="2094348"/>
            <a:ext cx="2055220" cy="8305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Аппарат Первоуральской городской Думы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8024" y="2094348"/>
            <a:ext cx="2160240" cy="83059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Управление жилищно – коммунального хозяйства и строительства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75214" y="2094347"/>
            <a:ext cx="1835014" cy="8529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Управление образования городского округа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ервоуральск</a:t>
            </a:r>
            <a:endParaRPr lang="ru-RU" sz="1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Стрелка вправо 41"/>
          <p:cNvSpPr/>
          <p:nvPr/>
        </p:nvSpPr>
        <p:spPr>
          <a:xfrm rot="5400000">
            <a:off x="3947864" y="1842247"/>
            <a:ext cx="157038" cy="203401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трелка вправо 43"/>
          <p:cNvSpPr/>
          <p:nvPr/>
        </p:nvSpPr>
        <p:spPr>
          <a:xfrm rot="5400000">
            <a:off x="3947864" y="1842248"/>
            <a:ext cx="157038" cy="203401"/>
          </a:xfrm>
          <a:prstGeom prst="rightArrow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0304" y="2947281"/>
            <a:ext cx="767766" cy="2581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Скругленный прямоугольник 18"/>
          <p:cNvSpPr/>
          <p:nvPr/>
        </p:nvSpPr>
        <p:spPr>
          <a:xfrm>
            <a:off x="539552" y="3140968"/>
            <a:ext cx="7845130" cy="53141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Проведено </a:t>
            </a:r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23 заседания комиссии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отношении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43 муниципальных служащих</a:t>
            </a:r>
            <a:endParaRPr lang="ru-RU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94823" y="3717032"/>
            <a:ext cx="8295272" cy="302433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scene3d>
            <a:camera prst="obliqueBottomLef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Рассмотрены вопросы: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атериалы проверки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 предоставлении муниципальными служащими недостоверных (неполных) сведений о доходах, расходах, об имуществе и обязательствах имущественного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характера – </a:t>
            </a:r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11 служащих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уведомления о намерении выполнять иную оплачиваемую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работу – </a:t>
            </a:r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 служащих 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уведомление о невозможности предоставить сведения о доходах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супруга – </a:t>
            </a:r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 служащего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обращения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граждан, замещавших должности муниципальной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службы,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 даче комиссиями согласий на замещение должностей в коммерческих (некоммерческих)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организациях  - </a:t>
            </a:r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26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уведомления муниципальных служащих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возможном возникновении конфликта интересов при исполнении должностных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обязанностей –</a:t>
            </a:r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4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материалы проверки соблюдения муниципальными служащими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требований к служебному поведению и требований </a:t>
            </a:r>
            <a:r>
              <a:rPr lang="ru-RU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 предотвращении и урегулировании конфликта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интересов – </a:t>
            </a:r>
            <a:r>
              <a:rPr lang="ru-RU" sz="1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 служащих</a:t>
            </a:r>
            <a:endParaRPr lang="ru-RU" sz="1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4823" y="44624"/>
            <a:ext cx="82952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Arial" pitchFamily="34" charset="0"/>
                <a:cs typeface="Arial" pitchFamily="34" charset="0"/>
              </a:rPr>
              <a:t>СОВЕРШЕНСТВОВАНИЕ РАБОТЫ ПО ПРОФИЛАКТИКЕ КОРРУПЦИОННЫХ И ИНЫХ ПРАВОНАРУШЕНИЙ В СИСТЕМЕ КАДРОВОЙ РАБОТЫ</a:t>
            </a:r>
          </a:p>
        </p:txBody>
      </p:sp>
    </p:spTree>
    <p:extLst>
      <p:ext uri="{BB962C8B-B14F-4D97-AF65-F5344CB8AC3E}">
        <p14:creationId xmlns:p14="http://schemas.microsoft.com/office/powerpoint/2010/main" val="11515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3989</TotalTime>
  <Words>2404</Words>
  <Application>Microsoft Office PowerPoint</Application>
  <PresentationFormat>Экран (4:3)</PresentationFormat>
  <Paragraphs>213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1_Тема Office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Антон Г. Барац</dc:creator>
  <cp:lastModifiedBy>URID3</cp:lastModifiedBy>
  <cp:revision>304</cp:revision>
  <cp:lastPrinted>2019-04-16T05:16:38Z</cp:lastPrinted>
  <dcterms:modified xsi:type="dcterms:W3CDTF">2020-02-04T11:53:14Z</dcterms:modified>
</cp:coreProperties>
</file>