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2"/>
  </p:notesMasterIdLst>
  <p:sldIdLst>
    <p:sldId id="256" r:id="rId3"/>
    <p:sldId id="257" r:id="rId4"/>
    <p:sldId id="276" r:id="rId5"/>
    <p:sldId id="269" r:id="rId6"/>
    <p:sldId id="271" r:id="rId7"/>
    <p:sldId id="273" r:id="rId8"/>
    <p:sldId id="274" r:id="rId9"/>
    <p:sldId id="267" r:id="rId10"/>
    <p:sldId id="265" r:id="rId11"/>
    <p:sldId id="261" r:id="rId12"/>
    <p:sldId id="277" r:id="rId13"/>
    <p:sldId id="280" r:id="rId14"/>
    <p:sldId id="288" r:id="rId15"/>
    <p:sldId id="282" r:id="rId16"/>
    <p:sldId id="283" r:id="rId17"/>
    <p:sldId id="284" r:id="rId18"/>
    <p:sldId id="285" r:id="rId19"/>
    <p:sldId id="287" r:id="rId20"/>
    <p:sldId id="289" r:id="rId21"/>
  </p:sldIdLst>
  <p:sldSz cx="9144000" cy="6858000" type="screen4x3"/>
  <p:notesSz cx="7104063" cy="102346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C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374" autoAdjust="0"/>
  </p:normalViewPr>
  <p:slideViewPr>
    <p:cSldViewPr>
      <p:cViewPr varScale="1">
        <p:scale>
          <a:sx n="85" d="100"/>
          <a:sy n="85" d="100"/>
        </p:scale>
        <p:origin x="-1524"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3078163" cy="51117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4024313" y="0"/>
            <a:ext cx="3078162" cy="511175"/>
          </a:xfrm>
          <a:prstGeom prst="rect">
            <a:avLst/>
          </a:prstGeom>
        </p:spPr>
        <p:txBody>
          <a:bodyPr vert="horz" lIns="91440" tIns="45720" rIns="91440" bIns="45720" rtlCol="0"/>
          <a:lstStyle>
            <a:lvl1pPr algn="r">
              <a:defRPr sz="1200"/>
            </a:lvl1pPr>
          </a:lstStyle>
          <a:p>
            <a:fld id="{CCBF2FA1-7522-47EF-8000-223AE3159D0B}" type="datetimeFigureOut">
              <a:rPr lang="ru-RU" smtClean="0"/>
              <a:t>18.02.2021</a:t>
            </a:fld>
            <a:endParaRPr lang="ru-RU"/>
          </a:p>
        </p:txBody>
      </p:sp>
      <p:sp>
        <p:nvSpPr>
          <p:cNvPr id="4" name="Образ слайда 3"/>
          <p:cNvSpPr>
            <a:spLocks noGrp="1" noRot="1" noChangeAspect="1"/>
          </p:cNvSpPr>
          <p:nvPr>
            <p:ph type="sldImg" idx="2"/>
          </p:nvPr>
        </p:nvSpPr>
        <p:spPr>
          <a:xfrm>
            <a:off x="995363" y="768350"/>
            <a:ext cx="5113337" cy="383698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711200" y="4860925"/>
            <a:ext cx="5683250" cy="4605338"/>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721850"/>
            <a:ext cx="3078163" cy="51117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4024313" y="9721850"/>
            <a:ext cx="3078162" cy="511175"/>
          </a:xfrm>
          <a:prstGeom prst="rect">
            <a:avLst/>
          </a:prstGeom>
        </p:spPr>
        <p:txBody>
          <a:bodyPr vert="horz" lIns="91440" tIns="45720" rIns="91440" bIns="45720" rtlCol="0" anchor="b"/>
          <a:lstStyle>
            <a:lvl1pPr algn="r">
              <a:defRPr sz="1200"/>
            </a:lvl1pPr>
          </a:lstStyle>
          <a:p>
            <a:fld id="{7D0CC69C-5139-4672-A6DF-3A2011383CDF}" type="slidenum">
              <a:rPr lang="ru-RU" smtClean="0"/>
              <a:t>‹#›</a:t>
            </a:fld>
            <a:endParaRPr lang="ru-RU"/>
          </a:p>
        </p:txBody>
      </p:sp>
    </p:spTree>
    <p:extLst>
      <p:ext uri="{BB962C8B-B14F-4D97-AF65-F5344CB8AC3E}">
        <p14:creationId xmlns:p14="http://schemas.microsoft.com/office/powerpoint/2010/main" val="1250233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D0CC69C-5139-4672-A6DF-3A2011383CDF}" type="slidenum">
              <a:rPr lang="ru-RU" smtClean="0"/>
              <a:t>6</a:t>
            </a:fld>
            <a:endParaRPr lang="ru-RU"/>
          </a:p>
        </p:txBody>
      </p:sp>
    </p:spTree>
    <p:extLst>
      <p:ext uri="{BB962C8B-B14F-4D97-AF65-F5344CB8AC3E}">
        <p14:creationId xmlns:p14="http://schemas.microsoft.com/office/powerpoint/2010/main" val="1501285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D0CC69C-5139-4672-A6DF-3A2011383CDF}" type="slidenum">
              <a:rPr lang="ru-RU" smtClean="0"/>
              <a:t>19</a:t>
            </a:fld>
            <a:endParaRPr lang="ru-RU"/>
          </a:p>
        </p:txBody>
      </p:sp>
    </p:spTree>
    <p:extLst>
      <p:ext uri="{BB962C8B-B14F-4D97-AF65-F5344CB8AC3E}">
        <p14:creationId xmlns:p14="http://schemas.microsoft.com/office/powerpoint/2010/main" val="2206114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3955541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63854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4832132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7931851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398931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985979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7670911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204230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7588194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2387276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988443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solidFill>
                  <a:prstClr val="black">
                    <a:tint val="75000"/>
                  </a:prstClr>
                </a:solidFill>
              </a:rPr>
              <a:pPr/>
              <a:t>18.02.2021</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solidFill>
                  <a:prstClr val="black">
                    <a:tint val="75000"/>
                  </a:prstClr>
                </a:solidFill>
              </a:rPr>
              <a:pPr/>
              <a:t>‹#›</a:t>
            </a:fld>
            <a:endParaRPr lang="ru-RU">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18.02.2021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558368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jpeg"/><Relationship Id="rId1" Type="http://schemas.openxmlformats.org/officeDocument/2006/relationships/slideLayout" Target="../slideLayouts/slideLayout13.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hyperlink" Target="http://sp-pervouralsk.ru/activities" TargetMode="External"/><Relationship Id="rId2" Type="http://schemas.openxmlformats.org/officeDocument/2006/relationships/image" Target="../media/image3.jpeg"/><Relationship Id="rId1" Type="http://schemas.openxmlformats.org/officeDocument/2006/relationships/slideLayout" Target="../slideLayouts/slideLayout13.xml"/><Relationship Id="rId4" Type="http://schemas.openxmlformats.org/officeDocument/2006/relationships/hyperlink" Target="https://prvadm.ru/struktura-administracii/finansovoe-upravlenie/publichnyj-bjudzhet/kontrolnye-meroprijatija/"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prvadm.ru/struktura-administracii/kontrolno-organizacionnyj-otdel/obrashhenie-grazhdan/" TargetMode="External"/><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prvadm.ru/struktura-administracii/komitet-po-pravovoj-rabote-i-municipalnoj-sluzhbe/protivodejstvie-korrupcii/doklady-otchety-statisticheskaja-informacija/" TargetMode="External"/><Relationship Id="rId2" Type="http://schemas.openxmlformats.org/officeDocument/2006/relationships/image" Target="../media/image3.jpeg"/><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4.jpeg"/><Relationship Id="rId2"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hyperlink" Target="https://prvadm.ru/novosti/protivodejstvie-korrupcii-ru/itogi-konkursa-antikorrupcionnoj-reklamy/" TargetMode="External"/><Relationship Id="rId5" Type="http://schemas.openxmlformats.org/officeDocument/2006/relationships/image" Target="../media/image13.jpeg"/><Relationship Id="rId4" Type="http://schemas.openxmlformats.org/officeDocument/2006/relationships/image" Target="../media/image12.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hyperlink" Target="https://prvadm.ru/nezavisimaja-jekspertiza/" TargetMode="External"/><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hyperlink" Target="https://prvadm.ru/" TargetMode="External"/><Relationship Id="rId7" Type="http://schemas.openxmlformats.org/officeDocument/2006/relationships/hyperlink" Target="http://www.eduprv.ru/privetstvie" TargetMode="External"/><Relationship Id="rId2" Type="http://schemas.openxmlformats.org/officeDocument/2006/relationships/image" Target="../media/image3.jpeg"/><Relationship Id="rId1" Type="http://schemas.openxmlformats.org/officeDocument/2006/relationships/slideLayout" Target="../slideLayouts/slideLayout13.xml"/><Relationship Id="rId6" Type="http://schemas.openxmlformats.org/officeDocument/2006/relationships/hyperlink" Target="http://prvugkh.ru/" TargetMode="External"/><Relationship Id="rId5" Type="http://schemas.openxmlformats.org/officeDocument/2006/relationships/hyperlink" Target="http://sp-pervouralsk.ru/" TargetMode="External"/><Relationship Id="rId4" Type="http://schemas.openxmlformats.org/officeDocument/2006/relationships/hyperlink" Target="https://www.prvduma.ru/"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2">
                <a:lumMod val="20000"/>
                <a:lumOff val="80000"/>
              </a:schemeClr>
            </a:gs>
            <a:gs pos="39999">
              <a:schemeClr val="accent4">
                <a:lumMod val="40000"/>
                <a:lumOff val="60000"/>
              </a:schemeClr>
            </a:gs>
            <a:gs pos="70000">
              <a:schemeClr val="accent6">
                <a:lumMod val="40000"/>
                <a:lumOff val="60000"/>
              </a:schemeClr>
            </a:gs>
            <a:gs pos="100000">
              <a:srgbClr val="FFEBFA"/>
            </a:gs>
          </a:gsLst>
          <a:lin ang="14400000" scaled="0"/>
        </a:gra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279142"/>
            <a:ext cx="9142771" cy="7101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Прямоугольник 2"/>
          <p:cNvSpPr/>
          <p:nvPr/>
        </p:nvSpPr>
        <p:spPr>
          <a:xfrm>
            <a:off x="899592" y="5589240"/>
            <a:ext cx="7920880"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b="1" dirty="0" smtClean="0">
                <a:solidFill>
                  <a:schemeClr val="tx1">
                    <a:lumMod val="95000"/>
                    <a:lumOff val="5000"/>
                  </a:schemeClr>
                </a:solidFill>
                <a:latin typeface="Times New Roman" pitchFamily="18" charset="0"/>
                <a:cs typeface="Times New Roman" pitchFamily="18" charset="0"/>
              </a:rPr>
              <a:t>г. Первоуральск, 2020 г. </a:t>
            </a:r>
            <a:endParaRPr lang="ru-RU" sz="2400" b="1" dirty="0">
              <a:solidFill>
                <a:schemeClr val="tx1">
                  <a:lumMod val="95000"/>
                  <a:lumOff val="5000"/>
                </a:schemeClr>
              </a:solidFill>
              <a:latin typeface="Times New Roman" pitchFamily="18" charset="0"/>
              <a:cs typeface="Times New Roman" pitchFamily="18" charset="0"/>
            </a:endParaRPr>
          </a:p>
        </p:txBody>
      </p:sp>
      <p:pic>
        <p:nvPicPr>
          <p:cNvPr id="1029" name="Picture 5" descr="logo"/>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259" y="284163"/>
            <a:ext cx="2581275" cy="542926"/>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899592" y="2551837"/>
            <a:ext cx="7704856" cy="3108543"/>
          </a:xfrm>
          <a:prstGeom prst="rect">
            <a:avLst/>
          </a:prstGeom>
        </p:spPr>
        <p:txBody>
          <a:bodyPr wrap="square">
            <a:spAutoFit/>
          </a:bodyPr>
          <a:lstStyle/>
          <a:p>
            <a:pPr algn="ctr"/>
            <a:r>
              <a:rPr lang="ru-RU" sz="2800" b="1" i="1" dirty="0" smtClean="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ОТЧЕТ </a:t>
            </a:r>
          </a:p>
          <a:p>
            <a:pPr algn="ctr"/>
            <a:r>
              <a:rPr lang="ru-RU" sz="2800" b="1" i="1" dirty="0" smtClean="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ОБ  ИСПОЛНЕНИИ </a:t>
            </a:r>
            <a:r>
              <a:rPr lang="ru-RU" sz="2800" b="1" i="1" dirty="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В </a:t>
            </a:r>
            <a:r>
              <a:rPr lang="ru-RU" sz="2800" b="1" i="1" dirty="0" smtClean="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2020 </a:t>
            </a:r>
            <a:r>
              <a:rPr lang="ru-RU" sz="2800" b="1" i="1" dirty="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ГОДУ </a:t>
            </a:r>
            <a:endParaRPr lang="ru-RU" sz="2800" b="1" i="1" dirty="0" smtClean="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endParaRPr>
          </a:p>
          <a:p>
            <a:pPr algn="ctr"/>
            <a:r>
              <a:rPr lang="ru-RU" sz="2800" b="1" i="1" dirty="0" smtClean="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ПЛАНА МЕРОПРИЯТИЙ </a:t>
            </a:r>
            <a:r>
              <a:rPr lang="ru-RU" sz="2800" b="1" i="1" dirty="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ОРГАНОВ МЕСТНОГО </a:t>
            </a:r>
            <a:r>
              <a:rPr lang="ru-RU" sz="2800" b="1" i="1" dirty="0" smtClean="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САМОУПРАВЛЕНИЯ </a:t>
            </a:r>
          </a:p>
          <a:p>
            <a:pPr algn="ctr"/>
            <a:r>
              <a:rPr lang="ru-RU" sz="2800" b="1" i="1" dirty="0" smtClean="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ГОРОДСКОГО </a:t>
            </a:r>
            <a:r>
              <a:rPr lang="ru-RU" sz="2800" b="1" i="1" dirty="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ОКРУГА ПЕРВОУРАЛЬСК ПО </a:t>
            </a:r>
            <a:endParaRPr lang="ru-RU" sz="2800" b="1" i="1" dirty="0" smtClean="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endParaRPr>
          </a:p>
          <a:p>
            <a:pPr algn="ctr"/>
            <a:r>
              <a:rPr lang="ru-RU" sz="2800" b="1" i="1" dirty="0" smtClean="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ПРОТИВОДЕЙСТВИЮ </a:t>
            </a:r>
            <a:r>
              <a:rPr lang="ru-RU" sz="2800" b="1" i="1" dirty="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КОРРУПЦИИ </a:t>
            </a:r>
          </a:p>
          <a:p>
            <a:pPr algn="ctr"/>
            <a:r>
              <a:rPr lang="ru-RU" sz="2800" b="1" i="1" dirty="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НА 2018 – 2020 </a:t>
            </a:r>
            <a:r>
              <a:rPr lang="ru-RU" sz="2800" b="1" i="1" dirty="0" smtClean="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rPr>
              <a:t>ГОДЫ </a:t>
            </a:r>
            <a:endParaRPr lang="ru-RU" sz="2800" b="1" i="1" dirty="0">
              <a:ln w="10541" cmpd="sng">
                <a:solidFill>
                  <a:schemeClr val="accent1">
                    <a:shade val="88000"/>
                    <a:satMod val="110000"/>
                  </a:schemeClr>
                </a:solidFill>
                <a:prstDash val="solid"/>
              </a:ln>
              <a:solidFill>
                <a:schemeClr val="tx1">
                  <a:lumMod val="95000"/>
                  <a:lumOff val="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81328"/>
            <a:ext cx="467544" cy="338554"/>
          </a:xfrm>
          <a:prstGeom prst="rect">
            <a:avLst/>
          </a:prstGeom>
          <a:noFill/>
        </p:spPr>
        <p:txBody>
          <a:bodyPr wrap="square" rtlCol="0">
            <a:spAutoFit/>
          </a:bodyPr>
          <a:lstStyle/>
          <a:p>
            <a:pPr algn="ctr"/>
            <a:r>
              <a:rPr lang="ru-RU" sz="1600" b="1" dirty="0" smtClean="0">
                <a:solidFill>
                  <a:prstClr val="white"/>
                </a:solidFill>
                <a:latin typeface="Franklin Gothic Book" pitchFamily="34" charset="0"/>
                <a:cs typeface="Times New Roman" pitchFamily="18" charset="0"/>
              </a:rPr>
              <a:t>11</a:t>
            </a:r>
            <a:endParaRPr lang="ru-RU" sz="1600" b="1" dirty="0">
              <a:solidFill>
                <a:prstClr val="white"/>
              </a:solidFill>
              <a:latin typeface="Franklin Gothic Book" pitchFamily="34" charset="0"/>
              <a:cs typeface="Times New Roman" pitchFamily="18" charset="0"/>
            </a:endParaRPr>
          </a:p>
        </p:txBody>
      </p:sp>
      <p:sp>
        <p:nvSpPr>
          <p:cNvPr id="13" name="Скругленный прямоугольник 12"/>
          <p:cNvSpPr/>
          <p:nvPr/>
        </p:nvSpPr>
        <p:spPr>
          <a:xfrm>
            <a:off x="875570" y="2633328"/>
            <a:ext cx="2808312" cy="655351"/>
          </a:xfrm>
          <a:prstGeom prst="roundRect">
            <a:avLst/>
          </a:prstGeom>
          <a:solidFill>
            <a:schemeClr val="accent6">
              <a:lumMod val="20000"/>
              <a:lumOff val="80000"/>
            </a:schemeClr>
          </a:solidFill>
          <a:ln w="3175">
            <a:solidFill>
              <a:schemeClr val="accent6">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b="1" dirty="0" smtClean="0">
                <a:solidFill>
                  <a:schemeClr val="tx1"/>
                </a:solidFill>
                <a:latin typeface="Arial" pitchFamily="34" charset="0"/>
                <a:cs typeface="Arial" pitchFamily="34" charset="0"/>
              </a:rPr>
              <a:t>2020 </a:t>
            </a:r>
            <a:r>
              <a:rPr lang="ru-RU" sz="1400" dirty="0" smtClean="0">
                <a:solidFill>
                  <a:schemeClr val="tx1"/>
                </a:solidFill>
                <a:latin typeface="Arial" pitchFamily="34" charset="0"/>
                <a:cs typeface="Arial" pitchFamily="34" charset="0"/>
              </a:rPr>
              <a:t>– </a:t>
            </a:r>
            <a:r>
              <a:rPr lang="ru-RU" sz="1400" b="1" dirty="0" smtClean="0">
                <a:solidFill>
                  <a:srgbClr val="FF0000"/>
                </a:solidFill>
                <a:latin typeface="Arial" pitchFamily="34" charset="0"/>
                <a:cs typeface="Arial" pitchFamily="34" charset="0"/>
              </a:rPr>
              <a:t>3</a:t>
            </a:r>
            <a:r>
              <a:rPr lang="ru-RU" sz="1400" dirty="0" smtClean="0">
                <a:solidFill>
                  <a:srgbClr val="FF0000"/>
                </a:solidFill>
                <a:latin typeface="Arial" pitchFamily="34" charset="0"/>
                <a:cs typeface="Arial" pitchFamily="34" charset="0"/>
              </a:rPr>
              <a:t> </a:t>
            </a:r>
            <a:r>
              <a:rPr lang="ru-RU" sz="1400" dirty="0" smtClean="0">
                <a:solidFill>
                  <a:schemeClr val="tx1"/>
                </a:solidFill>
                <a:latin typeface="Arial" pitchFamily="34" charset="0"/>
                <a:cs typeface="Arial" pitchFamily="34" charset="0"/>
              </a:rPr>
              <a:t>в виде замечания, выговора и увольнения за утрату доверия</a:t>
            </a:r>
            <a:endParaRPr lang="ru-RU" sz="1400" dirty="0">
              <a:solidFill>
                <a:schemeClr val="tx1"/>
              </a:solidFill>
              <a:latin typeface="Arial" pitchFamily="34" charset="0"/>
              <a:cs typeface="Arial" pitchFamily="34" charset="0"/>
            </a:endParaRPr>
          </a:p>
        </p:txBody>
      </p:sp>
      <p:sp>
        <p:nvSpPr>
          <p:cNvPr id="14" name="Скругленный прямоугольник 13"/>
          <p:cNvSpPr/>
          <p:nvPr/>
        </p:nvSpPr>
        <p:spPr>
          <a:xfrm>
            <a:off x="875570" y="3356992"/>
            <a:ext cx="2808312" cy="556837"/>
          </a:xfrm>
          <a:prstGeom prst="roundRect">
            <a:avLst/>
          </a:prstGeom>
          <a:solidFill>
            <a:schemeClr val="accent6">
              <a:lumMod val="20000"/>
              <a:lumOff val="80000"/>
            </a:schemeClr>
          </a:solidFill>
          <a:ln w="3175">
            <a:solidFill>
              <a:schemeClr val="accent6">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b="1" dirty="0" smtClean="0">
                <a:solidFill>
                  <a:schemeClr val="tx1"/>
                </a:solidFill>
                <a:latin typeface="Arial" pitchFamily="34" charset="0"/>
                <a:cs typeface="Arial" pitchFamily="34" charset="0"/>
              </a:rPr>
              <a:t>2018 </a:t>
            </a:r>
            <a:r>
              <a:rPr lang="ru-RU" sz="1400" dirty="0" smtClean="0">
                <a:solidFill>
                  <a:schemeClr val="tx1"/>
                </a:solidFill>
                <a:latin typeface="Arial" pitchFamily="34" charset="0"/>
                <a:cs typeface="Arial" pitchFamily="34" charset="0"/>
              </a:rPr>
              <a:t>– </a:t>
            </a:r>
            <a:r>
              <a:rPr lang="ru-RU" sz="1400" b="1" dirty="0" smtClean="0">
                <a:solidFill>
                  <a:srgbClr val="FF0000"/>
                </a:solidFill>
                <a:latin typeface="Arial" pitchFamily="34" charset="0"/>
                <a:cs typeface="Arial" pitchFamily="34" charset="0"/>
              </a:rPr>
              <a:t>10</a:t>
            </a:r>
            <a:r>
              <a:rPr lang="ru-RU" sz="1400" dirty="0" smtClean="0">
                <a:solidFill>
                  <a:srgbClr val="FF0000"/>
                </a:solidFill>
                <a:latin typeface="Arial" pitchFamily="34" charset="0"/>
                <a:cs typeface="Arial" pitchFamily="34" charset="0"/>
              </a:rPr>
              <a:t> </a:t>
            </a:r>
            <a:r>
              <a:rPr lang="ru-RU" sz="1400" dirty="0" smtClean="0">
                <a:solidFill>
                  <a:schemeClr val="tx1"/>
                </a:solidFill>
                <a:latin typeface="Arial" pitchFamily="34" charset="0"/>
                <a:cs typeface="Arial" pitchFamily="34" charset="0"/>
              </a:rPr>
              <a:t>в виде замечания</a:t>
            </a:r>
            <a:endParaRPr lang="ru-RU" sz="1400" dirty="0">
              <a:solidFill>
                <a:schemeClr val="tx1"/>
              </a:solidFill>
              <a:latin typeface="Arial" pitchFamily="34" charset="0"/>
              <a:cs typeface="Arial" pitchFamily="34" charset="0"/>
            </a:endParaRPr>
          </a:p>
        </p:txBody>
      </p:sp>
      <p:sp>
        <p:nvSpPr>
          <p:cNvPr id="17" name="Скругленный прямоугольник 16"/>
          <p:cNvSpPr/>
          <p:nvPr/>
        </p:nvSpPr>
        <p:spPr>
          <a:xfrm>
            <a:off x="5099822" y="2633327"/>
            <a:ext cx="3216594" cy="655351"/>
          </a:xfrm>
          <a:prstGeom prst="roundRect">
            <a:avLst/>
          </a:prstGeom>
          <a:solidFill>
            <a:schemeClr val="accent6">
              <a:lumMod val="20000"/>
              <a:lumOff val="80000"/>
            </a:schemeClr>
          </a:solidFill>
          <a:ln w="3175">
            <a:solidFill>
              <a:schemeClr val="accent6">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b="1" dirty="0" smtClean="0">
                <a:solidFill>
                  <a:schemeClr val="tx1"/>
                </a:solidFill>
                <a:latin typeface="Arial" pitchFamily="34" charset="0"/>
                <a:cs typeface="Arial" pitchFamily="34" charset="0"/>
              </a:rPr>
              <a:t>2020 </a:t>
            </a:r>
            <a:r>
              <a:rPr lang="ru-RU" sz="1400" dirty="0" smtClean="0">
                <a:solidFill>
                  <a:schemeClr val="tx1"/>
                </a:solidFill>
                <a:latin typeface="Arial" pitchFamily="34" charset="0"/>
                <a:cs typeface="Arial" pitchFamily="34" charset="0"/>
              </a:rPr>
              <a:t>– </a:t>
            </a:r>
            <a:r>
              <a:rPr lang="ru-RU" sz="1400" b="1" dirty="0" smtClean="0">
                <a:solidFill>
                  <a:srgbClr val="FF0000"/>
                </a:solidFill>
                <a:latin typeface="Arial" pitchFamily="34" charset="0"/>
                <a:cs typeface="Arial" pitchFamily="34" charset="0"/>
              </a:rPr>
              <a:t>1</a:t>
            </a:r>
            <a:r>
              <a:rPr lang="ru-RU" sz="1400" dirty="0" smtClean="0">
                <a:solidFill>
                  <a:srgbClr val="FF0000"/>
                </a:solidFill>
                <a:latin typeface="Arial" pitchFamily="34" charset="0"/>
                <a:cs typeface="Arial" pitchFamily="34" charset="0"/>
              </a:rPr>
              <a:t> </a:t>
            </a:r>
            <a:r>
              <a:rPr lang="ru-RU" sz="1400" dirty="0" smtClean="0">
                <a:solidFill>
                  <a:schemeClr val="tx1"/>
                </a:solidFill>
                <a:latin typeface="Arial" pitchFamily="34" charset="0"/>
                <a:cs typeface="Arial" pitchFamily="34" charset="0"/>
              </a:rPr>
              <a:t>в виде выговора</a:t>
            </a:r>
            <a:endParaRPr lang="ru-RU" sz="1400" dirty="0">
              <a:solidFill>
                <a:schemeClr val="tx1"/>
              </a:solidFill>
              <a:latin typeface="Arial" pitchFamily="34" charset="0"/>
              <a:cs typeface="Arial" pitchFamily="34" charset="0"/>
            </a:endParaRPr>
          </a:p>
        </p:txBody>
      </p:sp>
      <p:sp>
        <p:nvSpPr>
          <p:cNvPr id="18" name="Скругленный прямоугольник 17"/>
          <p:cNvSpPr/>
          <p:nvPr/>
        </p:nvSpPr>
        <p:spPr>
          <a:xfrm>
            <a:off x="5099822" y="3980677"/>
            <a:ext cx="3237748" cy="528443"/>
          </a:xfrm>
          <a:prstGeom prst="roundRect">
            <a:avLst/>
          </a:prstGeom>
          <a:solidFill>
            <a:schemeClr val="accent6">
              <a:lumMod val="20000"/>
              <a:lumOff val="80000"/>
            </a:schemeClr>
          </a:solidFill>
          <a:ln w="3175">
            <a:solidFill>
              <a:schemeClr val="accent6">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just"/>
            <a:endParaRPr lang="ru-RU" sz="1400" b="1" dirty="0" smtClean="0">
              <a:solidFill>
                <a:schemeClr val="tx1"/>
              </a:solidFill>
              <a:latin typeface="Arial" pitchFamily="34" charset="0"/>
              <a:cs typeface="Arial" pitchFamily="34" charset="0"/>
            </a:endParaRPr>
          </a:p>
          <a:p>
            <a:pPr algn="just"/>
            <a:r>
              <a:rPr lang="ru-RU" sz="1400" b="1" dirty="0">
                <a:solidFill>
                  <a:prstClr val="black"/>
                </a:solidFill>
                <a:latin typeface="Arial" pitchFamily="34" charset="0"/>
                <a:cs typeface="Arial" pitchFamily="34" charset="0"/>
              </a:rPr>
              <a:t>2018 – </a:t>
            </a:r>
            <a:r>
              <a:rPr lang="ru-RU" sz="1400" b="1" dirty="0">
                <a:solidFill>
                  <a:srgbClr val="FF0000"/>
                </a:solidFill>
                <a:latin typeface="Arial" pitchFamily="34" charset="0"/>
                <a:cs typeface="Arial" pitchFamily="34" charset="0"/>
              </a:rPr>
              <a:t>2</a:t>
            </a:r>
            <a:r>
              <a:rPr lang="ru-RU" sz="1400" b="1" dirty="0">
                <a:solidFill>
                  <a:prstClr val="black"/>
                </a:solidFill>
                <a:latin typeface="Arial" pitchFamily="34" charset="0"/>
                <a:cs typeface="Arial" pitchFamily="34" charset="0"/>
              </a:rPr>
              <a:t> </a:t>
            </a:r>
            <a:r>
              <a:rPr lang="ru-RU" sz="1400" dirty="0">
                <a:solidFill>
                  <a:prstClr val="black"/>
                </a:solidFill>
                <a:latin typeface="Arial" pitchFamily="34" charset="0"/>
                <a:cs typeface="Arial" pitchFamily="34" charset="0"/>
              </a:rPr>
              <a:t>в виде замечания и выговора  </a:t>
            </a:r>
            <a:endParaRPr lang="ru-RU" sz="1400" dirty="0">
              <a:solidFill>
                <a:prstClr val="black"/>
              </a:solidFill>
              <a:latin typeface="Arial" pitchFamily="34" charset="0"/>
              <a:cs typeface="Arial" pitchFamily="34" charset="0"/>
            </a:endParaRPr>
          </a:p>
        </p:txBody>
      </p:sp>
      <p:sp>
        <p:nvSpPr>
          <p:cNvPr id="3" name="Прямоугольник 2"/>
          <p:cNvSpPr/>
          <p:nvPr/>
        </p:nvSpPr>
        <p:spPr>
          <a:xfrm>
            <a:off x="395536" y="44624"/>
            <a:ext cx="8136904" cy="584775"/>
          </a:xfrm>
          <a:prstGeom prst="rect">
            <a:avLst/>
          </a:prstGeom>
        </p:spPr>
        <p:txBody>
          <a:bodyPr wrap="square">
            <a:spAutoFit/>
          </a:bodyPr>
          <a:lstStyle/>
          <a:p>
            <a:pPr algn="ctr"/>
            <a:r>
              <a:rPr lang="ru-RU" sz="1600" b="1" dirty="0">
                <a:latin typeface="Arial" pitchFamily="34" charset="0"/>
                <a:cs typeface="Arial" pitchFamily="34" charset="0"/>
              </a:rPr>
              <a:t>СОВЕРШЕНСТВОВАНИЕ РАБОТЫ ПО ПРОФИЛАКТИКЕ КОРРУПЦИОННЫХ И ИНЫХ ПРАВОНАРУШЕНИЙ В СИСТЕМЕ КАДРОВОЙ РАБОТЫ</a:t>
            </a:r>
          </a:p>
        </p:txBody>
      </p:sp>
      <p:sp>
        <p:nvSpPr>
          <p:cNvPr id="19" name="Скругленный прямоугольник 18"/>
          <p:cNvSpPr/>
          <p:nvPr/>
        </p:nvSpPr>
        <p:spPr>
          <a:xfrm>
            <a:off x="1547664" y="1052737"/>
            <a:ext cx="6048672" cy="504056"/>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1600" b="1" dirty="0" smtClean="0">
                <a:solidFill>
                  <a:schemeClr val="tx1"/>
                </a:solidFill>
                <a:latin typeface="Arial" pitchFamily="34" charset="0"/>
                <a:cs typeface="Arial" pitchFamily="34" charset="0"/>
              </a:rPr>
              <a:t>Привлечение </a:t>
            </a:r>
            <a:r>
              <a:rPr lang="ru-RU" sz="1600" b="1" dirty="0">
                <a:solidFill>
                  <a:schemeClr val="tx1"/>
                </a:solidFill>
                <a:latin typeface="Arial" pitchFamily="34" charset="0"/>
                <a:cs typeface="Arial" pitchFamily="34" charset="0"/>
              </a:rPr>
              <a:t>к </a:t>
            </a:r>
            <a:r>
              <a:rPr lang="ru-RU" sz="1600" b="1" dirty="0" smtClean="0">
                <a:solidFill>
                  <a:schemeClr val="tx1"/>
                </a:solidFill>
                <a:latin typeface="Arial" pitchFamily="34" charset="0"/>
                <a:cs typeface="Arial" pitchFamily="34" charset="0"/>
              </a:rPr>
              <a:t>ответственности </a:t>
            </a:r>
            <a:endParaRPr lang="ru-RU" sz="1600" dirty="0"/>
          </a:p>
        </p:txBody>
      </p:sp>
      <p:sp>
        <p:nvSpPr>
          <p:cNvPr id="4" name="Стрелка вниз 3"/>
          <p:cNvSpPr/>
          <p:nvPr/>
        </p:nvSpPr>
        <p:spPr>
          <a:xfrm>
            <a:off x="2580013" y="1658617"/>
            <a:ext cx="504056" cy="216024"/>
          </a:xfrm>
          <a:prstGeom prst="downArrow">
            <a:avLst/>
          </a:prstGeom>
          <a:solidFill>
            <a:schemeClr val="accent6">
              <a:lumMod val="40000"/>
              <a:lumOff val="60000"/>
            </a:schemeClr>
          </a:solidFill>
          <a:ln>
            <a:solidFill>
              <a:schemeClr val="accent6">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Стрелка вниз 19"/>
          <p:cNvSpPr/>
          <p:nvPr/>
        </p:nvSpPr>
        <p:spPr>
          <a:xfrm>
            <a:off x="6012160" y="1633984"/>
            <a:ext cx="504056" cy="239773"/>
          </a:xfrm>
          <a:prstGeom prst="downArrow">
            <a:avLst/>
          </a:prstGeom>
          <a:solidFill>
            <a:schemeClr val="accent6">
              <a:lumMod val="40000"/>
              <a:lumOff val="60000"/>
            </a:schemeClr>
          </a:solidFill>
          <a:ln>
            <a:solidFill>
              <a:schemeClr val="accent6">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611560" y="1914955"/>
            <a:ext cx="3985404" cy="642150"/>
          </a:xfrm>
          <a:prstGeom prst="rect">
            <a:avLst/>
          </a:prstGeom>
          <a:solidFill>
            <a:schemeClr val="accent6">
              <a:lumMod val="40000"/>
              <a:lumOff val="60000"/>
            </a:schemeClr>
          </a:solidFill>
          <a:ln w="3175">
            <a:solidFill>
              <a:schemeClr val="accent6">
                <a:lumMod val="50000"/>
              </a:schemeClr>
            </a:solidFill>
          </a:ln>
          <a:scene3d>
            <a:camera prst="orthographicFront"/>
            <a:lightRig rig="threePt" dir="t"/>
          </a:scene3d>
          <a:sp3d>
            <a:bevelT prst="relaxedInset"/>
          </a:sp3d>
        </p:spPr>
        <p:style>
          <a:lnRef idx="1">
            <a:schemeClr val="dk1"/>
          </a:lnRef>
          <a:fillRef idx="2">
            <a:schemeClr val="dk1"/>
          </a:fillRef>
          <a:effectRef idx="1">
            <a:schemeClr val="dk1"/>
          </a:effectRef>
          <a:fontRef idx="minor">
            <a:schemeClr val="dk1"/>
          </a:fontRef>
        </p:style>
        <p:txBody>
          <a:bodyPr rtlCol="0" anchor="ctr"/>
          <a:lstStyle/>
          <a:p>
            <a:pPr algn="ctr"/>
            <a:r>
              <a:rPr lang="ru-RU" sz="1600" b="1" dirty="0" smtClean="0">
                <a:latin typeface="Arial" pitchFamily="34" charset="0"/>
                <a:cs typeface="Arial" pitchFamily="34" charset="0"/>
              </a:rPr>
              <a:t>МУНИЦИПАЛЬНЫЕ</a:t>
            </a:r>
          </a:p>
          <a:p>
            <a:pPr algn="ctr"/>
            <a:r>
              <a:rPr lang="ru-RU" sz="1600" b="1" dirty="0" smtClean="0">
                <a:latin typeface="Arial" pitchFamily="34" charset="0"/>
                <a:cs typeface="Arial" pitchFamily="34" charset="0"/>
              </a:rPr>
              <a:t> СЛУЖАЩИЕ</a:t>
            </a:r>
            <a:endParaRPr lang="ru-RU" sz="1600" b="1" dirty="0">
              <a:solidFill>
                <a:srgbClr val="FF0000"/>
              </a:solidFill>
              <a:latin typeface="Arial" pitchFamily="34" charset="0"/>
              <a:cs typeface="Arial" pitchFamily="34" charset="0"/>
            </a:endParaRPr>
          </a:p>
        </p:txBody>
      </p:sp>
      <p:sp>
        <p:nvSpPr>
          <p:cNvPr id="16" name="Прямоугольник 15"/>
          <p:cNvSpPr/>
          <p:nvPr/>
        </p:nvSpPr>
        <p:spPr>
          <a:xfrm>
            <a:off x="4733764" y="1914955"/>
            <a:ext cx="3870684" cy="661898"/>
          </a:xfrm>
          <a:prstGeom prst="rect">
            <a:avLst/>
          </a:prstGeom>
          <a:solidFill>
            <a:schemeClr val="accent6">
              <a:lumMod val="40000"/>
              <a:lumOff val="60000"/>
            </a:schemeClr>
          </a:solidFill>
          <a:ln w="3175">
            <a:solidFill>
              <a:schemeClr val="accent6">
                <a:lumMod val="50000"/>
              </a:schemeClr>
            </a:solidFill>
          </a:ln>
          <a:scene3d>
            <a:camera prst="orthographicFront"/>
            <a:lightRig rig="threePt" dir="t"/>
          </a:scene3d>
          <a:sp3d>
            <a:bevelT prst="relaxedInset"/>
          </a:sp3d>
        </p:spPr>
        <p:style>
          <a:lnRef idx="1">
            <a:schemeClr val="dk1"/>
          </a:lnRef>
          <a:fillRef idx="2">
            <a:schemeClr val="dk1"/>
          </a:fillRef>
          <a:effectRef idx="1">
            <a:schemeClr val="dk1"/>
          </a:effectRef>
          <a:fontRef idx="minor">
            <a:schemeClr val="dk1"/>
          </a:fontRef>
        </p:style>
        <p:txBody>
          <a:bodyPr rtlCol="0" anchor="ctr"/>
          <a:lstStyle/>
          <a:p>
            <a:pPr algn="ctr"/>
            <a:r>
              <a:rPr lang="ru-RU" sz="1600" b="1" dirty="0" smtClean="0">
                <a:latin typeface="Arial" pitchFamily="34" charset="0"/>
                <a:cs typeface="Arial" pitchFamily="34" charset="0"/>
              </a:rPr>
              <a:t>РУКОВОДИТЕЛИ МУНИЦИПАЛЬНЫХ УЧРЕЖДЕНИЙ</a:t>
            </a:r>
            <a:endParaRPr lang="ru-RU" sz="1600" b="1" dirty="0">
              <a:solidFill>
                <a:srgbClr val="FF0000"/>
              </a:solidFill>
              <a:latin typeface="Arial" pitchFamily="34" charset="0"/>
              <a:cs typeface="Arial" pitchFamily="34" charset="0"/>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5570" y="3980231"/>
            <a:ext cx="2852737" cy="603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Скругленный прямоугольник 20"/>
          <p:cNvSpPr/>
          <p:nvPr/>
        </p:nvSpPr>
        <p:spPr>
          <a:xfrm>
            <a:off x="854138" y="3376219"/>
            <a:ext cx="2808312" cy="556837"/>
          </a:xfrm>
          <a:prstGeom prst="roundRect">
            <a:avLst/>
          </a:prstGeom>
          <a:solidFill>
            <a:schemeClr val="accent6">
              <a:lumMod val="20000"/>
              <a:lumOff val="80000"/>
            </a:schemeClr>
          </a:solidFill>
          <a:ln w="3175">
            <a:solidFill>
              <a:schemeClr val="accent6">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ru-RU" sz="1400" b="1" dirty="0" smtClean="0">
                <a:solidFill>
                  <a:schemeClr val="tx1"/>
                </a:solidFill>
                <a:latin typeface="Arial" pitchFamily="34" charset="0"/>
                <a:cs typeface="Arial" pitchFamily="34" charset="0"/>
              </a:rPr>
              <a:t>2019 </a:t>
            </a:r>
            <a:r>
              <a:rPr lang="ru-RU" sz="1400" dirty="0" smtClean="0">
                <a:solidFill>
                  <a:schemeClr val="tx1"/>
                </a:solidFill>
                <a:latin typeface="Arial" pitchFamily="34" charset="0"/>
                <a:cs typeface="Arial" pitchFamily="34" charset="0"/>
              </a:rPr>
              <a:t>– </a:t>
            </a:r>
            <a:r>
              <a:rPr lang="ru-RU" sz="1400" dirty="0" smtClean="0">
                <a:solidFill>
                  <a:srgbClr val="FF0000"/>
                </a:solidFill>
                <a:latin typeface="Arial" pitchFamily="34" charset="0"/>
                <a:cs typeface="Arial" pitchFamily="34" charset="0"/>
              </a:rPr>
              <a:t>4 </a:t>
            </a:r>
            <a:r>
              <a:rPr lang="ru-RU" sz="1400" dirty="0" smtClean="0">
                <a:solidFill>
                  <a:schemeClr val="tx1"/>
                </a:solidFill>
                <a:latin typeface="Arial" pitchFamily="34" charset="0"/>
                <a:cs typeface="Arial" pitchFamily="34" charset="0"/>
              </a:rPr>
              <a:t>в виде замечания, 1 в виде выговора</a:t>
            </a:r>
            <a:endParaRPr lang="ru-RU" sz="1400" dirty="0">
              <a:solidFill>
                <a:schemeClr val="tx1"/>
              </a:solidFill>
              <a:latin typeface="Arial" pitchFamily="34" charset="0"/>
              <a:cs typeface="Arial" pitchFamily="34" charset="0"/>
            </a:endParaRPr>
          </a:p>
        </p:txBody>
      </p:sp>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615" y="4664004"/>
            <a:ext cx="3147358" cy="18866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78669" y="4628748"/>
            <a:ext cx="3103137" cy="1906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Скругленный прямоугольник 21"/>
          <p:cNvSpPr/>
          <p:nvPr/>
        </p:nvSpPr>
        <p:spPr>
          <a:xfrm>
            <a:off x="5078668" y="3356992"/>
            <a:ext cx="3237748" cy="576064"/>
          </a:xfrm>
          <a:prstGeom prst="roundRect">
            <a:avLst/>
          </a:prstGeom>
          <a:solidFill>
            <a:schemeClr val="accent6">
              <a:lumMod val="20000"/>
              <a:lumOff val="80000"/>
            </a:schemeClr>
          </a:solidFill>
          <a:ln w="3175">
            <a:solidFill>
              <a:schemeClr val="accent6">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ru-RU" sz="1400" b="1" dirty="0">
                <a:solidFill>
                  <a:prstClr val="black"/>
                </a:solidFill>
                <a:latin typeface="Arial" pitchFamily="34" charset="0"/>
                <a:cs typeface="Arial" pitchFamily="34" charset="0"/>
              </a:rPr>
              <a:t>2019 </a:t>
            </a:r>
            <a:r>
              <a:rPr lang="ru-RU" sz="1400" dirty="0">
                <a:solidFill>
                  <a:prstClr val="black"/>
                </a:solidFill>
                <a:latin typeface="Arial" pitchFamily="34" charset="0"/>
                <a:cs typeface="Arial" pitchFamily="34" charset="0"/>
              </a:rPr>
              <a:t>– </a:t>
            </a:r>
            <a:r>
              <a:rPr lang="ru-RU" sz="1400" b="1" dirty="0">
                <a:solidFill>
                  <a:srgbClr val="FF0000"/>
                </a:solidFill>
                <a:latin typeface="Arial" pitchFamily="34" charset="0"/>
                <a:cs typeface="Arial" pitchFamily="34" charset="0"/>
              </a:rPr>
              <a:t>8</a:t>
            </a:r>
            <a:r>
              <a:rPr lang="ru-RU" sz="1400" dirty="0">
                <a:solidFill>
                  <a:srgbClr val="FF0000"/>
                </a:solidFill>
                <a:latin typeface="Arial" pitchFamily="34" charset="0"/>
                <a:cs typeface="Arial" pitchFamily="34" charset="0"/>
              </a:rPr>
              <a:t> </a:t>
            </a:r>
            <a:r>
              <a:rPr lang="ru-RU" sz="1400" dirty="0">
                <a:solidFill>
                  <a:prstClr val="black"/>
                </a:solidFill>
                <a:latin typeface="Arial" pitchFamily="34" charset="0"/>
                <a:cs typeface="Arial" pitchFamily="34" charset="0"/>
              </a:rPr>
              <a:t>в виде </a:t>
            </a:r>
            <a:r>
              <a:rPr lang="ru-RU" sz="1400" dirty="0" smtClean="0">
                <a:solidFill>
                  <a:prstClr val="black"/>
                </a:solidFill>
                <a:latin typeface="Arial" pitchFamily="34" charset="0"/>
                <a:cs typeface="Arial" pitchFamily="34" charset="0"/>
              </a:rPr>
              <a:t>замечания, </a:t>
            </a:r>
          </a:p>
          <a:p>
            <a:pPr lvl="0" algn="just"/>
            <a:r>
              <a:rPr lang="ru-RU" sz="1400" dirty="0" smtClean="0">
                <a:solidFill>
                  <a:prstClr val="black"/>
                </a:solidFill>
                <a:latin typeface="Arial" pitchFamily="34" charset="0"/>
                <a:cs typeface="Arial" pitchFamily="34" charset="0"/>
              </a:rPr>
              <a:t> </a:t>
            </a:r>
            <a:r>
              <a:rPr lang="ru-RU" sz="1400" dirty="0">
                <a:solidFill>
                  <a:srgbClr val="FF0000"/>
                </a:solidFill>
                <a:latin typeface="Arial" pitchFamily="34" charset="0"/>
                <a:cs typeface="Arial" pitchFamily="34" charset="0"/>
              </a:rPr>
              <a:t>1 уволен </a:t>
            </a:r>
            <a:r>
              <a:rPr lang="ru-RU" sz="1400" dirty="0">
                <a:solidFill>
                  <a:prstClr val="black"/>
                </a:solidFill>
                <a:latin typeface="Arial" pitchFamily="34" charset="0"/>
                <a:cs typeface="Arial" pitchFamily="34" charset="0"/>
              </a:rPr>
              <a:t>за утрату доверия;</a:t>
            </a:r>
          </a:p>
        </p:txBody>
      </p:sp>
    </p:spTree>
    <p:extLst>
      <p:ext uri="{BB962C8B-B14F-4D97-AF65-F5344CB8AC3E}">
        <p14:creationId xmlns:p14="http://schemas.microsoft.com/office/powerpoint/2010/main" val="28117028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81328"/>
            <a:ext cx="467544" cy="338554"/>
          </a:xfrm>
          <a:prstGeom prst="rect">
            <a:avLst/>
          </a:prstGeom>
          <a:noFill/>
        </p:spPr>
        <p:txBody>
          <a:bodyPr wrap="square" rtlCol="0">
            <a:spAutoFit/>
          </a:bodyPr>
          <a:lstStyle/>
          <a:p>
            <a:pPr algn="ctr"/>
            <a:r>
              <a:rPr lang="ru-RU" sz="1600" b="1" dirty="0" smtClean="0">
                <a:solidFill>
                  <a:prstClr val="white"/>
                </a:solidFill>
                <a:latin typeface="Franklin Gothic Book" pitchFamily="34" charset="0"/>
                <a:cs typeface="Times New Roman" pitchFamily="18" charset="0"/>
              </a:rPr>
              <a:t>12</a:t>
            </a:r>
            <a:endParaRPr lang="ru-RU" sz="1600" b="1" dirty="0">
              <a:solidFill>
                <a:prstClr val="white"/>
              </a:solidFill>
              <a:latin typeface="Franklin Gothic Book" pitchFamily="34" charset="0"/>
              <a:cs typeface="Times New Roman" pitchFamily="18" charset="0"/>
            </a:endParaRPr>
          </a:p>
        </p:txBody>
      </p:sp>
      <p:sp>
        <p:nvSpPr>
          <p:cNvPr id="6" name="Скругленный прямоугольник 5"/>
          <p:cNvSpPr/>
          <p:nvPr/>
        </p:nvSpPr>
        <p:spPr>
          <a:xfrm>
            <a:off x="302639" y="2121478"/>
            <a:ext cx="3816424" cy="2664296"/>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ru-RU" sz="1400" dirty="0" smtClean="0">
                <a:solidFill>
                  <a:schemeClr val="tx1"/>
                </a:solidFill>
                <a:latin typeface="Arial" pitchFamily="34" charset="0"/>
                <a:cs typeface="Arial" pitchFamily="34" charset="0"/>
              </a:rPr>
              <a:t>Представление сведений о доходах, расходах, об имуществе и обязательствах имущественного характера  осуществляется с использованием </a:t>
            </a:r>
            <a:r>
              <a:rPr lang="ru-RU" sz="1400" b="1" dirty="0" smtClean="0">
                <a:solidFill>
                  <a:srgbClr val="FF0000"/>
                </a:solidFill>
                <a:latin typeface="Arial" pitchFamily="34" charset="0"/>
                <a:cs typeface="Arial" pitchFamily="34" charset="0"/>
              </a:rPr>
              <a:t>специального программного обеспечения </a:t>
            </a:r>
          </a:p>
          <a:p>
            <a:pPr algn="ctr"/>
            <a:r>
              <a:rPr lang="ru-RU" sz="1400" b="1" dirty="0" smtClean="0">
                <a:solidFill>
                  <a:srgbClr val="FF0000"/>
                </a:solidFill>
                <a:latin typeface="Arial" pitchFamily="34" charset="0"/>
                <a:cs typeface="Arial" pitchFamily="34" charset="0"/>
              </a:rPr>
              <a:t> «Справки БК» </a:t>
            </a:r>
            <a:endParaRPr lang="ru-RU" sz="1400" b="1" dirty="0">
              <a:solidFill>
                <a:srgbClr val="FF0000"/>
              </a:solidFill>
              <a:latin typeface="Arial" pitchFamily="34" charset="0"/>
              <a:cs typeface="Arial" pitchFamily="34" charset="0"/>
            </a:endParaRPr>
          </a:p>
        </p:txBody>
      </p:sp>
      <p:sp>
        <p:nvSpPr>
          <p:cNvPr id="9" name="Скругленный прямоугольник 8"/>
          <p:cNvSpPr/>
          <p:nvPr/>
        </p:nvSpPr>
        <p:spPr>
          <a:xfrm>
            <a:off x="4799240" y="2121478"/>
            <a:ext cx="3816424" cy="2664296"/>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lvl="0" algn="ctr">
              <a:lnSpc>
                <a:spcPct val="115000"/>
              </a:lnSpc>
              <a:spcAft>
                <a:spcPts val="0"/>
              </a:spcAft>
            </a:pPr>
            <a:r>
              <a:rPr lang="ru-RU" sz="1400" dirty="0" smtClean="0">
                <a:solidFill>
                  <a:schemeClr val="tx1"/>
                </a:solidFill>
                <a:latin typeface="Arial" pitchFamily="34" charset="0"/>
                <a:ea typeface="Calibri"/>
                <a:cs typeface="Arial" pitchFamily="34" charset="0"/>
              </a:rPr>
              <a:t>При представлении сведений о доходах, расходах, об имуществе и обязательствах </a:t>
            </a:r>
            <a:r>
              <a:rPr lang="ru-RU" sz="1400" dirty="0">
                <a:solidFill>
                  <a:schemeClr val="tx1"/>
                </a:solidFill>
                <a:latin typeface="Arial" pitchFamily="34" charset="0"/>
                <a:ea typeface="Calibri"/>
                <a:cs typeface="Arial" pitchFamily="34" charset="0"/>
              </a:rPr>
              <a:t>имущественного характера </a:t>
            </a:r>
            <a:r>
              <a:rPr lang="ru-RU" sz="1400" dirty="0" smtClean="0">
                <a:solidFill>
                  <a:schemeClr val="tx1"/>
                </a:solidFill>
                <a:latin typeface="Arial" pitchFamily="34" charset="0"/>
                <a:ea typeface="Calibri"/>
                <a:cs typeface="Arial" pitchFamily="34" charset="0"/>
              </a:rPr>
              <a:t>муниципальными служащими </a:t>
            </a:r>
            <a:r>
              <a:rPr lang="ru-RU" sz="1400" dirty="0">
                <a:solidFill>
                  <a:schemeClr val="tx1"/>
                </a:solidFill>
                <a:latin typeface="Arial" pitchFamily="34" charset="0"/>
                <a:ea typeface="Calibri"/>
                <a:cs typeface="Arial" pitchFamily="34" charset="0"/>
              </a:rPr>
              <a:t>и руководителями </a:t>
            </a:r>
            <a:r>
              <a:rPr lang="ru-RU" sz="1400" dirty="0" smtClean="0">
                <a:solidFill>
                  <a:schemeClr val="tx1"/>
                </a:solidFill>
                <a:latin typeface="Arial" pitchFamily="34" charset="0"/>
                <a:ea typeface="Calibri"/>
                <a:cs typeface="Arial" pitchFamily="34" charset="0"/>
              </a:rPr>
              <a:t>учреждений, рекомендовано использовать </a:t>
            </a:r>
            <a:r>
              <a:rPr lang="ru-RU" sz="1400" b="1" dirty="0" smtClean="0">
                <a:solidFill>
                  <a:srgbClr val="FF0000"/>
                </a:solidFill>
                <a:latin typeface="Arial" pitchFamily="34" charset="0"/>
                <a:ea typeface="Calibri"/>
                <a:cs typeface="Arial" pitchFamily="34" charset="0"/>
              </a:rPr>
              <a:t>электронный сервис «Личный кабинет налогоплательщика для физических лиц» ФНС России </a:t>
            </a:r>
            <a:endParaRPr lang="ru-RU" sz="1400" b="1" dirty="0">
              <a:solidFill>
                <a:srgbClr val="FF0000"/>
              </a:solidFill>
              <a:latin typeface="Arial" pitchFamily="34" charset="0"/>
              <a:ea typeface="Calibri"/>
              <a:cs typeface="Arial" pitchFamily="34" charset="0"/>
            </a:endParaRPr>
          </a:p>
        </p:txBody>
      </p:sp>
      <p:sp>
        <p:nvSpPr>
          <p:cNvPr id="3" name="Прямоугольник 2"/>
          <p:cNvSpPr/>
          <p:nvPr/>
        </p:nvSpPr>
        <p:spPr>
          <a:xfrm>
            <a:off x="194858" y="44624"/>
            <a:ext cx="8481598" cy="584775"/>
          </a:xfrm>
          <a:prstGeom prst="rect">
            <a:avLst/>
          </a:prstGeom>
        </p:spPr>
        <p:txBody>
          <a:bodyPr wrap="square">
            <a:spAutoFit/>
          </a:bodyPr>
          <a:lstStyle/>
          <a:p>
            <a:pPr algn="ctr"/>
            <a:r>
              <a:rPr lang="ru-RU" sz="1600" b="1" dirty="0">
                <a:latin typeface="Arial" pitchFamily="34" charset="0"/>
                <a:cs typeface="Arial" pitchFamily="34" charset="0"/>
              </a:rPr>
              <a:t>СОВЕРШЕНСТВОВАНИЕ РАБОТЫ ПО ПРОФИЛАКТИКЕ КОРРУПЦИОННЫХ И ИНЫХ ПРАВОНАРУШЕНИЙ В СИСТЕМЕ КАДРОВОЙ РАБОТЫ</a:t>
            </a:r>
          </a:p>
        </p:txBody>
      </p:sp>
      <p:sp>
        <p:nvSpPr>
          <p:cNvPr id="13" name="Скругленный прямоугольник 12"/>
          <p:cNvSpPr/>
          <p:nvPr/>
        </p:nvSpPr>
        <p:spPr>
          <a:xfrm>
            <a:off x="1115616" y="920656"/>
            <a:ext cx="7056784" cy="720080"/>
          </a:xfrm>
          <a:prstGeom prst="roundRect">
            <a:avLst/>
          </a:prstGeom>
          <a:no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solidFill>
                  <a:schemeClr val="tx1"/>
                </a:solidFill>
                <a:latin typeface="Arial" pitchFamily="34" charset="0"/>
                <a:cs typeface="Arial" pitchFamily="34" charset="0"/>
              </a:rPr>
              <a:t>Применение информационных технологий в деятельности по противодействию коррупции</a:t>
            </a:r>
            <a:endParaRPr lang="ru-RU" sz="2000" b="1" dirty="0">
              <a:solidFill>
                <a:schemeClr val="tx1"/>
              </a:solidFill>
              <a:latin typeface="Arial" pitchFamily="34" charset="0"/>
              <a:cs typeface="Arial" pitchFamily="34" charset="0"/>
            </a:endParaRPr>
          </a:p>
        </p:txBody>
      </p:sp>
      <p:sp>
        <p:nvSpPr>
          <p:cNvPr id="14" name="Скругленный прямоугольник 13"/>
          <p:cNvSpPr/>
          <p:nvPr/>
        </p:nvSpPr>
        <p:spPr>
          <a:xfrm>
            <a:off x="467544" y="5085184"/>
            <a:ext cx="7992888" cy="1296144"/>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lvl="0" algn="ctr">
              <a:lnSpc>
                <a:spcPct val="115000"/>
              </a:lnSpc>
              <a:spcAft>
                <a:spcPts val="0"/>
              </a:spcAft>
            </a:pPr>
            <a:r>
              <a:rPr lang="ru-RU" sz="1400" dirty="0" smtClean="0">
                <a:solidFill>
                  <a:schemeClr val="tx1"/>
                </a:solidFill>
                <a:latin typeface="Arial" pitchFamily="34" charset="0"/>
                <a:ea typeface="Calibri"/>
                <a:cs typeface="Arial" pitchFamily="34" charset="0"/>
              </a:rPr>
              <a:t>В целях обеспечения соблюдения служащими запретов и исполнения обязанностей, установленных в целях противодействия коррупции, применяются возможности </a:t>
            </a:r>
            <a:r>
              <a:rPr lang="ru-RU" sz="1400" b="1" dirty="0" smtClean="0">
                <a:solidFill>
                  <a:srgbClr val="FF0000"/>
                </a:solidFill>
                <a:latin typeface="Arial" pitchFamily="34" charset="0"/>
                <a:ea typeface="Calibri"/>
                <a:cs typeface="Arial" pitchFamily="34" charset="0"/>
              </a:rPr>
              <a:t>электронного сервиса «Предоставление сведений из ЕГРЮЛ/ЕГРИП» ФНС России </a:t>
            </a:r>
            <a:endParaRPr lang="ru-RU" sz="1400" b="1" dirty="0">
              <a:solidFill>
                <a:srgbClr val="FF0000"/>
              </a:solidFill>
              <a:latin typeface="Arial" pitchFamily="34" charset="0"/>
              <a:ea typeface="Calibri"/>
              <a:cs typeface="Arial" pitchFamily="34" charset="0"/>
            </a:endParaRPr>
          </a:p>
        </p:txBody>
      </p:sp>
      <p:cxnSp>
        <p:nvCxnSpPr>
          <p:cNvPr id="4" name="Прямая со стрелкой 3"/>
          <p:cNvCxnSpPr/>
          <p:nvPr/>
        </p:nvCxnSpPr>
        <p:spPr>
          <a:xfrm flipH="1">
            <a:off x="2300475" y="1657265"/>
            <a:ext cx="504056" cy="304056"/>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 name="Прямая со стрелкой 6"/>
          <p:cNvCxnSpPr/>
          <p:nvPr/>
        </p:nvCxnSpPr>
        <p:spPr>
          <a:xfrm>
            <a:off x="6446390" y="1675181"/>
            <a:ext cx="504056" cy="288032"/>
          </a:xfrm>
          <a:prstGeom prst="straightConnector1">
            <a:avLst/>
          </a:prstGeom>
          <a:ln w="95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Прямая со стрелкой 11"/>
          <p:cNvCxnSpPr/>
          <p:nvPr/>
        </p:nvCxnSpPr>
        <p:spPr>
          <a:xfrm>
            <a:off x="4444636" y="1795197"/>
            <a:ext cx="19352" cy="3145971"/>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00035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81328"/>
            <a:ext cx="467544" cy="338554"/>
          </a:xfrm>
          <a:prstGeom prst="rect">
            <a:avLst/>
          </a:prstGeom>
          <a:noFill/>
        </p:spPr>
        <p:txBody>
          <a:bodyPr wrap="square" rtlCol="0">
            <a:spAutoFit/>
          </a:bodyPr>
          <a:lstStyle/>
          <a:p>
            <a:pPr algn="ctr"/>
            <a:r>
              <a:rPr lang="ru-RU" sz="1600" b="1" dirty="0" smtClean="0">
                <a:solidFill>
                  <a:prstClr val="white"/>
                </a:solidFill>
                <a:latin typeface="Franklin Gothic Book" pitchFamily="34" charset="0"/>
                <a:cs typeface="Times New Roman" pitchFamily="18" charset="0"/>
              </a:rPr>
              <a:t>13</a:t>
            </a:r>
            <a:endParaRPr lang="ru-RU" sz="1600" b="1" dirty="0">
              <a:solidFill>
                <a:prstClr val="white"/>
              </a:solidFill>
              <a:latin typeface="Franklin Gothic Book" pitchFamily="34" charset="0"/>
              <a:cs typeface="Times New Roman" pitchFamily="18" charset="0"/>
            </a:endParaRPr>
          </a:p>
        </p:txBody>
      </p:sp>
      <p:sp>
        <p:nvSpPr>
          <p:cNvPr id="3" name="Прямоугольник 2"/>
          <p:cNvSpPr/>
          <p:nvPr/>
        </p:nvSpPr>
        <p:spPr>
          <a:xfrm>
            <a:off x="194858" y="44624"/>
            <a:ext cx="8481598" cy="584775"/>
          </a:xfrm>
          <a:prstGeom prst="rect">
            <a:avLst/>
          </a:prstGeom>
        </p:spPr>
        <p:txBody>
          <a:bodyPr wrap="square">
            <a:spAutoFit/>
          </a:bodyPr>
          <a:lstStyle/>
          <a:p>
            <a:pPr algn="ctr"/>
            <a:r>
              <a:rPr lang="ru-RU" sz="1600" b="1" dirty="0">
                <a:latin typeface="Arial" pitchFamily="34" charset="0"/>
                <a:cs typeface="Arial" pitchFamily="34" charset="0"/>
              </a:rPr>
              <a:t>СОВЕРШЕНСТВОВАНИЕ РАБОТЫ ПО ПРОФИЛАКТИКЕ КОРРУПЦИОННЫХ И ИНЫХ ПРАВОНАРУШЕНИЙ В СИСТЕМЕ КАДРОВОЙ РАБОТЫ</a:t>
            </a:r>
          </a:p>
        </p:txBody>
      </p:sp>
      <p:sp>
        <p:nvSpPr>
          <p:cNvPr id="13" name="Скругленный прямоугольник 12"/>
          <p:cNvSpPr/>
          <p:nvPr/>
        </p:nvSpPr>
        <p:spPr>
          <a:xfrm>
            <a:off x="827584" y="1052736"/>
            <a:ext cx="7272808" cy="576064"/>
          </a:xfrm>
          <a:prstGeom prst="roundRect">
            <a:avLst/>
          </a:prstGeom>
          <a:noFill/>
          <a:ln>
            <a:no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chemeClr val="tx1"/>
                </a:solidFill>
                <a:latin typeface="Arial" pitchFamily="34" charset="0"/>
                <a:cs typeface="Arial" pitchFamily="34" charset="0"/>
              </a:rPr>
              <a:t>Методическая работа с муниципальными служащими и </a:t>
            </a:r>
            <a:r>
              <a:rPr lang="ru-RU" b="1" dirty="0">
                <a:solidFill>
                  <a:schemeClr val="tx1"/>
                </a:solidFill>
                <a:latin typeface="Arial" pitchFamily="34" charset="0"/>
                <a:cs typeface="Arial" pitchFamily="34" charset="0"/>
              </a:rPr>
              <a:t>г</a:t>
            </a:r>
            <a:r>
              <a:rPr lang="ru-RU" b="1" dirty="0" smtClean="0">
                <a:solidFill>
                  <a:schemeClr val="tx1"/>
                </a:solidFill>
                <a:latin typeface="Arial" pitchFamily="34" charset="0"/>
                <a:cs typeface="Arial" pitchFamily="34" charset="0"/>
              </a:rPr>
              <a:t>ражданами, поступающими на муниципальную службу </a:t>
            </a:r>
            <a:endParaRPr lang="ru-RU" b="1" dirty="0">
              <a:solidFill>
                <a:schemeClr val="tx1"/>
              </a:solidFill>
              <a:latin typeface="Arial" pitchFamily="34" charset="0"/>
              <a:cs typeface="Arial" pitchFamily="34" charset="0"/>
            </a:endParaRPr>
          </a:p>
        </p:txBody>
      </p:sp>
      <p:sp>
        <p:nvSpPr>
          <p:cNvPr id="2" name="Пятиугольник 1"/>
          <p:cNvSpPr/>
          <p:nvPr/>
        </p:nvSpPr>
        <p:spPr>
          <a:xfrm>
            <a:off x="260585" y="1772816"/>
            <a:ext cx="8742132" cy="720080"/>
          </a:xfrm>
          <a:prstGeom prst="homePlate">
            <a:avLst/>
          </a:prstGeom>
          <a:solidFill>
            <a:schemeClr val="accent6">
              <a:lumMod val="60000"/>
              <a:lumOff val="40000"/>
            </a:schemeClr>
          </a:solidFill>
          <a:ln/>
          <a:effectLst>
            <a:glow rad="1397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just"/>
            <a:r>
              <a:rPr lang="ru-RU" sz="1400" dirty="0" smtClean="0">
                <a:solidFill>
                  <a:schemeClr val="tx1"/>
                </a:solidFill>
                <a:latin typeface="Arial" pitchFamily="34" charset="0"/>
                <a:cs typeface="Arial" pitchFamily="34" charset="0"/>
              </a:rPr>
              <a:t>Консультирование муниципальных служащих по вопросам соблюдения ограничений и запретов, требований о предотвращении или урегулировании конфликта интересов, исполнения обязанностей, установленных федеральными законами</a:t>
            </a:r>
            <a:endParaRPr lang="ru-RU" sz="1400" dirty="0">
              <a:solidFill>
                <a:schemeClr val="tx1"/>
              </a:solidFill>
              <a:latin typeface="Arial" pitchFamily="34" charset="0"/>
              <a:cs typeface="Arial" pitchFamily="34" charset="0"/>
            </a:endParaRPr>
          </a:p>
        </p:txBody>
      </p:sp>
      <p:sp>
        <p:nvSpPr>
          <p:cNvPr id="10" name="Пятиугольник 9"/>
          <p:cNvSpPr/>
          <p:nvPr/>
        </p:nvSpPr>
        <p:spPr>
          <a:xfrm>
            <a:off x="250444" y="2708920"/>
            <a:ext cx="8752273" cy="720080"/>
          </a:xfrm>
          <a:prstGeom prst="homePlate">
            <a:avLst/>
          </a:prstGeom>
          <a:solidFill>
            <a:schemeClr val="accent6">
              <a:lumMod val="60000"/>
              <a:lumOff val="40000"/>
            </a:schemeClr>
          </a:solidFill>
          <a:ln/>
          <a:effectLst>
            <a:glow rad="1397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just"/>
            <a:r>
              <a:rPr lang="ru-RU" sz="1400" dirty="0" smtClean="0">
                <a:solidFill>
                  <a:schemeClr val="tx1"/>
                </a:solidFill>
                <a:latin typeface="Arial" pitchFamily="34" charset="0"/>
                <a:cs typeface="Arial" pitchFamily="34" charset="0"/>
              </a:rPr>
              <a:t>Ознакомление муниципальных служащих и граждан, поступающих на муниципальную службу с правовыми актами в сфере противодействия</a:t>
            </a:r>
          </a:p>
        </p:txBody>
      </p:sp>
      <p:sp>
        <p:nvSpPr>
          <p:cNvPr id="11" name="Пятиугольник 10"/>
          <p:cNvSpPr/>
          <p:nvPr/>
        </p:nvSpPr>
        <p:spPr>
          <a:xfrm>
            <a:off x="250445" y="3645024"/>
            <a:ext cx="8727196" cy="710885"/>
          </a:xfrm>
          <a:prstGeom prst="homePlate">
            <a:avLst/>
          </a:prstGeom>
          <a:solidFill>
            <a:schemeClr val="accent6">
              <a:lumMod val="60000"/>
              <a:lumOff val="40000"/>
            </a:schemeClr>
          </a:solidFill>
          <a:ln/>
          <a:effectLst>
            <a:glow rad="1397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just"/>
            <a:r>
              <a:rPr lang="ru-RU" sz="1400" dirty="0" smtClean="0">
                <a:solidFill>
                  <a:schemeClr val="tx1"/>
                </a:solidFill>
                <a:latin typeface="Arial" pitchFamily="34" charset="0"/>
                <a:cs typeface="Arial" pitchFamily="34" charset="0"/>
              </a:rPr>
              <a:t>Разработка и вручение гражданам, поступающим на муниципальную службу, Памятки по вопросам соблюдения ограничений и запретов, требований о предотвращении или урегулировании </a:t>
            </a:r>
            <a:r>
              <a:rPr lang="ru-RU" sz="1400" dirty="0">
                <a:solidFill>
                  <a:schemeClr val="tx1"/>
                </a:solidFill>
                <a:latin typeface="Arial" pitchFamily="34" charset="0"/>
                <a:cs typeface="Arial" pitchFamily="34" charset="0"/>
              </a:rPr>
              <a:t>к</a:t>
            </a:r>
            <a:r>
              <a:rPr lang="ru-RU" sz="1400" dirty="0" smtClean="0">
                <a:solidFill>
                  <a:schemeClr val="tx1"/>
                </a:solidFill>
                <a:latin typeface="Arial" pitchFamily="34" charset="0"/>
                <a:cs typeface="Arial" pitchFamily="34" charset="0"/>
              </a:rPr>
              <a:t>онфликта интересов, исполнения обязанностей, установленных федеральными законами</a:t>
            </a:r>
            <a:endParaRPr lang="ru-RU" sz="1400" dirty="0">
              <a:solidFill>
                <a:schemeClr val="tx1"/>
              </a:solidFill>
              <a:latin typeface="Arial" pitchFamily="34" charset="0"/>
              <a:cs typeface="Arial" pitchFamily="34" charset="0"/>
            </a:endParaRPr>
          </a:p>
        </p:txBody>
      </p:sp>
      <p:sp>
        <p:nvSpPr>
          <p:cNvPr id="12" name="Пятиугольник 11"/>
          <p:cNvSpPr/>
          <p:nvPr/>
        </p:nvSpPr>
        <p:spPr>
          <a:xfrm>
            <a:off x="294660" y="4581128"/>
            <a:ext cx="8675400" cy="720080"/>
          </a:xfrm>
          <a:prstGeom prst="homePlate">
            <a:avLst>
              <a:gd name="adj" fmla="val 39091"/>
            </a:avLst>
          </a:prstGeom>
          <a:solidFill>
            <a:schemeClr val="accent6">
              <a:lumMod val="60000"/>
              <a:lumOff val="40000"/>
            </a:schemeClr>
          </a:solidFill>
          <a:ln/>
          <a:effectLst>
            <a:glow rad="1397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just"/>
            <a:r>
              <a:rPr lang="ru-RU" sz="1400" dirty="0" smtClean="0">
                <a:solidFill>
                  <a:schemeClr val="tx1"/>
                </a:solidFill>
                <a:latin typeface="Arial" pitchFamily="34" charset="0"/>
                <a:cs typeface="Arial" pitchFamily="34" charset="0"/>
              </a:rPr>
              <a:t>Проверка знаний законодательства о противодействии коррупции муниципальных служащих при проведении аттестации</a:t>
            </a:r>
            <a:endParaRPr lang="ru-RU" sz="1400" dirty="0">
              <a:solidFill>
                <a:schemeClr val="tx1"/>
              </a:solidFill>
              <a:latin typeface="Arial" pitchFamily="34" charset="0"/>
              <a:cs typeface="Arial" pitchFamily="34" charset="0"/>
            </a:endParaRPr>
          </a:p>
        </p:txBody>
      </p:sp>
      <p:sp>
        <p:nvSpPr>
          <p:cNvPr id="14" name="Пятиугольник 13"/>
          <p:cNvSpPr/>
          <p:nvPr/>
        </p:nvSpPr>
        <p:spPr>
          <a:xfrm>
            <a:off x="294660" y="5517232"/>
            <a:ext cx="8708057" cy="648072"/>
          </a:xfrm>
          <a:prstGeom prst="homePlate">
            <a:avLst>
              <a:gd name="adj" fmla="val 39091"/>
            </a:avLst>
          </a:prstGeom>
          <a:solidFill>
            <a:schemeClr val="accent6">
              <a:lumMod val="60000"/>
              <a:lumOff val="40000"/>
            </a:schemeClr>
          </a:solidFill>
          <a:ln/>
          <a:effectLst>
            <a:glow rad="139700">
              <a:schemeClr val="accent2">
                <a:satMod val="175000"/>
                <a:alpha val="40000"/>
              </a:schemeClr>
            </a:glow>
            <a:outerShdw blurRad="40000" dist="20000" dir="5400000" rotWithShape="0">
              <a:srgbClr val="000000">
                <a:alpha val="38000"/>
              </a:srgbClr>
            </a:outerShdw>
          </a:effectLst>
        </p:spPr>
        <p:style>
          <a:lnRef idx="1">
            <a:schemeClr val="accent2"/>
          </a:lnRef>
          <a:fillRef idx="2">
            <a:schemeClr val="accent2"/>
          </a:fillRef>
          <a:effectRef idx="1">
            <a:schemeClr val="accent2"/>
          </a:effectRef>
          <a:fontRef idx="minor">
            <a:schemeClr val="dk1"/>
          </a:fontRef>
        </p:style>
        <p:txBody>
          <a:bodyPr rtlCol="0" anchor="ctr"/>
          <a:lstStyle/>
          <a:p>
            <a:pPr algn="just"/>
            <a:r>
              <a:rPr lang="ru-RU" sz="1400" dirty="0" smtClean="0">
                <a:solidFill>
                  <a:schemeClr val="tx1"/>
                </a:solidFill>
                <a:latin typeface="Arial" pitchFamily="34" charset="0"/>
                <a:cs typeface="Arial" pitchFamily="34" charset="0"/>
              </a:rPr>
              <a:t>Ознакомление увольняемых муниципальных служащих с памяткой, содержащей разъяснения части 2 статьи 12 Федерального закона от 25.12.2008 г. № 273-ФЗ «О противодействии коррупции»</a:t>
            </a:r>
            <a:endParaRPr lang="ru-RU" sz="1400"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12816626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81328"/>
            <a:ext cx="467544" cy="338554"/>
          </a:xfrm>
          <a:prstGeom prst="rect">
            <a:avLst/>
          </a:prstGeom>
          <a:noFill/>
        </p:spPr>
        <p:txBody>
          <a:bodyPr wrap="square" rtlCol="0">
            <a:spAutoFit/>
          </a:bodyPr>
          <a:lstStyle/>
          <a:p>
            <a:pPr algn="ctr"/>
            <a:r>
              <a:rPr lang="ru-RU" sz="1600" b="1" dirty="0" smtClean="0">
                <a:solidFill>
                  <a:prstClr val="white"/>
                </a:solidFill>
                <a:latin typeface="Franklin Gothic Book" pitchFamily="34" charset="0"/>
                <a:cs typeface="Times New Roman" pitchFamily="18" charset="0"/>
              </a:rPr>
              <a:t>13</a:t>
            </a:r>
            <a:endParaRPr lang="ru-RU" sz="1600" b="1" dirty="0">
              <a:solidFill>
                <a:prstClr val="white"/>
              </a:solidFill>
              <a:latin typeface="Franklin Gothic Book" pitchFamily="34" charset="0"/>
              <a:cs typeface="Times New Roman" pitchFamily="18" charset="0"/>
            </a:endParaRPr>
          </a:p>
        </p:txBody>
      </p:sp>
      <p:sp>
        <p:nvSpPr>
          <p:cNvPr id="3" name="Прямоугольник 2"/>
          <p:cNvSpPr/>
          <p:nvPr/>
        </p:nvSpPr>
        <p:spPr>
          <a:xfrm>
            <a:off x="194858" y="44624"/>
            <a:ext cx="8481598" cy="584775"/>
          </a:xfrm>
          <a:prstGeom prst="rect">
            <a:avLst/>
          </a:prstGeom>
        </p:spPr>
        <p:txBody>
          <a:bodyPr wrap="square">
            <a:spAutoFit/>
          </a:bodyPr>
          <a:lstStyle/>
          <a:p>
            <a:pPr algn="ctr"/>
            <a:r>
              <a:rPr lang="ru-RU" sz="1600" b="1" dirty="0">
                <a:latin typeface="Arial" pitchFamily="34" charset="0"/>
                <a:cs typeface="Arial" pitchFamily="34" charset="0"/>
              </a:rPr>
              <a:t>СОВЕРШЕНСТВОВАНИЕ РАБОТЫ ПО ПРОФИЛАКТИКЕ КОРРУПЦИОННЫХ И ИНЫХ ПРАВОНАРУШЕНИЙ В СИСТЕМЕ КАДРОВОЙ РАБОТЫ</a:t>
            </a:r>
          </a:p>
        </p:txBody>
      </p:sp>
      <p:sp>
        <p:nvSpPr>
          <p:cNvPr id="2" name="Пятиугольник 1"/>
          <p:cNvSpPr/>
          <p:nvPr/>
        </p:nvSpPr>
        <p:spPr>
          <a:xfrm>
            <a:off x="474584" y="980728"/>
            <a:ext cx="8669416" cy="1512168"/>
          </a:xfrm>
          <a:prstGeom prst="homePlate">
            <a:avLst>
              <a:gd name="adj" fmla="val 23364"/>
            </a:avLst>
          </a:prstGeom>
          <a:ln/>
        </p:spPr>
        <p:style>
          <a:lnRef idx="1">
            <a:schemeClr val="dk1"/>
          </a:lnRef>
          <a:fillRef idx="2">
            <a:schemeClr val="dk1"/>
          </a:fillRef>
          <a:effectRef idx="1">
            <a:schemeClr val="dk1"/>
          </a:effectRef>
          <a:fontRef idx="minor">
            <a:schemeClr val="dk1"/>
          </a:fontRef>
        </p:style>
        <p:txBody>
          <a:bodyPr rtlCol="0" anchor="ctr"/>
          <a:lstStyle/>
          <a:p>
            <a:pPr lvl="0"/>
            <a:r>
              <a:rPr lang="ru-RU" sz="1400" dirty="0">
                <a:solidFill>
                  <a:prstClr val="black"/>
                </a:solidFill>
                <a:latin typeface="Arial" panose="020B0604020202020204" pitchFamily="34" charset="0"/>
                <a:ea typeface="Times New Roman"/>
                <a:cs typeface="Arial" pitchFamily="34" charset="0"/>
              </a:rPr>
              <a:t>Прошли курсы повышения квалификации по антикоррупционной тематике </a:t>
            </a:r>
            <a:r>
              <a:rPr lang="ru-RU" sz="1400" b="1" dirty="0">
                <a:solidFill>
                  <a:srgbClr val="FF0000"/>
                </a:solidFill>
                <a:latin typeface="Arial" pitchFamily="34" charset="0"/>
                <a:ea typeface="Times New Roman"/>
                <a:cs typeface="Arial" pitchFamily="34" charset="0"/>
              </a:rPr>
              <a:t>в 2018 – 4, в  2019 году – 6, в 2020 году – 7 </a:t>
            </a:r>
            <a:r>
              <a:rPr lang="ru-RU" sz="1400" dirty="0">
                <a:solidFill>
                  <a:prstClr val="black"/>
                </a:solidFill>
                <a:latin typeface="Arial" pitchFamily="34" charset="0"/>
                <a:ea typeface="Times New Roman"/>
                <a:cs typeface="Arial" pitchFamily="34" charset="0"/>
              </a:rPr>
              <a:t>муниципальных служащих в функциональные обязанности которых входит работа по предотвращению коррупционных и иных правонарушений по темам: «Организационные основы противодействия коррупции» (16 ч.), «Функции подразделений кадровых служб органов местного самоуправления по профилактике коррупционных и иных правонарушений»  (54 ч.)</a:t>
            </a:r>
            <a:endParaRPr lang="ru-RU" sz="1400" b="1" i="1" dirty="0">
              <a:solidFill>
                <a:srgbClr val="FF0000"/>
              </a:solidFill>
              <a:latin typeface="Arial" panose="020B0604020202020204" pitchFamily="34" charset="0"/>
              <a:cs typeface="Arial" panose="020B0604020202020204" pitchFamily="34" charset="0"/>
            </a:endParaRPr>
          </a:p>
        </p:txBody>
      </p:sp>
      <p:sp>
        <p:nvSpPr>
          <p:cNvPr id="10" name="Пятиугольник 9"/>
          <p:cNvSpPr/>
          <p:nvPr/>
        </p:nvSpPr>
        <p:spPr>
          <a:xfrm>
            <a:off x="474584" y="2636912"/>
            <a:ext cx="8674130" cy="1080120"/>
          </a:xfrm>
          <a:prstGeom prst="homePlate">
            <a:avLst>
              <a:gd name="adj" fmla="val 34883"/>
            </a:avLst>
          </a:prstGeom>
          <a:ln/>
        </p:spPr>
        <p:style>
          <a:lnRef idx="1">
            <a:schemeClr val="dk1"/>
          </a:lnRef>
          <a:fillRef idx="2">
            <a:schemeClr val="dk1"/>
          </a:fillRef>
          <a:effectRef idx="1">
            <a:schemeClr val="dk1"/>
          </a:effectRef>
          <a:fontRef idx="minor">
            <a:schemeClr val="dk1"/>
          </a:fontRef>
        </p:style>
        <p:txBody>
          <a:bodyPr rtlCol="0" anchor="ctr"/>
          <a:lstStyle/>
          <a:p>
            <a:pPr lvl="0"/>
            <a:r>
              <a:rPr lang="ru-RU" sz="1400" dirty="0">
                <a:solidFill>
                  <a:prstClr val="black"/>
                </a:solidFill>
                <a:latin typeface="Arial" pitchFamily="34" charset="0"/>
                <a:cs typeface="Arial" pitchFamily="34" charset="0"/>
              </a:rPr>
              <a:t>Проши обучение по образовательным программам в области противодействия коррупции за счет средств местного бюджета </a:t>
            </a:r>
            <a:r>
              <a:rPr lang="ru-RU" sz="1400" b="1" dirty="0">
                <a:solidFill>
                  <a:srgbClr val="FF0000"/>
                </a:solidFill>
                <a:latin typeface="Arial" pitchFamily="34" charset="0"/>
                <a:cs typeface="Arial" pitchFamily="34" charset="0"/>
              </a:rPr>
              <a:t>2018 – 22 служащих, 2019 – 21 служащий, 2020 г. - 24 служащих</a:t>
            </a:r>
            <a:r>
              <a:rPr lang="ru-RU" sz="1400" dirty="0">
                <a:solidFill>
                  <a:prstClr val="black"/>
                </a:solidFill>
                <a:latin typeface="Arial" pitchFamily="34" charset="0"/>
                <a:cs typeface="Arial" pitchFamily="34" charset="0"/>
              </a:rPr>
              <a:t>, впервые поступившие на муниципальную службу для замещения должностей, включенных в перечень должностей, замещение которых связано с коррупционными рисками </a:t>
            </a:r>
            <a:r>
              <a:rPr lang="ru-RU" sz="1400" b="1" dirty="0">
                <a:solidFill>
                  <a:srgbClr val="FF0000"/>
                </a:solidFill>
                <a:latin typeface="Arial" pitchFamily="34" charset="0"/>
                <a:cs typeface="Arial" pitchFamily="34" charset="0"/>
              </a:rPr>
              <a:t>(100% от общего количества служащих, для которых запланировано обучение)</a:t>
            </a:r>
          </a:p>
        </p:txBody>
      </p:sp>
      <p:sp>
        <p:nvSpPr>
          <p:cNvPr id="12" name="Пятиугольник 11"/>
          <p:cNvSpPr/>
          <p:nvPr/>
        </p:nvSpPr>
        <p:spPr>
          <a:xfrm>
            <a:off x="461700" y="3861048"/>
            <a:ext cx="8674130" cy="2786826"/>
          </a:xfrm>
          <a:prstGeom prst="homePlate">
            <a:avLst>
              <a:gd name="adj" fmla="val 13339"/>
            </a:avLst>
          </a:prstGeom>
          <a:ln/>
        </p:spPr>
        <p:style>
          <a:lnRef idx="1">
            <a:schemeClr val="dk1"/>
          </a:lnRef>
          <a:fillRef idx="2">
            <a:schemeClr val="dk1"/>
          </a:fillRef>
          <a:effectRef idx="1">
            <a:schemeClr val="dk1"/>
          </a:effectRef>
          <a:fontRef idx="minor">
            <a:schemeClr val="dk1"/>
          </a:fontRef>
        </p:style>
        <p:txBody>
          <a:bodyPr rtlCol="0" anchor="ctr"/>
          <a:lstStyle/>
          <a:p>
            <a:r>
              <a:rPr lang="ru-RU" sz="1200" dirty="0">
                <a:solidFill>
                  <a:schemeClr val="tx1"/>
                </a:solidFill>
                <a:latin typeface="Arial" pitchFamily="34" charset="0"/>
                <a:cs typeface="Arial" pitchFamily="34" charset="0"/>
              </a:rPr>
              <a:t>Организация и проведение занятий с муниципальными служащими</a:t>
            </a:r>
            <a:r>
              <a:rPr lang="ru-RU" sz="1200" dirty="0" smtClean="0">
                <a:solidFill>
                  <a:schemeClr val="tx1"/>
                </a:solidFill>
                <a:latin typeface="Arial" pitchFamily="34" charset="0"/>
                <a:cs typeface="Arial" pitchFamily="34" charset="0"/>
              </a:rPr>
              <a:t>, руководителями  муниципальных учреждений</a:t>
            </a:r>
            <a:r>
              <a:rPr lang="ru-RU" sz="1200" dirty="0" smtClean="0">
                <a:latin typeface="Arial" pitchFamily="34" charset="0"/>
                <a:cs typeface="Arial" pitchFamily="34" charset="0"/>
              </a:rPr>
              <a:t> </a:t>
            </a:r>
            <a:r>
              <a:rPr lang="ru-RU" sz="1200" dirty="0">
                <a:solidFill>
                  <a:schemeClr val="tx1"/>
                </a:solidFill>
                <a:latin typeface="Arial" pitchFamily="34" charset="0"/>
                <a:cs typeface="Arial" pitchFamily="34" charset="0"/>
              </a:rPr>
              <a:t>по вопросам недопущения коррупционных проявлений при исполнении должностных (служебных) обязанностей, доведения </a:t>
            </a:r>
            <a:r>
              <a:rPr lang="ru-RU" sz="1200" dirty="0" smtClean="0">
                <a:solidFill>
                  <a:schemeClr val="tx1"/>
                </a:solidFill>
                <a:latin typeface="Arial" pitchFamily="34" charset="0"/>
                <a:cs typeface="Arial" pitchFamily="34" charset="0"/>
              </a:rPr>
              <a:t>практики </a:t>
            </a:r>
            <a:r>
              <a:rPr lang="ru-RU" sz="1200" dirty="0" err="1">
                <a:solidFill>
                  <a:schemeClr val="tx1"/>
                </a:solidFill>
                <a:latin typeface="Arial" pitchFamily="34" charset="0"/>
                <a:cs typeface="Arial" pitchFamily="34" charset="0"/>
              </a:rPr>
              <a:t>правоприменения</a:t>
            </a:r>
            <a:r>
              <a:rPr lang="ru-RU" sz="1200" dirty="0">
                <a:solidFill>
                  <a:schemeClr val="tx1"/>
                </a:solidFill>
                <a:latin typeface="Arial" pitchFamily="34" charset="0"/>
                <a:cs typeface="Arial" pitchFamily="34" charset="0"/>
              </a:rPr>
              <a:t> </a:t>
            </a:r>
            <a:r>
              <a:rPr lang="ru-RU" sz="1200" dirty="0" smtClean="0">
                <a:solidFill>
                  <a:schemeClr val="tx1"/>
                </a:solidFill>
                <a:latin typeface="Arial" pitchFamily="34" charset="0"/>
                <a:cs typeface="Arial" pitchFamily="34" charset="0"/>
              </a:rPr>
              <a:t> законодательства о противодействии коррупции в сфере конфликта интересов.</a:t>
            </a:r>
            <a:br>
              <a:rPr lang="ru-RU" sz="1200" dirty="0" smtClean="0">
                <a:solidFill>
                  <a:schemeClr val="tx1"/>
                </a:solidFill>
                <a:latin typeface="Arial" pitchFamily="34" charset="0"/>
                <a:cs typeface="Arial" pitchFamily="34" charset="0"/>
              </a:rPr>
            </a:br>
            <a:r>
              <a:rPr lang="ru-RU" sz="1200" b="1" dirty="0" smtClean="0">
                <a:solidFill>
                  <a:srgbClr val="FF0000"/>
                </a:solidFill>
                <a:latin typeface="Arial" pitchFamily="34" charset="0"/>
                <a:cs typeface="Arial" pitchFamily="34" charset="0"/>
              </a:rPr>
              <a:t>13 февраля 2019 года  </a:t>
            </a:r>
            <a:r>
              <a:rPr lang="ru-RU" sz="1200" dirty="0" smtClean="0">
                <a:solidFill>
                  <a:schemeClr val="tx1"/>
                </a:solidFill>
                <a:latin typeface="Arial" pitchFamily="34" charset="0"/>
                <a:cs typeface="Arial" pitchFamily="34" charset="0"/>
              </a:rPr>
              <a:t>проведен семинар по вопросам представления сведений о доходах, расходах, об имуществе и обязательствах имущественного характера. </a:t>
            </a:r>
          </a:p>
          <a:p>
            <a:pPr marL="171450" indent="-171450">
              <a:buFont typeface="Wingdings" pitchFamily="2" charset="2"/>
              <a:buChar char="ü"/>
            </a:pPr>
            <a:r>
              <a:rPr lang="ru-RU" sz="1200" b="1" dirty="0" smtClean="0">
                <a:solidFill>
                  <a:srgbClr val="FF0000"/>
                </a:solidFill>
                <a:latin typeface="Arial" pitchFamily="34" charset="0"/>
                <a:cs typeface="Arial" pitchFamily="34" charset="0"/>
              </a:rPr>
              <a:t>5 апреля </a:t>
            </a:r>
            <a:r>
              <a:rPr lang="ru-RU" sz="1200" b="1" dirty="0">
                <a:solidFill>
                  <a:srgbClr val="FF0000"/>
                </a:solidFill>
                <a:latin typeface="Arial" pitchFamily="34" charset="0"/>
                <a:cs typeface="Arial" pitchFamily="34" charset="0"/>
              </a:rPr>
              <a:t>2019 года </a:t>
            </a:r>
            <a:r>
              <a:rPr lang="ru-RU" sz="1200" dirty="0">
                <a:solidFill>
                  <a:schemeClr val="tx1"/>
                </a:solidFill>
                <a:latin typeface="Arial" pitchFamily="34" charset="0"/>
                <a:cs typeface="Arial" pitchFamily="34" charset="0"/>
              </a:rPr>
              <a:t>с участием представителя </a:t>
            </a:r>
            <a:r>
              <a:rPr lang="ru-RU" sz="1200" dirty="0" smtClean="0">
                <a:solidFill>
                  <a:schemeClr val="tx1"/>
                </a:solidFill>
                <a:latin typeface="Arial" pitchFamily="34" charset="0"/>
                <a:cs typeface="Arial" pitchFamily="34" charset="0"/>
              </a:rPr>
              <a:t>прокуратуры г</a:t>
            </a:r>
            <a:r>
              <a:rPr lang="ru-RU" sz="1200" dirty="0">
                <a:solidFill>
                  <a:schemeClr val="tx1"/>
                </a:solidFill>
                <a:latin typeface="Arial" pitchFamily="34" charset="0"/>
                <a:cs typeface="Arial" pitchFamily="34" charset="0"/>
              </a:rPr>
              <a:t>. Первоуральска проведено учебное занятие для муниципальных служащих, руководителей муниципальных учреждений по вопросам соблюдения требований законодательства о муниципальной службе и противодействии коррупции</a:t>
            </a:r>
            <a:r>
              <a:rPr lang="ru-RU" sz="1200" dirty="0" smtClean="0">
                <a:solidFill>
                  <a:schemeClr val="tx1"/>
                </a:solidFill>
                <a:latin typeface="Arial" pitchFamily="34" charset="0"/>
                <a:cs typeface="Arial" pitchFamily="34" charset="0"/>
              </a:rPr>
              <a:t>.</a:t>
            </a:r>
          </a:p>
          <a:p>
            <a:pPr marL="171450" indent="-171450">
              <a:buFont typeface="Wingdings" pitchFamily="2" charset="2"/>
              <a:buChar char="ü"/>
            </a:pPr>
            <a:r>
              <a:rPr lang="ru-RU" sz="1200" dirty="0" smtClean="0">
                <a:solidFill>
                  <a:srgbClr val="FF0000"/>
                </a:solidFill>
                <a:latin typeface="Arial" pitchFamily="34" charset="0"/>
                <a:cs typeface="Arial" pitchFamily="34" charset="0"/>
              </a:rPr>
              <a:t>8 октября 2019 года </a:t>
            </a:r>
            <a:r>
              <a:rPr lang="ru-RU" sz="1200" dirty="0" smtClean="0">
                <a:solidFill>
                  <a:schemeClr val="tx1"/>
                </a:solidFill>
                <a:latin typeface="Arial" pitchFamily="34" charset="0"/>
                <a:cs typeface="Arial" pitchFamily="34" charset="0"/>
              </a:rPr>
              <a:t>с участием представителя прокуратуры проведено учебное занятие для руководителей и работников муниципальных учреждений  о мерах дисциплинарной ответственности за несоблюдение требований законодательства о противодействии коррупции.</a:t>
            </a:r>
          </a:p>
          <a:p>
            <a:pPr marL="171450" indent="-171450">
              <a:buFont typeface="Wingdings" pitchFamily="2" charset="2"/>
              <a:buChar char="ü"/>
            </a:pPr>
            <a:r>
              <a:rPr lang="ru-RU" sz="1200" b="1" dirty="0" smtClean="0">
                <a:solidFill>
                  <a:srgbClr val="FF0000"/>
                </a:solidFill>
                <a:latin typeface="Arial" pitchFamily="34" charset="0"/>
                <a:cs typeface="Arial" pitchFamily="34" charset="0"/>
              </a:rPr>
              <a:t>26 февраля 2020 года </a:t>
            </a:r>
            <a:r>
              <a:rPr lang="ru-RU" sz="1200" dirty="0" smtClean="0">
                <a:solidFill>
                  <a:schemeClr val="tx1"/>
                </a:solidFill>
                <a:latin typeface="Arial" pitchFamily="34" charset="0"/>
                <a:cs typeface="Arial" pitchFamily="34" charset="0"/>
              </a:rPr>
              <a:t>при содействии представителей прокуратуры проведен обучающий семинар для муниципальных служащих</a:t>
            </a:r>
            <a:r>
              <a:rPr lang="ru-RU" sz="1200" b="1" dirty="0" smtClean="0">
                <a:solidFill>
                  <a:schemeClr val="tx1"/>
                </a:solidFill>
                <a:latin typeface="Arial" pitchFamily="34" charset="0"/>
                <a:cs typeface="Arial" pitchFamily="34" charset="0"/>
              </a:rPr>
              <a:t>  </a:t>
            </a:r>
            <a:endParaRPr lang="ru-RU" sz="1200" b="1" dirty="0">
              <a:solidFill>
                <a:schemeClr val="tx1"/>
              </a:solidFill>
              <a:latin typeface="Arial" pitchFamily="34" charset="0"/>
              <a:cs typeface="Arial" pitchFamily="34" charset="0"/>
            </a:endParaRPr>
          </a:p>
        </p:txBody>
      </p:sp>
    </p:spTree>
    <p:extLst>
      <p:ext uri="{BB962C8B-B14F-4D97-AF65-F5344CB8AC3E}">
        <p14:creationId xmlns:p14="http://schemas.microsoft.com/office/powerpoint/2010/main" val="35165086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81328"/>
            <a:ext cx="467544" cy="338554"/>
          </a:xfrm>
          <a:prstGeom prst="rect">
            <a:avLst/>
          </a:prstGeom>
          <a:noFill/>
        </p:spPr>
        <p:txBody>
          <a:bodyPr wrap="square" rtlCol="0">
            <a:spAutoFit/>
          </a:bodyPr>
          <a:lstStyle/>
          <a:p>
            <a:pPr algn="ctr"/>
            <a:r>
              <a:rPr lang="ru-RU" sz="1600" b="1" dirty="0" smtClean="0">
                <a:solidFill>
                  <a:prstClr val="white"/>
                </a:solidFill>
                <a:latin typeface="Franklin Gothic Book" pitchFamily="34" charset="0"/>
                <a:cs typeface="Times New Roman" pitchFamily="18" charset="0"/>
              </a:rPr>
              <a:t>14</a:t>
            </a:r>
            <a:endParaRPr lang="ru-RU" sz="1600" b="1" dirty="0">
              <a:solidFill>
                <a:prstClr val="white"/>
              </a:solidFill>
              <a:latin typeface="Franklin Gothic Book" pitchFamily="34" charset="0"/>
              <a:cs typeface="Times New Roman" pitchFamily="18" charset="0"/>
            </a:endParaRPr>
          </a:p>
        </p:txBody>
      </p:sp>
      <p:sp>
        <p:nvSpPr>
          <p:cNvPr id="5" name="Прямоугольник 4"/>
          <p:cNvSpPr/>
          <p:nvPr/>
        </p:nvSpPr>
        <p:spPr>
          <a:xfrm>
            <a:off x="323528" y="-30381"/>
            <a:ext cx="8208912" cy="738664"/>
          </a:xfrm>
          <a:prstGeom prst="rect">
            <a:avLst/>
          </a:prstGeom>
        </p:spPr>
        <p:txBody>
          <a:bodyPr wrap="square">
            <a:spAutoFit/>
          </a:bodyPr>
          <a:lstStyle/>
          <a:p>
            <a:pPr algn="ctr"/>
            <a:r>
              <a:rPr lang="ru-RU" sz="1400" b="1" dirty="0" smtClean="0">
                <a:latin typeface="Arial" pitchFamily="34" charset="0"/>
                <a:cs typeface="Arial" pitchFamily="34" charset="0"/>
              </a:rPr>
              <a:t>ПРОТИВОДЕЙСТВИЕ КОРРУПЦИИ В СФЕРЕ УПРАВЛЕНИЯ И РАСПОРЯЖЕНИЯ  МУНИЦИПАЛЬНОЙ СОБСТВЕННОСТЬЮ, В БЮДЖЕТНОЙ СФЕРЕ, В СФЕРЕ ЗАКУПОК ТОВАРОВ, РАБОТ, УСЛУГ ДЛЯ ОБЕСПЕЧЕНИЯ МУНИЦИПАЛЬНЫХ НУЖД</a:t>
            </a:r>
            <a:endParaRPr lang="ru-RU" sz="1400" b="1" dirty="0">
              <a:latin typeface="Arial" pitchFamily="34" charset="0"/>
              <a:cs typeface="Arial" pitchFamily="34" charset="0"/>
            </a:endParaRPr>
          </a:p>
        </p:txBody>
      </p:sp>
      <p:graphicFrame>
        <p:nvGraphicFramePr>
          <p:cNvPr id="14" name="Таблица 13"/>
          <p:cNvGraphicFramePr>
            <a:graphicFrameLocks noGrp="1"/>
          </p:cNvGraphicFramePr>
          <p:nvPr>
            <p:extLst>
              <p:ext uri="{D42A27DB-BD31-4B8C-83A1-F6EECF244321}">
                <p14:modId xmlns:p14="http://schemas.microsoft.com/office/powerpoint/2010/main" val="3970490171"/>
              </p:ext>
            </p:extLst>
          </p:nvPr>
        </p:nvGraphicFramePr>
        <p:xfrm>
          <a:off x="107504" y="708283"/>
          <a:ext cx="8928994" cy="5813028"/>
        </p:xfrm>
        <a:graphic>
          <a:graphicData uri="http://schemas.openxmlformats.org/drawingml/2006/table">
            <a:tbl>
              <a:tblPr firstRow="1" bandRow="1">
                <a:tableStyleId>{93296810-A885-4BE3-A3E7-6D5BEEA58F35}</a:tableStyleId>
              </a:tblPr>
              <a:tblGrid>
                <a:gridCol w="2001326"/>
                <a:gridCol w="1693430"/>
                <a:gridCol w="3463834"/>
                <a:gridCol w="1770404"/>
              </a:tblGrid>
              <a:tr h="9819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solidFill>
                            <a:schemeClr val="tx1"/>
                          </a:solidFill>
                          <a:latin typeface="Arial" pitchFamily="34" charset="0"/>
                          <a:cs typeface="Arial" pitchFamily="34" charset="0"/>
                        </a:rPr>
                        <a:t>Контрольные мероприятия </a:t>
                      </a:r>
                    </a:p>
                  </a:txBody>
                  <a:tcPr>
                    <a:solidFill>
                      <a:schemeClr val="accent2">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solidFill>
                            <a:schemeClr val="tx1"/>
                          </a:solidFill>
                        </a:rPr>
                        <a:t>Ответственный орган, проводивший проверку</a:t>
                      </a:r>
                    </a:p>
                  </a:txBody>
                  <a:tcPr>
                    <a:solidFill>
                      <a:schemeClr val="accent2">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solidFill>
                            <a:schemeClr val="tx1"/>
                          </a:solidFill>
                        </a:rPr>
                        <a:t>Выявленные нарушения</a:t>
                      </a:r>
                    </a:p>
                    <a:p>
                      <a:pPr algn="ctr"/>
                      <a:endParaRPr lang="ru-RU" sz="1400" b="1" dirty="0"/>
                    </a:p>
                  </a:txBody>
                  <a:tcPr>
                    <a:solidFill>
                      <a:schemeClr val="accent2">
                        <a:lumMod val="40000"/>
                        <a:lumOff val="6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400" b="1" dirty="0" smtClean="0">
                          <a:solidFill>
                            <a:schemeClr val="tx1"/>
                          </a:solidFill>
                        </a:rPr>
                        <a:t>Ответственность</a:t>
                      </a:r>
                    </a:p>
                    <a:p>
                      <a:pPr algn="ctr"/>
                      <a:endParaRPr lang="ru-RU" sz="1400" b="1" dirty="0"/>
                    </a:p>
                  </a:txBody>
                  <a:tcPr>
                    <a:solidFill>
                      <a:schemeClr val="accent2">
                        <a:lumMod val="40000"/>
                        <a:lumOff val="60000"/>
                      </a:schemeClr>
                    </a:solidFill>
                  </a:tcPr>
                </a:tc>
              </a:tr>
              <a:tr h="12353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900" dirty="0" smtClean="0">
                          <a:latin typeface="Arial" pitchFamily="34" charset="0"/>
                          <a:cs typeface="Arial" pitchFamily="34" charset="0"/>
                        </a:rPr>
                        <a:t>В сфере управления и распоряжения имуществом, находящимся в муниципальной собственности за</a:t>
                      </a:r>
                      <a:r>
                        <a:rPr lang="ru-RU" sz="900" baseline="0" dirty="0" smtClean="0">
                          <a:latin typeface="Arial" pitchFamily="34" charset="0"/>
                          <a:cs typeface="Arial" pitchFamily="34" charset="0"/>
                        </a:rPr>
                        <a:t> период 2018 – 2020 гг. проведено </a:t>
                      </a:r>
                      <a:r>
                        <a:rPr lang="ru-RU" sz="900" dirty="0" smtClean="0">
                          <a:latin typeface="Arial" pitchFamily="34" charset="0"/>
                          <a:cs typeface="Arial" pitchFamily="34" charset="0"/>
                        </a:rPr>
                        <a:t> </a:t>
                      </a:r>
                      <a:r>
                        <a:rPr lang="ru-RU" sz="900" b="1" dirty="0" smtClean="0">
                          <a:solidFill>
                            <a:srgbClr val="FF0000"/>
                          </a:solidFill>
                          <a:latin typeface="Arial" pitchFamily="34" charset="0"/>
                          <a:cs typeface="Arial" pitchFamily="34" charset="0"/>
                        </a:rPr>
                        <a:t>14 контрольных мероприятий в отношении муниципальных учреждений</a:t>
                      </a:r>
                    </a:p>
                  </a:txBody>
                  <a:tcPr/>
                </a:tc>
                <a:tc>
                  <a:txBody>
                    <a:bodyPr/>
                    <a:lstStyle/>
                    <a:p>
                      <a:r>
                        <a:rPr lang="ru-RU" sz="900" dirty="0" smtClean="0">
                          <a:latin typeface="Arial" pitchFamily="34" charset="0"/>
                          <a:cs typeface="Arial" pitchFamily="34" charset="0"/>
                        </a:rPr>
                        <a:t>Счетная палата городского округа Первоуральск, Финансовое управление Администрации городского округа Первоуральск</a:t>
                      </a:r>
                      <a:endParaRPr lang="ru-RU" sz="900" dirty="0">
                        <a:latin typeface="Arial" pitchFamily="34" charset="0"/>
                        <a:cs typeface="Arial" pitchFamily="34" charset="0"/>
                      </a:endParaRPr>
                    </a:p>
                  </a:txBody>
                  <a:tcPr/>
                </a:tc>
                <a:tc>
                  <a:txBody>
                    <a:bodyPr/>
                    <a:lstStyle/>
                    <a:p>
                      <a:r>
                        <a:rPr lang="ru-RU" sz="900" kern="1200" dirty="0" smtClean="0">
                          <a:solidFill>
                            <a:schemeClr val="dk1"/>
                          </a:solidFill>
                          <a:effectLst/>
                          <a:latin typeface="Arial" pitchFamily="34" charset="0"/>
                          <a:ea typeface="+mn-ea"/>
                          <a:cs typeface="Arial" pitchFamily="34" charset="0"/>
                        </a:rPr>
                        <a:t>Выявлены  нарушения при управлении и распоряжении имуществом на сумму 700 279,9 тыс./рублей, в том числе при управлении и распоряжении имуществом на сумму – 30405,5 тыс./рублей.  Неэффективного, нецелевого использования имущества не установлено. .</a:t>
                      </a:r>
                      <a:endParaRPr lang="ru-RU" sz="900" dirty="0">
                        <a:latin typeface="Arial" pitchFamily="34" charset="0"/>
                        <a:cs typeface="Arial" pitchFamily="34" charset="0"/>
                      </a:endParaRPr>
                    </a:p>
                  </a:txBody>
                  <a:tcPr/>
                </a:tc>
                <a:tc rowSpan="3">
                  <a:txBody>
                    <a:bodyPr/>
                    <a:lstStyle/>
                    <a:p>
                      <a:r>
                        <a:rPr lang="ru-RU" sz="900" kern="1200" dirty="0" smtClean="0">
                          <a:solidFill>
                            <a:schemeClr val="dk1"/>
                          </a:solidFill>
                          <a:effectLst/>
                          <a:latin typeface="Arial" pitchFamily="34" charset="0"/>
                          <a:ea typeface="+mn-ea"/>
                          <a:cs typeface="Arial" pitchFamily="34" charset="0"/>
                        </a:rPr>
                        <a:t>Переданы в прокуратуру города Первоуральска для возбуждения дел об административных правонарушениях  </a:t>
                      </a:r>
                      <a:r>
                        <a:rPr lang="ru-RU" sz="900" b="1" kern="1200" dirty="0" smtClean="0">
                          <a:solidFill>
                            <a:srgbClr val="FF0000"/>
                          </a:solidFill>
                          <a:effectLst/>
                          <a:latin typeface="Arial" pitchFamily="34" charset="0"/>
                          <a:ea typeface="+mn-ea"/>
                          <a:cs typeface="Arial" pitchFamily="34" charset="0"/>
                        </a:rPr>
                        <a:t>материалы 21 проверок</a:t>
                      </a:r>
                      <a:r>
                        <a:rPr lang="ru-RU" sz="900" b="1" kern="1200" baseline="0" dirty="0" smtClean="0">
                          <a:solidFill>
                            <a:schemeClr val="dk1"/>
                          </a:solidFill>
                          <a:effectLst/>
                          <a:latin typeface="Arial" pitchFamily="34" charset="0"/>
                          <a:ea typeface="+mn-ea"/>
                          <a:cs typeface="Arial" pitchFamily="34" charset="0"/>
                        </a:rPr>
                        <a:t> </a:t>
                      </a:r>
                      <a:endParaRPr lang="ru-RU" sz="900" b="0" kern="1200" baseline="0" dirty="0" smtClean="0">
                        <a:solidFill>
                          <a:schemeClr val="dk1"/>
                        </a:solidFill>
                        <a:effectLst/>
                        <a:latin typeface="Arial" pitchFamily="34" charset="0"/>
                        <a:ea typeface="+mn-ea"/>
                        <a:cs typeface="Arial" pitchFamily="34" charset="0"/>
                      </a:endParaRPr>
                    </a:p>
                    <a:p>
                      <a:endParaRPr lang="ru-RU" sz="900" b="1" kern="1200" dirty="0" smtClean="0">
                        <a:solidFill>
                          <a:srgbClr val="FF0000"/>
                        </a:solidFill>
                        <a:effectLst/>
                        <a:latin typeface="Arial" pitchFamily="34" charset="0"/>
                        <a:ea typeface="+mn-ea"/>
                        <a:cs typeface="Arial" pitchFamily="34" charset="0"/>
                      </a:endParaRPr>
                    </a:p>
                    <a:p>
                      <a:r>
                        <a:rPr lang="ru-RU" sz="900" kern="1200" dirty="0" smtClean="0">
                          <a:solidFill>
                            <a:schemeClr val="dk1"/>
                          </a:solidFill>
                          <a:effectLst/>
                          <a:latin typeface="Arial" pitchFamily="34" charset="0"/>
                          <a:ea typeface="+mn-ea"/>
                          <a:cs typeface="Arial" pitchFamily="34" charset="0"/>
                        </a:rPr>
                        <a:t>Прокуратурой города Первоуральска </a:t>
                      </a:r>
                      <a:r>
                        <a:rPr lang="ru-RU" sz="900" b="1" kern="1200" dirty="0" smtClean="0">
                          <a:solidFill>
                            <a:srgbClr val="FF0000"/>
                          </a:solidFill>
                          <a:effectLst/>
                          <a:latin typeface="Arial" pitchFamily="34" charset="0"/>
                          <a:ea typeface="+mn-ea"/>
                          <a:cs typeface="Arial" pitchFamily="34" charset="0"/>
                        </a:rPr>
                        <a:t>возбуждено 5 дел об административных правонарушениях </a:t>
                      </a:r>
                      <a:r>
                        <a:rPr lang="ru-RU" sz="900" kern="1200" dirty="0" smtClean="0">
                          <a:solidFill>
                            <a:schemeClr val="dk1"/>
                          </a:solidFill>
                          <a:effectLst/>
                          <a:latin typeface="Arial" pitchFamily="34" charset="0"/>
                          <a:ea typeface="+mn-ea"/>
                          <a:cs typeface="Arial" pitchFamily="34" charset="0"/>
                        </a:rPr>
                        <a:t>за нарушения законодательства Российской Федерации о контрактной системе в сфере закупок.</a:t>
                      </a:r>
                    </a:p>
                    <a:p>
                      <a:pPr algn="just">
                        <a:spcAft>
                          <a:spcPts val="0"/>
                        </a:spcAft>
                      </a:pPr>
                      <a:endParaRPr lang="ru-RU" sz="900" dirty="0" smtClean="0">
                        <a:effectLst/>
                        <a:latin typeface="Liberation Serif"/>
                        <a:ea typeface="Times New Roman"/>
                      </a:endParaRPr>
                    </a:p>
                    <a:p>
                      <a:pPr algn="just">
                        <a:spcAft>
                          <a:spcPts val="0"/>
                        </a:spcAft>
                      </a:pPr>
                      <a:r>
                        <a:rPr lang="ru-RU" sz="1000" dirty="0" smtClean="0">
                          <a:effectLst/>
                          <a:latin typeface="Liberation Serif"/>
                          <a:ea typeface="Times New Roman"/>
                        </a:rPr>
                        <a:t>По результатам рассмотрения, возбуждено 3 дела об административных правонарушениях (за нарушение п.1 ч.1 ст. 30 и ч.3 ст.103 Закона о контрактной системе), выдано 2 постановления о наложении административных штрафов на общую сумму 35 тыс. рублей. Сумма взысканных административных  штрафов составляет 35 тыс. рублей.</a:t>
                      </a:r>
                      <a:endParaRPr lang="ru-RU" sz="1000" dirty="0" smtClean="0">
                        <a:effectLst/>
                        <a:latin typeface="Times New Roman"/>
                        <a:ea typeface="Times New Roman"/>
                      </a:endParaRPr>
                    </a:p>
                    <a:p>
                      <a:endParaRPr lang="ru-RU" sz="900" kern="1200" dirty="0" smtClean="0">
                        <a:solidFill>
                          <a:schemeClr val="dk1"/>
                        </a:solidFill>
                        <a:effectLst/>
                        <a:latin typeface="Arial" pitchFamily="34" charset="0"/>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900" dirty="0">
                        <a:latin typeface="Arial" pitchFamily="34" charset="0"/>
                        <a:cs typeface="Arial" pitchFamily="34" charset="0"/>
                      </a:endParaRPr>
                    </a:p>
                  </a:txBody>
                  <a:tcPr/>
                </a:tc>
              </a:tr>
              <a:tr h="807732">
                <a:tc>
                  <a:txBody>
                    <a:bodyPr/>
                    <a:lstStyle/>
                    <a:p>
                      <a:r>
                        <a:rPr lang="ru-RU" sz="900" dirty="0" smtClean="0">
                          <a:latin typeface="Arial" pitchFamily="34" charset="0"/>
                          <a:cs typeface="Arial" pitchFamily="34" charset="0"/>
                        </a:rPr>
                        <a:t>В бюджетной сфере – </a:t>
                      </a:r>
                      <a:r>
                        <a:rPr lang="ru-RU" sz="900" b="1" dirty="0" smtClean="0">
                          <a:solidFill>
                            <a:srgbClr val="FF0000"/>
                          </a:solidFill>
                          <a:latin typeface="Arial" pitchFamily="34" charset="0"/>
                          <a:cs typeface="Arial" pitchFamily="34" charset="0"/>
                        </a:rPr>
                        <a:t>53 </a:t>
                      </a:r>
                      <a:r>
                        <a:rPr lang="ru-RU" sz="900" dirty="0" smtClean="0">
                          <a:latin typeface="Arial" pitchFamily="34" charset="0"/>
                          <a:cs typeface="Arial" pitchFamily="34" charset="0"/>
                        </a:rPr>
                        <a:t>плановых проверок</a:t>
                      </a:r>
                      <a:r>
                        <a:rPr lang="ru-RU" sz="900" b="0" dirty="0" smtClean="0">
                          <a:latin typeface="Arial" pitchFamily="34" charset="0"/>
                          <a:cs typeface="Arial" pitchFamily="34" charset="0"/>
                        </a:rPr>
                        <a:t>,</a:t>
                      </a:r>
                      <a:r>
                        <a:rPr lang="ru-RU" sz="900" b="1" dirty="0" smtClean="0">
                          <a:latin typeface="Arial" pitchFamily="34" charset="0"/>
                          <a:cs typeface="Arial" pitchFamily="34" charset="0"/>
                        </a:rPr>
                        <a:t> </a:t>
                      </a:r>
                      <a:r>
                        <a:rPr lang="ru-RU" sz="900" b="1" dirty="0" smtClean="0">
                          <a:solidFill>
                            <a:srgbClr val="FF0000"/>
                          </a:solidFill>
                          <a:latin typeface="Arial" pitchFamily="34" charset="0"/>
                          <a:cs typeface="Arial" pitchFamily="34" charset="0"/>
                        </a:rPr>
                        <a:t>15 </a:t>
                      </a:r>
                      <a:r>
                        <a:rPr lang="ru-RU" sz="900" dirty="0" smtClean="0">
                          <a:latin typeface="Arial" pitchFamily="34" charset="0"/>
                          <a:cs typeface="Arial" pitchFamily="34" charset="0"/>
                        </a:rPr>
                        <a:t>внеплановых проверок               </a:t>
                      </a:r>
                      <a:r>
                        <a:rPr lang="ru-RU" sz="900" dirty="0" smtClean="0">
                          <a:solidFill>
                            <a:srgbClr val="FF0000"/>
                          </a:solidFill>
                          <a:latin typeface="Arial" pitchFamily="34" charset="0"/>
                          <a:cs typeface="Arial" pitchFamily="34" charset="0"/>
                        </a:rPr>
                        <a:t>(</a:t>
                      </a:r>
                      <a:r>
                        <a:rPr lang="ru-RU" sz="900" b="1" dirty="0" smtClean="0">
                          <a:solidFill>
                            <a:srgbClr val="FF0000"/>
                          </a:solidFill>
                          <a:latin typeface="Arial" pitchFamily="34" charset="0"/>
                          <a:cs typeface="Arial" pitchFamily="34" charset="0"/>
                        </a:rPr>
                        <a:t>за период с 2018 по 2020 годы)</a:t>
                      </a:r>
                      <a:r>
                        <a:rPr lang="ru-RU" sz="900" dirty="0" smtClean="0">
                          <a:solidFill>
                            <a:srgbClr val="FF0000"/>
                          </a:solidFill>
                          <a:latin typeface="Arial" pitchFamily="34" charset="0"/>
                          <a:cs typeface="Arial" pitchFamily="34" charset="0"/>
                        </a:rPr>
                        <a:t> </a:t>
                      </a:r>
                      <a:endParaRPr lang="ru-RU" sz="900" dirty="0">
                        <a:latin typeface="Arial" pitchFamily="34" charset="0"/>
                        <a:cs typeface="Arial" pitchFamily="34" charset="0"/>
                      </a:endParaRPr>
                    </a:p>
                  </a:txBody>
                  <a:tcPr/>
                </a:tc>
                <a:tc>
                  <a:txBody>
                    <a:bodyPr/>
                    <a:lstStyle/>
                    <a:p>
                      <a:r>
                        <a:rPr lang="ru-RU" sz="900" dirty="0" smtClean="0">
                          <a:latin typeface="Arial" pitchFamily="34" charset="0"/>
                          <a:cs typeface="Arial" pitchFamily="34" charset="0"/>
                        </a:rPr>
                        <a:t>Счетная палата городского округа Первоуральск, Финансовое управление Администрации городского округа Первоуральск</a:t>
                      </a:r>
                      <a:endParaRPr lang="ru-RU" sz="9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900" kern="1200" dirty="0" smtClean="0">
                          <a:solidFill>
                            <a:schemeClr val="dk1"/>
                          </a:solidFill>
                          <a:effectLst/>
                          <a:latin typeface="Arial" pitchFamily="34" charset="0"/>
                          <a:ea typeface="+mn-ea"/>
                          <a:cs typeface="Arial" pitchFamily="34" charset="0"/>
                        </a:rPr>
                        <a:t>В течение 2018 – 2020 гг. сумма нарушений бюджетного законодательства составила 38 708,5 тыс. рублей. </a:t>
                      </a:r>
                    </a:p>
                  </a:txBody>
                  <a:tcPr/>
                </a:tc>
                <a:tc vMerge="1">
                  <a:txBody>
                    <a:bodyPr/>
                    <a:lstStyle/>
                    <a:p>
                      <a:endParaRPr lang="ru-RU" dirty="0"/>
                    </a:p>
                  </a:txBody>
                  <a:tcPr/>
                </a:tc>
              </a:tr>
              <a:tr h="225689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900" dirty="0" smtClean="0">
                          <a:latin typeface="Arial" pitchFamily="34" charset="0"/>
                          <a:cs typeface="Arial" pitchFamily="34" charset="0"/>
                        </a:rPr>
                        <a:t>В сфере закупок товаров, работ, услуг для обеспечения муниципальных нужд проведена</a:t>
                      </a:r>
                      <a:r>
                        <a:rPr lang="ru-RU" sz="900" baseline="0" dirty="0" smtClean="0">
                          <a:latin typeface="Arial" pitchFamily="34" charset="0"/>
                          <a:cs typeface="Arial" pitchFamily="34" charset="0"/>
                        </a:rPr>
                        <a:t> 21 проверка</a:t>
                      </a:r>
                      <a:endParaRPr lang="ru-RU" sz="900" dirty="0" smtClean="0">
                        <a:latin typeface="Arial" pitchFamily="34" charset="0"/>
                        <a:cs typeface="Arial"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900" b="0"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a:t>
                      </a:r>
                      <a:r>
                        <a:rPr kumimoji="0" lang="ru-RU" sz="900" b="1"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за период с 2018 по 2020 годы)</a:t>
                      </a:r>
                      <a:r>
                        <a:rPr kumimoji="0" lang="ru-RU" sz="900" b="0" i="0" u="none" strike="noStrike" kern="1200" cap="none" spc="0" normalizeH="0" baseline="0" noProof="0" dirty="0" smtClean="0">
                          <a:ln>
                            <a:noFill/>
                          </a:ln>
                          <a:solidFill>
                            <a:srgbClr val="FF0000"/>
                          </a:solidFill>
                          <a:effectLst/>
                          <a:uLnTx/>
                          <a:uFillTx/>
                          <a:latin typeface="Arial" pitchFamily="34" charset="0"/>
                          <a:ea typeface="+mn-ea"/>
                          <a:cs typeface="Arial" pitchFamily="34" charset="0"/>
                        </a:rPr>
                        <a:t> </a:t>
                      </a:r>
                      <a:endParaRPr kumimoji="0" lang="ru-RU" sz="9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p>
                      <a:endParaRPr lang="ru-RU" sz="9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900" dirty="0" smtClean="0">
                          <a:latin typeface="Arial" pitchFamily="34" charset="0"/>
                          <a:cs typeface="Arial" pitchFamily="34" charset="0"/>
                        </a:rPr>
                        <a:t>Счетная палата городского округа Первоуральск, Финансовое управление Администрации городского округа Первоуральск</a:t>
                      </a:r>
                    </a:p>
                    <a:p>
                      <a:endParaRPr lang="ru-RU" sz="9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900" kern="1200" dirty="0" smtClean="0">
                          <a:solidFill>
                            <a:schemeClr val="dk1"/>
                          </a:solidFill>
                          <a:effectLst/>
                          <a:latin typeface="Arial" pitchFamily="34" charset="0"/>
                          <a:ea typeface="+mn-ea"/>
                          <a:cs typeface="Arial" pitchFamily="34" charset="0"/>
                        </a:rPr>
                        <a:t>Установлены следующие нарушения:</a:t>
                      </a:r>
                    </a:p>
                    <a:p>
                      <a:r>
                        <a:rPr lang="ru-RU" sz="900" kern="1200" dirty="0" smtClean="0">
                          <a:solidFill>
                            <a:schemeClr val="dk1"/>
                          </a:solidFill>
                          <a:effectLst/>
                          <a:latin typeface="Arial" pitchFamily="34" charset="0"/>
                          <a:ea typeface="+mn-ea"/>
                          <a:cs typeface="Arial" pitchFamily="34" charset="0"/>
                        </a:rPr>
                        <a:t>- несвоевременное размещение заказчиками в единой информационной системе Российской Федерации (в реестре контрактов) информации  (сведений) и (или) документов о заключении контрактов и исполнении контрактов;</a:t>
                      </a:r>
                    </a:p>
                    <a:p>
                      <a:r>
                        <a:rPr lang="ru-RU" sz="900" kern="1200" dirty="0" smtClean="0">
                          <a:solidFill>
                            <a:schemeClr val="dk1"/>
                          </a:solidFill>
                          <a:effectLst/>
                          <a:latin typeface="Arial" pitchFamily="34" charset="0"/>
                          <a:ea typeface="+mn-ea"/>
                          <a:cs typeface="Arial" pitchFamily="34" charset="0"/>
                        </a:rPr>
                        <a:t>- некачественная приемка товаров, работ, услуг и некачественное проведение экспертизы поставленного товара, работ, услуг;</a:t>
                      </a:r>
                    </a:p>
                    <a:p>
                      <a:r>
                        <a:rPr lang="ru-RU" sz="900" kern="1200" dirty="0" smtClean="0">
                          <a:solidFill>
                            <a:schemeClr val="dk1"/>
                          </a:solidFill>
                          <a:effectLst/>
                          <a:latin typeface="Arial" pitchFamily="34" charset="0"/>
                          <a:ea typeface="+mn-ea"/>
                          <a:cs typeface="Arial" pitchFamily="34" charset="0"/>
                        </a:rPr>
                        <a:t>- неверное отражение информации в отчете об объеме закупок у субъектов малого предпринимательства и социально ориентированных некоммерческих организаций.</a:t>
                      </a:r>
                    </a:p>
                  </a:txBody>
                  <a:tcPr/>
                </a:tc>
                <a:tc vMerge="1">
                  <a:txBody>
                    <a:bodyPr/>
                    <a:lstStyle/>
                    <a:p>
                      <a:endParaRPr lang="ru-RU" sz="1050" dirty="0">
                        <a:latin typeface="Arial" pitchFamily="34" charset="0"/>
                        <a:cs typeface="Arial" pitchFamily="34" charset="0"/>
                      </a:endParaRPr>
                    </a:p>
                  </a:txBody>
                  <a:tcPr/>
                </a:tc>
              </a:tr>
            </a:tbl>
          </a:graphicData>
        </a:graphic>
      </p:graphicFrame>
      <p:sp>
        <p:nvSpPr>
          <p:cNvPr id="2" name="Прямоугольник 1"/>
          <p:cNvSpPr/>
          <p:nvPr/>
        </p:nvSpPr>
        <p:spPr>
          <a:xfrm rot="10800000" flipV="1">
            <a:off x="163081" y="6073551"/>
            <a:ext cx="7128792" cy="646331"/>
          </a:xfrm>
          <a:prstGeom prst="rect">
            <a:avLst/>
          </a:prstGeom>
        </p:spPr>
        <p:txBody>
          <a:bodyPr wrap="square">
            <a:spAutoFit/>
          </a:bodyPr>
          <a:lstStyle/>
          <a:p>
            <a:r>
              <a:rPr lang="ru-RU" sz="900" dirty="0" smtClean="0">
                <a:latin typeface="Arial" pitchFamily="34" charset="0"/>
                <a:cs typeface="Arial" pitchFamily="34" charset="0"/>
              </a:rPr>
              <a:t>Результаты контрольных мероприятий размещены: </a:t>
            </a:r>
            <a:r>
              <a:rPr lang="ru-RU" sz="900" dirty="0">
                <a:latin typeface="Arial" pitchFamily="34" charset="0"/>
                <a:cs typeface="Arial" pitchFamily="34" charset="0"/>
              </a:rPr>
              <a:t>на официальном сайте </a:t>
            </a:r>
            <a:r>
              <a:rPr lang="ru-RU" sz="900" dirty="0" smtClean="0">
                <a:latin typeface="Arial" pitchFamily="34" charset="0"/>
                <a:cs typeface="Arial" pitchFamily="34" charset="0"/>
              </a:rPr>
              <a:t>Счетной палаты городского округа Первоуральск о </a:t>
            </a:r>
            <a:r>
              <a:rPr lang="en-US" sz="900" dirty="0" smtClean="0">
                <a:latin typeface="Arial" pitchFamily="34" charset="0"/>
                <a:cs typeface="Arial" pitchFamily="34" charset="0"/>
                <a:hlinkClick r:id="rId3"/>
              </a:rPr>
              <a:t>http</a:t>
            </a:r>
            <a:r>
              <a:rPr lang="en-US" sz="900" dirty="0">
                <a:latin typeface="Arial" pitchFamily="34" charset="0"/>
                <a:cs typeface="Arial" pitchFamily="34" charset="0"/>
                <a:hlinkClick r:id="rId3"/>
              </a:rPr>
              <a:t>://</a:t>
            </a:r>
            <a:r>
              <a:rPr lang="en-US" sz="900" dirty="0" smtClean="0">
                <a:latin typeface="Arial" pitchFamily="34" charset="0"/>
                <a:cs typeface="Arial" pitchFamily="34" charset="0"/>
                <a:hlinkClick r:id="rId3"/>
              </a:rPr>
              <a:t>sp-pervouralsk.ru/activities</a:t>
            </a:r>
            <a:r>
              <a:rPr lang="ru-RU" sz="900" dirty="0" smtClean="0">
                <a:latin typeface="Arial" pitchFamily="34" charset="0"/>
                <a:cs typeface="Arial" pitchFamily="34" charset="0"/>
              </a:rPr>
              <a:t>, </a:t>
            </a:r>
          </a:p>
          <a:p>
            <a:r>
              <a:rPr lang="ru-RU" sz="900" dirty="0">
                <a:latin typeface="Arial" pitchFamily="34" charset="0"/>
                <a:cs typeface="Arial" pitchFamily="34" charset="0"/>
              </a:rPr>
              <a:t>н</a:t>
            </a:r>
            <a:r>
              <a:rPr lang="ru-RU" sz="900" dirty="0" smtClean="0">
                <a:latin typeface="Arial" pitchFamily="34" charset="0"/>
                <a:cs typeface="Arial" pitchFamily="34" charset="0"/>
              </a:rPr>
              <a:t>а официальном сайте Администрации городского округа </a:t>
            </a:r>
            <a:r>
              <a:rPr lang="ru-RU" sz="900" dirty="0">
                <a:latin typeface="Arial" pitchFamily="34" charset="0"/>
                <a:cs typeface="Arial" pitchFamily="34" charset="0"/>
              </a:rPr>
              <a:t>П</a:t>
            </a:r>
            <a:r>
              <a:rPr lang="ru-RU" sz="900" dirty="0" smtClean="0">
                <a:latin typeface="Arial" pitchFamily="34" charset="0"/>
                <a:cs typeface="Arial" pitchFamily="34" charset="0"/>
              </a:rPr>
              <a:t>ервоуральск  </a:t>
            </a:r>
            <a:r>
              <a:rPr lang="en-US" sz="900" dirty="0">
                <a:latin typeface="Arial" pitchFamily="34" charset="0"/>
                <a:cs typeface="Arial" pitchFamily="34" charset="0"/>
                <a:hlinkClick r:id="rId4"/>
              </a:rPr>
              <a:t>https://prvadm.ru/struktura-administracii/finansovoe-upravlenie/publichnyj-bjudzhet/kontrolnye-meroprijatija</a:t>
            </a:r>
            <a:r>
              <a:rPr lang="en-US" sz="900" dirty="0" smtClean="0">
                <a:latin typeface="Arial" pitchFamily="34" charset="0"/>
                <a:cs typeface="Arial" pitchFamily="34" charset="0"/>
                <a:hlinkClick r:id="rId4"/>
              </a:rPr>
              <a:t>/</a:t>
            </a:r>
            <a:endParaRPr lang="ru-RU" sz="900" dirty="0" smtClean="0">
              <a:latin typeface="Arial" pitchFamily="34" charset="0"/>
              <a:cs typeface="Arial" pitchFamily="34" charset="0"/>
            </a:endParaRPr>
          </a:p>
        </p:txBody>
      </p:sp>
    </p:spTree>
    <p:extLst>
      <p:ext uri="{BB962C8B-B14F-4D97-AF65-F5344CB8AC3E}">
        <p14:creationId xmlns:p14="http://schemas.microsoft.com/office/powerpoint/2010/main" val="14297944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81328"/>
            <a:ext cx="467544" cy="338554"/>
          </a:xfrm>
          <a:prstGeom prst="rect">
            <a:avLst/>
          </a:prstGeom>
          <a:noFill/>
        </p:spPr>
        <p:txBody>
          <a:bodyPr wrap="square" rtlCol="0">
            <a:spAutoFit/>
          </a:bodyPr>
          <a:lstStyle/>
          <a:p>
            <a:pPr algn="ctr"/>
            <a:r>
              <a:rPr lang="ru-RU" sz="1600" b="1" dirty="0" smtClean="0">
                <a:solidFill>
                  <a:prstClr val="white"/>
                </a:solidFill>
                <a:latin typeface="Franklin Gothic Book" pitchFamily="34" charset="0"/>
                <a:cs typeface="Times New Roman" pitchFamily="18" charset="0"/>
              </a:rPr>
              <a:t>15</a:t>
            </a:r>
            <a:endParaRPr lang="ru-RU" sz="1600" b="1" dirty="0">
              <a:solidFill>
                <a:prstClr val="white"/>
              </a:solidFill>
              <a:latin typeface="Franklin Gothic Book" pitchFamily="34" charset="0"/>
              <a:cs typeface="Times New Roman" pitchFamily="18" charset="0"/>
            </a:endParaRPr>
          </a:p>
        </p:txBody>
      </p:sp>
      <p:sp>
        <p:nvSpPr>
          <p:cNvPr id="4" name="Прямоугольник 3"/>
          <p:cNvSpPr/>
          <p:nvPr/>
        </p:nvSpPr>
        <p:spPr>
          <a:xfrm>
            <a:off x="503548" y="0"/>
            <a:ext cx="8136904" cy="646331"/>
          </a:xfrm>
          <a:prstGeom prst="rect">
            <a:avLst/>
          </a:prstGeom>
        </p:spPr>
        <p:txBody>
          <a:bodyPr wrap="square">
            <a:spAutoFit/>
          </a:bodyPr>
          <a:lstStyle/>
          <a:p>
            <a:pPr algn="ctr"/>
            <a:r>
              <a:rPr lang="ru-RU" b="1" dirty="0" smtClean="0">
                <a:latin typeface="Arial" pitchFamily="34" charset="0"/>
                <a:cs typeface="Arial" pitchFamily="34" charset="0"/>
              </a:rPr>
              <a:t>Повышение результативности и эффективности работы с обращениями граждан и организаций по фактам коррупции</a:t>
            </a:r>
            <a:endParaRPr lang="ru-RU" b="1" dirty="0">
              <a:latin typeface="Arial" pitchFamily="34" charset="0"/>
              <a:cs typeface="Arial" pitchFamily="34" charset="0"/>
            </a:endParaRPr>
          </a:p>
        </p:txBody>
      </p:sp>
      <p:sp>
        <p:nvSpPr>
          <p:cNvPr id="2" name="TextBox 1"/>
          <p:cNvSpPr txBox="1"/>
          <p:nvPr/>
        </p:nvSpPr>
        <p:spPr>
          <a:xfrm>
            <a:off x="251520" y="1048380"/>
            <a:ext cx="8136904" cy="584775"/>
          </a:xfrm>
          <a:prstGeom prst="rect">
            <a:avLst/>
          </a:prstGeom>
          <a:noFill/>
        </p:spPr>
        <p:txBody>
          <a:bodyPr wrap="square" rtlCol="0">
            <a:spAutoFit/>
          </a:bodyPr>
          <a:lstStyle/>
          <a:p>
            <a:pPr algn="ctr"/>
            <a:r>
              <a:rPr lang="ru-RU" sz="1600" b="1" dirty="0" smtClean="0">
                <a:solidFill>
                  <a:srgbClr val="C00000"/>
                </a:solidFill>
                <a:latin typeface="Arial" pitchFamily="34" charset="0"/>
                <a:cs typeface="Arial" pitchFamily="34" charset="0"/>
              </a:rPr>
              <a:t>Анализ обращений, содержащих сообщения о фактах коррупции о фактах коррупции или коррупционных проявлений по их содержанию</a:t>
            </a:r>
            <a:endParaRPr lang="ru-RU" sz="1600" b="1" dirty="0">
              <a:solidFill>
                <a:srgbClr val="C00000"/>
              </a:solidFill>
              <a:latin typeface="Arial" pitchFamily="34" charset="0"/>
              <a:cs typeface="Arial" pitchFamily="34" charset="0"/>
            </a:endParaRPr>
          </a:p>
        </p:txBody>
      </p:sp>
      <p:graphicFrame>
        <p:nvGraphicFramePr>
          <p:cNvPr id="16" name="Таблица 15"/>
          <p:cNvGraphicFramePr>
            <a:graphicFrameLocks noGrp="1"/>
          </p:cNvGraphicFramePr>
          <p:nvPr>
            <p:extLst>
              <p:ext uri="{D42A27DB-BD31-4B8C-83A1-F6EECF244321}">
                <p14:modId xmlns:p14="http://schemas.microsoft.com/office/powerpoint/2010/main" val="514009995"/>
              </p:ext>
            </p:extLst>
          </p:nvPr>
        </p:nvGraphicFramePr>
        <p:xfrm>
          <a:off x="251521" y="1821955"/>
          <a:ext cx="8784976" cy="3651096"/>
        </p:xfrm>
        <a:graphic>
          <a:graphicData uri="http://schemas.openxmlformats.org/drawingml/2006/table">
            <a:tbl>
              <a:tblPr firstRow="1" bandRow="1">
                <a:tableStyleId>{8A107856-5554-42FB-B03E-39F5DBC370BA}</a:tableStyleId>
              </a:tblPr>
              <a:tblGrid>
                <a:gridCol w="1483178"/>
                <a:gridCol w="1749389"/>
                <a:gridCol w="2168032"/>
                <a:gridCol w="1512168"/>
                <a:gridCol w="1872209"/>
              </a:tblGrid>
              <a:tr h="11212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dirty="0" smtClean="0"/>
                        <a:t>Количество обращений, содержащих сведения о коррупции</a:t>
                      </a:r>
                      <a:endParaRPr lang="ru-RU" sz="1100" b="1" dirty="0" smtClean="0">
                        <a:solidFill>
                          <a:srgbClr val="FF0000"/>
                        </a:solidFill>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kern="1200" dirty="0" smtClean="0">
                          <a:effectLst/>
                        </a:rPr>
                        <a:t>Сведения </a:t>
                      </a:r>
                      <a:br>
                        <a:rPr lang="ru-RU" sz="1100" kern="1200" dirty="0" smtClean="0">
                          <a:effectLst/>
                        </a:rPr>
                      </a:br>
                      <a:r>
                        <a:rPr lang="ru-RU" sz="1100" kern="1200" dirty="0" smtClean="0">
                          <a:effectLst/>
                        </a:rPr>
                        <a:t>о служащем (работнике), </a:t>
                      </a:r>
                      <a:br>
                        <a:rPr lang="ru-RU" sz="1100" kern="1200" dirty="0" smtClean="0">
                          <a:effectLst/>
                        </a:rPr>
                      </a:br>
                      <a:r>
                        <a:rPr lang="ru-RU" sz="1100" kern="1200" dirty="0" smtClean="0">
                          <a:effectLst/>
                        </a:rPr>
                        <a:t>в действиях (бездействии) которого заявитель усмотрел факты коррупции</a:t>
                      </a:r>
                      <a:endParaRPr lang="ru-RU" sz="1100" kern="1200" dirty="0" smtClean="0">
                        <a:solidFill>
                          <a:schemeClr val="tx1"/>
                        </a:solidFill>
                        <a:effectLst/>
                        <a:latin typeface="Arial" pitchFamily="34" charset="0"/>
                        <a:ea typeface="+mn-ea"/>
                        <a:cs typeface="Arial" pitchFamily="34" charset="0"/>
                      </a:endParaRPr>
                    </a:p>
                  </a:txBody>
                  <a:tcPr/>
                </a:tc>
                <a:tc>
                  <a:txBody>
                    <a:bodyPr/>
                    <a:lstStyle/>
                    <a:p>
                      <a:pPr algn="l"/>
                      <a:r>
                        <a:rPr lang="ru-RU" sz="1100" dirty="0" smtClean="0"/>
                        <a:t>Краткое содержание</a:t>
                      </a:r>
                      <a:endParaRPr lang="ru-RU" sz="1100" b="1" dirty="0">
                        <a:latin typeface="Arial" pitchFamily="34" charset="0"/>
                        <a:cs typeface="Arial" pitchFamily="34" charset="0"/>
                      </a:endParaRPr>
                    </a:p>
                  </a:txBody>
                  <a:tcPr/>
                </a:tc>
                <a:tc>
                  <a:txBody>
                    <a:bodyPr/>
                    <a:lstStyle/>
                    <a:p>
                      <a:r>
                        <a:rPr lang="ru-RU" sz="1100" dirty="0" smtClean="0"/>
                        <a:t>Сведения о результатах проверки</a:t>
                      </a:r>
                      <a:endParaRPr lang="ru-RU" sz="1100" b="1" dirty="0">
                        <a:latin typeface="Arial" pitchFamily="34" charset="0"/>
                        <a:cs typeface="Arial" pitchFamily="34" charset="0"/>
                      </a:endParaRPr>
                    </a:p>
                  </a:txBody>
                  <a:tcPr/>
                </a:tc>
                <a:tc>
                  <a:txBody>
                    <a:bodyPr/>
                    <a:lstStyle/>
                    <a:p>
                      <a:r>
                        <a:rPr lang="ru-RU" sz="1100" kern="1200" dirty="0" smtClean="0">
                          <a:effectLst/>
                        </a:rPr>
                        <a:t>Сведения о привлечении к ответственности</a:t>
                      </a:r>
                      <a:endParaRPr lang="ru-RU" sz="1100" dirty="0">
                        <a:latin typeface="Arial" pitchFamily="34" charset="0"/>
                        <a:cs typeface="Arial" pitchFamily="34" charset="0"/>
                      </a:endParaRPr>
                    </a:p>
                  </a:txBody>
                  <a:tcPr/>
                </a:tc>
              </a:tr>
              <a:tr h="10298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b="1" dirty="0" smtClean="0">
                          <a:solidFill>
                            <a:srgbClr val="FF0000"/>
                          </a:solidFill>
                        </a:rPr>
                        <a:t>1</a:t>
                      </a:r>
                      <a:r>
                        <a:rPr lang="ru-RU" sz="1100" dirty="0" smtClean="0"/>
                        <a:t> - письменное </a:t>
                      </a:r>
                    </a:p>
                    <a:p>
                      <a:pPr algn="l"/>
                      <a:endParaRPr lang="ru-RU" sz="1100" b="1" dirty="0">
                        <a:latin typeface="Arial" pitchFamily="34" charset="0"/>
                        <a:cs typeface="Arial" pitchFamily="34" charset="0"/>
                      </a:endParaRPr>
                    </a:p>
                  </a:txBody>
                  <a:tcPr/>
                </a:tc>
                <a:tc>
                  <a:txBody>
                    <a:bodyPr/>
                    <a:lstStyle/>
                    <a:p>
                      <a:pPr algn="l"/>
                      <a:r>
                        <a:rPr lang="ru-RU" sz="1100" dirty="0" smtClean="0"/>
                        <a:t>Руководитель образовательного учреждения </a:t>
                      </a:r>
                      <a:endParaRPr lang="ru-RU" sz="11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dirty="0" smtClean="0"/>
                        <a:t>Указаны факты, содержащие признаки наличия конфликта интересов, связанного с подчиненностью и подконтрольностью</a:t>
                      </a:r>
                      <a:endParaRPr lang="ru-RU" sz="1100" dirty="0" smtClean="0">
                        <a:solidFill>
                          <a:srgbClr val="FF0000"/>
                        </a:solidFill>
                        <a:latin typeface="Arial" pitchFamily="34" charset="0"/>
                        <a:cs typeface="Arial" pitchFamily="34" charset="0"/>
                      </a:endParaRPr>
                    </a:p>
                  </a:txBody>
                  <a:tcPr/>
                </a:tc>
                <a:tc>
                  <a:txBody>
                    <a:bodyPr/>
                    <a:lstStyle/>
                    <a:p>
                      <a:r>
                        <a:rPr lang="ru-RU" sz="1100" dirty="0" smtClean="0"/>
                        <a:t>Факты подтвердились</a:t>
                      </a:r>
                      <a:endParaRPr lang="ru-RU" sz="1100" dirty="0">
                        <a:latin typeface="Arial" pitchFamily="34" charset="0"/>
                        <a:cs typeface="Arial" pitchFamily="34" charset="0"/>
                      </a:endParaRPr>
                    </a:p>
                  </a:txBody>
                  <a:tcPr/>
                </a:tc>
                <a:tc>
                  <a:txBody>
                    <a:bodyPr/>
                    <a:lstStyle/>
                    <a:p>
                      <a:r>
                        <a:rPr lang="ru-RU" sz="1100" kern="1200" dirty="0" smtClean="0">
                          <a:effectLst/>
                        </a:rPr>
                        <a:t>Трудовой договор с руководителем расторгнут на основании п. 7.1. ч. 1 ст. 81 Трудового кодекса Российской Федерации  в связи с непринятием мер по предотвращению и урегулированию конфликта интересов (утрата доверия) </a:t>
                      </a:r>
                      <a:endParaRPr lang="ru-RU" sz="1100" dirty="0">
                        <a:latin typeface="Arial" pitchFamily="34" charset="0"/>
                        <a:cs typeface="Arial" pitchFamily="34" charset="0"/>
                      </a:endParaRPr>
                    </a:p>
                  </a:txBody>
                  <a:tcPr/>
                </a:tc>
              </a:tr>
              <a:tr h="9194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b="1" dirty="0" smtClean="0">
                          <a:solidFill>
                            <a:srgbClr val="FF0000"/>
                          </a:solidFill>
                        </a:rPr>
                        <a:t>1</a:t>
                      </a:r>
                      <a:r>
                        <a:rPr lang="ru-RU" sz="1100" dirty="0" smtClean="0"/>
                        <a:t>- электронное </a:t>
                      </a:r>
                      <a:endParaRPr lang="ru-RU" sz="1100" b="1" dirty="0">
                        <a:solidFill>
                          <a:srgbClr val="FF0000"/>
                        </a:solidFill>
                        <a:latin typeface="Arial" pitchFamily="34" charset="0"/>
                        <a:cs typeface="Arial" pitchFamily="34" charset="0"/>
                      </a:endParaRPr>
                    </a:p>
                  </a:txBody>
                  <a:tcPr/>
                </a:tc>
                <a:tc>
                  <a:txBody>
                    <a:bodyPr/>
                    <a:lstStyle/>
                    <a:p>
                      <a:pPr algn="l"/>
                      <a:r>
                        <a:rPr lang="ru-RU" sz="1100" dirty="0" smtClean="0"/>
                        <a:t>Муниципальный</a:t>
                      </a:r>
                      <a:r>
                        <a:rPr lang="ru-RU" sz="1100" baseline="0" dirty="0" smtClean="0"/>
                        <a:t> служащий</a:t>
                      </a:r>
                      <a:endParaRPr lang="ru-RU" sz="1100" dirty="0">
                        <a:latin typeface="Arial" pitchFamily="34" charset="0"/>
                        <a:cs typeface="Arial" pitchFamily="34" charset="0"/>
                      </a:endParaRPr>
                    </a:p>
                  </a:txBody>
                  <a:tcPr/>
                </a:tc>
                <a:tc>
                  <a:txBody>
                    <a:bodyPr/>
                    <a:lstStyle/>
                    <a:p>
                      <a:pPr algn="l"/>
                      <a:r>
                        <a:rPr lang="ru-RU" sz="1100" kern="1200" dirty="0" smtClean="0">
                          <a:effectLst/>
                        </a:rPr>
                        <a:t>Указаны</a:t>
                      </a:r>
                      <a:r>
                        <a:rPr lang="ru-RU" sz="1100" kern="1200" baseline="0" dirty="0" smtClean="0">
                          <a:effectLst/>
                        </a:rPr>
                        <a:t> с</a:t>
                      </a:r>
                      <a:r>
                        <a:rPr lang="ru-RU" sz="1100" kern="1200" dirty="0" smtClean="0">
                          <a:effectLst/>
                        </a:rPr>
                        <a:t>ведения  о возможной </a:t>
                      </a:r>
                      <a:r>
                        <a:rPr lang="ru-RU" sz="1100" kern="1200" dirty="0" err="1" smtClean="0">
                          <a:effectLst/>
                        </a:rPr>
                        <a:t>аффилированности</a:t>
                      </a:r>
                      <a:r>
                        <a:rPr lang="ru-RU" sz="1100" kern="1200" dirty="0" smtClean="0">
                          <a:effectLst/>
                        </a:rPr>
                        <a:t>  муниципального служащего с субъектами предпринимательства</a:t>
                      </a:r>
                      <a:endParaRPr lang="ru-RU" sz="11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100" dirty="0" smtClean="0"/>
                        <a:t>Факты не подтвердились</a:t>
                      </a:r>
                    </a:p>
                    <a:p>
                      <a:endParaRPr lang="ru-RU" sz="1100" dirty="0"/>
                    </a:p>
                  </a:txBody>
                  <a:tcPr/>
                </a:tc>
                <a:tc>
                  <a:txBody>
                    <a:bodyPr/>
                    <a:lstStyle/>
                    <a:p>
                      <a:endParaRPr lang="ru-RU" sz="1100" dirty="0"/>
                    </a:p>
                  </a:txBody>
                  <a:tcPr/>
                </a:tc>
              </a:tr>
            </a:tbl>
          </a:graphicData>
        </a:graphic>
      </p:graphicFrame>
      <p:sp>
        <p:nvSpPr>
          <p:cNvPr id="3" name="Прямоугольник 2"/>
          <p:cNvSpPr/>
          <p:nvPr/>
        </p:nvSpPr>
        <p:spPr>
          <a:xfrm>
            <a:off x="251520" y="5589240"/>
            <a:ext cx="8388932" cy="646331"/>
          </a:xfrm>
          <a:prstGeom prst="rect">
            <a:avLst/>
          </a:prstGeom>
        </p:spPr>
        <p:txBody>
          <a:bodyPr wrap="square">
            <a:spAutoFit/>
          </a:bodyPr>
          <a:lstStyle/>
          <a:p>
            <a:pPr algn="just">
              <a:spcAft>
                <a:spcPts val="0"/>
              </a:spcAft>
            </a:pPr>
            <a:r>
              <a:rPr lang="ru-RU" sz="1200" dirty="0">
                <a:latin typeface="Liberation Serif"/>
                <a:ea typeface="Times New Roman"/>
              </a:rPr>
              <a:t>Информация о результатах работы по рассмотрению обращений граждан по фактам коррупции и принятых мерах включена  в ежеквартальные обзоры обращений  граждан, размещаемые на официальном сайте Администрации городского округа Первоуральск в сети Интернет (</a:t>
            </a:r>
            <a:r>
              <a:rPr lang="ru-RU" sz="1200" u="sng" dirty="0">
                <a:solidFill>
                  <a:srgbClr val="0000FF"/>
                </a:solidFill>
                <a:latin typeface="Liberation Serif"/>
                <a:ea typeface="Times New Roman"/>
                <a:hlinkClick r:id="rId3"/>
              </a:rPr>
              <a:t>https://prvadm.ru/struktura-administracii/kontrolno-organizacionnyj-otdel/obrashhenie-grazhdan/</a:t>
            </a:r>
            <a:r>
              <a:rPr lang="ru-RU" sz="1200" dirty="0">
                <a:latin typeface="Liberation Serif"/>
                <a:ea typeface="Times New Roman"/>
              </a:rPr>
              <a:t>)</a:t>
            </a:r>
            <a:endParaRPr lang="ru-RU" sz="1200" dirty="0">
              <a:effectLst/>
              <a:latin typeface="Times New Roman"/>
              <a:ea typeface="Times New Roman"/>
            </a:endParaRPr>
          </a:p>
        </p:txBody>
      </p:sp>
    </p:spTree>
    <p:extLst>
      <p:ext uri="{BB962C8B-B14F-4D97-AF65-F5344CB8AC3E}">
        <p14:creationId xmlns:p14="http://schemas.microsoft.com/office/powerpoint/2010/main" val="346739922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81328"/>
            <a:ext cx="467544" cy="338554"/>
          </a:xfrm>
          <a:prstGeom prst="rect">
            <a:avLst/>
          </a:prstGeom>
          <a:noFill/>
        </p:spPr>
        <p:txBody>
          <a:bodyPr wrap="square" rtlCol="0">
            <a:spAutoFit/>
          </a:bodyPr>
          <a:lstStyle/>
          <a:p>
            <a:pPr algn="ctr"/>
            <a:r>
              <a:rPr lang="ru-RU" sz="1600" b="1" dirty="0" smtClean="0">
                <a:solidFill>
                  <a:prstClr val="white"/>
                </a:solidFill>
                <a:latin typeface="Franklin Gothic Book" pitchFamily="34" charset="0"/>
                <a:cs typeface="Times New Roman" pitchFamily="18" charset="0"/>
              </a:rPr>
              <a:t>16</a:t>
            </a:r>
            <a:endParaRPr lang="ru-RU" sz="1600" b="1" dirty="0">
              <a:solidFill>
                <a:prstClr val="white"/>
              </a:solidFill>
              <a:latin typeface="Franklin Gothic Book" pitchFamily="34" charset="0"/>
              <a:cs typeface="Times New Roman" pitchFamily="18" charset="0"/>
            </a:endParaRPr>
          </a:p>
        </p:txBody>
      </p:sp>
      <p:sp>
        <p:nvSpPr>
          <p:cNvPr id="4" name="Прямоугольник 3"/>
          <p:cNvSpPr/>
          <p:nvPr/>
        </p:nvSpPr>
        <p:spPr>
          <a:xfrm>
            <a:off x="503548" y="90549"/>
            <a:ext cx="8136904" cy="646331"/>
          </a:xfrm>
          <a:prstGeom prst="rect">
            <a:avLst/>
          </a:prstGeom>
        </p:spPr>
        <p:txBody>
          <a:bodyPr wrap="square">
            <a:spAutoFit/>
          </a:bodyPr>
          <a:lstStyle/>
          <a:p>
            <a:pPr algn="ctr"/>
            <a:r>
              <a:rPr lang="ru-RU" b="1" dirty="0" smtClean="0">
                <a:latin typeface="Arial" pitchFamily="34" charset="0"/>
                <a:cs typeface="Arial" pitchFamily="34" charset="0"/>
              </a:rPr>
              <a:t>ОБЕСПЕЧЕНИЕ ОТКРЫТОСТИ ДЕЯТЕЛЬНОСТИ ОРГАНОВ МЕСТНОГО САМОУПРАВЛЕНИЯ В СФЕРЕ ПРОТИВОДЕЙСТВИЯ КОРРУПЦИИ</a:t>
            </a:r>
            <a:endParaRPr lang="ru-RU" b="1" dirty="0">
              <a:latin typeface="Arial" pitchFamily="34" charset="0"/>
              <a:cs typeface="Arial" pitchFamily="34" charset="0"/>
            </a:endParaRPr>
          </a:p>
        </p:txBody>
      </p:sp>
      <p:sp>
        <p:nvSpPr>
          <p:cNvPr id="6" name="TextBox 5"/>
          <p:cNvSpPr txBox="1"/>
          <p:nvPr/>
        </p:nvSpPr>
        <p:spPr>
          <a:xfrm>
            <a:off x="503548" y="980728"/>
            <a:ext cx="8172908" cy="1015663"/>
          </a:xfrm>
          <a:prstGeom prst="rect">
            <a:avLst/>
          </a:prstGeom>
          <a:noFill/>
        </p:spPr>
        <p:txBody>
          <a:bodyPr wrap="square" rtlCol="0">
            <a:spAutoFit/>
          </a:bodyPr>
          <a:lstStyle/>
          <a:p>
            <a:pPr algn="just"/>
            <a:r>
              <a:rPr lang="ru-RU" sz="1400" b="1" dirty="0" smtClean="0">
                <a:latin typeface="Arial" pitchFamily="34" charset="0"/>
                <a:cs typeface="Arial" pitchFamily="34" charset="0"/>
              </a:rPr>
              <a:t>Обеспечена открытость и доступность информации о деятельности по профилактике коррупционных правонарушений в органах местного самоуправления городского округа Первоуральск </a:t>
            </a:r>
            <a:r>
              <a:rPr lang="ru-RU" sz="1400" dirty="0" smtClean="0">
                <a:latin typeface="Arial" pitchFamily="34" charset="0"/>
                <a:cs typeface="Arial" pitchFamily="34" charset="0"/>
              </a:rPr>
              <a:t>(</a:t>
            </a:r>
            <a:r>
              <a:rPr lang="ru-RU" sz="1400" u="sng" dirty="0" smtClean="0">
                <a:latin typeface="Arial" pitchFamily="34" charset="0"/>
                <a:cs typeface="Arial" pitchFamily="34" charset="0"/>
                <a:hlinkClick r:id="rId3"/>
              </a:rPr>
              <a:t>https</a:t>
            </a:r>
            <a:r>
              <a:rPr lang="ru-RU" sz="1400" u="sng" dirty="0">
                <a:latin typeface="Arial" pitchFamily="34" charset="0"/>
                <a:cs typeface="Arial" pitchFamily="34" charset="0"/>
                <a:hlinkClick r:id="rId3"/>
              </a:rPr>
              <a:t>://</a:t>
            </a:r>
            <a:r>
              <a:rPr lang="ru-RU" sz="1400" u="sng" dirty="0" smtClean="0">
                <a:latin typeface="Arial" pitchFamily="34" charset="0"/>
                <a:cs typeface="Arial" pitchFamily="34" charset="0"/>
                <a:hlinkClick r:id="rId3"/>
              </a:rPr>
              <a:t>prvadm.ru/struktura-administracii/komitet-po-pravovoj-rabote-i-municipalnoj-sluzhbe/protivodejstvie-korrupcii</a:t>
            </a:r>
            <a:r>
              <a:rPr lang="ru-RU" u="sng" dirty="0" smtClean="0">
                <a:hlinkClick r:id="rId3"/>
              </a:rPr>
              <a:t>/</a:t>
            </a:r>
            <a:endParaRPr lang="ru-RU" dirty="0"/>
          </a:p>
        </p:txBody>
      </p:sp>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8446" y="1996391"/>
            <a:ext cx="8102006" cy="47234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14805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81328"/>
            <a:ext cx="467544" cy="338554"/>
          </a:xfrm>
          <a:prstGeom prst="rect">
            <a:avLst/>
          </a:prstGeom>
          <a:noFill/>
        </p:spPr>
        <p:txBody>
          <a:bodyPr wrap="square" rtlCol="0">
            <a:spAutoFit/>
          </a:bodyPr>
          <a:lstStyle/>
          <a:p>
            <a:pPr algn="ctr"/>
            <a:r>
              <a:rPr lang="ru-RU" sz="1600" b="1" dirty="0" smtClean="0">
                <a:solidFill>
                  <a:prstClr val="white"/>
                </a:solidFill>
                <a:latin typeface="Franklin Gothic Book" pitchFamily="34" charset="0"/>
                <a:cs typeface="Times New Roman" pitchFamily="18" charset="0"/>
              </a:rPr>
              <a:t>17</a:t>
            </a:r>
            <a:endParaRPr lang="ru-RU" sz="1600" b="1" dirty="0">
              <a:solidFill>
                <a:prstClr val="white"/>
              </a:solidFill>
              <a:latin typeface="Franklin Gothic Book" pitchFamily="34" charset="0"/>
              <a:cs typeface="Times New Roman" pitchFamily="18" charset="0"/>
            </a:endParaRPr>
          </a:p>
        </p:txBody>
      </p:sp>
      <p:sp>
        <p:nvSpPr>
          <p:cNvPr id="4" name="Прямоугольник 3"/>
          <p:cNvSpPr/>
          <p:nvPr/>
        </p:nvSpPr>
        <p:spPr>
          <a:xfrm>
            <a:off x="503548" y="90549"/>
            <a:ext cx="8136904" cy="646331"/>
          </a:xfrm>
          <a:prstGeom prst="rect">
            <a:avLst/>
          </a:prstGeom>
        </p:spPr>
        <p:txBody>
          <a:bodyPr wrap="square">
            <a:spAutoFit/>
          </a:bodyPr>
          <a:lstStyle/>
          <a:p>
            <a:pPr algn="ctr"/>
            <a:r>
              <a:rPr lang="ru-RU" b="1" dirty="0" smtClean="0">
                <a:latin typeface="Arial" pitchFamily="34" charset="0"/>
                <a:cs typeface="Arial" pitchFamily="34" charset="0"/>
              </a:rPr>
              <a:t>ОБЕСПЕЧЕНИЕ УЧАСТИЯ ИНСТИТУТОВ ГРАЖДАНСКОГО ОБЩЕСТВА В ПРОТИВОДЕЙСТВИЯ КОРРУПЦИИ</a:t>
            </a:r>
            <a:endParaRPr lang="ru-RU" b="1" dirty="0">
              <a:latin typeface="Arial" pitchFamily="34" charset="0"/>
              <a:cs typeface="Arial" pitchFamily="34" charset="0"/>
            </a:endParaRPr>
          </a:p>
        </p:txBody>
      </p:sp>
      <p:sp>
        <p:nvSpPr>
          <p:cNvPr id="3" name="Скругленный прямоугольник 2"/>
          <p:cNvSpPr/>
          <p:nvPr/>
        </p:nvSpPr>
        <p:spPr>
          <a:xfrm>
            <a:off x="6156177" y="1002810"/>
            <a:ext cx="2863484" cy="2570206"/>
          </a:xfrm>
          <a:prstGeom prst="roundRect">
            <a:avLst/>
          </a:prstGeom>
          <a:solidFill>
            <a:schemeClr val="accent6">
              <a:lumMod val="20000"/>
              <a:lumOff val="80000"/>
            </a:schemeClr>
          </a:solidFill>
          <a:ln>
            <a:solidFill>
              <a:schemeClr val="accent2">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latin typeface="Arial" pitchFamily="34" charset="0"/>
                <a:cs typeface="Arial" pitchFamily="34" charset="0"/>
              </a:rPr>
              <a:t>Обеспечено включение  представителей общественных организаций в состав комиссий по соблюдению требований к служебному поведению муниципальных служащих и урегулированию конфликта интересов </a:t>
            </a:r>
            <a:endParaRPr lang="ru-RU" sz="1400" b="1" dirty="0">
              <a:solidFill>
                <a:schemeClr val="tx1"/>
              </a:solidFill>
              <a:latin typeface="Arial" pitchFamily="34" charset="0"/>
              <a:cs typeface="Arial" pitchFamily="34" charset="0"/>
            </a:endParaRPr>
          </a:p>
        </p:txBody>
      </p:sp>
      <p:sp>
        <p:nvSpPr>
          <p:cNvPr id="10" name="Скругленный прямоугольник 9"/>
          <p:cNvSpPr/>
          <p:nvPr/>
        </p:nvSpPr>
        <p:spPr>
          <a:xfrm>
            <a:off x="107504" y="3691757"/>
            <a:ext cx="3024336" cy="2689571"/>
          </a:xfrm>
          <a:prstGeom prst="roundRect">
            <a:avLst/>
          </a:prstGeom>
          <a:solidFill>
            <a:schemeClr val="accent6">
              <a:lumMod val="20000"/>
              <a:lumOff val="80000"/>
            </a:schemeClr>
          </a:solidFill>
          <a:ln>
            <a:solidFill>
              <a:schemeClr val="accent2">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latin typeface="Arial" pitchFamily="34" charset="0"/>
                <a:cs typeface="Arial" pitchFamily="34" charset="0"/>
              </a:rPr>
              <a:t>Обеспечено включение  представителей общественных организаций в состав комиссии по координации работы по противодействию коррупции в городском округе Первоуральск</a:t>
            </a:r>
            <a:endParaRPr lang="ru-RU" sz="1400" b="1" dirty="0">
              <a:solidFill>
                <a:schemeClr val="tx1"/>
              </a:solidFill>
              <a:latin typeface="Arial" pitchFamily="34" charset="0"/>
              <a:cs typeface="Arial" pitchFamily="34" charset="0"/>
            </a:endParaRPr>
          </a:p>
        </p:txBody>
      </p:sp>
      <p:sp>
        <p:nvSpPr>
          <p:cNvPr id="11" name="Скругленный прямоугольник 10"/>
          <p:cNvSpPr/>
          <p:nvPr/>
        </p:nvSpPr>
        <p:spPr>
          <a:xfrm>
            <a:off x="107504" y="1002810"/>
            <a:ext cx="3024336" cy="2570206"/>
          </a:xfrm>
          <a:prstGeom prst="roundRect">
            <a:avLst/>
          </a:prstGeom>
          <a:solidFill>
            <a:schemeClr val="accent6">
              <a:lumMod val="20000"/>
              <a:lumOff val="80000"/>
            </a:schemeClr>
          </a:solidFill>
          <a:ln>
            <a:solidFill>
              <a:schemeClr val="accent2">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a:solidFill>
                  <a:schemeClr val="tx1"/>
                </a:solidFill>
                <a:latin typeface="Arial" pitchFamily="34" charset="0"/>
                <a:cs typeface="Arial" pitchFamily="34" charset="0"/>
              </a:rPr>
              <a:t>Общественная палата городского округа Первоуральск </a:t>
            </a:r>
            <a:r>
              <a:rPr lang="ru-RU" sz="1400" b="1" dirty="0" smtClean="0">
                <a:solidFill>
                  <a:schemeClr val="tx1"/>
                </a:solidFill>
                <a:latin typeface="Arial" pitchFamily="34" charset="0"/>
                <a:cs typeface="Arial" pitchFamily="34" charset="0"/>
              </a:rPr>
              <a:t> выступила организатором </a:t>
            </a:r>
            <a:r>
              <a:rPr lang="ru-RU" sz="1400" b="1" dirty="0">
                <a:solidFill>
                  <a:schemeClr val="tx1"/>
                </a:solidFill>
                <a:latin typeface="Arial" pitchFamily="34" charset="0"/>
                <a:cs typeface="Arial" pitchFamily="34" charset="0"/>
              </a:rPr>
              <a:t>общественного обсуждения проекта муниципального плана противодействия коррупции на 2018–2020 </a:t>
            </a:r>
            <a:r>
              <a:rPr lang="ru-RU" sz="1400" b="1" dirty="0" smtClean="0">
                <a:solidFill>
                  <a:schemeClr val="tx1"/>
                </a:solidFill>
                <a:latin typeface="Arial" pitchFamily="34" charset="0"/>
                <a:cs typeface="Arial" pitchFamily="34" charset="0"/>
              </a:rPr>
              <a:t>годы</a:t>
            </a:r>
            <a:endParaRPr lang="ru-RU" sz="1400" b="1" dirty="0">
              <a:solidFill>
                <a:schemeClr val="tx1"/>
              </a:solidFill>
              <a:latin typeface="Arial" pitchFamily="34" charset="0"/>
              <a:cs typeface="Arial" pitchFamily="34" charset="0"/>
            </a:endParaRPr>
          </a:p>
        </p:txBody>
      </p:sp>
      <p:sp>
        <p:nvSpPr>
          <p:cNvPr id="12" name="Скругленный прямоугольник 11"/>
          <p:cNvSpPr/>
          <p:nvPr/>
        </p:nvSpPr>
        <p:spPr>
          <a:xfrm>
            <a:off x="6156177" y="3691757"/>
            <a:ext cx="2863483" cy="2689571"/>
          </a:xfrm>
          <a:prstGeom prst="roundRect">
            <a:avLst/>
          </a:prstGeom>
          <a:solidFill>
            <a:schemeClr val="accent6">
              <a:lumMod val="20000"/>
              <a:lumOff val="80000"/>
            </a:schemeClr>
          </a:solidFill>
          <a:ln>
            <a:solidFill>
              <a:schemeClr val="accent2">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latin typeface="Arial" pitchFamily="34" charset="0"/>
                <a:cs typeface="Arial" pitchFamily="34" charset="0"/>
              </a:rPr>
              <a:t>Представители </a:t>
            </a:r>
            <a:r>
              <a:rPr lang="ru-RU" sz="1400" b="1" dirty="0">
                <a:solidFill>
                  <a:schemeClr val="tx1"/>
                </a:solidFill>
                <a:latin typeface="Arial" pitchFamily="34" charset="0"/>
                <a:cs typeface="Arial" pitchFamily="34" charset="0"/>
              </a:rPr>
              <a:t>общественных организаций </a:t>
            </a:r>
            <a:r>
              <a:rPr lang="ru-RU" sz="1400" b="1" dirty="0" smtClean="0">
                <a:solidFill>
                  <a:schemeClr val="tx1"/>
                </a:solidFill>
                <a:latin typeface="Arial" pitchFamily="34" charset="0"/>
                <a:cs typeface="Arial" pitchFamily="34" charset="0"/>
              </a:rPr>
              <a:t> принимают участие в проведении социологического опроса о состоянии коррупции в городском округе Первоуральск </a:t>
            </a:r>
            <a:endParaRPr lang="ru-RU" sz="1400" b="1" dirty="0">
              <a:solidFill>
                <a:schemeClr val="tx1"/>
              </a:solidFill>
              <a:latin typeface="Arial" pitchFamily="34" charset="0"/>
              <a:cs typeface="Arial" pitchFamily="34" charset="0"/>
            </a:endParaRPr>
          </a:p>
        </p:txBody>
      </p:sp>
      <p:sp>
        <p:nvSpPr>
          <p:cNvPr id="9" name="Скругленный прямоугольник 8"/>
          <p:cNvSpPr/>
          <p:nvPr/>
        </p:nvSpPr>
        <p:spPr>
          <a:xfrm>
            <a:off x="3275856" y="2564904"/>
            <a:ext cx="2664296" cy="1584176"/>
          </a:xfrm>
          <a:prstGeom prst="roundRect">
            <a:avLst/>
          </a:prstGeom>
          <a:solidFill>
            <a:schemeClr val="accent6">
              <a:lumMod val="40000"/>
              <a:lumOff val="60000"/>
            </a:schemeClr>
          </a:solidFill>
          <a:ln>
            <a:solidFill>
              <a:schemeClr val="accent2">
                <a:lumMod val="50000"/>
              </a:schemeClr>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ru-RU" b="1" dirty="0">
                <a:solidFill>
                  <a:prstClr val="black"/>
                </a:solidFill>
                <a:latin typeface="Arial" pitchFamily="34" charset="0"/>
                <a:cs typeface="Arial" pitchFamily="34" charset="0"/>
              </a:rPr>
              <a:t>ИНСТИТУТЫ ГРАЖДАНСКОГО ОБЩЕСТВА</a:t>
            </a:r>
            <a:endParaRPr lang="ru-RU" b="1" dirty="0">
              <a:solidFill>
                <a:prstClr val="black"/>
              </a:solidFill>
              <a:latin typeface="Arial" pitchFamily="34" charset="0"/>
              <a:cs typeface="Arial" pitchFamily="34" charset="0"/>
            </a:endParaRPr>
          </a:p>
        </p:txBody>
      </p:sp>
      <p:cxnSp>
        <p:nvCxnSpPr>
          <p:cNvPr id="14" name="Прямая со стрелкой 13"/>
          <p:cNvCxnSpPr/>
          <p:nvPr/>
        </p:nvCxnSpPr>
        <p:spPr>
          <a:xfrm flipV="1">
            <a:off x="5694929" y="2107893"/>
            <a:ext cx="360041" cy="360040"/>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6" name="Прямая со стрелкой 15"/>
          <p:cNvCxnSpPr/>
          <p:nvPr/>
        </p:nvCxnSpPr>
        <p:spPr>
          <a:xfrm>
            <a:off x="5719730" y="4205363"/>
            <a:ext cx="360041" cy="360040"/>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p:nvPr/>
        </p:nvCxnSpPr>
        <p:spPr>
          <a:xfrm flipH="1" flipV="1">
            <a:off x="3140389" y="2204864"/>
            <a:ext cx="495507" cy="360041"/>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flipH="1">
            <a:off x="3140389" y="4169359"/>
            <a:ext cx="360040" cy="396044"/>
          </a:xfrm>
          <a:prstGeom prst="straightConnector1">
            <a:avLst/>
          </a:prstGeom>
          <a:ln w="28575">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49031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81328"/>
            <a:ext cx="467544" cy="338554"/>
          </a:xfrm>
          <a:prstGeom prst="rect">
            <a:avLst/>
          </a:prstGeom>
          <a:noFill/>
        </p:spPr>
        <p:txBody>
          <a:bodyPr wrap="square" rtlCol="0">
            <a:spAutoFit/>
          </a:bodyPr>
          <a:lstStyle/>
          <a:p>
            <a:pPr algn="ctr"/>
            <a:r>
              <a:rPr lang="ru-RU" sz="1600" b="1" dirty="0" smtClean="0">
                <a:solidFill>
                  <a:prstClr val="white"/>
                </a:solidFill>
                <a:latin typeface="Franklin Gothic Book" pitchFamily="34" charset="0"/>
                <a:cs typeface="Times New Roman" pitchFamily="18" charset="0"/>
              </a:rPr>
              <a:t>18</a:t>
            </a:r>
            <a:endParaRPr lang="ru-RU" sz="1600" b="1" dirty="0">
              <a:solidFill>
                <a:prstClr val="white"/>
              </a:solidFill>
              <a:latin typeface="Franklin Gothic Book" pitchFamily="34" charset="0"/>
              <a:cs typeface="Times New Roman" pitchFamily="18" charset="0"/>
            </a:endParaRPr>
          </a:p>
        </p:txBody>
      </p:sp>
      <p:sp>
        <p:nvSpPr>
          <p:cNvPr id="4" name="Прямоугольник 3"/>
          <p:cNvSpPr/>
          <p:nvPr/>
        </p:nvSpPr>
        <p:spPr>
          <a:xfrm>
            <a:off x="503548" y="90549"/>
            <a:ext cx="8136904" cy="646331"/>
          </a:xfrm>
          <a:prstGeom prst="rect">
            <a:avLst/>
          </a:prstGeom>
        </p:spPr>
        <p:txBody>
          <a:bodyPr wrap="square">
            <a:spAutoFit/>
          </a:bodyPr>
          <a:lstStyle/>
          <a:p>
            <a:pPr algn="ctr"/>
            <a:r>
              <a:rPr lang="ru-RU" b="1" dirty="0" smtClean="0">
                <a:latin typeface="Arial" pitchFamily="34" charset="0"/>
                <a:cs typeface="Arial" pitchFamily="34" charset="0"/>
              </a:rPr>
              <a:t>ОБЕСПЕЧЕНИЕ УЧАСТИЯ ИНСТИТУТОВ ГРАЖДАНСКОГО ОБЩЕСТВА В ПРОТИВОДЕЙСТВИЯ КОРРУПЦИИ</a:t>
            </a:r>
            <a:endParaRPr lang="ru-RU" b="1" dirty="0">
              <a:latin typeface="Arial" pitchFamily="34" charset="0"/>
              <a:cs typeface="Arial" pitchFamily="34" charset="0"/>
            </a:endParaRPr>
          </a:p>
        </p:txBody>
      </p:sp>
      <p:sp>
        <p:nvSpPr>
          <p:cNvPr id="13" name="Скругленный прямоугольник 12"/>
          <p:cNvSpPr/>
          <p:nvPr/>
        </p:nvSpPr>
        <p:spPr>
          <a:xfrm>
            <a:off x="3347864" y="980729"/>
            <a:ext cx="3096344" cy="2376264"/>
          </a:xfrm>
          <a:prstGeom prst="roundRect">
            <a:avLst/>
          </a:prstGeom>
          <a:solidFill>
            <a:schemeClr val="accent6">
              <a:lumMod val="20000"/>
              <a:lumOff val="80000"/>
            </a:schemeClr>
          </a:solidFill>
          <a:ln>
            <a:solidFill>
              <a:schemeClr val="accent2">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smtClean="0">
              <a:solidFill>
                <a:schemeClr val="tx1"/>
              </a:solidFill>
              <a:latin typeface="Arial" pitchFamily="34" charset="0"/>
              <a:cs typeface="Arial" pitchFamily="34" charset="0"/>
            </a:endParaRPr>
          </a:p>
          <a:p>
            <a:pPr algn="ctr"/>
            <a:endParaRPr lang="ru-RU" sz="1200" b="1" dirty="0">
              <a:solidFill>
                <a:schemeClr val="tx1"/>
              </a:solidFill>
              <a:latin typeface="Arial" pitchFamily="34" charset="0"/>
              <a:cs typeface="Arial" pitchFamily="34" charset="0"/>
            </a:endParaRPr>
          </a:p>
          <a:p>
            <a:pPr algn="ctr"/>
            <a:endParaRPr lang="ru-RU" sz="1100" b="1" dirty="0" smtClean="0">
              <a:solidFill>
                <a:schemeClr val="tx1"/>
              </a:solidFill>
              <a:latin typeface="Arial" pitchFamily="34" charset="0"/>
              <a:cs typeface="Arial" pitchFamily="34" charset="0"/>
            </a:endParaRPr>
          </a:p>
          <a:p>
            <a:pPr algn="ctr"/>
            <a:endParaRPr lang="ru-RU" sz="1100" b="1" dirty="0">
              <a:solidFill>
                <a:schemeClr val="tx1"/>
              </a:solidFill>
              <a:latin typeface="Arial" pitchFamily="34" charset="0"/>
              <a:cs typeface="Arial" pitchFamily="34" charset="0"/>
            </a:endParaRPr>
          </a:p>
          <a:p>
            <a:pPr algn="ctr"/>
            <a:r>
              <a:rPr lang="ru-RU" sz="1400" b="1" dirty="0" smtClean="0">
                <a:solidFill>
                  <a:schemeClr val="tx1"/>
                </a:solidFill>
                <a:latin typeface="Arial" pitchFamily="34" charset="0"/>
                <a:cs typeface="Arial" pitchFamily="34" charset="0"/>
              </a:rPr>
              <a:t>В </a:t>
            </a:r>
            <a:r>
              <a:rPr lang="ru-RU" sz="1400" b="1" dirty="0">
                <a:solidFill>
                  <a:schemeClr val="tx1"/>
                </a:solidFill>
                <a:latin typeface="Arial" pitchFamily="34" charset="0"/>
                <a:cs typeface="Arial" pitchFamily="34" charset="0"/>
              </a:rPr>
              <a:t>преддверии </a:t>
            </a:r>
            <a:r>
              <a:rPr lang="ru-RU" sz="1400" b="1" dirty="0">
                <a:solidFill>
                  <a:srgbClr val="FF0000"/>
                </a:solidFill>
                <a:latin typeface="Arial" pitchFamily="34" charset="0"/>
                <a:cs typeface="Arial" pitchFamily="34" charset="0"/>
              </a:rPr>
              <a:t>Международного дня борьбы с коррупцией (9 декабря</a:t>
            </a:r>
            <a:r>
              <a:rPr lang="ru-RU" sz="1400" b="1" dirty="0" smtClean="0">
                <a:solidFill>
                  <a:srgbClr val="FF0000"/>
                </a:solidFill>
                <a:latin typeface="Arial" pitchFamily="34" charset="0"/>
                <a:cs typeface="Arial" pitchFamily="34" charset="0"/>
              </a:rPr>
              <a:t>) в 2020 году</a:t>
            </a:r>
            <a:r>
              <a:rPr lang="ru-RU" sz="1400" b="1" dirty="0" smtClean="0">
                <a:solidFill>
                  <a:schemeClr val="tx1"/>
                </a:solidFill>
                <a:latin typeface="Arial" pitchFamily="34" charset="0"/>
                <a:cs typeface="Arial" pitchFamily="34" charset="0"/>
              </a:rPr>
              <a:t> </a:t>
            </a:r>
            <a:r>
              <a:rPr lang="ru-RU" sz="1400" b="1" dirty="0">
                <a:solidFill>
                  <a:schemeClr val="tx1"/>
                </a:solidFill>
                <a:latin typeface="Arial" pitchFamily="34" charset="0"/>
                <a:cs typeface="Arial" pitchFamily="34" charset="0"/>
              </a:rPr>
              <a:t>Управлением образования городского округа Первоуральск </a:t>
            </a:r>
            <a:r>
              <a:rPr lang="ru-RU" sz="1400" b="1" dirty="0" smtClean="0">
                <a:solidFill>
                  <a:schemeClr val="tx1"/>
                </a:solidFill>
                <a:latin typeface="Arial" pitchFamily="34" charset="0"/>
                <a:cs typeface="Arial" pitchFamily="34" charset="0"/>
              </a:rPr>
              <a:t>проведен  </a:t>
            </a:r>
            <a:r>
              <a:rPr lang="ru-RU" sz="1400" b="1" dirty="0">
                <a:solidFill>
                  <a:schemeClr val="tx1"/>
                </a:solidFill>
                <a:latin typeface="Arial" pitchFamily="34" charset="0"/>
                <a:cs typeface="Arial" pitchFamily="34" charset="0"/>
              </a:rPr>
              <a:t>конкурс социального плаката «Мы против коррупции». </a:t>
            </a:r>
          </a:p>
          <a:p>
            <a:pPr algn="ctr"/>
            <a:r>
              <a:rPr lang="ru-RU" sz="1400" b="1" dirty="0" smtClean="0">
                <a:solidFill>
                  <a:schemeClr val="tx1"/>
                </a:solidFill>
                <a:latin typeface="Arial" pitchFamily="34" charset="0"/>
                <a:cs typeface="Arial" pitchFamily="34" charset="0"/>
              </a:rPr>
              <a:t>Определены </a:t>
            </a:r>
            <a:r>
              <a:rPr lang="ru-RU" sz="1400" b="1" dirty="0">
                <a:solidFill>
                  <a:schemeClr val="tx1"/>
                </a:solidFill>
                <a:latin typeface="Arial" pitchFamily="34" charset="0"/>
                <a:cs typeface="Arial" pitchFamily="34" charset="0"/>
              </a:rPr>
              <a:t>победители и призеры </a:t>
            </a:r>
            <a:r>
              <a:rPr lang="ru-RU" sz="1400" b="1" dirty="0" smtClean="0">
                <a:solidFill>
                  <a:schemeClr val="tx1"/>
                </a:solidFill>
                <a:latin typeface="Arial" pitchFamily="34" charset="0"/>
                <a:cs typeface="Arial" pitchFamily="34" charset="0"/>
              </a:rPr>
              <a:t>конкурса </a:t>
            </a:r>
            <a:endParaRPr lang="ru-RU" sz="1400" b="1" dirty="0">
              <a:solidFill>
                <a:schemeClr val="tx1"/>
              </a:solidFill>
              <a:latin typeface="Arial" pitchFamily="34" charset="0"/>
              <a:cs typeface="Arial" pitchFamily="34" charset="0"/>
            </a:endParaRPr>
          </a:p>
          <a:p>
            <a:pPr algn="ctr"/>
            <a:endParaRPr lang="ru-RU" sz="1200" b="1" dirty="0" smtClean="0">
              <a:solidFill>
                <a:schemeClr val="tx1"/>
              </a:solidFill>
              <a:latin typeface="Arial" pitchFamily="34" charset="0"/>
              <a:cs typeface="Arial" pitchFamily="34" charset="0"/>
            </a:endParaRPr>
          </a:p>
          <a:p>
            <a:pPr algn="ctr"/>
            <a:endParaRPr lang="ru-RU" sz="1200" b="1" dirty="0" smtClean="0">
              <a:solidFill>
                <a:schemeClr val="tx1"/>
              </a:solidFill>
              <a:latin typeface="Arial" pitchFamily="34" charset="0"/>
              <a:cs typeface="Arial" pitchFamily="34" charset="0"/>
            </a:endParaRPr>
          </a:p>
          <a:p>
            <a:pPr algn="ctr"/>
            <a:endParaRPr lang="ru-RU" sz="1200" b="1" dirty="0">
              <a:solidFill>
                <a:schemeClr val="tx1"/>
              </a:solidFill>
              <a:latin typeface="Arial" pitchFamily="34" charset="0"/>
              <a:cs typeface="Arial" pitchFamily="34" charset="0"/>
            </a:endParaRPr>
          </a:p>
          <a:p>
            <a:pPr algn="ctr"/>
            <a:endParaRPr lang="ru-RU" sz="1200" b="1" dirty="0">
              <a:solidFill>
                <a:schemeClr val="tx1"/>
              </a:solidFill>
              <a:latin typeface="Arial" pitchFamily="34" charset="0"/>
              <a:cs typeface="Arial" pitchFamily="34" charset="0"/>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6154" y="1118249"/>
            <a:ext cx="2984991" cy="2382759"/>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75800" y="980729"/>
            <a:ext cx="2067694" cy="2865169"/>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7974" y="3717032"/>
            <a:ext cx="2997694" cy="2592288"/>
          </a:xfrm>
          <a:prstGeom prst="rect">
            <a:avLst/>
          </a:prstGeom>
        </p:spPr>
      </p:pic>
      <p:sp>
        <p:nvSpPr>
          <p:cNvPr id="9" name="Скругленный прямоугольник 8"/>
          <p:cNvSpPr/>
          <p:nvPr/>
        </p:nvSpPr>
        <p:spPr>
          <a:xfrm>
            <a:off x="3347862" y="3568122"/>
            <a:ext cx="3096345" cy="3121605"/>
          </a:xfrm>
          <a:prstGeom prst="roundRect">
            <a:avLst/>
          </a:prstGeom>
          <a:solidFill>
            <a:schemeClr val="accent6">
              <a:lumMod val="20000"/>
              <a:lumOff val="80000"/>
            </a:schemeClr>
          </a:solidFill>
          <a:ln>
            <a:solidFill>
              <a:schemeClr val="accent2">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smtClean="0">
              <a:solidFill>
                <a:schemeClr val="tx1"/>
              </a:solidFill>
              <a:latin typeface="Arial" pitchFamily="34" charset="0"/>
              <a:cs typeface="Arial" pitchFamily="34" charset="0"/>
            </a:endParaRPr>
          </a:p>
          <a:p>
            <a:pPr algn="ctr"/>
            <a:endParaRPr lang="ru-RU" sz="1200" b="1" dirty="0">
              <a:solidFill>
                <a:schemeClr val="tx1"/>
              </a:solidFill>
              <a:latin typeface="Arial" pitchFamily="34" charset="0"/>
              <a:cs typeface="Arial" pitchFamily="34" charset="0"/>
            </a:endParaRPr>
          </a:p>
          <a:p>
            <a:pPr algn="ctr"/>
            <a:r>
              <a:rPr lang="ru-RU" sz="1200" b="1" dirty="0" smtClean="0">
                <a:solidFill>
                  <a:schemeClr val="tx1"/>
                </a:solidFill>
                <a:latin typeface="Arial" pitchFamily="34" charset="0"/>
                <a:cs typeface="Arial" pitchFamily="34" charset="0"/>
              </a:rPr>
              <a:t>В </a:t>
            </a:r>
            <a:r>
              <a:rPr lang="ru-RU" sz="1200" b="1" dirty="0">
                <a:solidFill>
                  <a:schemeClr val="tx1"/>
                </a:solidFill>
                <a:latin typeface="Arial" pitchFamily="34" charset="0"/>
                <a:cs typeface="Arial" pitchFamily="34" charset="0"/>
              </a:rPr>
              <a:t>рамках мероприятий </a:t>
            </a:r>
            <a:r>
              <a:rPr lang="ru-RU" sz="1200" b="1" dirty="0">
                <a:solidFill>
                  <a:srgbClr val="FF0000"/>
                </a:solidFill>
                <a:latin typeface="Arial" pitchFamily="34" charset="0"/>
                <a:cs typeface="Arial" pitchFamily="34" charset="0"/>
              </a:rPr>
              <a:t>к Международному дню борьбы с коррупцией (9 </a:t>
            </a:r>
            <a:r>
              <a:rPr lang="ru-RU" sz="1200" b="1" dirty="0" smtClean="0">
                <a:solidFill>
                  <a:srgbClr val="FF0000"/>
                </a:solidFill>
                <a:latin typeface="Arial" pitchFamily="34" charset="0"/>
                <a:cs typeface="Arial" pitchFamily="34" charset="0"/>
              </a:rPr>
              <a:t>декабря) </a:t>
            </a:r>
            <a:r>
              <a:rPr lang="ru-RU" sz="1200" b="1" dirty="0" smtClean="0">
                <a:solidFill>
                  <a:schemeClr val="tx1"/>
                </a:solidFill>
                <a:latin typeface="Arial" pitchFamily="34" charset="0"/>
                <a:cs typeface="Arial" pitchFamily="34" charset="0"/>
              </a:rPr>
              <a:t>в 2019 г. Администрацией </a:t>
            </a:r>
            <a:r>
              <a:rPr lang="ru-RU" sz="1200" b="1" dirty="0">
                <a:solidFill>
                  <a:schemeClr val="tx1"/>
                </a:solidFill>
                <a:latin typeface="Arial" pitchFamily="34" charset="0"/>
                <a:cs typeface="Arial" pitchFamily="34" charset="0"/>
              </a:rPr>
              <a:t>городского округа Первоуральск, совместно с Управлением образования </a:t>
            </a:r>
            <a:r>
              <a:rPr lang="ru-RU" sz="1200" b="1" dirty="0" smtClean="0">
                <a:solidFill>
                  <a:schemeClr val="tx1"/>
                </a:solidFill>
                <a:latin typeface="Arial" pitchFamily="34" charset="0"/>
                <a:cs typeface="Arial" pitchFamily="34" charset="0"/>
              </a:rPr>
              <a:t>проведен </a:t>
            </a:r>
            <a:r>
              <a:rPr lang="ru-RU" sz="1200" b="1" dirty="0">
                <a:solidFill>
                  <a:schemeClr val="tx1"/>
                </a:solidFill>
                <a:latin typeface="Arial" pitchFamily="34" charset="0"/>
                <a:cs typeface="Arial" pitchFamily="34" charset="0"/>
              </a:rPr>
              <a:t>конкурс социальной рекламы по противодействию коррупции среди учащихся образовательных </a:t>
            </a:r>
            <a:r>
              <a:rPr lang="ru-RU" sz="1200" b="1" dirty="0" smtClean="0">
                <a:solidFill>
                  <a:schemeClr val="tx1"/>
                </a:solidFill>
                <a:latin typeface="Arial" pitchFamily="34" charset="0"/>
                <a:cs typeface="Arial" pitchFamily="34" charset="0"/>
              </a:rPr>
              <a:t>учреждений </a:t>
            </a:r>
            <a:r>
              <a:rPr lang="en-US" sz="1200" b="1" dirty="0" smtClean="0">
                <a:solidFill>
                  <a:schemeClr val="tx1"/>
                </a:solidFill>
                <a:latin typeface="Arial" pitchFamily="34" charset="0"/>
                <a:cs typeface="Arial" pitchFamily="34" charset="0"/>
                <a:hlinkClick r:id="rId6"/>
              </a:rPr>
              <a:t>https</a:t>
            </a:r>
            <a:r>
              <a:rPr lang="en-US" sz="1200" b="1" dirty="0">
                <a:solidFill>
                  <a:schemeClr val="tx1"/>
                </a:solidFill>
                <a:latin typeface="Arial" pitchFamily="34" charset="0"/>
                <a:cs typeface="Arial" pitchFamily="34" charset="0"/>
                <a:hlinkClick r:id="rId6"/>
              </a:rPr>
              <a:t>://prvadm.ru/novosti/protivodejstvie-korrupcii-ru/itogi-konkursa-antikorrupcionnoj-reklamy</a:t>
            </a:r>
            <a:r>
              <a:rPr lang="en-US" sz="1200" b="1" dirty="0" smtClean="0">
                <a:solidFill>
                  <a:schemeClr val="tx1"/>
                </a:solidFill>
                <a:latin typeface="Arial" pitchFamily="34" charset="0"/>
                <a:cs typeface="Arial" pitchFamily="34" charset="0"/>
                <a:hlinkClick r:id="rId6"/>
              </a:rPr>
              <a:t>/</a:t>
            </a:r>
            <a:endParaRPr lang="ru-RU" sz="1200" b="1" dirty="0" smtClean="0">
              <a:solidFill>
                <a:schemeClr val="tx1"/>
              </a:solidFill>
              <a:latin typeface="Arial" pitchFamily="34" charset="0"/>
              <a:cs typeface="Arial" pitchFamily="34" charset="0"/>
            </a:endParaRPr>
          </a:p>
          <a:p>
            <a:pPr algn="ctr"/>
            <a:endParaRPr lang="ru-RU" sz="1200" b="1" dirty="0" smtClean="0">
              <a:solidFill>
                <a:schemeClr val="tx1"/>
              </a:solidFill>
              <a:latin typeface="Arial" pitchFamily="34" charset="0"/>
              <a:cs typeface="Arial" pitchFamily="34" charset="0"/>
            </a:endParaRPr>
          </a:p>
          <a:p>
            <a:pPr algn="ctr"/>
            <a:endParaRPr lang="ru-RU" sz="1200" b="1" dirty="0">
              <a:solidFill>
                <a:schemeClr val="tx1"/>
              </a:solidFill>
              <a:latin typeface="Arial" pitchFamily="34" charset="0"/>
              <a:cs typeface="Arial" pitchFamily="34" charset="0"/>
            </a:endParaRPr>
          </a:p>
          <a:p>
            <a:pPr algn="ctr"/>
            <a:endParaRPr lang="ru-RU" sz="1200" b="1" dirty="0">
              <a:solidFill>
                <a:schemeClr val="tx1"/>
              </a:solidFill>
              <a:latin typeface="Arial" pitchFamily="34" charset="0"/>
              <a:cs typeface="Arial" pitchFamily="34" charset="0"/>
            </a:endParaRPr>
          </a:p>
        </p:txBody>
      </p:sp>
      <p:pic>
        <p:nvPicPr>
          <p:cNvPr id="10" name="Picture 2" descr="https://prvadm.ru/wp-content/uploads/2020/01/Foto-pobeditelya-konkursa.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88224" y="4005064"/>
            <a:ext cx="2555776" cy="25455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86808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81328"/>
            <a:ext cx="467544" cy="338554"/>
          </a:xfrm>
          <a:prstGeom prst="rect">
            <a:avLst/>
          </a:prstGeom>
          <a:noFill/>
        </p:spPr>
        <p:txBody>
          <a:bodyPr wrap="square" rtlCol="0">
            <a:spAutoFit/>
          </a:bodyPr>
          <a:lstStyle/>
          <a:p>
            <a:pPr algn="ctr"/>
            <a:r>
              <a:rPr lang="ru-RU" sz="1600" b="1" dirty="0" smtClean="0">
                <a:solidFill>
                  <a:prstClr val="white"/>
                </a:solidFill>
                <a:latin typeface="Franklin Gothic Book" pitchFamily="34" charset="0"/>
                <a:cs typeface="Times New Roman" pitchFamily="18" charset="0"/>
              </a:rPr>
              <a:t>18</a:t>
            </a:r>
            <a:endParaRPr lang="ru-RU" sz="1600" b="1" dirty="0">
              <a:solidFill>
                <a:prstClr val="white"/>
              </a:solidFill>
              <a:latin typeface="Franklin Gothic Book" pitchFamily="34" charset="0"/>
              <a:cs typeface="Times New Roman" pitchFamily="18" charset="0"/>
            </a:endParaRPr>
          </a:p>
        </p:txBody>
      </p:sp>
      <p:sp>
        <p:nvSpPr>
          <p:cNvPr id="4" name="Прямоугольник 3"/>
          <p:cNvSpPr/>
          <p:nvPr/>
        </p:nvSpPr>
        <p:spPr>
          <a:xfrm>
            <a:off x="539552" y="-31535"/>
            <a:ext cx="8064896" cy="738664"/>
          </a:xfrm>
          <a:prstGeom prst="rect">
            <a:avLst/>
          </a:prstGeom>
        </p:spPr>
        <p:txBody>
          <a:bodyPr wrap="square">
            <a:spAutoFit/>
          </a:bodyPr>
          <a:lstStyle/>
          <a:p>
            <a:pPr algn="ctr"/>
            <a:r>
              <a:rPr lang="ru-RU" sz="1400" b="1" dirty="0" smtClean="0">
                <a:latin typeface="Arial" pitchFamily="34" charset="0"/>
                <a:cs typeface="Arial" pitchFamily="34" charset="0"/>
              </a:rPr>
              <a:t>Целевые показатели реализации Плана </a:t>
            </a:r>
            <a:r>
              <a:rPr lang="ru-RU" sz="1400" b="1" dirty="0">
                <a:latin typeface="Arial" pitchFamily="34" charset="0"/>
                <a:cs typeface="Arial" pitchFamily="34" charset="0"/>
              </a:rPr>
              <a:t>мероприятий органов местного самоуправления городского округа Первоуральск </a:t>
            </a:r>
            <a:r>
              <a:rPr lang="ru-RU" sz="1400" b="1" dirty="0" smtClean="0">
                <a:latin typeface="Arial" pitchFamily="34" charset="0"/>
                <a:cs typeface="Arial" pitchFamily="34" charset="0"/>
              </a:rPr>
              <a:t>по</a:t>
            </a:r>
          </a:p>
          <a:p>
            <a:pPr algn="ctr"/>
            <a:r>
              <a:rPr lang="ru-RU" sz="1400" b="1" dirty="0" smtClean="0">
                <a:latin typeface="Arial" pitchFamily="34" charset="0"/>
                <a:cs typeface="Arial" pitchFamily="34" charset="0"/>
              </a:rPr>
              <a:t> </a:t>
            </a:r>
            <a:r>
              <a:rPr lang="ru-RU" sz="1400" b="1" dirty="0">
                <a:latin typeface="Arial" pitchFamily="34" charset="0"/>
                <a:cs typeface="Arial" pitchFamily="34" charset="0"/>
              </a:rPr>
              <a:t>противодействию </a:t>
            </a:r>
            <a:r>
              <a:rPr lang="ru-RU" sz="1400" b="1" dirty="0" smtClean="0">
                <a:latin typeface="Arial" pitchFamily="34" charset="0"/>
                <a:cs typeface="Arial" pitchFamily="34" charset="0"/>
              </a:rPr>
              <a:t>коррупции на 2020 год</a:t>
            </a:r>
            <a:endParaRPr lang="ru-RU" sz="1400" b="1" dirty="0">
              <a:latin typeface="Arial" pitchFamily="34" charset="0"/>
              <a:cs typeface="Arial" pitchFamily="34" charset="0"/>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164441556"/>
              </p:ext>
            </p:extLst>
          </p:nvPr>
        </p:nvGraphicFramePr>
        <p:xfrm>
          <a:off x="107505" y="975962"/>
          <a:ext cx="8856983" cy="5665558"/>
        </p:xfrm>
        <a:graphic>
          <a:graphicData uri="http://schemas.openxmlformats.org/drawingml/2006/table">
            <a:tbl>
              <a:tblPr firstRow="1" firstCol="1" lastRow="1" lastCol="1" bandRow="1" bandCol="1"/>
              <a:tblGrid>
                <a:gridCol w="360039"/>
                <a:gridCol w="6768752"/>
                <a:gridCol w="864096"/>
                <a:gridCol w="864096"/>
              </a:tblGrid>
              <a:tr h="656573">
                <a:tc>
                  <a:txBody>
                    <a:bodyPr/>
                    <a:lstStyle/>
                    <a:p>
                      <a:pPr algn="ctr">
                        <a:spcAft>
                          <a:spcPts val="0"/>
                        </a:spcAft>
                      </a:pPr>
                      <a:r>
                        <a:rPr lang="ru-RU" sz="1100" b="1" dirty="0">
                          <a:effectLst/>
                          <a:latin typeface="Liberation Serif"/>
                          <a:ea typeface="Times New Roman"/>
                        </a:rPr>
                        <a:t>№</a:t>
                      </a:r>
                      <a:endParaRPr lang="ru-RU" sz="1100" b="1" dirty="0">
                        <a:effectLst/>
                        <a:latin typeface="Times New Roman"/>
                        <a:ea typeface="Times New Roman"/>
                      </a:endParaRPr>
                    </a:p>
                    <a:p>
                      <a:pPr algn="ctr">
                        <a:spcAft>
                          <a:spcPts val="0"/>
                        </a:spcAft>
                      </a:pPr>
                      <a:r>
                        <a:rPr lang="ru-RU" sz="1100" b="1" dirty="0">
                          <a:effectLst/>
                          <a:latin typeface="Liberation Serif"/>
                          <a:ea typeface="Times New Roman"/>
                        </a:rPr>
                        <a:t>п/п</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a:effectLst/>
                          <a:latin typeface="Liberation Serif"/>
                          <a:ea typeface="Times New Roman"/>
                        </a:rPr>
                        <a:t>Наименование показателей</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Плановое значение целевого показателя</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Достигнутое значение целевого показателя</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164143">
                <a:tc>
                  <a:txBody>
                    <a:bodyPr/>
                    <a:lstStyle/>
                    <a:p>
                      <a:pPr algn="ctr">
                        <a:spcAft>
                          <a:spcPts val="0"/>
                        </a:spcAft>
                      </a:pPr>
                      <a:r>
                        <a:rPr lang="ru-RU" sz="1100" b="1">
                          <a:effectLst/>
                          <a:latin typeface="Liberation Serif"/>
                          <a:ea typeface="Times New Roman"/>
                        </a:rPr>
                        <a:t>1</a:t>
                      </a:r>
                      <a:endParaRPr lang="ru-RU" sz="1100" b="1">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a:effectLst/>
                          <a:latin typeface="Liberation Serif"/>
                          <a:ea typeface="Times New Roman"/>
                        </a:rPr>
                        <a:t>2</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a:effectLst/>
                          <a:latin typeface="Liberation Serif"/>
                          <a:ea typeface="Times New Roman"/>
                        </a:rPr>
                        <a:t>3</a:t>
                      </a:r>
                      <a:endParaRPr lang="ru-RU" sz="1100" b="1">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a:effectLst/>
                          <a:latin typeface="Liberation Serif"/>
                          <a:ea typeface="Times New Roman"/>
                        </a:rPr>
                        <a:t>4</a:t>
                      </a:r>
                      <a:endParaRPr lang="ru-RU" sz="1100" b="1">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394880">
                <a:tc>
                  <a:txBody>
                    <a:bodyPr/>
                    <a:lstStyle/>
                    <a:p>
                      <a:pPr algn="ctr">
                        <a:spcAft>
                          <a:spcPts val="0"/>
                        </a:spcAft>
                      </a:pPr>
                      <a:r>
                        <a:rPr lang="ru-RU" sz="1100" b="1" dirty="0">
                          <a:effectLst/>
                          <a:latin typeface="Liberation Serif"/>
                          <a:ea typeface="Times New Roman"/>
                        </a:rPr>
                        <a:t>1</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spcAft>
                          <a:spcPts val="0"/>
                        </a:spcAft>
                      </a:pPr>
                      <a:r>
                        <a:rPr lang="ru-RU" sz="1100" b="1" dirty="0">
                          <a:effectLst/>
                          <a:latin typeface="Liberation Serif"/>
                          <a:ea typeface="Times New Roman"/>
                        </a:rPr>
                        <a:t>Снижение доли муниципальных служащих, допустивших нарушения требований антикоррупционного законодательства, в общей численности муниципальных служащих</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4%</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3,1</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912038">
                <a:tc>
                  <a:txBody>
                    <a:bodyPr/>
                    <a:lstStyle/>
                    <a:p>
                      <a:pPr algn="ctr">
                        <a:spcAft>
                          <a:spcPts val="0"/>
                        </a:spcAft>
                      </a:pPr>
                      <a:r>
                        <a:rPr lang="ru-RU" sz="1100" b="1" dirty="0">
                          <a:effectLst/>
                          <a:latin typeface="Liberation Serif"/>
                          <a:ea typeface="Times New Roman"/>
                        </a:rPr>
                        <a:t>3</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spcAft>
                          <a:spcPts val="0"/>
                        </a:spcAft>
                      </a:pPr>
                      <a:r>
                        <a:rPr lang="ru-RU" sz="1100" b="1" dirty="0">
                          <a:effectLst/>
                          <a:latin typeface="Liberation Serif"/>
                          <a:ea typeface="Times New Roman"/>
                        </a:rPr>
                        <a:t>Доля заседаний комиссий по соблюдению требований к служебному поведению муниципальных служащих городского округа Первоуральск и урегулированию конфликта интересов в органах местного самоуправления городского округа Первоуральск, информация в отношении которых размещена на официальных сайтах органов местного самоуправления городского округа Первоуральск, от общего количества проведенных заседаний комиссий</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100%</a:t>
                      </a:r>
                      <a:endParaRPr lang="ru-RU" sz="1100" b="1" dirty="0">
                        <a:effectLst/>
                        <a:latin typeface="Times New Roman"/>
                        <a:ea typeface="Times New Roman"/>
                      </a:endParaRPr>
                    </a:p>
                    <a:p>
                      <a:pPr algn="ctr">
                        <a:spcAft>
                          <a:spcPts val="0"/>
                        </a:spcAft>
                      </a:pPr>
                      <a:r>
                        <a:rPr lang="ru-RU" sz="1100" b="1" dirty="0">
                          <a:effectLst/>
                          <a:latin typeface="Liberation Serif"/>
                          <a:ea typeface="Times New Roman"/>
                        </a:rPr>
                        <a:t> </a:t>
                      </a:r>
                      <a:endParaRPr lang="ru-RU" sz="1100" b="1" dirty="0">
                        <a:effectLst/>
                        <a:latin typeface="Times New Roman"/>
                        <a:ea typeface="Times New Roman"/>
                      </a:endParaRPr>
                    </a:p>
                    <a:p>
                      <a:pPr algn="ctr">
                        <a:spcAft>
                          <a:spcPts val="0"/>
                        </a:spcAft>
                      </a:pPr>
                      <a:r>
                        <a:rPr lang="ru-RU" sz="1100" b="1" dirty="0">
                          <a:effectLst/>
                          <a:latin typeface="Liberation Serif"/>
                          <a:ea typeface="Times New Roman"/>
                        </a:rPr>
                        <a:t> </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100%</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820717">
                <a:tc>
                  <a:txBody>
                    <a:bodyPr/>
                    <a:lstStyle/>
                    <a:p>
                      <a:pPr algn="ctr">
                        <a:spcAft>
                          <a:spcPts val="0"/>
                        </a:spcAft>
                      </a:pPr>
                      <a:r>
                        <a:rPr lang="ru-RU" sz="1100" b="1" dirty="0">
                          <a:effectLst/>
                          <a:latin typeface="Liberation Serif"/>
                          <a:ea typeface="Times New Roman"/>
                        </a:rPr>
                        <a:t>4</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spcAft>
                          <a:spcPts val="0"/>
                        </a:spcAft>
                      </a:pPr>
                      <a:r>
                        <a:rPr lang="ru-RU" sz="1100" b="1" dirty="0">
                          <a:effectLst/>
                          <a:latin typeface="Liberation Serif"/>
                          <a:ea typeface="Times New Roman"/>
                        </a:rPr>
                        <a:t>Доля муниципальных служащих городского округа Первоуральск, представивших сведения о доходах, расходах, об имуществе и обязательствах имущественного характера, от общего количества муниципальных служащих городского округа Первоуральск, замещающих на 31 декабря года, предшествующего отчетному году, должности, осуществление полномочий по которым влечет за собой обязанность представлять такие сведения</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100%</a:t>
                      </a:r>
                      <a:endParaRPr lang="ru-RU" sz="1100" b="1" dirty="0">
                        <a:effectLst/>
                        <a:latin typeface="Times New Roman"/>
                        <a:ea typeface="Times New Roman"/>
                      </a:endParaRPr>
                    </a:p>
                    <a:p>
                      <a:pPr algn="ctr">
                        <a:spcAft>
                          <a:spcPts val="0"/>
                        </a:spcAft>
                      </a:pPr>
                      <a:r>
                        <a:rPr lang="ru-RU" sz="1100" b="1" dirty="0">
                          <a:effectLst/>
                          <a:latin typeface="Liberation Serif"/>
                          <a:ea typeface="Times New Roman"/>
                        </a:rPr>
                        <a:t> </a:t>
                      </a:r>
                      <a:endParaRPr lang="ru-RU" sz="1100" b="1" dirty="0">
                        <a:effectLst/>
                        <a:latin typeface="Times New Roman"/>
                        <a:ea typeface="Times New Roman"/>
                      </a:endParaRPr>
                    </a:p>
                    <a:p>
                      <a:pPr algn="ctr">
                        <a:spcAft>
                          <a:spcPts val="0"/>
                        </a:spcAft>
                      </a:pPr>
                      <a:r>
                        <a:rPr lang="ru-RU" sz="1100" b="1" dirty="0">
                          <a:effectLst/>
                          <a:latin typeface="Liberation Serif"/>
                          <a:ea typeface="Times New Roman"/>
                        </a:rPr>
                        <a:t> </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a:effectLst/>
                          <a:latin typeface="Liberation Serif"/>
                          <a:ea typeface="Times New Roman"/>
                        </a:rPr>
                        <a:t>100</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656573">
                <a:tc>
                  <a:txBody>
                    <a:bodyPr/>
                    <a:lstStyle/>
                    <a:p>
                      <a:pPr algn="ctr">
                        <a:spcAft>
                          <a:spcPts val="0"/>
                        </a:spcAft>
                      </a:pPr>
                      <a:r>
                        <a:rPr lang="ru-RU" sz="1100" b="1">
                          <a:effectLst/>
                          <a:latin typeface="Liberation Serif"/>
                          <a:ea typeface="Times New Roman"/>
                        </a:rPr>
                        <a:t>5</a:t>
                      </a:r>
                      <a:endParaRPr lang="ru-RU" sz="1100" b="1">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spcAft>
                          <a:spcPts val="0"/>
                        </a:spcAft>
                      </a:pPr>
                      <a:r>
                        <a:rPr lang="ru-RU" sz="1100" b="1" dirty="0">
                          <a:effectLst/>
                          <a:latin typeface="Liberation Serif"/>
                          <a:ea typeface="Times New Roman"/>
                        </a:rPr>
                        <a:t>Доля руководителей муниципальных учреждений городского округа Первоуральск, представивших сведения о доходах, об имуществе и обязательствах имущественного характера, от общего количества руководителей муниципальных учреждений городского округа Первоуральск  </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100%</a:t>
                      </a:r>
                      <a:endParaRPr lang="ru-RU" sz="1100" b="1" dirty="0">
                        <a:effectLst/>
                        <a:latin typeface="Times New Roman"/>
                        <a:ea typeface="Times New Roman"/>
                      </a:endParaRPr>
                    </a:p>
                    <a:p>
                      <a:pPr algn="ctr">
                        <a:spcAft>
                          <a:spcPts val="0"/>
                        </a:spcAft>
                      </a:pPr>
                      <a:r>
                        <a:rPr lang="ru-RU" sz="1100" b="1" dirty="0">
                          <a:effectLst/>
                          <a:latin typeface="Liberation Serif"/>
                          <a:ea typeface="Times New Roman"/>
                        </a:rPr>
                        <a:t> </a:t>
                      </a:r>
                      <a:endParaRPr lang="ru-RU" sz="1100" b="1" dirty="0">
                        <a:effectLst/>
                        <a:latin typeface="Times New Roman"/>
                        <a:ea typeface="Times New Roman"/>
                      </a:endParaRPr>
                    </a:p>
                    <a:p>
                      <a:pPr algn="ctr">
                        <a:spcAft>
                          <a:spcPts val="0"/>
                        </a:spcAft>
                      </a:pPr>
                      <a:r>
                        <a:rPr lang="ru-RU" sz="1100" b="1" dirty="0">
                          <a:effectLst/>
                          <a:latin typeface="Liberation Serif"/>
                          <a:ea typeface="Times New Roman"/>
                        </a:rPr>
                        <a:t> </a:t>
                      </a:r>
                      <a:endParaRPr lang="ru-RU" sz="1100" b="1" dirty="0">
                        <a:effectLst/>
                        <a:latin typeface="Times New Roman"/>
                        <a:ea typeface="Times New Roman"/>
                      </a:endParaRPr>
                    </a:p>
                    <a:p>
                      <a:pPr algn="ctr">
                        <a:spcAft>
                          <a:spcPts val="0"/>
                        </a:spcAft>
                      </a:pPr>
                      <a:r>
                        <a:rPr lang="ru-RU" sz="1100" b="1" dirty="0">
                          <a:effectLst/>
                          <a:latin typeface="Liberation Serif"/>
                          <a:ea typeface="Times New Roman"/>
                        </a:rPr>
                        <a:t> </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100%</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492430">
                <a:tc>
                  <a:txBody>
                    <a:bodyPr/>
                    <a:lstStyle/>
                    <a:p>
                      <a:pPr algn="ctr">
                        <a:spcAft>
                          <a:spcPts val="0"/>
                        </a:spcAft>
                      </a:pPr>
                      <a:r>
                        <a:rPr lang="ru-RU" sz="1100" b="1" dirty="0">
                          <a:effectLst/>
                          <a:latin typeface="Liberation Serif"/>
                          <a:ea typeface="Times New Roman"/>
                        </a:rPr>
                        <a:t>8</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spcAft>
                          <a:spcPts val="0"/>
                        </a:spcAft>
                      </a:pPr>
                      <a:r>
                        <a:rPr lang="ru-RU" sz="1100" b="1" dirty="0">
                          <a:effectLst/>
                          <a:latin typeface="Liberation Serif"/>
                          <a:ea typeface="Times New Roman"/>
                        </a:rPr>
                        <a:t>Доля проектов нормативных правовых актов городского округа Первоуральск, в отношении которых проводилась антикоррупционная экспертиза, в общем количестве подготовленных нормативных правовых актов городского округа Первоуральск</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100%</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100%</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328287">
                <a:tc>
                  <a:txBody>
                    <a:bodyPr/>
                    <a:lstStyle/>
                    <a:p>
                      <a:pPr algn="ctr">
                        <a:spcAft>
                          <a:spcPts val="0"/>
                        </a:spcAft>
                      </a:pPr>
                      <a:r>
                        <a:rPr lang="ru-RU" sz="1100" b="1" dirty="0">
                          <a:effectLst/>
                          <a:latin typeface="Liberation Serif"/>
                          <a:ea typeface="Times New Roman"/>
                        </a:rPr>
                        <a:t>10</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spcAft>
                          <a:spcPts val="0"/>
                        </a:spcAft>
                      </a:pPr>
                      <a:r>
                        <a:rPr lang="ru-RU" sz="1100" b="1" dirty="0">
                          <a:effectLst/>
                          <a:latin typeface="Liberation Serif"/>
                          <a:ea typeface="Times New Roman"/>
                        </a:rPr>
                        <a:t>Доля обращений граждан, организаций (сообщений) о фактах коррупции или коррупционных проявлениях от общего количества обращений</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0,3%</a:t>
                      </a:r>
                      <a:endParaRPr lang="ru-RU" sz="1100" b="1" dirty="0">
                        <a:effectLst/>
                        <a:latin typeface="Times New Roman"/>
                        <a:ea typeface="Times New Roman"/>
                      </a:endParaRPr>
                    </a:p>
                    <a:p>
                      <a:pPr algn="ctr">
                        <a:spcAft>
                          <a:spcPts val="0"/>
                        </a:spcAft>
                      </a:pPr>
                      <a:r>
                        <a:rPr lang="ru-RU" sz="1100" b="1" dirty="0">
                          <a:effectLst/>
                          <a:latin typeface="Liberation Serif"/>
                          <a:ea typeface="Times New Roman"/>
                        </a:rPr>
                        <a:t> </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0,1%</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656573">
                <a:tc>
                  <a:txBody>
                    <a:bodyPr/>
                    <a:lstStyle/>
                    <a:p>
                      <a:pPr algn="ctr">
                        <a:spcAft>
                          <a:spcPts val="0"/>
                        </a:spcAft>
                      </a:pPr>
                      <a:r>
                        <a:rPr lang="ru-RU" sz="1100" b="1">
                          <a:effectLst/>
                          <a:latin typeface="Liberation Serif"/>
                          <a:ea typeface="Times New Roman"/>
                        </a:rPr>
                        <a:t>11</a:t>
                      </a:r>
                      <a:endParaRPr lang="ru-RU" sz="1100" b="1">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spcAft>
                          <a:spcPts val="0"/>
                        </a:spcAft>
                      </a:pPr>
                      <a:r>
                        <a:rPr lang="ru-RU" sz="1100" b="1" dirty="0">
                          <a:effectLst/>
                          <a:latin typeface="Liberation Serif"/>
                          <a:ea typeface="Times New Roman"/>
                        </a:rPr>
                        <a:t>Доля нарушений в сфере управления и распоряжения имуществом, находящимся в муниципальной собственности</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42%</a:t>
                      </a:r>
                      <a:endParaRPr lang="ru-RU" sz="1100" b="1" dirty="0">
                        <a:effectLst/>
                        <a:latin typeface="Times New Roman"/>
                        <a:ea typeface="Times New Roman"/>
                      </a:endParaRPr>
                    </a:p>
                    <a:p>
                      <a:pPr>
                        <a:spcAft>
                          <a:spcPts val="0"/>
                        </a:spcAft>
                      </a:pPr>
                      <a:r>
                        <a:rPr lang="ru-RU" sz="1100" b="1" dirty="0">
                          <a:effectLst/>
                          <a:latin typeface="Liberation Serif"/>
                          <a:ea typeface="Times New Roman"/>
                        </a:rPr>
                        <a:t> </a:t>
                      </a:r>
                      <a:endParaRPr lang="ru-RU" sz="1100" b="1" dirty="0">
                        <a:effectLst/>
                        <a:latin typeface="Times New Roman"/>
                        <a:ea typeface="Times New Roman"/>
                      </a:endParaRPr>
                    </a:p>
                    <a:p>
                      <a:pPr>
                        <a:spcAft>
                          <a:spcPts val="0"/>
                        </a:spcAft>
                      </a:pPr>
                      <a:r>
                        <a:rPr lang="ru-RU" sz="1100" b="1" dirty="0">
                          <a:effectLst/>
                          <a:latin typeface="Liberation Serif"/>
                          <a:ea typeface="Times New Roman"/>
                        </a:rPr>
                        <a:t> </a:t>
                      </a:r>
                      <a:endParaRPr lang="ru-RU" sz="1100" b="1" dirty="0">
                        <a:effectLst/>
                        <a:latin typeface="Times New Roman"/>
                        <a:ea typeface="Times New Roman"/>
                      </a:endParaRPr>
                    </a:p>
                    <a:p>
                      <a:pPr>
                        <a:spcAft>
                          <a:spcPts val="0"/>
                        </a:spcAft>
                      </a:pPr>
                      <a:r>
                        <a:rPr lang="ru-RU" sz="1100" b="1" dirty="0">
                          <a:effectLst/>
                          <a:latin typeface="Liberation Serif"/>
                          <a:ea typeface="Times New Roman"/>
                        </a:rPr>
                        <a:t> </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34%</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r h="492430">
                <a:tc>
                  <a:txBody>
                    <a:bodyPr/>
                    <a:lstStyle/>
                    <a:p>
                      <a:pPr algn="ctr">
                        <a:spcAft>
                          <a:spcPts val="0"/>
                        </a:spcAft>
                      </a:pPr>
                      <a:r>
                        <a:rPr lang="ru-RU" sz="1100" b="1" dirty="0">
                          <a:effectLst/>
                          <a:latin typeface="Liberation Serif"/>
                          <a:ea typeface="Times New Roman"/>
                        </a:rPr>
                        <a:t>12</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spcAft>
                          <a:spcPts val="0"/>
                        </a:spcAft>
                      </a:pPr>
                      <a:r>
                        <a:rPr lang="ru-RU" sz="1100" b="1" dirty="0">
                          <a:effectLst/>
                          <a:latin typeface="Liberation Serif"/>
                          <a:ea typeface="Times New Roman"/>
                        </a:rPr>
                        <a:t>Доля нарушений действующего законодательства при проведении конкурсов и аукционов на размещение заказов на закупку продукции для муниципальных нужд</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60%</a:t>
                      </a:r>
                      <a:endParaRPr lang="ru-RU" sz="1100" b="1" dirty="0">
                        <a:effectLst/>
                        <a:latin typeface="Times New Roman"/>
                        <a:ea typeface="Times New Roman"/>
                      </a:endParaRPr>
                    </a:p>
                    <a:p>
                      <a:pPr>
                        <a:spcAft>
                          <a:spcPts val="0"/>
                        </a:spcAft>
                      </a:pPr>
                      <a:r>
                        <a:rPr lang="ru-RU" sz="1100" b="1" dirty="0">
                          <a:effectLst/>
                          <a:latin typeface="Liberation Serif"/>
                          <a:ea typeface="Times New Roman"/>
                        </a:rPr>
                        <a:t> </a:t>
                      </a:r>
                      <a:endParaRPr lang="ru-RU" sz="1100" b="1" dirty="0">
                        <a:effectLst/>
                        <a:latin typeface="Times New Roman"/>
                        <a:ea typeface="Times New Roman"/>
                      </a:endParaRPr>
                    </a:p>
                    <a:p>
                      <a:pPr>
                        <a:spcAft>
                          <a:spcPts val="0"/>
                        </a:spcAft>
                      </a:pPr>
                      <a:r>
                        <a:rPr lang="ru-RU" sz="1100" b="1" dirty="0">
                          <a:effectLst/>
                          <a:latin typeface="Liberation Serif"/>
                          <a:ea typeface="Times New Roman"/>
                        </a:rPr>
                        <a:t> </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a:spcAft>
                          <a:spcPts val="0"/>
                        </a:spcAft>
                      </a:pPr>
                      <a:r>
                        <a:rPr lang="ru-RU" sz="1100" b="1" dirty="0" smtClean="0">
                          <a:effectLst/>
                          <a:latin typeface="Liberation Serif"/>
                          <a:ea typeface="Times New Roman"/>
                        </a:rPr>
                        <a:t>52%</a:t>
                      </a:r>
                      <a:endParaRPr lang="ru-RU" sz="1100" b="1" dirty="0">
                        <a:effectLst/>
                        <a:latin typeface="Times New Roman"/>
                        <a:ea typeface="Times New Roman"/>
                      </a:endParaRPr>
                    </a:p>
                  </a:txBody>
                  <a:tcPr marL="29263" marR="2926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40000"/>
                        <a:lumOff val="60000"/>
                      </a:schemeClr>
                    </a:solidFill>
                  </a:tcPr>
                </a:tc>
              </a:tr>
            </a:tbl>
          </a:graphicData>
        </a:graphic>
      </p:graphicFrame>
    </p:spTree>
    <p:extLst>
      <p:ext uri="{BB962C8B-B14F-4D97-AF65-F5344CB8AC3E}">
        <p14:creationId xmlns:p14="http://schemas.microsoft.com/office/powerpoint/2010/main" val="130963966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09320"/>
            <a:ext cx="467544" cy="338554"/>
          </a:xfrm>
          <a:prstGeom prst="rect">
            <a:avLst/>
          </a:prstGeom>
          <a:noFill/>
        </p:spPr>
        <p:txBody>
          <a:bodyPr wrap="square" rtlCol="0">
            <a:spAutoFit/>
          </a:bodyPr>
          <a:lstStyle/>
          <a:p>
            <a:pPr algn="ctr"/>
            <a:r>
              <a:rPr lang="ru-RU" sz="1600" b="1" dirty="0">
                <a:solidFill>
                  <a:schemeClr val="bg1"/>
                </a:solidFill>
                <a:latin typeface="Franklin Gothic Book" pitchFamily="34" charset="0"/>
                <a:cs typeface="Times New Roman" pitchFamily="18" charset="0"/>
              </a:rPr>
              <a:t>2</a:t>
            </a:r>
          </a:p>
        </p:txBody>
      </p:sp>
      <p:sp>
        <p:nvSpPr>
          <p:cNvPr id="3" name="Прямоугольник 2"/>
          <p:cNvSpPr/>
          <p:nvPr/>
        </p:nvSpPr>
        <p:spPr>
          <a:xfrm>
            <a:off x="314435" y="836712"/>
            <a:ext cx="8307551" cy="923330"/>
          </a:xfrm>
          <a:prstGeom prst="rect">
            <a:avLst/>
          </a:prstGeom>
        </p:spPr>
        <p:txBody>
          <a:bodyPr wrap="square">
            <a:spAutoFit/>
          </a:bodyPr>
          <a:lstStyle/>
          <a:p>
            <a:pPr algn="just"/>
            <a:endParaRPr lang="ru-RU" sz="3000" dirty="0" smtClean="0">
              <a:latin typeface="Times New Roman"/>
              <a:ea typeface="Calibri"/>
            </a:endParaRPr>
          </a:p>
          <a:p>
            <a:pPr algn="just"/>
            <a:endParaRPr lang="ru-RU" sz="2400" dirty="0"/>
          </a:p>
        </p:txBody>
      </p:sp>
      <p:sp>
        <p:nvSpPr>
          <p:cNvPr id="14" name="TextBox 13"/>
          <p:cNvSpPr txBox="1"/>
          <p:nvPr/>
        </p:nvSpPr>
        <p:spPr>
          <a:xfrm>
            <a:off x="252498" y="1021378"/>
            <a:ext cx="8755170" cy="584775"/>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ctr"/>
            <a:r>
              <a:rPr lang="ru-RU" sz="1600" b="1" cap="all" dirty="0">
                <a:solidFill>
                  <a:schemeClr val="tx1"/>
                </a:solidFill>
                <a:latin typeface="Arial" pitchFamily="34" charset="0"/>
                <a:cs typeface="Arial" pitchFamily="34" charset="0"/>
              </a:rPr>
              <a:t>Комиссия по координации работы по противодействию коррупции </a:t>
            </a:r>
          </a:p>
          <a:p>
            <a:pPr algn="ctr"/>
            <a:r>
              <a:rPr lang="ru-RU" sz="1600" b="1" cap="all" dirty="0">
                <a:solidFill>
                  <a:schemeClr val="tx1"/>
                </a:solidFill>
                <a:latin typeface="Arial" pitchFamily="34" charset="0"/>
                <a:cs typeface="Arial" pitchFamily="34" charset="0"/>
              </a:rPr>
              <a:t>в городском округе </a:t>
            </a:r>
            <a:r>
              <a:rPr lang="ru-RU" sz="1600" b="1" cap="all" dirty="0" err="1" smtClean="0">
                <a:solidFill>
                  <a:schemeClr val="tx1"/>
                </a:solidFill>
                <a:latin typeface="Arial" pitchFamily="34" charset="0"/>
                <a:cs typeface="Arial" pitchFamily="34" charset="0"/>
              </a:rPr>
              <a:t>первоуральск</a:t>
            </a:r>
            <a:r>
              <a:rPr lang="ru-RU" sz="1600" b="1" cap="all" dirty="0" smtClean="0">
                <a:solidFill>
                  <a:schemeClr val="tx1"/>
                </a:solidFill>
                <a:latin typeface="Arial" pitchFamily="34" charset="0"/>
                <a:cs typeface="Arial" pitchFamily="34" charset="0"/>
              </a:rPr>
              <a:t>  </a:t>
            </a:r>
            <a:endParaRPr lang="ru-RU" sz="1600" b="1" cap="all" dirty="0">
              <a:solidFill>
                <a:schemeClr val="tx1"/>
              </a:solidFill>
              <a:latin typeface="Arial" pitchFamily="34" charset="0"/>
              <a:cs typeface="Arial" pitchFamily="34" charset="0"/>
            </a:endParaRPr>
          </a:p>
        </p:txBody>
      </p:sp>
      <p:sp>
        <p:nvSpPr>
          <p:cNvPr id="12" name="Прямоугольник 11"/>
          <p:cNvSpPr/>
          <p:nvPr/>
        </p:nvSpPr>
        <p:spPr>
          <a:xfrm>
            <a:off x="3829038" y="2021595"/>
            <a:ext cx="151216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b="1" dirty="0">
              <a:solidFill>
                <a:schemeClr val="tx1"/>
              </a:solidFill>
              <a:latin typeface="Times New Roman" pitchFamily="18" charset="0"/>
              <a:cs typeface="Times New Roman" pitchFamily="18" charset="0"/>
            </a:endParaRPr>
          </a:p>
        </p:txBody>
      </p:sp>
      <p:sp>
        <p:nvSpPr>
          <p:cNvPr id="4" name="Прямоугольник 3"/>
          <p:cNvSpPr/>
          <p:nvPr/>
        </p:nvSpPr>
        <p:spPr>
          <a:xfrm>
            <a:off x="179512" y="-21391"/>
            <a:ext cx="8442474" cy="338554"/>
          </a:xfrm>
          <a:prstGeom prst="rect">
            <a:avLst/>
          </a:prstGeom>
        </p:spPr>
        <p:txBody>
          <a:bodyPr wrap="square">
            <a:spAutoFit/>
          </a:bodyPr>
          <a:lstStyle/>
          <a:p>
            <a:pPr algn="ctr"/>
            <a:endParaRPr lang="ru-RU" sz="1600" dirty="0">
              <a:latin typeface="Arial" pitchFamily="34" charset="0"/>
              <a:cs typeface="Arial" pitchFamily="34" charset="0"/>
            </a:endParaRPr>
          </a:p>
        </p:txBody>
      </p:sp>
      <p:sp>
        <p:nvSpPr>
          <p:cNvPr id="16" name="Прямоугольник 15"/>
          <p:cNvSpPr/>
          <p:nvPr/>
        </p:nvSpPr>
        <p:spPr>
          <a:xfrm>
            <a:off x="1547664" y="1760042"/>
            <a:ext cx="7272808" cy="376417"/>
          </a:xfrm>
          <a:prstGeom prst="rect">
            <a:avLst/>
          </a:prstGeom>
          <a:solidFill>
            <a:schemeClr val="accent6">
              <a:lumMod val="40000"/>
              <a:lumOff val="60000"/>
            </a:schemeClr>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1600" b="1" dirty="0" smtClean="0">
                <a:solidFill>
                  <a:schemeClr val="tx1"/>
                </a:solidFill>
                <a:latin typeface="Arial" pitchFamily="34" charset="0"/>
                <a:ea typeface="Calibri"/>
                <a:cs typeface="Arial" pitchFamily="34" charset="0"/>
              </a:rPr>
              <a:t>Вопросы, рассмотренные на заседаниях комиссии </a:t>
            </a:r>
            <a:endParaRPr lang="ru-RU" sz="1600" b="1" dirty="0">
              <a:solidFill>
                <a:schemeClr val="tx1"/>
              </a:solidFill>
              <a:latin typeface="Arial" pitchFamily="34" charset="0"/>
              <a:cs typeface="Arial" pitchFamily="34" charset="0"/>
            </a:endParaRPr>
          </a:p>
        </p:txBody>
      </p:sp>
      <p:sp>
        <p:nvSpPr>
          <p:cNvPr id="20" name="Скругленный прямоугольник 19"/>
          <p:cNvSpPr/>
          <p:nvPr/>
        </p:nvSpPr>
        <p:spPr>
          <a:xfrm>
            <a:off x="1425793" y="2299943"/>
            <a:ext cx="7448563" cy="4138216"/>
          </a:xfrm>
          <a:prstGeom prst="roundRect">
            <a:avLst/>
          </a:prstGeom>
          <a:ln/>
        </p:spPr>
        <p:style>
          <a:lnRef idx="1">
            <a:schemeClr val="accent6"/>
          </a:lnRef>
          <a:fillRef idx="2">
            <a:schemeClr val="accent6"/>
          </a:fillRef>
          <a:effectRef idx="1">
            <a:schemeClr val="accent6"/>
          </a:effectRef>
          <a:fontRef idx="minor">
            <a:schemeClr val="dk1"/>
          </a:fontRef>
        </p:style>
        <p:txBody>
          <a:bodyPr rtlCol="0" anchor="ctr"/>
          <a:lstStyle/>
          <a:p>
            <a:pPr marL="171450" indent="-171450" algn="just">
              <a:buFont typeface="Wingdings" pitchFamily="2" charset="2"/>
              <a:buChar char="Ø"/>
            </a:pPr>
            <a:r>
              <a:rPr lang="ru-RU" sz="1200" dirty="0" smtClean="0">
                <a:latin typeface="Arial" pitchFamily="34" charset="0"/>
                <a:cs typeface="Arial" pitchFamily="34" charset="0"/>
              </a:rPr>
              <a:t>О выполнении Плана </a:t>
            </a:r>
            <a:r>
              <a:rPr lang="ru-RU" sz="1200" dirty="0" smtClean="0">
                <a:latin typeface="Arial" pitchFamily="34" charset="0"/>
                <a:cs typeface="Arial" pitchFamily="34" charset="0"/>
              </a:rPr>
              <a:t>мероприятий</a:t>
            </a:r>
            <a:r>
              <a:rPr lang="ru-RU" sz="1200" dirty="0" smtClean="0">
                <a:latin typeface="Arial" pitchFamily="34" charset="0"/>
                <a:cs typeface="Arial" pitchFamily="34" charset="0"/>
              </a:rPr>
              <a:t> </a:t>
            </a:r>
            <a:r>
              <a:rPr lang="ru-RU" sz="1200" dirty="0" smtClean="0">
                <a:latin typeface="Arial" pitchFamily="34" charset="0"/>
                <a:cs typeface="Arial" pitchFamily="34" charset="0"/>
              </a:rPr>
              <a:t>органов местного самоуправления городского округа Первоуральск по противодействию коррупции.</a:t>
            </a:r>
            <a:endParaRPr lang="ru-RU" sz="1200" dirty="0" smtClean="0">
              <a:solidFill>
                <a:schemeClr val="tx1"/>
              </a:solidFill>
              <a:latin typeface="Arial" pitchFamily="34" charset="0"/>
              <a:cs typeface="Arial" pitchFamily="34" charset="0"/>
            </a:endParaRPr>
          </a:p>
          <a:p>
            <a:pPr marL="171450" indent="-171450" algn="just">
              <a:buFont typeface="Wingdings" pitchFamily="2" charset="2"/>
              <a:buChar char="Ø"/>
            </a:pPr>
            <a:r>
              <a:rPr lang="ru-RU" sz="1200" dirty="0" smtClean="0">
                <a:latin typeface="Arial" pitchFamily="34" charset="0"/>
                <a:cs typeface="Arial" pitchFamily="34" charset="0"/>
              </a:rPr>
              <a:t>О результатах финансовой проверки использования муниципального имущества, расходования средств местного бюджета, соблюдения требований на размещение заказов на поставки товаров, выполнения работ,  оказания услуг для муниципальных нужд.</a:t>
            </a:r>
            <a:endParaRPr lang="ru-RU" sz="1200" dirty="0" smtClean="0">
              <a:solidFill>
                <a:schemeClr val="tx1"/>
              </a:solidFill>
              <a:latin typeface="Arial" pitchFamily="34" charset="0"/>
              <a:cs typeface="Arial" pitchFamily="34" charset="0"/>
            </a:endParaRPr>
          </a:p>
          <a:p>
            <a:pPr marL="171450" indent="-171450" algn="just">
              <a:buFont typeface="Wingdings" pitchFamily="2" charset="2"/>
              <a:buChar char="Ø"/>
            </a:pPr>
            <a:r>
              <a:rPr lang="ru-RU" sz="1200" dirty="0" smtClean="0">
                <a:latin typeface="Arial" pitchFamily="34" charset="0"/>
                <a:cs typeface="Arial" pitchFamily="34" charset="0"/>
              </a:rPr>
              <a:t>Анализ поступивших в органы местного самоуправления городского округа Первоуральск обращений граждан и организаций, содержащих информацию о фактах коррупции со стороны муниципальных служащих, работников муниципальных предприятий и учреждений.</a:t>
            </a:r>
            <a:endParaRPr lang="ru-RU" sz="1200" dirty="0" smtClean="0">
              <a:solidFill>
                <a:schemeClr val="tx1"/>
              </a:solidFill>
              <a:latin typeface="Arial" pitchFamily="34" charset="0"/>
              <a:cs typeface="Arial" pitchFamily="34" charset="0"/>
            </a:endParaRPr>
          </a:p>
          <a:p>
            <a:pPr marL="171450" indent="-171450" algn="just">
              <a:buFont typeface="Wingdings" pitchFamily="2" charset="2"/>
              <a:buChar char="Ø"/>
            </a:pPr>
            <a:r>
              <a:rPr lang="ru-RU" sz="1200" dirty="0" smtClean="0">
                <a:latin typeface="Arial" pitchFamily="34" charset="0"/>
                <a:cs typeface="Arial" pitchFamily="34" charset="0"/>
              </a:rPr>
              <a:t>Об освещении в СМИ информации о принимаемых мерах по противодействию коррупции. </a:t>
            </a:r>
          </a:p>
          <a:p>
            <a:pPr marL="171450" indent="-171450" algn="just">
              <a:buFont typeface="Wingdings" pitchFamily="2" charset="2"/>
              <a:buChar char="Ø"/>
            </a:pPr>
            <a:r>
              <a:rPr lang="ru-RU" sz="1200" dirty="0" smtClean="0">
                <a:latin typeface="Arial" pitchFamily="34" charset="0"/>
                <a:cs typeface="Arial" pitchFamily="34" charset="0"/>
              </a:rPr>
              <a:t>О правоприменительной практике по результатам, вступивших в законную силу решений судов, о признании недействительными ненормативных правовых актов, незаконными решений  и действий (бездействий) органов местного самоуправления муниципальных предприятий, учреждений и должностных лиц. </a:t>
            </a:r>
          </a:p>
          <a:p>
            <a:pPr marL="171450" indent="-171450" algn="just">
              <a:buFont typeface="Wingdings" pitchFamily="2" charset="2"/>
              <a:buChar char="Ø"/>
            </a:pPr>
            <a:r>
              <a:rPr lang="ru-RU" sz="1200" dirty="0" smtClean="0">
                <a:latin typeface="Arial" pitchFamily="34" charset="0"/>
                <a:cs typeface="Arial" pitchFamily="34" charset="0"/>
              </a:rPr>
              <a:t>О </a:t>
            </a:r>
            <a:r>
              <a:rPr lang="ru-RU" sz="1200" dirty="0">
                <a:latin typeface="Arial" pitchFamily="34" charset="0"/>
                <a:cs typeface="Arial" pitchFamily="34" charset="0"/>
              </a:rPr>
              <a:t>реализации мер по противодействию коррупции в муниципальных организациях городского округа </a:t>
            </a:r>
            <a:r>
              <a:rPr lang="ru-RU" sz="1200" dirty="0" smtClean="0">
                <a:latin typeface="Arial" pitchFamily="34" charset="0"/>
                <a:cs typeface="Arial" pitchFamily="34" charset="0"/>
              </a:rPr>
              <a:t>Первоуральск.</a:t>
            </a:r>
          </a:p>
          <a:p>
            <a:pPr marL="171450" indent="-171450" algn="just">
              <a:buFont typeface="Wingdings" pitchFamily="2" charset="2"/>
              <a:buChar char="Ø"/>
            </a:pPr>
            <a:r>
              <a:rPr lang="ru-RU" sz="1200" dirty="0" smtClean="0">
                <a:latin typeface="Arial" pitchFamily="34" charset="0"/>
                <a:cs typeface="Arial" pitchFamily="34" charset="0"/>
              </a:rPr>
              <a:t>Об анализе статистической отчетности о выявленных на территории городского округа Первоуральск коррупционных правонарушениях. </a:t>
            </a:r>
          </a:p>
          <a:p>
            <a:pPr marL="171450" indent="-171450" algn="just">
              <a:buFont typeface="Wingdings" pitchFamily="2" charset="2"/>
              <a:buChar char="Ø"/>
            </a:pPr>
            <a:r>
              <a:rPr lang="ru-RU" sz="1200" dirty="0" smtClean="0">
                <a:latin typeface="Arial" pitchFamily="34" charset="0"/>
                <a:cs typeface="Arial" pitchFamily="34" charset="0"/>
              </a:rPr>
              <a:t>О результатах проверок, проведенных в сфере ЖКХ и выявленных в ходе проверки коррупционных правонарушений в сфере ЖКХ</a:t>
            </a:r>
            <a:r>
              <a:rPr lang="ru-RU" sz="1050" dirty="0" smtClean="0">
                <a:latin typeface="Arial" pitchFamily="34" charset="0"/>
                <a:cs typeface="Arial" pitchFamily="34" charset="0"/>
              </a:rPr>
              <a:t>.  </a:t>
            </a:r>
          </a:p>
          <a:p>
            <a:pPr algn="just"/>
            <a:endParaRPr lang="ru-RU" sz="1050" dirty="0" smtClean="0">
              <a:latin typeface="Arial" pitchFamily="34" charset="0"/>
              <a:cs typeface="Arial" pitchFamily="34" charset="0"/>
            </a:endParaRPr>
          </a:p>
          <a:p>
            <a:pPr algn="just"/>
            <a:r>
              <a:rPr lang="ru-RU" sz="1050" dirty="0" smtClean="0">
                <a:solidFill>
                  <a:schemeClr val="tx1"/>
                </a:solidFill>
                <a:latin typeface="Arial" pitchFamily="34" charset="0"/>
                <a:cs typeface="Arial" pitchFamily="34" charset="0"/>
              </a:rPr>
              <a:t>   </a:t>
            </a:r>
            <a:endParaRPr lang="ru-RU" sz="1050" dirty="0">
              <a:solidFill>
                <a:schemeClr val="tx1"/>
              </a:solidFill>
              <a:latin typeface="Arial" pitchFamily="34" charset="0"/>
              <a:cs typeface="Arial" pitchFamily="34" charset="0"/>
            </a:endParaRPr>
          </a:p>
        </p:txBody>
      </p:sp>
      <p:sp>
        <p:nvSpPr>
          <p:cNvPr id="21" name="Прямоугольник 20"/>
          <p:cNvSpPr/>
          <p:nvPr/>
        </p:nvSpPr>
        <p:spPr>
          <a:xfrm>
            <a:off x="291746" y="86033"/>
            <a:ext cx="8218005" cy="646331"/>
          </a:xfrm>
          <a:prstGeom prst="rect">
            <a:avLst/>
          </a:prstGeom>
        </p:spPr>
        <p:txBody>
          <a:bodyPr wrap="square">
            <a:spAutoFit/>
          </a:bodyPr>
          <a:lstStyle/>
          <a:p>
            <a:pPr algn="ctr"/>
            <a:r>
              <a:rPr lang="ru-RU" b="1" cap="all" dirty="0" err="1">
                <a:latin typeface="Times New Roman" pitchFamily="18" charset="0"/>
                <a:cs typeface="Times New Roman" pitchFamily="18" charset="0"/>
              </a:rPr>
              <a:t>КООрдинация</a:t>
            </a:r>
            <a:r>
              <a:rPr lang="ru-RU" b="1" cap="all" dirty="0">
                <a:latin typeface="Times New Roman" pitchFamily="18" charset="0"/>
                <a:cs typeface="Times New Roman" pitchFamily="18" charset="0"/>
              </a:rPr>
              <a:t>  работы по противодействию коррупции </a:t>
            </a:r>
          </a:p>
          <a:p>
            <a:pPr algn="ctr"/>
            <a:r>
              <a:rPr lang="ru-RU" b="1" cap="all" dirty="0">
                <a:latin typeface="Times New Roman" pitchFamily="18" charset="0"/>
                <a:cs typeface="Times New Roman" pitchFamily="18" charset="0"/>
              </a:rPr>
              <a:t>в городском округе Первоуральск</a:t>
            </a:r>
            <a:endParaRPr lang="ru-RU" dirty="0"/>
          </a:p>
        </p:txBody>
      </p:sp>
      <p:sp>
        <p:nvSpPr>
          <p:cNvPr id="26" name="Скругленный прямоугольник 25"/>
          <p:cNvSpPr/>
          <p:nvPr/>
        </p:nvSpPr>
        <p:spPr>
          <a:xfrm>
            <a:off x="59697" y="4074265"/>
            <a:ext cx="1320598" cy="5040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ru-RU" sz="1400" b="1" dirty="0">
                <a:latin typeface="Arial" pitchFamily="34" charset="0"/>
                <a:cs typeface="Arial" pitchFamily="34" charset="0"/>
              </a:rPr>
              <a:t>04.04.2019</a:t>
            </a:r>
            <a:r>
              <a:rPr lang="ru-RU" sz="1400" dirty="0">
                <a:latin typeface="Arial" pitchFamily="34" charset="0"/>
                <a:cs typeface="Arial" pitchFamily="34" charset="0"/>
              </a:rPr>
              <a:t> </a:t>
            </a:r>
          </a:p>
        </p:txBody>
      </p:sp>
      <p:sp>
        <p:nvSpPr>
          <p:cNvPr id="27" name="Скругленный прямоугольник 26"/>
          <p:cNvSpPr/>
          <p:nvPr/>
        </p:nvSpPr>
        <p:spPr>
          <a:xfrm>
            <a:off x="50723" y="4596804"/>
            <a:ext cx="1296144" cy="5040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ru-RU" sz="1400" b="1" dirty="0">
                <a:latin typeface="Arial" pitchFamily="34" charset="0"/>
                <a:cs typeface="Arial" pitchFamily="34" charset="0"/>
              </a:rPr>
              <a:t>05.07.2019</a:t>
            </a:r>
            <a:r>
              <a:rPr lang="ru-RU" b="1" dirty="0"/>
              <a:t> </a:t>
            </a:r>
          </a:p>
        </p:txBody>
      </p:sp>
      <p:sp>
        <p:nvSpPr>
          <p:cNvPr id="28" name="Скругленный прямоугольник 27"/>
          <p:cNvSpPr/>
          <p:nvPr/>
        </p:nvSpPr>
        <p:spPr>
          <a:xfrm>
            <a:off x="89971" y="5131590"/>
            <a:ext cx="1296144" cy="5040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ru-RU" sz="1400" b="1" dirty="0">
                <a:latin typeface="Arial" pitchFamily="34" charset="0"/>
                <a:cs typeface="Arial" pitchFamily="34" charset="0"/>
              </a:rPr>
              <a:t>08.10.2019</a:t>
            </a:r>
            <a:r>
              <a:rPr lang="ru-RU" sz="1400" dirty="0">
                <a:latin typeface="Arial" pitchFamily="34" charset="0"/>
                <a:cs typeface="Arial" pitchFamily="34" charset="0"/>
              </a:rPr>
              <a:t> </a:t>
            </a:r>
          </a:p>
        </p:txBody>
      </p:sp>
      <p:sp>
        <p:nvSpPr>
          <p:cNvPr id="29" name="Скругленный прямоугольник 28"/>
          <p:cNvSpPr/>
          <p:nvPr/>
        </p:nvSpPr>
        <p:spPr>
          <a:xfrm>
            <a:off x="80716" y="5635727"/>
            <a:ext cx="1296143" cy="5040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1400" b="1" dirty="0">
                <a:latin typeface="Arial" pitchFamily="34" charset="0"/>
                <a:cs typeface="Arial" pitchFamily="34" charset="0"/>
              </a:rPr>
              <a:t>24.12.2019 </a:t>
            </a:r>
          </a:p>
        </p:txBody>
      </p:sp>
      <p:sp>
        <p:nvSpPr>
          <p:cNvPr id="2" name="Скругленный прямоугольник 1"/>
          <p:cNvSpPr/>
          <p:nvPr/>
        </p:nvSpPr>
        <p:spPr>
          <a:xfrm>
            <a:off x="80716" y="6186131"/>
            <a:ext cx="1308371" cy="504056"/>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1400" b="1" dirty="0">
                <a:latin typeface="Arial" pitchFamily="34" charset="0"/>
                <a:cs typeface="Arial" pitchFamily="34" charset="0"/>
              </a:rPr>
              <a:t>06.10.2020</a:t>
            </a:r>
          </a:p>
        </p:txBody>
      </p:sp>
      <p:sp>
        <p:nvSpPr>
          <p:cNvPr id="19" name="Скругленный прямоугольник 18"/>
          <p:cNvSpPr/>
          <p:nvPr/>
        </p:nvSpPr>
        <p:spPr>
          <a:xfrm>
            <a:off x="59697" y="3501008"/>
            <a:ext cx="1320598" cy="5040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ru-RU" sz="1400" b="1" dirty="0" smtClean="0">
                <a:latin typeface="Arial" pitchFamily="34" charset="0"/>
                <a:cs typeface="Arial" pitchFamily="34" charset="0"/>
              </a:rPr>
              <a:t>25.12.2018</a:t>
            </a:r>
            <a:r>
              <a:rPr lang="ru-RU" sz="1400" dirty="0" smtClean="0">
                <a:latin typeface="Arial" pitchFamily="34" charset="0"/>
                <a:cs typeface="Arial" pitchFamily="34" charset="0"/>
              </a:rPr>
              <a:t> </a:t>
            </a:r>
            <a:endParaRPr lang="ru-RU" sz="1400" dirty="0">
              <a:latin typeface="Arial" pitchFamily="34" charset="0"/>
              <a:cs typeface="Arial" pitchFamily="34" charset="0"/>
            </a:endParaRPr>
          </a:p>
        </p:txBody>
      </p:sp>
      <p:sp>
        <p:nvSpPr>
          <p:cNvPr id="22" name="Скругленный прямоугольник 21"/>
          <p:cNvSpPr/>
          <p:nvPr/>
        </p:nvSpPr>
        <p:spPr>
          <a:xfrm>
            <a:off x="74601" y="2924944"/>
            <a:ext cx="1320598" cy="5040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ru-RU" sz="1400" b="1" dirty="0" smtClean="0">
                <a:latin typeface="Arial" pitchFamily="34" charset="0"/>
                <a:cs typeface="Arial" pitchFamily="34" charset="0"/>
              </a:rPr>
              <a:t>04.10.2018</a:t>
            </a:r>
            <a:r>
              <a:rPr lang="ru-RU" sz="1400" dirty="0" smtClean="0">
                <a:latin typeface="Arial" pitchFamily="34" charset="0"/>
                <a:cs typeface="Arial" pitchFamily="34" charset="0"/>
              </a:rPr>
              <a:t> </a:t>
            </a:r>
            <a:endParaRPr lang="ru-RU" sz="1400" dirty="0">
              <a:latin typeface="Arial" pitchFamily="34" charset="0"/>
              <a:cs typeface="Arial" pitchFamily="34" charset="0"/>
            </a:endParaRPr>
          </a:p>
        </p:txBody>
      </p:sp>
      <p:sp>
        <p:nvSpPr>
          <p:cNvPr id="23" name="Скругленный прямоугольник 22"/>
          <p:cNvSpPr/>
          <p:nvPr/>
        </p:nvSpPr>
        <p:spPr>
          <a:xfrm>
            <a:off x="80716" y="2400325"/>
            <a:ext cx="1320598" cy="5040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ru-RU" sz="1400" b="1" dirty="0" smtClean="0">
                <a:latin typeface="Arial" pitchFamily="34" charset="0"/>
                <a:cs typeface="Arial" pitchFamily="34" charset="0"/>
              </a:rPr>
              <a:t>06.06.2018</a:t>
            </a:r>
            <a:r>
              <a:rPr lang="ru-RU" sz="1400" dirty="0" smtClean="0">
                <a:latin typeface="Arial" pitchFamily="34" charset="0"/>
                <a:cs typeface="Arial" pitchFamily="34" charset="0"/>
              </a:rPr>
              <a:t> </a:t>
            </a:r>
            <a:endParaRPr lang="ru-RU" sz="1400" dirty="0">
              <a:latin typeface="Arial" pitchFamily="34" charset="0"/>
              <a:cs typeface="Arial" pitchFamily="34" charset="0"/>
            </a:endParaRPr>
          </a:p>
        </p:txBody>
      </p:sp>
      <p:sp>
        <p:nvSpPr>
          <p:cNvPr id="24" name="Скругленный прямоугольник 23"/>
          <p:cNvSpPr/>
          <p:nvPr/>
        </p:nvSpPr>
        <p:spPr>
          <a:xfrm>
            <a:off x="107023" y="1857679"/>
            <a:ext cx="1320598" cy="50405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r>
              <a:rPr lang="ru-RU" sz="1400" b="1" dirty="0" smtClean="0">
                <a:latin typeface="Arial" pitchFamily="34" charset="0"/>
                <a:cs typeface="Arial" pitchFamily="34" charset="0"/>
              </a:rPr>
              <a:t>05.04.2018</a:t>
            </a:r>
            <a:r>
              <a:rPr lang="ru-RU" sz="1400" dirty="0" smtClean="0">
                <a:latin typeface="Arial" pitchFamily="34" charset="0"/>
                <a:cs typeface="Arial" pitchFamily="34" charset="0"/>
              </a:rPr>
              <a:t> </a:t>
            </a:r>
            <a:endParaRPr lang="ru-RU"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09320"/>
            <a:ext cx="467544" cy="338554"/>
          </a:xfrm>
          <a:prstGeom prst="rect">
            <a:avLst/>
          </a:prstGeom>
          <a:noFill/>
        </p:spPr>
        <p:txBody>
          <a:bodyPr wrap="square" rtlCol="0">
            <a:spAutoFit/>
          </a:bodyPr>
          <a:lstStyle/>
          <a:p>
            <a:pPr algn="ctr"/>
            <a:r>
              <a:rPr lang="ru-RU" sz="1600" b="1" dirty="0" smtClean="0">
                <a:solidFill>
                  <a:schemeClr val="bg1"/>
                </a:solidFill>
                <a:latin typeface="Franklin Gothic Book" pitchFamily="34" charset="0"/>
                <a:cs typeface="Times New Roman" pitchFamily="18" charset="0"/>
              </a:rPr>
              <a:t>3</a:t>
            </a:r>
            <a:endParaRPr lang="ru-RU" sz="1600" b="1" dirty="0">
              <a:solidFill>
                <a:schemeClr val="bg1"/>
              </a:solidFill>
              <a:latin typeface="Franklin Gothic Book" pitchFamily="34" charset="0"/>
              <a:cs typeface="Times New Roman" pitchFamily="18" charset="0"/>
            </a:endParaRPr>
          </a:p>
        </p:txBody>
      </p:sp>
      <p:sp>
        <p:nvSpPr>
          <p:cNvPr id="3" name="Прямоугольник 2"/>
          <p:cNvSpPr/>
          <p:nvPr/>
        </p:nvSpPr>
        <p:spPr>
          <a:xfrm>
            <a:off x="314435" y="836712"/>
            <a:ext cx="8307551" cy="923330"/>
          </a:xfrm>
          <a:prstGeom prst="rect">
            <a:avLst/>
          </a:prstGeom>
        </p:spPr>
        <p:txBody>
          <a:bodyPr wrap="square">
            <a:spAutoFit/>
          </a:bodyPr>
          <a:lstStyle/>
          <a:p>
            <a:pPr algn="just"/>
            <a:endParaRPr lang="ru-RU" sz="3000" dirty="0" smtClean="0">
              <a:latin typeface="Times New Roman"/>
              <a:ea typeface="Calibri"/>
            </a:endParaRPr>
          </a:p>
          <a:p>
            <a:pPr algn="just"/>
            <a:endParaRPr lang="ru-RU" sz="2400" dirty="0"/>
          </a:p>
        </p:txBody>
      </p:sp>
      <p:sp>
        <p:nvSpPr>
          <p:cNvPr id="14" name="TextBox 13"/>
          <p:cNvSpPr txBox="1"/>
          <p:nvPr/>
        </p:nvSpPr>
        <p:spPr>
          <a:xfrm>
            <a:off x="118851" y="1021378"/>
            <a:ext cx="8856984" cy="738664"/>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ctr"/>
            <a:r>
              <a:rPr lang="ru-RU" sz="1400" b="1" cap="all" dirty="0">
                <a:solidFill>
                  <a:schemeClr val="tx1"/>
                </a:solidFill>
                <a:latin typeface="Times New Roman" pitchFamily="18" charset="0"/>
                <a:cs typeface="Times New Roman" pitchFamily="18" charset="0"/>
              </a:rPr>
              <a:t>План РАБОТЫ ОРГАНОВ МЕСТНОГО САМОУПРАВЛЕНИЯ ГОРОДСКОГО ОКРУГА ПЕРВОУРАЛЬСК  ПО ПРОТИВОДЕЙСТВИЮ КОРРУПЦИИ НА 2018 – </a:t>
            </a:r>
            <a:r>
              <a:rPr lang="ru-RU" sz="1400" b="1" cap="all" dirty="0" smtClean="0">
                <a:solidFill>
                  <a:schemeClr val="tx1"/>
                </a:solidFill>
                <a:latin typeface="Times New Roman" pitchFamily="18" charset="0"/>
                <a:cs typeface="Times New Roman" pitchFamily="18" charset="0"/>
              </a:rPr>
              <a:t>2020 </a:t>
            </a:r>
            <a:r>
              <a:rPr lang="ru-RU" sz="1400" b="1" cap="all" dirty="0">
                <a:solidFill>
                  <a:schemeClr val="tx1"/>
                </a:solidFill>
                <a:latin typeface="Times New Roman" pitchFamily="18" charset="0"/>
                <a:cs typeface="Times New Roman" pitchFamily="18" charset="0"/>
              </a:rPr>
              <a:t>ГОДЫ, </a:t>
            </a:r>
            <a:r>
              <a:rPr lang="ru-RU" sz="1400" b="1" cap="all" dirty="0" smtClean="0">
                <a:solidFill>
                  <a:schemeClr val="tx1"/>
                </a:solidFill>
                <a:latin typeface="Times New Roman" pitchFamily="18" charset="0"/>
                <a:cs typeface="Times New Roman" pitchFamily="18" charset="0"/>
              </a:rPr>
              <a:t>УТВЕРЖДЕН </a:t>
            </a:r>
            <a:r>
              <a:rPr lang="ru-RU" sz="1400" b="1" cap="all" dirty="0">
                <a:solidFill>
                  <a:schemeClr val="tx1"/>
                </a:solidFill>
                <a:latin typeface="Times New Roman" pitchFamily="18" charset="0"/>
                <a:cs typeface="Times New Roman" pitchFamily="18" charset="0"/>
              </a:rPr>
              <a:t>РАСПОРЯЖЕНЕИЕМ ГЛАВЫ ГОРОДСКОГО ОКРУГА ПЕРВОУРАЛЬСК ОТ 11.09.2018 № 244</a:t>
            </a:r>
          </a:p>
        </p:txBody>
      </p:sp>
      <p:sp>
        <p:nvSpPr>
          <p:cNvPr id="12" name="Прямоугольник 11"/>
          <p:cNvSpPr/>
          <p:nvPr/>
        </p:nvSpPr>
        <p:spPr>
          <a:xfrm>
            <a:off x="3829038" y="2021595"/>
            <a:ext cx="151216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600" b="1" dirty="0">
              <a:solidFill>
                <a:schemeClr val="tx1"/>
              </a:solidFill>
              <a:latin typeface="Times New Roman" pitchFamily="18" charset="0"/>
              <a:cs typeface="Times New Roman" pitchFamily="18" charset="0"/>
            </a:endParaRPr>
          </a:p>
        </p:txBody>
      </p:sp>
      <p:sp>
        <p:nvSpPr>
          <p:cNvPr id="4" name="Прямоугольник 3"/>
          <p:cNvSpPr/>
          <p:nvPr/>
        </p:nvSpPr>
        <p:spPr>
          <a:xfrm>
            <a:off x="179512" y="-21391"/>
            <a:ext cx="8442474" cy="1077218"/>
          </a:xfrm>
          <a:prstGeom prst="rect">
            <a:avLst/>
          </a:prstGeom>
        </p:spPr>
        <p:txBody>
          <a:bodyPr wrap="square">
            <a:spAutoFit/>
          </a:bodyPr>
          <a:lstStyle/>
          <a:p>
            <a:pPr algn="ctr"/>
            <a:r>
              <a:rPr lang="ru-RU" sz="1600" b="1" cap="all" dirty="0">
                <a:latin typeface="Arial" pitchFamily="34" charset="0"/>
                <a:cs typeface="Arial" pitchFamily="34" charset="0"/>
              </a:rPr>
              <a:t>Реализация  </a:t>
            </a:r>
            <a:r>
              <a:rPr lang="ru-RU" sz="1600" b="1" cap="all" dirty="0" err="1">
                <a:latin typeface="Arial" pitchFamily="34" charset="0"/>
                <a:cs typeface="Arial" pitchFamily="34" charset="0"/>
              </a:rPr>
              <a:t>ПланА</a:t>
            </a:r>
            <a:r>
              <a:rPr lang="ru-RU" sz="1600" b="1" cap="all" dirty="0">
                <a:latin typeface="Arial" pitchFamily="34" charset="0"/>
                <a:cs typeface="Arial" pitchFamily="34" charset="0"/>
              </a:rPr>
              <a:t> РАБОТЫ ОРГАНОВ МЕСТНОГО САМОУПРАВЛЕНИЯ ГОРОДСКОГО ОКРУГА ПЕРВОУРАЛЬСК  ПО ПРОТИВОДЕЙСТВИЮ КОРРУПЦИИ НА 2018 – </a:t>
            </a:r>
            <a:r>
              <a:rPr lang="ru-RU" sz="1600" b="1" cap="all" dirty="0" smtClean="0">
                <a:latin typeface="Arial" pitchFamily="34" charset="0"/>
                <a:cs typeface="Arial" pitchFamily="34" charset="0"/>
              </a:rPr>
              <a:t>2020 </a:t>
            </a:r>
            <a:r>
              <a:rPr lang="ru-RU" sz="1600" b="1" cap="all" dirty="0">
                <a:latin typeface="Arial" pitchFamily="34" charset="0"/>
                <a:cs typeface="Arial" pitchFamily="34" charset="0"/>
              </a:rPr>
              <a:t>ГОДЫ</a:t>
            </a:r>
            <a:r>
              <a:rPr lang="ru-RU" sz="1600" dirty="0">
                <a:latin typeface="Arial" pitchFamily="34" charset="0"/>
                <a:cs typeface="Arial" pitchFamily="34" charset="0"/>
              </a:rPr>
              <a:t/>
            </a:r>
            <a:br>
              <a:rPr lang="ru-RU" sz="1600" dirty="0">
                <a:latin typeface="Arial" pitchFamily="34" charset="0"/>
                <a:cs typeface="Arial" pitchFamily="34" charset="0"/>
              </a:rPr>
            </a:br>
            <a:endParaRPr lang="ru-RU" sz="1600" dirty="0">
              <a:latin typeface="Arial" pitchFamily="34" charset="0"/>
              <a:cs typeface="Arial" pitchFamily="34" charset="0"/>
            </a:endParaRPr>
          </a:p>
        </p:txBody>
      </p:sp>
      <p:sp>
        <p:nvSpPr>
          <p:cNvPr id="16" name="Прямоугольник 15"/>
          <p:cNvSpPr/>
          <p:nvPr/>
        </p:nvSpPr>
        <p:spPr>
          <a:xfrm>
            <a:off x="123565" y="2011150"/>
            <a:ext cx="3012988" cy="652138"/>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a:solidFill>
                  <a:schemeClr val="tx1"/>
                </a:solidFill>
                <a:latin typeface="Times New Roman"/>
                <a:ea typeface="Calibri"/>
              </a:rPr>
              <a:t>В</a:t>
            </a:r>
            <a:r>
              <a:rPr lang="ru-RU" b="1" dirty="0" smtClean="0">
                <a:solidFill>
                  <a:schemeClr val="tx1"/>
                </a:solidFill>
                <a:latin typeface="Times New Roman"/>
                <a:ea typeface="Calibri"/>
              </a:rPr>
              <a:t>ключает </a:t>
            </a:r>
          </a:p>
          <a:p>
            <a:pPr algn="ctr"/>
            <a:r>
              <a:rPr lang="ru-RU" b="1" dirty="0" smtClean="0">
                <a:solidFill>
                  <a:schemeClr val="tx1"/>
                </a:solidFill>
                <a:latin typeface="Times New Roman"/>
                <a:ea typeface="Calibri"/>
              </a:rPr>
              <a:t>86 мероприятий                                </a:t>
            </a:r>
            <a:endParaRPr lang="ru-RU" b="1" dirty="0">
              <a:solidFill>
                <a:schemeClr val="tx1"/>
              </a:solidFill>
            </a:endParaRPr>
          </a:p>
        </p:txBody>
      </p:sp>
      <p:sp>
        <p:nvSpPr>
          <p:cNvPr id="17" name="Прямоугольник 16"/>
          <p:cNvSpPr/>
          <p:nvPr/>
        </p:nvSpPr>
        <p:spPr>
          <a:xfrm>
            <a:off x="6142196" y="2015100"/>
            <a:ext cx="2808312" cy="652138"/>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a:solidFill>
                  <a:schemeClr val="tx1"/>
                </a:solidFill>
                <a:latin typeface="Times New Roman"/>
                <a:ea typeface="Calibri"/>
              </a:rPr>
              <a:t>В</a:t>
            </a:r>
            <a:r>
              <a:rPr lang="ru-RU" b="1" dirty="0" smtClean="0">
                <a:solidFill>
                  <a:schemeClr val="tx1"/>
                </a:solidFill>
                <a:latin typeface="Times New Roman"/>
                <a:ea typeface="Calibri"/>
              </a:rPr>
              <a:t>ключает </a:t>
            </a:r>
          </a:p>
          <a:p>
            <a:pPr algn="ctr"/>
            <a:r>
              <a:rPr lang="ru-RU" b="1" dirty="0" smtClean="0">
                <a:solidFill>
                  <a:schemeClr val="tx1"/>
                </a:solidFill>
                <a:latin typeface="Times New Roman"/>
                <a:ea typeface="Calibri"/>
              </a:rPr>
              <a:t>15 целевых показателей</a:t>
            </a:r>
            <a:endParaRPr lang="ru-RU" b="1" dirty="0">
              <a:solidFill>
                <a:schemeClr val="tx1"/>
              </a:solidFill>
            </a:endParaRPr>
          </a:p>
        </p:txBody>
      </p:sp>
      <p:sp>
        <p:nvSpPr>
          <p:cNvPr id="19" name="Прямоугольник 18"/>
          <p:cNvSpPr/>
          <p:nvPr/>
        </p:nvSpPr>
        <p:spPr>
          <a:xfrm>
            <a:off x="3446930" y="2554184"/>
            <a:ext cx="2376264" cy="843853"/>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ru-RU" b="1" dirty="0" smtClean="0">
                <a:solidFill>
                  <a:schemeClr val="tx1"/>
                </a:solidFill>
                <a:latin typeface="Times New Roman"/>
                <a:ea typeface="Calibri"/>
              </a:rPr>
              <a:t>по 11 </a:t>
            </a:r>
            <a:r>
              <a:rPr lang="ru-RU" b="1" dirty="0">
                <a:solidFill>
                  <a:schemeClr val="tx1"/>
                </a:solidFill>
                <a:latin typeface="Times New Roman"/>
                <a:ea typeface="Calibri"/>
              </a:rPr>
              <a:t>направлениям антикоррупционной деятельности</a:t>
            </a:r>
            <a:endParaRPr lang="ru-RU" b="1" dirty="0">
              <a:solidFill>
                <a:schemeClr val="tx1"/>
              </a:solidFill>
            </a:endParaRPr>
          </a:p>
        </p:txBody>
      </p:sp>
      <p:sp>
        <p:nvSpPr>
          <p:cNvPr id="20" name="Скругленный прямоугольник 19"/>
          <p:cNvSpPr/>
          <p:nvPr/>
        </p:nvSpPr>
        <p:spPr>
          <a:xfrm>
            <a:off x="123565" y="3501008"/>
            <a:ext cx="8786663" cy="2977588"/>
          </a:xfrm>
          <a:prstGeom prst="roundRect">
            <a:avLst/>
          </a:prstGeom>
          <a:solidFill>
            <a:schemeClr val="accent6">
              <a:lumMod val="20000"/>
              <a:lumOff val="80000"/>
            </a:schemeClr>
          </a:solidFill>
          <a:ln/>
          <a:scene3d>
            <a:camera prst="orthographicFront"/>
            <a:lightRig rig="threePt" dir="t"/>
          </a:scene3d>
          <a:sp3d>
            <a:bevelT prst="relaxedInset"/>
          </a:sp3d>
        </p:spPr>
        <p:style>
          <a:lnRef idx="1">
            <a:schemeClr val="accent2"/>
          </a:lnRef>
          <a:fillRef idx="2">
            <a:schemeClr val="accent2"/>
          </a:fillRef>
          <a:effectRef idx="1">
            <a:schemeClr val="accent2"/>
          </a:effectRef>
          <a:fontRef idx="minor">
            <a:schemeClr val="dk1"/>
          </a:fontRef>
        </p:style>
        <p:txBody>
          <a:bodyPr rtlCol="0" anchor="ctr"/>
          <a:lstStyle/>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Совершенствование нормативного правового обеспечения деятельности по противодействию коррупции</a:t>
            </a:r>
          </a:p>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Повышение результативности антикоррупционной экспертизы нормативных правовых актов городского округа Первоуральск и их проектов</a:t>
            </a:r>
          </a:p>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Выполнение Национального плана противодействия коррупции на 2018 – 2020 годы, утвержденного Указом Президента Российской Федерации от 29 июня 2018 года № 378</a:t>
            </a:r>
          </a:p>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Совершенствование работы по профилактике коррупционных и иных правонарушений в системе кадровой работы</a:t>
            </a:r>
          </a:p>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Противодействие коррупции в сфере управления и распоряжения муниципальной собственностью</a:t>
            </a:r>
          </a:p>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Противодействие коррупции в бюджетной сфере</a:t>
            </a:r>
          </a:p>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Противодействие коррупции в сфере закупок товаров, работ, услуг для обеспечения муниципальных нужд</a:t>
            </a:r>
          </a:p>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Организация работы по предупреждению коррупции в муниципальных организациях</a:t>
            </a:r>
          </a:p>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Повышение результативности и эффективности работы с обращениями граждан и организаций по фактам коррупции</a:t>
            </a:r>
          </a:p>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Обеспечение открытости деятельности органов местного самоуправления</a:t>
            </a:r>
          </a:p>
          <a:p>
            <a:pPr marL="285750" indent="-285750" algn="just">
              <a:buFont typeface="Wingdings" pitchFamily="2" charset="2"/>
              <a:buChar char="Ø"/>
            </a:pPr>
            <a:r>
              <a:rPr lang="ru-RU" sz="1200" dirty="0" smtClean="0">
                <a:solidFill>
                  <a:schemeClr val="tx1"/>
                </a:solidFill>
                <a:latin typeface="Arial" pitchFamily="34" charset="0"/>
                <a:cs typeface="Arial" pitchFamily="34" charset="0"/>
              </a:rPr>
              <a:t>Обеспечение участия институтов гражданского общества в противодействии коррупции</a:t>
            </a:r>
            <a:endParaRPr lang="ru-RU" sz="1200" dirty="0">
              <a:solidFill>
                <a:schemeClr val="tx1"/>
              </a:solidFill>
              <a:latin typeface="Arial" pitchFamily="34" charset="0"/>
              <a:cs typeface="Arial" pitchFamily="34" charset="0"/>
            </a:endParaRPr>
          </a:p>
        </p:txBody>
      </p:sp>
      <p:cxnSp>
        <p:nvCxnSpPr>
          <p:cNvPr id="22" name="Прямая со стрелкой 21"/>
          <p:cNvCxnSpPr/>
          <p:nvPr/>
        </p:nvCxnSpPr>
        <p:spPr>
          <a:xfrm>
            <a:off x="1475656" y="1760042"/>
            <a:ext cx="0" cy="25110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Прямая со стрелкой 24"/>
          <p:cNvCxnSpPr/>
          <p:nvPr/>
        </p:nvCxnSpPr>
        <p:spPr>
          <a:xfrm>
            <a:off x="7740352" y="1760042"/>
            <a:ext cx="0" cy="25110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Соединительная линия уступом 9"/>
          <p:cNvCxnSpPr/>
          <p:nvPr/>
        </p:nvCxnSpPr>
        <p:spPr>
          <a:xfrm>
            <a:off x="1430706" y="2685080"/>
            <a:ext cx="2016224" cy="383880"/>
          </a:xfrm>
          <a:prstGeom prst="bentConnector3">
            <a:avLst>
              <a:gd name="adj1" fmla="val 50000"/>
            </a:avLst>
          </a:prstGeom>
          <a:ln>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831368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09320"/>
            <a:ext cx="467544" cy="338554"/>
          </a:xfrm>
          <a:prstGeom prst="rect">
            <a:avLst/>
          </a:prstGeom>
          <a:noFill/>
        </p:spPr>
        <p:txBody>
          <a:bodyPr wrap="square" rtlCol="0">
            <a:spAutoFit/>
          </a:bodyPr>
          <a:lstStyle/>
          <a:p>
            <a:pPr algn="ctr"/>
            <a:r>
              <a:rPr lang="ru-RU" sz="1600" b="1" dirty="0" smtClean="0">
                <a:solidFill>
                  <a:schemeClr val="bg1"/>
                </a:solidFill>
                <a:latin typeface="Franklin Gothic Book" pitchFamily="34" charset="0"/>
                <a:cs typeface="Times New Roman" pitchFamily="18" charset="0"/>
              </a:rPr>
              <a:t>4</a:t>
            </a:r>
            <a:endParaRPr lang="ru-RU" sz="1600" b="1" dirty="0">
              <a:solidFill>
                <a:schemeClr val="bg1"/>
              </a:solidFill>
              <a:latin typeface="Franklin Gothic Book" pitchFamily="34" charset="0"/>
              <a:cs typeface="Times New Roman" pitchFamily="18" charset="0"/>
            </a:endParaRPr>
          </a:p>
        </p:txBody>
      </p:sp>
      <p:sp>
        <p:nvSpPr>
          <p:cNvPr id="3" name="Прямоугольник 2"/>
          <p:cNvSpPr/>
          <p:nvPr/>
        </p:nvSpPr>
        <p:spPr>
          <a:xfrm>
            <a:off x="314435" y="836712"/>
            <a:ext cx="8307551" cy="923330"/>
          </a:xfrm>
          <a:prstGeom prst="rect">
            <a:avLst/>
          </a:prstGeom>
        </p:spPr>
        <p:txBody>
          <a:bodyPr wrap="square">
            <a:spAutoFit/>
          </a:bodyPr>
          <a:lstStyle/>
          <a:p>
            <a:pPr algn="just"/>
            <a:endParaRPr lang="ru-RU" sz="3000" dirty="0" smtClean="0">
              <a:latin typeface="Times New Roman"/>
              <a:ea typeface="Calibri"/>
            </a:endParaRPr>
          </a:p>
          <a:p>
            <a:pPr algn="just"/>
            <a:endParaRPr lang="ru-RU" sz="2400" dirty="0"/>
          </a:p>
        </p:txBody>
      </p:sp>
      <p:sp>
        <p:nvSpPr>
          <p:cNvPr id="14" name="TextBox 13"/>
          <p:cNvSpPr txBox="1"/>
          <p:nvPr/>
        </p:nvSpPr>
        <p:spPr>
          <a:xfrm>
            <a:off x="395536" y="1039775"/>
            <a:ext cx="4248472" cy="1815882"/>
          </a:xfrm>
          <a:prstGeom prst="rect">
            <a:avLst/>
          </a:prstGeom>
          <a:ln/>
          <a:scene3d>
            <a:camera prst="orthographicFront"/>
            <a:lightRig rig="threePt" dir="t"/>
          </a:scene3d>
          <a:sp3d>
            <a:bevelT prst="relaxedInset"/>
          </a:sp3d>
        </p:spPr>
        <p:style>
          <a:lnRef idx="1">
            <a:schemeClr val="accent2"/>
          </a:lnRef>
          <a:fillRef idx="2">
            <a:schemeClr val="accent2"/>
          </a:fillRef>
          <a:effectRef idx="1">
            <a:schemeClr val="accent2"/>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ctr"/>
            <a:r>
              <a:rPr lang="ru-RU" sz="1600" b="1" dirty="0">
                <a:latin typeface="Arial" pitchFamily="34" charset="0"/>
                <a:cs typeface="Arial" pitchFamily="34" charset="0"/>
              </a:rPr>
              <a:t>Анализ нормативных правовых актов городского округа Первоуральск в сфере противодействия коррупции, в целях приведения их в соответствие </a:t>
            </a:r>
            <a:r>
              <a:rPr lang="ru-RU" sz="1600" b="1" dirty="0" smtClean="0">
                <a:latin typeface="Arial" pitchFamily="34" charset="0"/>
                <a:cs typeface="Arial" pitchFamily="34" charset="0"/>
              </a:rPr>
              <a:t>с федеральным и областным законодательством  по </a:t>
            </a:r>
            <a:r>
              <a:rPr lang="ru-RU" sz="1600" b="1" dirty="0">
                <a:latin typeface="Arial" pitchFamily="34" charset="0"/>
                <a:cs typeface="Arial" pitchFamily="34" charset="0"/>
              </a:rPr>
              <a:t>противодействию коррупции</a:t>
            </a:r>
          </a:p>
        </p:txBody>
      </p:sp>
      <p:sp>
        <p:nvSpPr>
          <p:cNvPr id="23" name="TextBox 22"/>
          <p:cNvSpPr txBox="1"/>
          <p:nvPr/>
        </p:nvSpPr>
        <p:spPr>
          <a:xfrm>
            <a:off x="5053043" y="1058068"/>
            <a:ext cx="3695421" cy="1815882"/>
          </a:xfrm>
          <a:prstGeom prst="rect">
            <a:avLst/>
          </a:prstGeom>
          <a:ln/>
          <a:scene3d>
            <a:camera prst="orthographicFront"/>
            <a:lightRig rig="threePt" dir="t"/>
          </a:scene3d>
          <a:sp3d>
            <a:bevelT prst="relaxedInset"/>
          </a:sp3d>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ru-RU" sz="1600" b="1" dirty="0">
                <a:solidFill>
                  <a:schemeClr val="dk1"/>
                </a:solidFill>
                <a:latin typeface="Arial" pitchFamily="34" charset="0"/>
                <a:cs typeface="Arial" pitchFamily="34" charset="0"/>
              </a:rPr>
              <a:t>Своевременное принятие и внедрение административных регламентов исполнения муниципальных функций и предоставления муниципальных услуг, их своевременная </a:t>
            </a:r>
            <a:r>
              <a:rPr lang="ru-RU" sz="1600" b="1" dirty="0" smtClean="0">
                <a:latin typeface="Arial" pitchFamily="34" charset="0"/>
                <a:cs typeface="Arial" pitchFamily="34" charset="0"/>
              </a:rPr>
              <a:t>актуализация</a:t>
            </a:r>
            <a:endParaRPr lang="ru-RU" sz="1600" b="1" dirty="0">
              <a:solidFill>
                <a:srgbClr val="FF0000"/>
              </a:solidFill>
              <a:latin typeface="Arial" pitchFamily="34" charset="0"/>
              <a:cs typeface="Arial" pitchFamily="34" charset="0"/>
            </a:endParaRPr>
          </a:p>
        </p:txBody>
      </p:sp>
      <p:sp>
        <p:nvSpPr>
          <p:cNvPr id="4" name="Прямоугольник 3"/>
          <p:cNvSpPr/>
          <p:nvPr/>
        </p:nvSpPr>
        <p:spPr>
          <a:xfrm>
            <a:off x="314435" y="116632"/>
            <a:ext cx="8218006" cy="584775"/>
          </a:xfrm>
          <a:prstGeom prst="rect">
            <a:avLst/>
          </a:prstGeom>
        </p:spPr>
        <p:txBody>
          <a:bodyPr wrap="square">
            <a:spAutoFit/>
          </a:bodyPr>
          <a:lstStyle/>
          <a:p>
            <a:pPr algn="ctr"/>
            <a:r>
              <a:rPr lang="ru-RU" sz="1600" b="1" dirty="0" smtClean="0">
                <a:latin typeface="Arial" pitchFamily="34" charset="0"/>
                <a:cs typeface="Arial" pitchFamily="34" charset="0"/>
              </a:rPr>
              <a:t>СОВЕРШЕНСТВОВАНИЕ НОРМАТИВНОГО ПРАВОВОГО ОБЕСПЕЧЕНИЯ ДЕЯТЕЛЬНОСТИ ПО ПРОТИВОДЕЙСТВИЮ КОРРУПЦИИ</a:t>
            </a:r>
            <a:endParaRPr lang="ru-RU" sz="1600" b="1" dirty="0">
              <a:latin typeface="Arial" pitchFamily="34" charset="0"/>
              <a:cs typeface="Arial" pitchFamily="34" charset="0"/>
            </a:endParaRPr>
          </a:p>
        </p:txBody>
      </p:sp>
      <p:sp>
        <p:nvSpPr>
          <p:cNvPr id="15" name="TextBox 14"/>
          <p:cNvSpPr txBox="1"/>
          <p:nvPr/>
        </p:nvSpPr>
        <p:spPr>
          <a:xfrm>
            <a:off x="395536" y="3021427"/>
            <a:ext cx="4237167" cy="2308324"/>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r>
              <a:rPr lang="ru-RU" sz="1600" dirty="0" smtClean="0">
                <a:latin typeface="Arial" pitchFamily="34" charset="0"/>
                <a:cs typeface="Arial" pitchFamily="34" charset="0"/>
              </a:rPr>
              <a:t>Внесены изменения в муниципальные нормативно – правовые акты, регулирующие вопросы противодействия коррупции:</a:t>
            </a:r>
          </a:p>
          <a:p>
            <a:pPr marL="285750" indent="-285750" algn="l">
              <a:buFont typeface="Wingdings" pitchFamily="2" charset="2"/>
              <a:buChar char="§"/>
            </a:pPr>
            <a:r>
              <a:rPr lang="ru-RU" sz="1600" b="1" i="1" dirty="0" smtClean="0">
                <a:latin typeface="Arial" pitchFamily="34" charset="0"/>
                <a:cs typeface="Arial" pitchFamily="34" charset="0"/>
              </a:rPr>
              <a:t>6 - правовых актов Главы городского округа Первоуральск</a:t>
            </a:r>
          </a:p>
          <a:p>
            <a:pPr marL="285750" indent="-285750" algn="l">
              <a:buFont typeface="Wingdings" pitchFamily="2" charset="2"/>
              <a:buChar char="§"/>
            </a:pPr>
            <a:r>
              <a:rPr lang="ru-RU" sz="1600" b="1" i="1" dirty="0" smtClean="0">
                <a:latin typeface="Arial" pitchFamily="34" charset="0"/>
                <a:cs typeface="Arial" pitchFamily="34" charset="0"/>
              </a:rPr>
              <a:t>10 – решения Первоуральской городской Думы  </a:t>
            </a:r>
          </a:p>
          <a:p>
            <a:pPr marL="285750" indent="-285750" algn="l">
              <a:buFont typeface="Wingdings" pitchFamily="2" charset="2"/>
              <a:buChar char="§"/>
            </a:pPr>
            <a:endParaRPr lang="ru-RU" sz="1600" dirty="0">
              <a:latin typeface="Arial" pitchFamily="34" charset="0"/>
              <a:cs typeface="Arial" pitchFamily="34" charset="0"/>
            </a:endParaRPr>
          </a:p>
        </p:txBody>
      </p:sp>
      <p:sp>
        <p:nvSpPr>
          <p:cNvPr id="16" name="TextBox 15"/>
          <p:cNvSpPr txBox="1"/>
          <p:nvPr/>
        </p:nvSpPr>
        <p:spPr>
          <a:xfrm>
            <a:off x="5053043" y="3126142"/>
            <a:ext cx="3695421" cy="1323439"/>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marL="285750" indent="-285750" algn="l">
              <a:buFont typeface="Wingdings" pitchFamily="2" charset="2"/>
              <a:buChar char="§"/>
            </a:pPr>
            <a:r>
              <a:rPr lang="ru-RU" sz="1600" b="1" dirty="0" smtClean="0">
                <a:latin typeface="Arial" pitchFamily="34" charset="0"/>
                <a:cs typeface="Arial" pitchFamily="34" charset="0"/>
              </a:rPr>
              <a:t>10 </a:t>
            </a:r>
            <a:r>
              <a:rPr lang="ru-RU" sz="1600" b="1" i="1" dirty="0" smtClean="0">
                <a:latin typeface="Arial" pitchFamily="34" charset="0"/>
                <a:cs typeface="Arial" pitchFamily="34" charset="0"/>
              </a:rPr>
              <a:t>Административных регламента -</a:t>
            </a:r>
            <a:r>
              <a:rPr lang="ru-RU" sz="1600" dirty="0" smtClean="0">
                <a:latin typeface="Arial" pitchFamily="34" charset="0"/>
                <a:cs typeface="Arial" pitchFamily="34" charset="0"/>
              </a:rPr>
              <a:t> внесены изменения</a:t>
            </a:r>
            <a:r>
              <a:rPr lang="ru-RU" sz="1600" b="1" i="1" dirty="0" smtClean="0">
                <a:latin typeface="Arial" pitchFamily="34" charset="0"/>
                <a:cs typeface="Arial" pitchFamily="34" charset="0"/>
              </a:rPr>
              <a:t> </a:t>
            </a:r>
          </a:p>
          <a:p>
            <a:pPr marL="285750" indent="-285750" algn="l">
              <a:buFont typeface="Wingdings" pitchFamily="2" charset="2"/>
              <a:buChar char="§"/>
            </a:pPr>
            <a:r>
              <a:rPr lang="ru-RU" sz="1600" b="1" i="1" dirty="0" smtClean="0">
                <a:latin typeface="Arial" pitchFamily="34" charset="0"/>
                <a:cs typeface="Arial" pitchFamily="34" charset="0"/>
              </a:rPr>
              <a:t>54 Административных регламентов –</a:t>
            </a:r>
            <a:r>
              <a:rPr lang="ru-RU" sz="1600" dirty="0" smtClean="0">
                <a:latin typeface="Arial" pitchFamily="34" charset="0"/>
                <a:cs typeface="Arial" pitchFamily="34" charset="0"/>
              </a:rPr>
              <a:t>приняты</a:t>
            </a:r>
            <a:endParaRPr lang="ru-RU" sz="1600" dirty="0">
              <a:latin typeface="Arial" pitchFamily="34" charset="0"/>
              <a:cs typeface="Arial" pitchFamily="34" charset="0"/>
            </a:endParaRPr>
          </a:p>
        </p:txBody>
      </p:sp>
      <p:sp>
        <p:nvSpPr>
          <p:cNvPr id="41" name="Стрелка вниз 40"/>
          <p:cNvSpPr/>
          <p:nvPr/>
        </p:nvSpPr>
        <p:spPr>
          <a:xfrm>
            <a:off x="4826793" y="4725144"/>
            <a:ext cx="1094768" cy="720080"/>
          </a:xfrm>
          <a:prstGeom prst="downArrow">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TextBox 42"/>
          <p:cNvSpPr txBox="1"/>
          <p:nvPr/>
        </p:nvSpPr>
        <p:spPr>
          <a:xfrm>
            <a:off x="827584" y="5570656"/>
            <a:ext cx="7560839" cy="830997"/>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ctr"/>
            <a:r>
              <a:rPr lang="ru-RU" sz="1600" b="1" dirty="0" smtClean="0">
                <a:solidFill>
                  <a:srgbClr val="FF0000"/>
                </a:solidFill>
                <a:latin typeface="Arial" pitchFamily="34" charset="0"/>
                <a:cs typeface="Arial" pitchFamily="34" charset="0"/>
              </a:rPr>
              <a:t>Органами местного самоуправления городского округа Первоуральск осуществляется контроль  </a:t>
            </a:r>
            <a:r>
              <a:rPr lang="ru-RU" sz="1600" b="1" dirty="0" smtClean="0">
                <a:latin typeface="Arial" pitchFamily="34" charset="0"/>
                <a:cs typeface="Arial" pitchFamily="34" charset="0"/>
              </a:rPr>
              <a:t>за исполнением муниципальных нормативных правовых актов в сфере противодействия коррупции</a:t>
            </a:r>
            <a:endParaRPr lang="ru-RU" sz="1600" b="1" dirty="0">
              <a:latin typeface="Arial" pitchFamily="34" charset="0"/>
              <a:cs typeface="Arial" pitchFamily="34" charset="0"/>
            </a:endParaRPr>
          </a:p>
        </p:txBody>
      </p:sp>
      <p:cxnSp>
        <p:nvCxnSpPr>
          <p:cNvPr id="45" name="Прямая со стрелкой 44"/>
          <p:cNvCxnSpPr/>
          <p:nvPr/>
        </p:nvCxnSpPr>
        <p:spPr>
          <a:xfrm>
            <a:off x="2123728" y="2477959"/>
            <a:ext cx="0" cy="3455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Прямая со стрелкой 46"/>
          <p:cNvCxnSpPr/>
          <p:nvPr/>
        </p:nvCxnSpPr>
        <p:spPr>
          <a:xfrm>
            <a:off x="7164288" y="2477959"/>
            <a:ext cx="0" cy="34551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16984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09320"/>
            <a:ext cx="467544" cy="338554"/>
          </a:xfrm>
          <a:prstGeom prst="rect">
            <a:avLst/>
          </a:prstGeom>
          <a:noFill/>
        </p:spPr>
        <p:txBody>
          <a:bodyPr wrap="square" rtlCol="0">
            <a:spAutoFit/>
          </a:bodyPr>
          <a:lstStyle/>
          <a:p>
            <a:pPr algn="ctr"/>
            <a:r>
              <a:rPr lang="ru-RU" sz="1600" b="1" dirty="0" smtClean="0">
                <a:solidFill>
                  <a:schemeClr val="bg1"/>
                </a:solidFill>
                <a:latin typeface="Franklin Gothic Book" pitchFamily="34" charset="0"/>
                <a:cs typeface="Times New Roman" pitchFamily="18" charset="0"/>
              </a:rPr>
              <a:t>5</a:t>
            </a:r>
            <a:endParaRPr lang="ru-RU" sz="1600" b="1" dirty="0">
              <a:solidFill>
                <a:schemeClr val="bg1"/>
              </a:solidFill>
              <a:latin typeface="Franklin Gothic Book" pitchFamily="34" charset="0"/>
              <a:cs typeface="Times New Roman" pitchFamily="18" charset="0"/>
            </a:endParaRPr>
          </a:p>
        </p:txBody>
      </p:sp>
      <p:sp>
        <p:nvSpPr>
          <p:cNvPr id="3" name="Прямоугольник 2"/>
          <p:cNvSpPr/>
          <p:nvPr/>
        </p:nvSpPr>
        <p:spPr>
          <a:xfrm>
            <a:off x="314435" y="836712"/>
            <a:ext cx="8307551" cy="923330"/>
          </a:xfrm>
          <a:prstGeom prst="rect">
            <a:avLst/>
          </a:prstGeom>
        </p:spPr>
        <p:txBody>
          <a:bodyPr wrap="square">
            <a:spAutoFit/>
          </a:bodyPr>
          <a:lstStyle/>
          <a:p>
            <a:pPr algn="just"/>
            <a:endParaRPr lang="ru-RU" sz="3000" dirty="0" smtClean="0">
              <a:latin typeface="Times New Roman"/>
              <a:ea typeface="Calibri"/>
            </a:endParaRPr>
          </a:p>
          <a:p>
            <a:pPr algn="just"/>
            <a:endParaRPr lang="ru-RU" sz="2400" dirty="0"/>
          </a:p>
        </p:txBody>
      </p:sp>
      <p:sp>
        <p:nvSpPr>
          <p:cNvPr id="2" name="Прямоугольник 1"/>
          <p:cNvSpPr/>
          <p:nvPr/>
        </p:nvSpPr>
        <p:spPr>
          <a:xfrm>
            <a:off x="6135814" y="1875446"/>
            <a:ext cx="2921044" cy="1144718"/>
          </a:xfrm>
          <a:prstGeom prst="rect">
            <a:avLst/>
          </a:prstGeom>
          <a:solidFill>
            <a:schemeClr val="bg1">
              <a:lumMod val="95000"/>
            </a:schemeClr>
          </a:solidFill>
          <a:ln/>
          <a:scene3d>
            <a:camera prst="orthographicFront"/>
            <a:lightRig rig="threePt" dir="t"/>
          </a:scene3d>
          <a:sp3d>
            <a:bevelT prst="relaxedInset"/>
          </a:sp3d>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1400" b="1" dirty="0" smtClean="0">
                <a:latin typeface="Calibri" pitchFamily="34" charset="0"/>
                <a:cs typeface="Calibri" pitchFamily="34" charset="0"/>
              </a:rPr>
              <a:t>Независимая антикоррупционная экспертиза проектов </a:t>
            </a:r>
            <a:r>
              <a:rPr lang="ru-RU" sz="1400" b="1" dirty="0">
                <a:latin typeface="Calibri" pitchFamily="34" charset="0"/>
                <a:cs typeface="Calibri" pitchFamily="34" charset="0"/>
              </a:rPr>
              <a:t>нормативных правовых актов городского округа Первоуральск</a:t>
            </a:r>
            <a:endParaRPr lang="ru-RU" sz="1400" b="1" dirty="0">
              <a:solidFill>
                <a:schemeClr val="tx1"/>
              </a:solidFill>
              <a:latin typeface="Calibri" pitchFamily="34" charset="0"/>
              <a:cs typeface="Calibri" pitchFamily="34" charset="0"/>
            </a:endParaRPr>
          </a:p>
          <a:p>
            <a:pPr algn="ctr"/>
            <a:endParaRPr lang="ru-RU" sz="1600" b="1" dirty="0">
              <a:latin typeface="Calibri" pitchFamily="34" charset="0"/>
              <a:cs typeface="Calibri" pitchFamily="34" charset="0"/>
            </a:endParaRPr>
          </a:p>
        </p:txBody>
      </p:sp>
      <p:sp>
        <p:nvSpPr>
          <p:cNvPr id="14" name="TextBox 13"/>
          <p:cNvSpPr txBox="1"/>
          <p:nvPr/>
        </p:nvSpPr>
        <p:spPr>
          <a:xfrm>
            <a:off x="134739" y="1875446"/>
            <a:ext cx="2664296" cy="1169551"/>
          </a:xfrm>
          <a:prstGeom prst="rect">
            <a:avLst/>
          </a:prstGeom>
          <a:solidFill>
            <a:schemeClr val="bg2"/>
          </a:solidFill>
          <a:ln>
            <a:solidFill>
              <a:schemeClr val="bg2">
                <a:lumMod val="75000"/>
              </a:schemeClr>
            </a:solidFill>
          </a:ln>
          <a:scene3d>
            <a:camera prst="orthographicFront"/>
            <a:lightRig rig="threePt" dir="t"/>
          </a:scene3d>
          <a:sp3d>
            <a:bevelT prst="relaxedInset"/>
          </a:sp3d>
        </p:spPr>
        <p:style>
          <a:lnRef idx="1">
            <a:schemeClr val="accent2"/>
          </a:lnRef>
          <a:fillRef idx="2">
            <a:schemeClr val="accent2"/>
          </a:fillRef>
          <a:effectRef idx="1">
            <a:schemeClr val="accent2"/>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ctr"/>
            <a:r>
              <a:rPr lang="ru-RU" sz="1400" b="1" dirty="0" smtClean="0"/>
              <a:t>Внутренняя антикоррупционная экспертиза </a:t>
            </a:r>
            <a:r>
              <a:rPr lang="ru-RU" sz="1400" b="1" dirty="0"/>
              <a:t>нормативных правовых актов городского округа Первоуральск и их </a:t>
            </a:r>
            <a:r>
              <a:rPr lang="ru-RU" sz="1400" b="1" dirty="0" smtClean="0"/>
              <a:t>проектов</a:t>
            </a:r>
            <a:endParaRPr lang="ru-RU" sz="1400" b="1" dirty="0">
              <a:cs typeface="Times New Roman" pitchFamily="18" charset="0"/>
            </a:endParaRPr>
          </a:p>
        </p:txBody>
      </p:sp>
      <p:sp>
        <p:nvSpPr>
          <p:cNvPr id="23" name="TextBox 22"/>
          <p:cNvSpPr txBox="1"/>
          <p:nvPr/>
        </p:nvSpPr>
        <p:spPr>
          <a:xfrm>
            <a:off x="3257786" y="1875445"/>
            <a:ext cx="2610358" cy="2123658"/>
          </a:xfrm>
          <a:prstGeom prst="rect">
            <a:avLst/>
          </a:prstGeom>
          <a:solidFill>
            <a:schemeClr val="bg1">
              <a:lumMod val="95000"/>
            </a:schemeClr>
          </a:solidFill>
          <a:ln/>
          <a:scene3d>
            <a:camera prst="orthographicFront"/>
            <a:lightRig rig="threePt" dir="t"/>
          </a:scene3d>
          <a:sp3d>
            <a:bevelT prst="relaxedInset"/>
          </a:sp3d>
        </p:spPr>
        <p:style>
          <a:lnRef idx="1">
            <a:schemeClr val="accent2"/>
          </a:lnRef>
          <a:fillRef idx="2">
            <a:schemeClr val="accent2"/>
          </a:fillRef>
          <a:effectRef idx="1">
            <a:schemeClr val="accent2"/>
          </a:effectRef>
          <a:fontRef idx="minor">
            <a:schemeClr val="dk1"/>
          </a:fontRef>
        </p:style>
        <p:txBody>
          <a:bodyPr wrap="square" rtlCol="0">
            <a:spAutoFit/>
          </a:bodyPr>
          <a:lstStyle/>
          <a:p>
            <a:pPr lvl="0" algn="just"/>
            <a:r>
              <a:rPr lang="ru-RU" sz="1200" dirty="0" smtClean="0">
                <a:solidFill>
                  <a:prstClr val="black"/>
                </a:solidFill>
                <a:latin typeface="Arial" panose="020B0604020202020204" pitchFamily="34" charset="0"/>
                <a:cs typeface="Arial" panose="020B0604020202020204" pitchFamily="34" charset="0"/>
              </a:rPr>
              <a:t>По результатам проведения правовой и антикоррупционной экспертизы нормативных правовых актов и проектов:  </a:t>
            </a:r>
            <a:endParaRPr lang="ru-RU" sz="1200" dirty="0">
              <a:solidFill>
                <a:prstClr val="black"/>
              </a:solidFill>
              <a:latin typeface="Arial" panose="020B0604020202020204" pitchFamily="34" charset="0"/>
              <a:cs typeface="Arial" panose="020B0604020202020204" pitchFamily="34" charset="0"/>
            </a:endParaRPr>
          </a:p>
          <a:p>
            <a:pPr marL="171450" lvl="0" indent="-171450" algn="just">
              <a:buFont typeface="Wingdings" panose="05000000000000000000" pitchFamily="2" charset="2"/>
              <a:buChar char="§"/>
            </a:pPr>
            <a:r>
              <a:rPr lang="ru-RU" sz="1200" b="1" dirty="0" smtClean="0">
                <a:solidFill>
                  <a:schemeClr val="tx1"/>
                </a:solidFill>
                <a:latin typeface="Arial" panose="020B0604020202020204" pitchFamily="34" charset="0"/>
                <a:cs typeface="Arial" panose="020B0604020202020204" pitchFamily="34" charset="0"/>
              </a:rPr>
              <a:t>заключений прокуратуры   </a:t>
            </a:r>
            <a:r>
              <a:rPr lang="ru-RU" sz="1200" b="1" dirty="0" smtClean="0">
                <a:solidFill>
                  <a:prstClr val="black"/>
                </a:solidFill>
                <a:latin typeface="Arial" panose="020B0604020202020204" pitchFamily="34" charset="0"/>
                <a:cs typeface="Arial" panose="020B0604020202020204" pitchFamily="34" charset="0"/>
              </a:rPr>
              <a:t>г</a:t>
            </a:r>
            <a:r>
              <a:rPr lang="ru-RU" sz="1200" b="1" dirty="0">
                <a:solidFill>
                  <a:prstClr val="black"/>
                </a:solidFill>
                <a:latin typeface="Arial" panose="020B0604020202020204" pitchFamily="34" charset="0"/>
                <a:cs typeface="Arial" panose="020B0604020202020204" pitchFamily="34" charset="0"/>
              </a:rPr>
              <a:t>. </a:t>
            </a:r>
            <a:r>
              <a:rPr lang="ru-RU" sz="1200" b="1" dirty="0" smtClean="0">
                <a:solidFill>
                  <a:prstClr val="black"/>
                </a:solidFill>
                <a:latin typeface="Arial" panose="020B0604020202020204" pitchFamily="34" charset="0"/>
                <a:cs typeface="Arial" panose="020B0604020202020204" pitchFamily="34" charset="0"/>
              </a:rPr>
              <a:t>Первоуральска</a:t>
            </a:r>
            <a:r>
              <a:rPr lang="ru-RU" sz="1200" b="1" dirty="0">
                <a:solidFill>
                  <a:srgbClr val="FF0000"/>
                </a:solidFill>
                <a:latin typeface="Arial" panose="020B0604020202020204" pitchFamily="34" charset="0"/>
                <a:cs typeface="Arial" panose="020B0604020202020204" pitchFamily="34" charset="0"/>
              </a:rPr>
              <a:t> </a:t>
            </a:r>
            <a:r>
              <a:rPr lang="ru-RU" sz="1200" b="1" dirty="0" smtClean="0">
                <a:solidFill>
                  <a:srgbClr val="FF0000"/>
                </a:solidFill>
                <a:latin typeface="Arial" panose="020B0604020202020204" pitchFamily="34" charset="0"/>
                <a:cs typeface="Arial" panose="020B0604020202020204" pitchFamily="34" charset="0"/>
              </a:rPr>
              <a:t> - 216</a:t>
            </a:r>
            <a:r>
              <a:rPr lang="ru-RU" sz="1200" b="1" dirty="0" smtClean="0">
                <a:solidFill>
                  <a:prstClr val="black"/>
                </a:solidFill>
                <a:latin typeface="Arial" panose="020B0604020202020204" pitchFamily="34" charset="0"/>
                <a:cs typeface="Arial" panose="020B0604020202020204" pitchFamily="34" charset="0"/>
              </a:rPr>
              <a:t> </a:t>
            </a:r>
            <a:endParaRPr lang="ru-RU" sz="1200" b="1" dirty="0" smtClean="0">
              <a:solidFill>
                <a:schemeClr val="tx1"/>
              </a:solidFill>
              <a:latin typeface="Arial" panose="020B0604020202020204" pitchFamily="34" charset="0"/>
              <a:cs typeface="Arial" panose="020B0604020202020204" pitchFamily="34" charset="0"/>
            </a:endParaRPr>
          </a:p>
          <a:p>
            <a:pPr marL="171450" indent="-171450" algn="just">
              <a:buFont typeface="Wingdings" panose="05000000000000000000" pitchFamily="2" charset="2"/>
              <a:buChar char="§"/>
            </a:pPr>
            <a:r>
              <a:rPr lang="ru-RU" sz="1200" b="1" dirty="0" smtClean="0">
                <a:solidFill>
                  <a:schemeClr val="tx1"/>
                </a:solidFill>
                <a:latin typeface="Arial" panose="020B0604020202020204" pitchFamily="34" charset="0"/>
                <a:cs typeface="Arial" panose="020B0604020202020204" pitchFamily="34" charset="0"/>
              </a:rPr>
              <a:t>заключений </a:t>
            </a:r>
            <a:r>
              <a:rPr lang="ru-RU" sz="1200" b="1" dirty="0">
                <a:latin typeface="Arial" panose="020B0604020202020204" pitchFamily="34" charset="0"/>
                <a:cs typeface="Arial" panose="020B0604020202020204" pitchFamily="34" charset="0"/>
              </a:rPr>
              <a:t>Министерства юстиции Российской Федерации по Свердловской </a:t>
            </a:r>
            <a:r>
              <a:rPr lang="ru-RU" sz="1200" b="1" dirty="0" smtClean="0">
                <a:latin typeface="Arial" panose="020B0604020202020204" pitchFamily="34" charset="0"/>
                <a:cs typeface="Arial" panose="020B0604020202020204" pitchFamily="34" charset="0"/>
              </a:rPr>
              <a:t>области </a:t>
            </a:r>
            <a:r>
              <a:rPr lang="ru-RU" sz="1200" b="1" dirty="0" smtClean="0">
                <a:solidFill>
                  <a:srgbClr val="FF0000"/>
                </a:solidFill>
                <a:latin typeface="Arial" panose="020B0604020202020204" pitchFamily="34" charset="0"/>
                <a:cs typeface="Arial" panose="020B0604020202020204" pitchFamily="34" charset="0"/>
              </a:rPr>
              <a:t>- 8 </a:t>
            </a:r>
          </a:p>
          <a:p>
            <a:pPr algn="just"/>
            <a:r>
              <a:rPr lang="ru-RU" sz="1200" b="1" dirty="0" smtClean="0">
                <a:latin typeface="Arial" panose="020B0604020202020204" pitchFamily="34" charset="0"/>
                <a:cs typeface="Arial" panose="020B0604020202020204" pitchFamily="34" charset="0"/>
              </a:rPr>
              <a:t>       (в период с 2018 по 2020 гг.)</a:t>
            </a:r>
            <a:endParaRPr lang="ru-RU" sz="1200" b="1" dirty="0">
              <a:solidFill>
                <a:schemeClr val="tx1"/>
              </a:solidFill>
              <a:latin typeface="Arial" panose="020B0604020202020204" pitchFamily="34" charset="0"/>
              <a:cs typeface="Arial" panose="020B0604020202020204" pitchFamily="34" charset="0"/>
            </a:endParaRPr>
          </a:p>
        </p:txBody>
      </p:sp>
      <p:sp>
        <p:nvSpPr>
          <p:cNvPr id="15" name="TextBox 14"/>
          <p:cNvSpPr txBox="1"/>
          <p:nvPr/>
        </p:nvSpPr>
        <p:spPr>
          <a:xfrm>
            <a:off x="197653" y="3212976"/>
            <a:ext cx="2601382" cy="1384995"/>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l"/>
            <a:r>
              <a:rPr lang="ru-RU" sz="1400" b="1" dirty="0" smtClean="0">
                <a:latin typeface="Calibri" pitchFamily="34" charset="0"/>
                <a:cs typeface="Calibri" pitchFamily="34" charset="0"/>
              </a:rPr>
              <a:t>Проводится</a:t>
            </a:r>
            <a:r>
              <a:rPr lang="ru-RU" sz="1400" b="1" dirty="0">
                <a:latin typeface="Calibri" pitchFamily="34" charset="0"/>
                <a:cs typeface="Calibri" pitchFamily="34" charset="0"/>
              </a:rPr>
              <a:t>:</a:t>
            </a:r>
          </a:p>
          <a:p>
            <a:pPr marL="285750" indent="-285750" algn="l">
              <a:buFont typeface="Wingdings" pitchFamily="2" charset="2"/>
              <a:buChar char="ü"/>
            </a:pPr>
            <a:r>
              <a:rPr lang="ru-RU" sz="1400" b="1" i="1" dirty="0">
                <a:latin typeface="Calibri" pitchFamily="34" charset="0"/>
                <a:cs typeface="Calibri" pitchFamily="34" charset="0"/>
              </a:rPr>
              <a:t>Первоуральской городской Думой</a:t>
            </a:r>
          </a:p>
          <a:p>
            <a:pPr marL="285750" indent="-285750" algn="l">
              <a:buFont typeface="Wingdings" pitchFamily="2" charset="2"/>
              <a:buChar char="ü"/>
            </a:pPr>
            <a:r>
              <a:rPr lang="ru-RU" sz="1400" b="1" i="1" dirty="0">
                <a:latin typeface="Calibri" pitchFamily="34" charset="0"/>
                <a:cs typeface="Calibri" pitchFamily="34" charset="0"/>
              </a:rPr>
              <a:t>Администрацией городского округа Первоуральск </a:t>
            </a:r>
          </a:p>
        </p:txBody>
      </p:sp>
      <p:sp>
        <p:nvSpPr>
          <p:cNvPr id="16" name="TextBox 15"/>
          <p:cNvSpPr txBox="1"/>
          <p:nvPr/>
        </p:nvSpPr>
        <p:spPr>
          <a:xfrm>
            <a:off x="3238090" y="4139159"/>
            <a:ext cx="2649749" cy="523220"/>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l"/>
            <a:r>
              <a:rPr lang="ru-RU" sz="1400" b="1" i="1" dirty="0" err="1">
                <a:cs typeface="Times New Roman" pitchFamily="18" charset="0"/>
              </a:rPr>
              <a:t>Коррупциогенные</a:t>
            </a:r>
            <a:r>
              <a:rPr lang="ru-RU" sz="1400" b="1" i="1" dirty="0">
                <a:cs typeface="Times New Roman" pitchFamily="18" charset="0"/>
              </a:rPr>
              <a:t> факторы </a:t>
            </a:r>
            <a:r>
              <a:rPr lang="ru-RU" sz="1400" b="1" i="1" dirty="0">
                <a:solidFill>
                  <a:srgbClr val="FF0000"/>
                </a:solidFill>
                <a:cs typeface="Times New Roman" pitchFamily="18" charset="0"/>
              </a:rPr>
              <a:t>устранены</a:t>
            </a:r>
          </a:p>
        </p:txBody>
      </p:sp>
      <p:sp>
        <p:nvSpPr>
          <p:cNvPr id="18" name="TextBox 17"/>
          <p:cNvSpPr txBox="1"/>
          <p:nvPr/>
        </p:nvSpPr>
        <p:spPr>
          <a:xfrm>
            <a:off x="6135814" y="3708272"/>
            <a:ext cx="2921044" cy="1384995"/>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spcAft>
                <a:spcPts val="0"/>
              </a:spcAft>
            </a:pPr>
            <a:r>
              <a:rPr lang="ru-RU" sz="1400" b="1" dirty="0" smtClean="0"/>
              <a:t>Экспертные заключения по результатам</a:t>
            </a:r>
            <a:r>
              <a:rPr lang="ru-RU" sz="1400" b="1" i="1" dirty="0">
                <a:latin typeface="Calibri" pitchFamily="34" charset="0"/>
                <a:cs typeface="Calibri" pitchFamily="34" charset="0"/>
              </a:rPr>
              <a:t> </a:t>
            </a:r>
            <a:r>
              <a:rPr lang="ru-RU" sz="1400" b="1" dirty="0">
                <a:latin typeface="Calibri" pitchFamily="34" charset="0"/>
                <a:cs typeface="Calibri" pitchFamily="34" charset="0"/>
              </a:rPr>
              <a:t>н</a:t>
            </a:r>
            <a:r>
              <a:rPr lang="ru-RU" sz="1400" b="1" dirty="0" smtClean="0">
                <a:latin typeface="Calibri" pitchFamily="34" charset="0"/>
                <a:cs typeface="Calibri" pitchFamily="34" charset="0"/>
              </a:rPr>
              <a:t>езависимой антикоррупционной экспертизы – </a:t>
            </a:r>
            <a:r>
              <a:rPr lang="ru-RU" sz="1400" b="1" dirty="0" smtClean="0">
                <a:solidFill>
                  <a:srgbClr val="FF0000"/>
                </a:solidFill>
                <a:latin typeface="Calibri" pitchFamily="34" charset="0"/>
                <a:cs typeface="Calibri" pitchFamily="34" charset="0"/>
              </a:rPr>
              <a:t>2018 г.- 1 (</a:t>
            </a:r>
            <a:r>
              <a:rPr lang="ru-RU" sz="1400" b="1" dirty="0" err="1" smtClean="0">
                <a:solidFill>
                  <a:srgbClr val="FF0000"/>
                </a:solidFill>
                <a:latin typeface="Liberation Serif"/>
                <a:ea typeface="Times New Roman"/>
              </a:rPr>
              <a:t>Углинских</a:t>
            </a:r>
            <a:r>
              <a:rPr lang="ru-RU" sz="1400" b="1" dirty="0" smtClean="0">
                <a:solidFill>
                  <a:srgbClr val="FF0000"/>
                </a:solidFill>
                <a:latin typeface="Liberation Serif"/>
                <a:ea typeface="Times New Roman"/>
              </a:rPr>
              <a:t> И.В.)</a:t>
            </a:r>
          </a:p>
          <a:p>
            <a:pPr>
              <a:spcAft>
                <a:spcPts val="0"/>
              </a:spcAft>
            </a:pPr>
            <a:r>
              <a:rPr lang="ru-RU" sz="1400" b="1" dirty="0" smtClean="0">
                <a:solidFill>
                  <a:srgbClr val="FF0000"/>
                </a:solidFill>
                <a:latin typeface="Liberation Serif"/>
                <a:ea typeface="Times New Roman"/>
              </a:rPr>
              <a:t>2020 г. - 2 (</a:t>
            </a:r>
            <a:r>
              <a:rPr lang="ru-RU" sz="1400" b="1" dirty="0" err="1" smtClean="0">
                <a:solidFill>
                  <a:srgbClr val="FF0000"/>
                </a:solidFill>
                <a:latin typeface="Liberation Serif"/>
                <a:ea typeface="Times New Roman"/>
              </a:rPr>
              <a:t>Чуприянова</a:t>
            </a:r>
            <a:r>
              <a:rPr lang="ru-RU" sz="1400" b="1" dirty="0" smtClean="0">
                <a:solidFill>
                  <a:srgbClr val="FF0000"/>
                </a:solidFill>
                <a:latin typeface="Liberation Serif"/>
                <a:ea typeface="Times New Roman"/>
              </a:rPr>
              <a:t> В.Н.)</a:t>
            </a:r>
            <a:endParaRPr lang="ru-RU" sz="1050" b="1" dirty="0">
              <a:solidFill>
                <a:srgbClr val="FF0000"/>
              </a:solidFill>
              <a:latin typeface="Times New Roman"/>
              <a:ea typeface="Times New Roman"/>
            </a:endParaRPr>
          </a:p>
          <a:p>
            <a:pPr algn="ctr"/>
            <a:r>
              <a:rPr lang="ru-RU" sz="1400" b="1" dirty="0" smtClean="0">
                <a:solidFill>
                  <a:srgbClr val="FF0000"/>
                </a:solidFill>
              </a:rPr>
              <a:t> </a:t>
            </a:r>
            <a:endParaRPr lang="ru-RU" sz="1400" b="1" dirty="0">
              <a:solidFill>
                <a:srgbClr val="FF0000"/>
              </a:solidFill>
            </a:endParaRPr>
          </a:p>
        </p:txBody>
      </p:sp>
      <p:sp>
        <p:nvSpPr>
          <p:cNvPr id="5" name="Выгнутая влево стрелка 4"/>
          <p:cNvSpPr/>
          <p:nvPr/>
        </p:nvSpPr>
        <p:spPr>
          <a:xfrm>
            <a:off x="2858356" y="3726884"/>
            <a:ext cx="360039" cy="871087"/>
          </a:xfrm>
          <a:prstGeom prst="curvedRightArrow">
            <a:avLst/>
          </a:prstGeom>
          <a:solidFill>
            <a:schemeClr val="accent2">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21" name="Стрелка вниз 20"/>
          <p:cNvSpPr/>
          <p:nvPr/>
        </p:nvSpPr>
        <p:spPr>
          <a:xfrm>
            <a:off x="4396202" y="1615576"/>
            <a:ext cx="144016" cy="221646"/>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Стрелка вниз 24"/>
          <p:cNvSpPr/>
          <p:nvPr/>
        </p:nvSpPr>
        <p:spPr>
          <a:xfrm>
            <a:off x="7596336" y="1615576"/>
            <a:ext cx="146632" cy="221646"/>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34739" y="116632"/>
            <a:ext cx="8442474" cy="584775"/>
          </a:xfrm>
          <a:prstGeom prst="rect">
            <a:avLst/>
          </a:prstGeom>
        </p:spPr>
        <p:txBody>
          <a:bodyPr wrap="square">
            <a:spAutoFit/>
          </a:bodyPr>
          <a:lstStyle/>
          <a:p>
            <a:pPr algn="ctr"/>
            <a:r>
              <a:rPr lang="ru-RU" sz="1600" b="1" dirty="0">
                <a:latin typeface="Arial" pitchFamily="34" charset="0"/>
                <a:cs typeface="Arial" pitchFamily="34" charset="0"/>
              </a:rPr>
              <a:t>Повышение результативности антикоррупционной экспертизы нормативных правовых актов городского округа Первоуральск и их проектов</a:t>
            </a:r>
          </a:p>
        </p:txBody>
      </p:sp>
      <p:sp>
        <p:nvSpPr>
          <p:cNvPr id="20" name="TextBox 19"/>
          <p:cNvSpPr txBox="1"/>
          <p:nvPr/>
        </p:nvSpPr>
        <p:spPr>
          <a:xfrm>
            <a:off x="179512" y="4860448"/>
            <a:ext cx="2601382" cy="1292662"/>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r>
              <a:rPr lang="ru-RU" sz="1200" b="1" dirty="0">
                <a:latin typeface="Arial" panose="020B0604020202020204" pitchFamily="34" charset="0"/>
                <a:cs typeface="Arial" panose="020B0604020202020204" pitchFamily="34" charset="0"/>
              </a:rPr>
              <a:t>В</a:t>
            </a:r>
            <a:r>
              <a:rPr lang="ru-RU" sz="1200" b="1" dirty="0" smtClean="0">
                <a:latin typeface="Arial" panose="020B0604020202020204" pitchFamily="34" charset="0"/>
                <a:cs typeface="Arial" panose="020B0604020202020204" pitchFamily="34" charset="0"/>
              </a:rPr>
              <a:t>нутренняя </a:t>
            </a:r>
            <a:r>
              <a:rPr lang="ru-RU" sz="1200" b="1" dirty="0">
                <a:latin typeface="Arial" panose="020B0604020202020204" pitchFamily="34" charset="0"/>
                <a:cs typeface="Arial" panose="020B0604020202020204" pitchFamily="34" charset="0"/>
              </a:rPr>
              <a:t>антикоррупционная </a:t>
            </a:r>
            <a:r>
              <a:rPr lang="ru-RU" sz="1200" b="1" dirty="0" smtClean="0">
                <a:latin typeface="Arial" panose="020B0604020202020204" pitchFamily="34" charset="0"/>
                <a:cs typeface="Arial" panose="020B0604020202020204" pitchFamily="34" charset="0"/>
              </a:rPr>
              <a:t>экспертиза:</a:t>
            </a:r>
          </a:p>
          <a:p>
            <a:r>
              <a:rPr lang="ru-RU" sz="1400" b="1" dirty="0" smtClean="0">
                <a:solidFill>
                  <a:srgbClr val="FF0000"/>
                </a:solidFill>
                <a:latin typeface="Calibri" pitchFamily="34" charset="0"/>
                <a:cs typeface="Calibri" pitchFamily="34" charset="0"/>
              </a:rPr>
              <a:t>2018 – 117 актов,</a:t>
            </a:r>
          </a:p>
          <a:p>
            <a:r>
              <a:rPr lang="ru-RU" sz="1400" b="1" dirty="0" smtClean="0">
                <a:solidFill>
                  <a:srgbClr val="FF0000"/>
                </a:solidFill>
                <a:latin typeface="Calibri" pitchFamily="34" charset="0"/>
                <a:cs typeface="Calibri" pitchFamily="34" charset="0"/>
              </a:rPr>
              <a:t>2019 – 127 актов,</a:t>
            </a:r>
          </a:p>
          <a:p>
            <a:r>
              <a:rPr lang="ru-RU" sz="1400" b="1" dirty="0" smtClean="0">
                <a:solidFill>
                  <a:srgbClr val="FF0000"/>
                </a:solidFill>
                <a:latin typeface="Calibri" pitchFamily="34" charset="0"/>
                <a:cs typeface="Calibri" pitchFamily="34" charset="0"/>
              </a:rPr>
              <a:t>2020 – 179 актов </a:t>
            </a:r>
          </a:p>
        </p:txBody>
      </p:sp>
      <p:sp>
        <p:nvSpPr>
          <p:cNvPr id="22" name="TextBox 21"/>
          <p:cNvSpPr txBox="1"/>
          <p:nvPr/>
        </p:nvSpPr>
        <p:spPr>
          <a:xfrm>
            <a:off x="223344" y="6216987"/>
            <a:ext cx="2601382" cy="523220"/>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r>
              <a:rPr lang="ru-RU" sz="1400" b="1" i="1" dirty="0" err="1" smtClean="0">
                <a:latin typeface="Calibri" pitchFamily="34" charset="0"/>
                <a:cs typeface="Calibri" pitchFamily="34" charset="0"/>
              </a:rPr>
              <a:t>Коррупциогенные</a:t>
            </a:r>
            <a:r>
              <a:rPr lang="ru-RU" sz="1400" b="1" i="1" dirty="0" smtClean="0">
                <a:latin typeface="Calibri" pitchFamily="34" charset="0"/>
                <a:cs typeface="Calibri" pitchFamily="34" charset="0"/>
              </a:rPr>
              <a:t> факторы </a:t>
            </a:r>
            <a:r>
              <a:rPr lang="ru-RU" sz="1400" b="1" i="1" dirty="0" smtClean="0">
                <a:solidFill>
                  <a:srgbClr val="FF0000"/>
                </a:solidFill>
                <a:latin typeface="Calibri" pitchFamily="34" charset="0"/>
                <a:cs typeface="Calibri" pitchFamily="34" charset="0"/>
              </a:rPr>
              <a:t>не выявлены</a:t>
            </a:r>
            <a:endParaRPr lang="ru-RU" sz="1400" dirty="0">
              <a:solidFill>
                <a:srgbClr val="FF0000"/>
              </a:solidFill>
              <a:latin typeface="Calibri" pitchFamily="34" charset="0"/>
              <a:cs typeface="Calibri" pitchFamily="34" charset="0"/>
            </a:endParaRPr>
          </a:p>
        </p:txBody>
      </p:sp>
      <p:sp>
        <p:nvSpPr>
          <p:cNvPr id="24" name="Стрелка вниз 23"/>
          <p:cNvSpPr/>
          <p:nvPr/>
        </p:nvSpPr>
        <p:spPr>
          <a:xfrm>
            <a:off x="1431465" y="1615576"/>
            <a:ext cx="144016" cy="221646"/>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TextBox 25"/>
          <p:cNvSpPr txBox="1"/>
          <p:nvPr/>
        </p:nvSpPr>
        <p:spPr>
          <a:xfrm>
            <a:off x="314435" y="1005989"/>
            <a:ext cx="8742423" cy="584775"/>
          </a:xfrm>
          <a:prstGeom prst="rect">
            <a:avLst/>
          </a:prstGeom>
          <a:ln/>
        </p:spPr>
        <p:style>
          <a:lnRef idx="2">
            <a:schemeClr val="accent2"/>
          </a:lnRef>
          <a:fillRef idx="1">
            <a:schemeClr val="lt1"/>
          </a:fillRef>
          <a:effectRef idx="0">
            <a:schemeClr val="accent2"/>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ctr"/>
            <a:r>
              <a:rPr lang="ru-RU" sz="1600" b="1" dirty="0" smtClean="0">
                <a:latin typeface="Arial" pitchFamily="34" charset="0"/>
                <a:cs typeface="Arial" pitchFamily="34" charset="0"/>
              </a:rPr>
              <a:t>Обобщение результатов </a:t>
            </a:r>
            <a:r>
              <a:rPr lang="ru-RU" sz="1600" b="1" dirty="0">
                <a:latin typeface="Arial" pitchFamily="34" charset="0"/>
                <a:cs typeface="Arial" pitchFamily="34" charset="0"/>
              </a:rPr>
              <a:t>антикоррупционной экспертизы </a:t>
            </a:r>
          </a:p>
          <a:p>
            <a:pPr algn="ctr"/>
            <a:r>
              <a:rPr lang="ru-RU" sz="1600" b="1" dirty="0">
                <a:latin typeface="Arial" pitchFamily="34" charset="0"/>
                <a:cs typeface="Arial" pitchFamily="34" charset="0"/>
              </a:rPr>
              <a:t>нормативных правовых </a:t>
            </a:r>
            <a:r>
              <a:rPr lang="ru-RU" sz="1600" b="1" dirty="0" smtClean="0">
                <a:latin typeface="Arial" pitchFamily="34" charset="0"/>
                <a:cs typeface="Arial" pitchFamily="34" charset="0"/>
              </a:rPr>
              <a:t>актов и  их проектов</a:t>
            </a:r>
            <a:endParaRPr lang="ru-RU" sz="1600" b="1" dirty="0">
              <a:latin typeface="Arial" pitchFamily="34" charset="0"/>
              <a:cs typeface="Arial" pitchFamily="34" charset="0"/>
            </a:endParaRPr>
          </a:p>
        </p:txBody>
      </p:sp>
      <p:cxnSp>
        <p:nvCxnSpPr>
          <p:cNvPr id="12" name="Прямая со стрелкой 11"/>
          <p:cNvCxnSpPr>
            <a:stCxn id="14" idx="2"/>
          </p:cNvCxnSpPr>
          <p:nvPr/>
        </p:nvCxnSpPr>
        <p:spPr>
          <a:xfrm>
            <a:off x="1466887" y="3044997"/>
            <a:ext cx="0" cy="16797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7" name="Прямая со стрелкой 26"/>
          <p:cNvCxnSpPr/>
          <p:nvPr/>
        </p:nvCxnSpPr>
        <p:spPr>
          <a:xfrm>
            <a:off x="1431465" y="4597971"/>
            <a:ext cx="0" cy="20559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Стрелка вниз 32"/>
          <p:cNvSpPr/>
          <p:nvPr/>
        </p:nvSpPr>
        <p:spPr>
          <a:xfrm>
            <a:off x="7268215" y="3115216"/>
            <a:ext cx="885881" cy="593056"/>
          </a:xfrm>
          <a:prstGeom prst="downArrow">
            <a:avLst/>
          </a:prstGeom>
          <a:solidFill>
            <a:schemeClr val="accent2">
              <a:lumMod val="40000"/>
              <a:lumOff val="6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Стрелка вниз 33"/>
          <p:cNvSpPr/>
          <p:nvPr/>
        </p:nvSpPr>
        <p:spPr>
          <a:xfrm flipH="1">
            <a:off x="1381681" y="3011333"/>
            <a:ext cx="152400" cy="221646"/>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Стрелка вниз 34"/>
          <p:cNvSpPr/>
          <p:nvPr/>
        </p:nvSpPr>
        <p:spPr>
          <a:xfrm flipH="1">
            <a:off x="1372848" y="4585865"/>
            <a:ext cx="152400" cy="221646"/>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Стрелка вниз 35"/>
          <p:cNvSpPr/>
          <p:nvPr/>
        </p:nvSpPr>
        <p:spPr>
          <a:xfrm flipH="1">
            <a:off x="1345944" y="6030839"/>
            <a:ext cx="152400" cy="221646"/>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TextBox 27"/>
          <p:cNvSpPr txBox="1"/>
          <p:nvPr/>
        </p:nvSpPr>
        <p:spPr>
          <a:xfrm>
            <a:off x="3319134" y="4862770"/>
            <a:ext cx="2568706" cy="1692771"/>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ctr"/>
            <a:r>
              <a:rPr lang="ru-RU" sz="1200" b="1" dirty="0" smtClean="0">
                <a:latin typeface="Arial" pitchFamily="34" charset="0"/>
                <a:ea typeface="Times New Roman"/>
                <a:cs typeface="Arial" pitchFamily="34" charset="0"/>
              </a:rPr>
              <a:t>Размещение проектов  нормативных </a:t>
            </a:r>
            <a:r>
              <a:rPr lang="ru-RU" sz="1200" b="1" dirty="0">
                <a:latin typeface="Arial" pitchFamily="34" charset="0"/>
                <a:ea typeface="Times New Roman"/>
                <a:cs typeface="Arial" pitchFamily="34" charset="0"/>
              </a:rPr>
              <a:t>правовых </a:t>
            </a:r>
            <a:r>
              <a:rPr lang="ru-RU" sz="1200" b="1" dirty="0" smtClean="0">
                <a:latin typeface="Arial" pitchFamily="34" charset="0"/>
                <a:ea typeface="Times New Roman"/>
                <a:cs typeface="Arial" pitchFamily="34" charset="0"/>
              </a:rPr>
              <a:t>актов проведения независимой антикоррупционной экспертизы:</a:t>
            </a:r>
          </a:p>
          <a:p>
            <a:pPr algn="ctr"/>
            <a:r>
              <a:rPr lang="en-US" sz="1100" b="1" dirty="0">
                <a:latin typeface="Arial" pitchFamily="34" charset="0"/>
                <a:ea typeface="Times New Roman"/>
                <a:cs typeface="Arial" pitchFamily="34" charset="0"/>
                <a:hlinkClick r:id="rId3"/>
              </a:rPr>
              <a:t>https://prvadm.ru/nezavisimaja-jekspertiza</a:t>
            </a:r>
            <a:r>
              <a:rPr lang="en-US" sz="1100" b="1" dirty="0" smtClean="0">
                <a:latin typeface="Arial" pitchFamily="34" charset="0"/>
                <a:ea typeface="Times New Roman"/>
                <a:cs typeface="Arial" pitchFamily="34" charset="0"/>
                <a:hlinkClick r:id="rId3"/>
              </a:rPr>
              <a:t>/</a:t>
            </a:r>
            <a:endParaRPr lang="ru-RU" sz="1100" b="1" dirty="0" smtClean="0">
              <a:latin typeface="Arial" pitchFamily="34" charset="0"/>
              <a:ea typeface="Times New Roman"/>
              <a:cs typeface="Arial" pitchFamily="34" charset="0"/>
            </a:endParaRPr>
          </a:p>
          <a:p>
            <a:pPr algn="ctr"/>
            <a:r>
              <a:rPr lang="ru-RU" sz="1100" b="1" dirty="0" smtClean="0">
                <a:latin typeface="Arial" pitchFamily="34" charset="0"/>
                <a:ea typeface="Times New Roman"/>
                <a:cs typeface="Arial" pitchFamily="34" charset="0"/>
              </a:rPr>
              <a:t> </a:t>
            </a:r>
          </a:p>
          <a:p>
            <a:pPr algn="ctr">
              <a:spcAft>
                <a:spcPts val="0"/>
              </a:spcAft>
            </a:pPr>
            <a:r>
              <a:rPr lang="ru-RU" sz="1100" b="1" dirty="0" smtClean="0">
                <a:latin typeface="Arial" pitchFamily="34" charset="0"/>
                <a:ea typeface="Times New Roman"/>
                <a:cs typeface="Arial" pitchFamily="34" charset="0"/>
              </a:rPr>
              <a:t> </a:t>
            </a:r>
            <a:endParaRPr lang="ru-RU" sz="1100" b="1" dirty="0">
              <a:solidFill>
                <a:srgbClr val="FF0000"/>
              </a:solidFill>
              <a:latin typeface="Arial" pitchFamily="34" charset="0"/>
              <a:ea typeface="Times New Roman"/>
              <a:cs typeface="Arial" pitchFamily="34" charset="0"/>
            </a:endParaRPr>
          </a:p>
        </p:txBody>
      </p:sp>
      <p:sp>
        <p:nvSpPr>
          <p:cNvPr id="9" name="Стрелка вправо 8"/>
          <p:cNvSpPr/>
          <p:nvPr/>
        </p:nvSpPr>
        <p:spPr>
          <a:xfrm>
            <a:off x="2757617" y="5353811"/>
            <a:ext cx="561516" cy="144016"/>
          </a:xfrm>
          <a:prstGeom prst="rightArrow">
            <a:avLst/>
          </a:prstGeom>
          <a:solidFill>
            <a:schemeClr val="accent6">
              <a:lumMod val="5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038728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09320"/>
            <a:ext cx="467544" cy="338554"/>
          </a:xfrm>
          <a:prstGeom prst="rect">
            <a:avLst/>
          </a:prstGeom>
          <a:noFill/>
        </p:spPr>
        <p:txBody>
          <a:bodyPr wrap="square" rtlCol="0">
            <a:spAutoFit/>
          </a:bodyPr>
          <a:lstStyle/>
          <a:p>
            <a:pPr algn="ctr"/>
            <a:r>
              <a:rPr lang="ru-RU" sz="1600" b="1" dirty="0">
                <a:solidFill>
                  <a:schemeClr val="bg1"/>
                </a:solidFill>
                <a:latin typeface="Franklin Gothic Book" pitchFamily="34" charset="0"/>
                <a:cs typeface="Times New Roman" pitchFamily="18" charset="0"/>
              </a:rPr>
              <a:t>2</a:t>
            </a:r>
          </a:p>
        </p:txBody>
      </p:sp>
      <p:sp>
        <p:nvSpPr>
          <p:cNvPr id="3" name="Прямоугольник 2"/>
          <p:cNvSpPr/>
          <p:nvPr/>
        </p:nvSpPr>
        <p:spPr>
          <a:xfrm>
            <a:off x="314435" y="836712"/>
            <a:ext cx="8307551" cy="923330"/>
          </a:xfrm>
          <a:prstGeom prst="rect">
            <a:avLst/>
          </a:prstGeom>
        </p:spPr>
        <p:txBody>
          <a:bodyPr wrap="square">
            <a:spAutoFit/>
          </a:bodyPr>
          <a:lstStyle/>
          <a:p>
            <a:pPr algn="just"/>
            <a:endParaRPr lang="ru-RU" sz="3000" dirty="0" smtClean="0">
              <a:latin typeface="Times New Roman"/>
              <a:ea typeface="Calibri"/>
            </a:endParaRPr>
          </a:p>
          <a:p>
            <a:pPr algn="just"/>
            <a:endParaRPr lang="ru-RU" sz="2400" dirty="0"/>
          </a:p>
        </p:txBody>
      </p:sp>
      <p:sp>
        <p:nvSpPr>
          <p:cNvPr id="23" name="TextBox 22"/>
          <p:cNvSpPr txBox="1"/>
          <p:nvPr/>
        </p:nvSpPr>
        <p:spPr>
          <a:xfrm>
            <a:off x="403503" y="980728"/>
            <a:ext cx="8514692" cy="523220"/>
          </a:xfrm>
          <a:prstGeom prst="rect">
            <a:avLst/>
          </a:prstGeom>
          <a:ln/>
          <a:scene3d>
            <a:camera prst="orthographicFront"/>
            <a:lightRig rig="threePt" dir="t"/>
          </a:scene3d>
          <a:sp3d>
            <a:bevelT prst="relaxedInset"/>
          </a:sp3d>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ru-RU" sz="1400" b="1" dirty="0" smtClean="0">
                <a:latin typeface="Calibri" pitchFamily="34" charset="0"/>
                <a:cs typeface="Calibri" pitchFamily="34" charset="0"/>
              </a:rPr>
              <a:t>Проведение мероприятий по выявлению случаев  несоблюдения  муниципальными служащими </a:t>
            </a:r>
            <a:r>
              <a:rPr lang="ru-RU" sz="1400" b="1" dirty="0">
                <a:latin typeface="Calibri" pitchFamily="34" charset="0"/>
                <a:cs typeface="Calibri" pitchFamily="34" charset="0"/>
              </a:rPr>
              <a:t>требований о предотвращении и урегулировании конфликта интересов</a:t>
            </a:r>
          </a:p>
        </p:txBody>
      </p:sp>
      <p:sp>
        <p:nvSpPr>
          <p:cNvPr id="15" name="TextBox 14"/>
          <p:cNvSpPr txBox="1"/>
          <p:nvPr/>
        </p:nvSpPr>
        <p:spPr>
          <a:xfrm>
            <a:off x="1299783" y="1557640"/>
            <a:ext cx="7655245" cy="523220"/>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lvl="0">
              <a:spcAft>
                <a:spcPts val="0"/>
              </a:spcAft>
            </a:pPr>
            <a:r>
              <a:rPr lang="ru-RU" sz="1400" dirty="0" smtClean="0">
                <a:solidFill>
                  <a:schemeClr val="tx1"/>
                </a:solidFill>
                <a:latin typeface="Arial" pitchFamily="34" charset="0"/>
                <a:ea typeface="Calibri"/>
                <a:cs typeface="Arial" pitchFamily="34" charset="0"/>
              </a:rPr>
              <a:t>Составлены таблицы </a:t>
            </a:r>
            <a:r>
              <a:rPr lang="ru-RU" sz="1400" dirty="0">
                <a:solidFill>
                  <a:schemeClr val="tx1"/>
                </a:solidFill>
                <a:latin typeface="Arial" pitchFamily="34" charset="0"/>
                <a:ea typeface="Calibri"/>
                <a:cs typeface="Arial" pitchFamily="34" charset="0"/>
              </a:rPr>
              <a:t>с анкетными </a:t>
            </a:r>
            <a:r>
              <a:rPr lang="ru-RU" sz="1400" dirty="0" smtClean="0">
                <a:solidFill>
                  <a:schemeClr val="tx1"/>
                </a:solidFill>
                <a:latin typeface="Arial" pitchFamily="34" charset="0"/>
                <a:ea typeface="Calibri"/>
                <a:cs typeface="Arial" pitchFamily="34" charset="0"/>
              </a:rPr>
              <a:t>данными в отношении</a:t>
            </a:r>
            <a:r>
              <a:rPr lang="ru-RU" sz="1400" dirty="0" smtClean="0">
                <a:solidFill>
                  <a:srgbClr val="FF0000"/>
                </a:solidFill>
                <a:latin typeface="Arial" pitchFamily="34" charset="0"/>
                <a:ea typeface="Calibri"/>
                <a:cs typeface="Arial" pitchFamily="34" charset="0"/>
              </a:rPr>
              <a:t> </a:t>
            </a:r>
            <a:r>
              <a:rPr lang="ru-RU" sz="1400" b="1" dirty="0" smtClean="0">
                <a:solidFill>
                  <a:srgbClr val="FF0000"/>
                </a:solidFill>
                <a:latin typeface="Arial" pitchFamily="34" charset="0"/>
                <a:ea typeface="Calibri"/>
                <a:cs typeface="Arial" pitchFamily="34" charset="0"/>
              </a:rPr>
              <a:t>муниципальных служащих (100%)</a:t>
            </a:r>
            <a:r>
              <a:rPr lang="ru-RU" sz="1400" dirty="0" smtClean="0">
                <a:solidFill>
                  <a:schemeClr val="tx1"/>
                </a:solidFill>
                <a:latin typeface="Arial" pitchFamily="34" charset="0"/>
                <a:ea typeface="Calibri"/>
                <a:cs typeface="Arial" pitchFamily="34" charset="0"/>
              </a:rPr>
              <a:t>, </a:t>
            </a:r>
            <a:r>
              <a:rPr lang="ru-RU" sz="1400" dirty="0">
                <a:solidFill>
                  <a:schemeClr val="tx1"/>
                </a:solidFill>
                <a:latin typeface="Arial" pitchFamily="34" charset="0"/>
                <a:ea typeface="Calibri"/>
                <a:cs typeface="Arial" pitchFamily="34" charset="0"/>
              </a:rPr>
              <a:t>их родственников и </a:t>
            </a:r>
            <a:r>
              <a:rPr lang="ru-RU" sz="1400" dirty="0" smtClean="0">
                <a:solidFill>
                  <a:schemeClr val="tx1"/>
                </a:solidFill>
                <a:latin typeface="Arial" pitchFamily="34" charset="0"/>
                <a:ea typeface="Calibri"/>
                <a:cs typeface="Arial" pitchFamily="34" charset="0"/>
              </a:rPr>
              <a:t>свойственников в целях выявления конфликта интересов</a:t>
            </a:r>
            <a:endParaRPr lang="ru-RU" sz="1400" dirty="0">
              <a:solidFill>
                <a:srgbClr val="FF0000"/>
              </a:solidFill>
              <a:latin typeface="Arial" pitchFamily="34" charset="0"/>
              <a:ea typeface="Calibri"/>
              <a:cs typeface="Arial" pitchFamily="34" charset="0"/>
            </a:endParaRPr>
          </a:p>
        </p:txBody>
      </p:sp>
      <p:sp>
        <p:nvSpPr>
          <p:cNvPr id="16" name="TextBox 15"/>
          <p:cNvSpPr txBox="1"/>
          <p:nvPr/>
        </p:nvSpPr>
        <p:spPr>
          <a:xfrm>
            <a:off x="1277441" y="3867603"/>
            <a:ext cx="7666100" cy="1384995"/>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spcAft>
                <a:spcPts val="0"/>
              </a:spcAft>
            </a:pPr>
            <a:r>
              <a:rPr lang="ru-RU" sz="1400" dirty="0" smtClean="0">
                <a:latin typeface="Arial" pitchFamily="34" charset="0"/>
                <a:ea typeface="Times New Roman"/>
                <a:cs typeface="Arial" pitchFamily="34" charset="0"/>
              </a:rPr>
              <a:t>Прошли курсы </a:t>
            </a:r>
            <a:r>
              <a:rPr lang="ru-RU" sz="1400" dirty="0">
                <a:latin typeface="Arial" pitchFamily="34" charset="0"/>
                <a:ea typeface="Times New Roman"/>
                <a:cs typeface="Arial" pitchFamily="34" charset="0"/>
              </a:rPr>
              <a:t>повышения квалификации по антикоррупционной </a:t>
            </a:r>
            <a:r>
              <a:rPr lang="ru-RU" sz="1400" dirty="0" smtClean="0">
                <a:latin typeface="Arial" pitchFamily="34" charset="0"/>
                <a:ea typeface="Times New Roman"/>
                <a:cs typeface="Arial" pitchFamily="34" charset="0"/>
              </a:rPr>
              <a:t>тематике </a:t>
            </a:r>
            <a:r>
              <a:rPr lang="ru-RU" sz="1400" b="1" dirty="0" smtClean="0">
                <a:solidFill>
                  <a:srgbClr val="FF0000"/>
                </a:solidFill>
                <a:latin typeface="Arial" pitchFamily="34" charset="0"/>
                <a:ea typeface="Times New Roman"/>
                <a:cs typeface="Arial" pitchFamily="34" charset="0"/>
              </a:rPr>
              <a:t>в 2018 – 4, в  2019 году – 6, в 2020 году – 7 </a:t>
            </a:r>
            <a:r>
              <a:rPr lang="ru-RU" sz="1400" dirty="0">
                <a:latin typeface="Arial" pitchFamily="34" charset="0"/>
                <a:ea typeface="Times New Roman"/>
                <a:cs typeface="Arial" pitchFamily="34" charset="0"/>
              </a:rPr>
              <a:t>муниципальных служащих </a:t>
            </a:r>
            <a:r>
              <a:rPr lang="ru-RU" sz="1400" dirty="0" smtClean="0">
                <a:latin typeface="Arial" pitchFamily="34" charset="0"/>
                <a:ea typeface="Times New Roman"/>
                <a:cs typeface="Arial" pitchFamily="34" charset="0"/>
              </a:rPr>
              <a:t>в </a:t>
            </a:r>
            <a:r>
              <a:rPr lang="ru-RU" sz="1400" dirty="0">
                <a:latin typeface="Arial" pitchFamily="34" charset="0"/>
                <a:ea typeface="Times New Roman"/>
                <a:cs typeface="Arial" pitchFamily="34" charset="0"/>
              </a:rPr>
              <a:t>функциональные обязанности которых входит работа по предотвращению коррупционных и иных правонарушений </a:t>
            </a:r>
            <a:r>
              <a:rPr lang="ru-RU" sz="1400" dirty="0" smtClean="0">
                <a:latin typeface="Arial" pitchFamily="34" charset="0"/>
                <a:ea typeface="Times New Roman"/>
                <a:cs typeface="Arial" pitchFamily="34" charset="0"/>
              </a:rPr>
              <a:t>по темам: «Организационные </a:t>
            </a:r>
            <a:r>
              <a:rPr lang="ru-RU" sz="1400" dirty="0">
                <a:latin typeface="Arial" pitchFamily="34" charset="0"/>
                <a:ea typeface="Times New Roman"/>
                <a:cs typeface="Arial" pitchFamily="34" charset="0"/>
              </a:rPr>
              <a:t>основы противодействия коррупции» (16 ч</a:t>
            </a:r>
            <a:r>
              <a:rPr lang="ru-RU" sz="1400" dirty="0" smtClean="0">
                <a:latin typeface="Arial" pitchFamily="34" charset="0"/>
                <a:ea typeface="Times New Roman"/>
                <a:cs typeface="Arial" pitchFamily="34" charset="0"/>
              </a:rPr>
              <a:t>.), </a:t>
            </a:r>
            <a:r>
              <a:rPr lang="ru-RU" sz="1400" dirty="0">
                <a:latin typeface="Arial" pitchFamily="34" charset="0"/>
                <a:ea typeface="Times New Roman"/>
                <a:cs typeface="Arial" pitchFamily="34" charset="0"/>
              </a:rPr>
              <a:t>«Функции подразделений кадровых служб органов местного самоуправления по профилактике коррупционных и иных </a:t>
            </a:r>
            <a:r>
              <a:rPr lang="ru-RU" sz="1400" dirty="0" smtClean="0">
                <a:latin typeface="Arial" pitchFamily="34" charset="0"/>
                <a:ea typeface="Times New Roman"/>
                <a:cs typeface="Arial" pitchFamily="34" charset="0"/>
              </a:rPr>
              <a:t>правонарушений»  </a:t>
            </a:r>
            <a:r>
              <a:rPr lang="ru-RU" sz="1400" dirty="0">
                <a:latin typeface="Arial" pitchFamily="34" charset="0"/>
                <a:ea typeface="Times New Roman"/>
                <a:cs typeface="Arial" pitchFamily="34" charset="0"/>
              </a:rPr>
              <a:t>(54 ч</a:t>
            </a:r>
            <a:r>
              <a:rPr lang="ru-RU" sz="1400" dirty="0" smtClean="0">
                <a:latin typeface="Arial" pitchFamily="34" charset="0"/>
                <a:ea typeface="Times New Roman"/>
                <a:cs typeface="Arial" pitchFamily="34" charset="0"/>
              </a:rPr>
              <a:t>.</a:t>
            </a:r>
            <a:r>
              <a:rPr lang="ru-RU" sz="1400" dirty="0" smtClean="0">
                <a:latin typeface="Liberation Serif"/>
                <a:ea typeface="Times New Roman"/>
                <a:cs typeface="Liberation Serif"/>
              </a:rPr>
              <a:t>)</a:t>
            </a:r>
            <a:endParaRPr lang="ru-RU" sz="1400" b="1" i="1" dirty="0">
              <a:solidFill>
                <a:srgbClr val="FF0000"/>
              </a:solidFill>
              <a:cs typeface="Times New Roman" pitchFamily="18" charset="0"/>
            </a:endParaRPr>
          </a:p>
        </p:txBody>
      </p:sp>
      <p:sp>
        <p:nvSpPr>
          <p:cNvPr id="18" name="TextBox 17"/>
          <p:cNvSpPr txBox="1"/>
          <p:nvPr/>
        </p:nvSpPr>
        <p:spPr>
          <a:xfrm>
            <a:off x="1299783" y="2252201"/>
            <a:ext cx="7663505" cy="307777"/>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l"/>
            <a:r>
              <a:rPr lang="ru-RU" sz="1400" dirty="0" smtClean="0">
                <a:latin typeface="Arial" pitchFamily="34" charset="0"/>
                <a:cs typeface="Arial" pitchFamily="34" charset="0"/>
              </a:rPr>
              <a:t>Актуализированы сведения, содержащиеся </a:t>
            </a:r>
            <a:r>
              <a:rPr lang="ru-RU" sz="1400" dirty="0">
                <a:latin typeface="Arial" pitchFamily="34" charset="0"/>
                <a:cs typeface="Arial" pitchFamily="34" charset="0"/>
              </a:rPr>
              <a:t>в </a:t>
            </a:r>
            <a:r>
              <a:rPr lang="ru-RU" sz="1400" dirty="0" smtClean="0">
                <a:latin typeface="Arial" pitchFamily="34" charset="0"/>
                <a:cs typeface="Arial" pitchFamily="34" charset="0"/>
              </a:rPr>
              <a:t>анкетах муниципальных служащих -</a:t>
            </a:r>
            <a:r>
              <a:rPr lang="ru-RU" sz="1400" b="1" dirty="0" smtClean="0">
                <a:solidFill>
                  <a:srgbClr val="FF0000"/>
                </a:solidFill>
                <a:latin typeface="Arial" pitchFamily="34" charset="0"/>
                <a:cs typeface="Arial" pitchFamily="34" charset="0"/>
              </a:rPr>
              <a:t>100%</a:t>
            </a:r>
            <a:endParaRPr lang="ru-RU" sz="1400" b="1" dirty="0">
              <a:solidFill>
                <a:srgbClr val="FF0000"/>
              </a:solidFill>
              <a:latin typeface="Arial" pitchFamily="34" charset="0"/>
              <a:cs typeface="Arial" pitchFamily="34" charset="0"/>
            </a:endParaRPr>
          </a:p>
        </p:txBody>
      </p:sp>
      <p:sp>
        <p:nvSpPr>
          <p:cNvPr id="34" name="Стрелка вниз 33"/>
          <p:cNvSpPr/>
          <p:nvPr/>
        </p:nvSpPr>
        <p:spPr>
          <a:xfrm flipH="1">
            <a:off x="575171" y="1534574"/>
            <a:ext cx="45719" cy="5300360"/>
          </a:xfrm>
          <a:prstGeom prst="downArrow">
            <a:avLst/>
          </a:prstGeom>
          <a:solidFill>
            <a:schemeClr val="accent2">
              <a:lumMod val="60000"/>
              <a:lumOff val="4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Стрелка вниз 34"/>
          <p:cNvSpPr/>
          <p:nvPr/>
        </p:nvSpPr>
        <p:spPr>
          <a:xfrm rot="16200000" flipH="1">
            <a:off x="888716" y="1593692"/>
            <a:ext cx="143144" cy="655873"/>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TextBox 29"/>
          <p:cNvSpPr txBox="1"/>
          <p:nvPr/>
        </p:nvSpPr>
        <p:spPr>
          <a:xfrm>
            <a:off x="1277441" y="2747834"/>
            <a:ext cx="7685847" cy="954107"/>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r>
              <a:rPr lang="ru-RU" sz="1400" dirty="0" smtClean="0">
                <a:solidFill>
                  <a:schemeClr val="tx1"/>
                </a:solidFill>
                <a:latin typeface="Arial" pitchFamily="34" charset="0"/>
                <a:ea typeface="Calibri"/>
                <a:cs typeface="Arial" pitchFamily="34" charset="0"/>
              </a:rPr>
              <a:t>Проанализированы  сведения, представляемые контрактными управляющими,  о контрагентах, подписавших муниципальные контракты на поставку товаров, работ, услуг для обеспечения муниципальных нужд, в целях выявления конфликта интересов – </a:t>
            </a:r>
            <a:r>
              <a:rPr lang="ru-RU" sz="1400" b="1" dirty="0" smtClean="0">
                <a:solidFill>
                  <a:srgbClr val="FF0000"/>
                </a:solidFill>
                <a:latin typeface="Arial" pitchFamily="34" charset="0"/>
                <a:ea typeface="Calibri"/>
                <a:cs typeface="Arial" pitchFamily="34" charset="0"/>
              </a:rPr>
              <a:t>в отношении 412 контрагентов (</a:t>
            </a:r>
            <a:r>
              <a:rPr lang="ru-RU" sz="1400" b="1" dirty="0" smtClean="0">
                <a:solidFill>
                  <a:srgbClr val="FF0000"/>
                </a:solidFill>
                <a:latin typeface="Arial" pitchFamily="34" charset="0"/>
                <a:cs typeface="Arial" pitchFamily="34" charset="0"/>
              </a:rPr>
              <a:t>случаев </a:t>
            </a:r>
            <a:r>
              <a:rPr lang="ru-RU" sz="1400" b="1" dirty="0">
                <a:solidFill>
                  <a:srgbClr val="FF0000"/>
                </a:solidFill>
                <a:latin typeface="Arial" pitchFamily="34" charset="0"/>
                <a:cs typeface="Arial" pitchFamily="34" charset="0"/>
              </a:rPr>
              <a:t>конфликта интересов </a:t>
            </a:r>
            <a:r>
              <a:rPr lang="ru-RU" sz="1400" b="1" dirty="0" smtClean="0">
                <a:solidFill>
                  <a:srgbClr val="FF0000"/>
                </a:solidFill>
                <a:latin typeface="Arial" pitchFamily="34" charset="0"/>
                <a:cs typeface="Arial" pitchFamily="34" charset="0"/>
              </a:rPr>
              <a:t>не выявлено).</a:t>
            </a:r>
            <a:endParaRPr lang="ru-RU" sz="1400" b="1" dirty="0">
              <a:solidFill>
                <a:srgbClr val="FF0000"/>
              </a:solidFill>
              <a:latin typeface="Arial" pitchFamily="34" charset="0"/>
              <a:cs typeface="Arial" pitchFamily="34" charset="0"/>
            </a:endParaRPr>
          </a:p>
        </p:txBody>
      </p:sp>
      <p:sp>
        <p:nvSpPr>
          <p:cNvPr id="31" name="Стрелка вниз 30"/>
          <p:cNvSpPr/>
          <p:nvPr/>
        </p:nvSpPr>
        <p:spPr>
          <a:xfrm rot="16200000" flipH="1">
            <a:off x="874006" y="2089348"/>
            <a:ext cx="143142" cy="649374"/>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Стрелка вниз 31"/>
          <p:cNvSpPr/>
          <p:nvPr/>
        </p:nvSpPr>
        <p:spPr>
          <a:xfrm rot="16200000" flipH="1">
            <a:off x="884774" y="2900893"/>
            <a:ext cx="143143" cy="647988"/>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Стрелка вниз 36"/>
          <p:cNvSpPr/>
          <p:nvPr/>
        </p:nvSpPr>
        <p:spPr>
          <a:xfrm rot="16200000" flipH="1">
            <a:off x="868455" y="4236688"/>
            <a:ext cx="116685" cy="657534"/>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TextBox 37"/>
          <p:cNvSpPr txBox="1"/>
          <p:nvPr/>
        </p:nvSpPr>
        <p:spPr>
          <a:xfrm>
            <a:off x="1291523" y="5441062"/>
            <a:ext cx="7663505" cy="1015663"/>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r>
              <a:rPr lang="ru-RU" sz="1200" dirty="0" smtClean="0">
                <a:latin typeface="Arial" pitchFamily="34" charset="0"/>
                <a:cs typeface="Arial" pitchFamily="34" charset="0"/>
              </a:rPr>
              <a:t>Проши обучение по образовательным программам в области противодействия коррупции за счет средств местного бюджета </a:t>
            </a:r>
            <a:r>
              <a:rPr lang="ru-RU" sz="1200" b="1" dirty="0" smtClean="0">
                <a:solidFill>
                  <a:srgbClr val="FF0000"/>
                </a:solidFill>
                <a:latin typeface="Arial" pitchFamily="34" charset="0"/>
                <a:cs typeface="Arial" pitchFamily="34" charset="0"/>
              </a:rPr>
              <a:t>2018 – 22 служащих, 2019 – 21 служащий, 2020 г. - 24 служащих</a:t>
            </a:r>
            <a:r>
              <a:rPr lang="ru-RU" sz="1200" dirty="0" smtClean="0">
                <a:latin typeface="Arial" pitchFamily="34" charset="0"/>
                <a:cs typeface="Arial" pitchFamily="34" charset="0"/>
              </a:rPr>
              <a:t>, впервые поступившие на муниципальную службу для замещения должностей, включенных в перечень должностей, замещение которых связано с коррупционными рисками </a:t>
            </a:r>
            <a:r>
              <a:rPr lang="ru-RU" sz="1200" b="1" dirty="0" smtClean="0">
                <a:solidFill>
                  <a:srgbClr val="FF0000"/>
                </a:solidFill>
                <a:latin typeface="Arial" pitchFamily="34" charset="0"/>
                <a:cs typeface="Arial" pitchFamily="34" charset="0"/>
              </a:rPr>
              <a:t>(100% от общего количества служащих, для которых запланировано обучение)</a:t>
            </a:r>
            <a:endParaRPr lang="ru-RU" sz="1200" b="1" dirty="0">
              <a:solidFill>
                <a:srgbClr val="FF0000"/>
              </a:solidFill>
              <a:latin typeface="Arial" pitchFamily="34" charset="0"/>
              <a:cs typeface="Arial" pitchFamily="34" charset="0"/>
            </a:endParaRPr>
          </a:p>
        </p:txBody>
      </p:sp>
      <p:sp>
        <p:nvSpPr>
          <p:cNvPr id="39" name="Стрелка вниз 38"/>
          <p:cNvSpPr/>
          <p:nvPr/>
        </p:nvSpPr>
        <p:spPr>
          <a:xfrm rot="16200000" flipH="1">
            <a:off x="897638" y="5701451"/>
            <a:ext cx="143142" cy="638027"/>
          </a:xfrm>
          <a:prstGeom prst="downArrow">
            <a:avLst/>
          </a:prstGeom>
          <a:solidFill>
            <a:schemeClr val="accent2">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p:cNvSpPr/>
          <p:nvPr/>
        </p:nvSpPr>
        <p:spPr>
          <a:xfrm>
            <a:off x="179512" y="0"/>
            <a:ext cx="8442473" cy="830997"/>
          </a:xfrm>
          <a:prstGeom prst="rect">
            <a:avLst/>
          </a:prstGeom>
        </p:spPr>
        <p:txBody>
          <a:bodyPr wrap="square">
            <a:spAutoFit/>
          </a:bodyPr>
          <a:lstStyle/>
          <a:p>
            <a:pPr algn="ctr"/>
            <a:r>
              <a:rPr lang="ru-RU" sz="1600" b="1" dirty="0">
                <a:latin typeface="Arial" pitchFamily="34" charset="0"/>
                <a:cs typeface="Arial" pitchFamily="34" charset="0"/>
              </a:rPr>
              <a:t>Выполнение Национального плана противодействия коррупции на 2018 – 2020 годы, утвержденного Указом Президента Российской Федерации </a:t>
            </a:r>
            <a:endParaRPr lang="ru-RU" sz="1600" b="1" dirty="0" smtClean="0">
              <a:latin typeface="Arial" pitchFamily="34" charset="0"/>
              <a:cs typeface="Arial" pitchFamily="34" charset="0"/>
            </a:endParaRPr>
          </a:p>
          <a:p>
            <a:pPr algn="ctr"/>
            <a:r>
              <a:rPr lang="ru-RU" sz="1600" b="1" dirty="0" smtClean="0">
                <a:latin typeface="Arial" pitchFamily="34" charset="0"/>
                <a:cs typeface="Arial" pitchFamily="34" charset="0"/>
              </a:rPr>
              <a:t>от </a:t>
            </a:r>
            <a:r>
              <a:rPr lang="ru-RU" sz="1600" b="1" dirty="0">
                <a:latin typeface="Arial" pitchFamily="34" charset="0"/>
                <a:cs typeface="Arial" pitchFamily="34" charset="0"/>
              </a:rPr>
              <a:t>29 июня 2018 года № 378</a:t>
            </a:r>
          </a:p>
        </p:txBody>
      </p:sp>
    </p:spTree>
    <p:extLst>
      <p:ext uri="{BB962C8B-B14F-4D97-AF65-F5344CB8AC3E}">
        <p14:creationId xmlns:p14="http://schemas.microsoft.com/office/powerpoint/2010/main" val="28611383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09320"/>
            <a:ext cx="467544" cy="338554"/>
          </a:xfrm>
          <a:prstGeom prst="rect">
            <a:avLst/>
          </a:prstGeom>
          <a:noFill/>
        </p:spPr>
        <p:txBody>
          <a:bodyPr wrap="square" rtlCol="0">
            <a:spAutoFit/>
          </a:bodyPr>
          <a:lstStyle/>
          <a:p>
            <a:pPr algn="ctr"/>
            <a:r>
              <a:rPr lang="ru-RU" sz="1600" b="1" dirty="0" smtClean="0">
                <a:solidFill>
                  <a:schemeClr val="bg1"/>
                </a:solidFill>
                <a:latin typeface="Franklin Gothic Book" pitchFamily="34" charset="0"/>
                <a:cs typeface="Times New Roman" pitchFamily="18" charset="0"/>
              </a:rPr>
              <a:t>7</a:t>
            </a:r>
            <a:endParaRPr lang="ru-RU" sz="1600" b="1" dirty="0">
              <a:solidFill>
                <a:schemeClr val="bg1"/>
              </a:solidFill>
              <a:latin typeface="Franklin Gothic Book" pitchFamily="34" charset="0"/>
              <a:cs typeface="Times New Roman" pitchFamily="18" charset="0"/>
            </a:endParaRPr>
          </a:p>
        </p:txBody>
      </p:sp>
      <p:sp>
        <p:nvSpPr>
          <p:cNvPr id="3" name="Прямоугольник 2"/>
          <p:cNvSpPr/>
          <p:nvPr/>
        </p:nvSpPr>
        <p:spPr>
          <a:xfrm>
            <a:off x="314435" y="836712"/>
            <a:ext cx="8307551" cy="923330"/>
          </a:xfrm>
          <a:prstGeom prst="rect">
            <a:avLst/>
          </a:prstGeom>
        </p:spPr>
        <p:txBody>
          <a:bodyPr wrap="square">
            <a:spAutoFit/>
          </a:bodyPr>
          <a:lstStyle/>
          <a:p>
            <a:pPr algn="just"/>
            <a:endParaRPr lang="ru-RU" sz="3000" dirty="0" smtClean="0">
              <a:latin typeface="Times New Roman"/>
              <a:ea typeface="Calibri"/>
            </a:endParaRPr>
          </a:p>
          <a:p>
            <a:pPr algn="just"/>
            <a:endParaRPr lang="ru-RU" sz="2400" dirty="0"/>
          </a:p>
        </p:txBody>
      </p:sp>
      <p:sp>
        <p:nvSpPr>
          <p:cNvPr id="15" name="TextBox 14"/>
          <p:cNvSpPr txBox="1"/>
          <p:nvPr/>
        </p:nvSpPr>
        <p:spPr>
          <a:xfrm>
            <a:off x="179513" y="1084466"/>
            <a:ext cx="4288698" cy="1578894"/>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lvl="0" algn="ctr">
              <a:lnSpc>
                <a:spcPct val="115000"/>
              </a:lnSpc>
              <a:spcAft>
                <a:spcPts val="0"/>
              </a:spcAft>
            </a:pPr>
            <a:r>
              <a:rPr lang="ru-RU" sz="1200" b="1" dirty="0" smtClean="0">
                <a:latin typeface="Arial" pitchFamily="34" charset="0"/>
                <a:cs typeface="Arial" pitchFamily="34" charset="0"/>
              </a:rPr>
              <a:t>Организован прием </a:t>
            </a:r>
            <a:r>
              <a:rPr lang="ru-RU" sz="1200" b="1" dirty="0">
                <a:latin typeface="Arial" pitchFamily="34" charset="0"/>
                <a:cs typeface="Arial" pitchFamily="34" charset="0"/>
              </a:rPr>
              <a:t>сведений о доходах, расходах, об имуществе и обязательствах имущественного характера представляемых гражданами, претендующими на замещение должностей муниципальной службы </a:t>
            </a:r>
            <a:r>
              <a:rPr lang="ru-RU" sz="1200" b="1" dirty="0" smtClean="0">
                <a:latin typeface="Arial" pitchFamily="34" charset="0"/>
                <a:cs typeface="Arial" pitchFamily="34" charset="0"/>
              </a:rPr>
              <a:t>и </a:t>
            </a:r>
            <a:r>
              <a:rPr lang="ru-RU" sz="1200" b="1" dirty="0">
                <a:latin typeface="Arial" pitchFamily="34" charset="0"/>
                <a:cs typeface="Arial" pitchFamily="34" charset="0"/>
              </a:rPr>
              <a:t>муниципальными служащими, замещающими </a:t>
            </a:r>
            <a:endParaRPr lang="ru-RU" sz="1200" b="1" dirty="0" smtClean="0">
              <a:latin typeface="Arial" pitchFamily="34" charset="0"/>
              <a:cs typeface="Arial" pitchFamily="34" charset="0"/>
            </a:endParaRPr>
          </a:p>
          <a:p>
            <a:pPr lvl="0" algn="ctr">
              <a:lnSpc>
                <a:spcPct val="115000"/>
              </a:lnSpc>
              <a:spcAft>
                <a:spcPts val="0"/>
              </a:spcAft>
            </a:pPr>
            <a:r>
              <a:rPr lang="ru-RU" sz="1200" b="1" dirty="0" smtClean="0">
                <a:latin typeface="Arial" pitchFamily="34" charset="0"/>
                <a:cs typeface="Arial" pitchFamily="34" charset="0"/>
              </a:rPr>
              <a:t>должности </a:t>
            </a:r>
            <a:r>
              <a:rPr lang="ru-RU" sz="1200" b="1" dirty="0">
                <a:latin typeface="Arial" pitchFamily="34" charset="0"/>
                <a:cs typeface="Arial" pitchFamily="34" charset="0"/>
              </a:rPr>
              <a:t>муниципальной </a:t>
            </a:r>
            <a:r>
              <a:rPr lang="ru-RU" sz="1200" b="1" dirty="0" smtClean="0">
                <a:latin typeface="Arial" pitchFamily="34" charset="0"/>
                <a:cs typeface="Arial" pitchFamily="34" charset="0"/>
              </a:rPr>
              <a:t>службы</a:t>
            </a:r>
            <a:endParaRPr lang="ru-RU" sz="1200" b="1" dirty="0">
              <a:solidFill>
                <a:srgbClr val="FF0000"/>
              </a:solidFill>
              <a:latin typeface="Arial" pitchFamily="34" charset="0"/>
              <a:ea typeface="Calibri"/>
              <a:cs typeface="Arial" pitchFamily="34" charset="0"/>
            </a:endParaRPr>
          </a:p>
        </p:txBody>
      </p:sp>
      <p:sp>
        <p:nvSpPr>
          <p:cNvPr id="16" name="TextBox 15"/>
          <p:cNvSpPr txBox="1"/>
          <p:nvPr/>
        </p:nvSpPr>
        <p:spPr>
          <a:xfrm>
            <a:off x="179513" y="2695935"/>
            <a:ext cx="4288697" cy="1107996"/>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spcAft>
                <a:spcPts val="0"/>
              </a:spcAft>
            </a:pPr>
            <a:r>
              <a:rPr lang="ru-RU" sz="1100" dirty="0" smtClean="0">
                <a:latin typeface="Arial" pitchFamily="34" charset="0"/>
                <a:ea typeface="Times New Roman"/>
                <a:cs typeface="Arial" pitchFamily="34" charset="0"/>
              </a:rPr>
              <a:t>Количество муниципальных служащих, представивших сведения о доходах в установленные сроки, </a:t>
            </a:r>
          </a:p>
          <a:p>
            <a:pPr>
              <a:spcAft>
                <a:spcPts val="0"/>
              </a:spcAft>
            </a:pPr>
            <a:r>
              <a:rPr lang="ru-RU" sz="1100" dirty="0" smtClean="0">
                <a:latin typeface="Arial" pitchFamily="34" charset="0"/>
                <a:ea typeface="Times New Roman"/>
                <a:cs typeface="Arial" pitchFamily="34" charset="0"/>
              </a:rPr>
              <a:t>с использованием </a:t>
            </a:r>
            <a:r>
              <a:rPr lang="ru-RU" sz="1100" b="1" dirty="0" smtClean="0">
                <a:latin typeface="Arial" pitchFamily="34" charset="0"/>
                <a:ea typeface="Times New Roman"/>
                <a:cs typeface="Arial" pitchFamily="34" charset="0"/>
              </a:rPr>
              <a:t>программы «Справки БК»:</a:t>
            </a:r>
          </a:p>
          <a:p>
            <a:pPr>
              <a:spcAft>
                <a:spcPts val="0"/>
              </a:spcAft>
            </a:pPr>
            <a:r>
              <a:rPr lang="ru-RU" sz="1100" b="1" dirty="0" smtClean="0">
                <a:solidFill>
                  <a:srgbClr val="FF0000"/>
                </a:solidFill>
                <a:latin typeface="Arial" pitchFamily="34" charset="0"/>
                <a:ea typeface="Times New Roman"/>
                <a:cs typeface="Arial" pitchFamily="34" charset="0"/>
              </a:rPr>
              <a:t>в 2018 году – 165 служащих (100 %);</a:t>
            </a:r>
          </a:p>
          <a:p>
            <a:pPr>
              <a:spcAft>
                <a:spcPts val="0"/>
              </a:spcAft>
            </a:pPr>
            <a:r>
              <a:rPr lang="ru-RU" sz="1100" b="1" dirty="0" smtClean="0">
                <a:solidFill>
                  <a:srgbClr val="FF0000"/>
                </a:solidFill>
                <a:latin typeface="Arial" pitchFamily="34" charset="0"/>
                <a:ea typeface="Times New Roman"/>
                <a:cs typeface="Arial" pitchFamily="34" charset="0"/>
              </a:rPr>
              <a:t>в 2019 году – 168 служащих (100 %);</a:t>
            </a:r>
          </a:p>
          <a:p>
            <a:pPr>
              <a:spcAft>
                <a:spcPts val="0"/>
              </a:spcAft>
            </a:pPr>
            <a:r>
              <a:rPr lang="ru-RU" sz="1100" b="1" dirty="0" smtClean="0">
                <a:solidFill>
                  <a:srgbClr val="FF0000"/>
                </a:solidFill>
                <a:latin typeface="Arial" pitchFamily="34" charset="0"/>
                <a:ea typeface="Times New Roman"/>
                <a:cs typeface="Arial" pitchFamily="34" charset="0"/>
              </a:rPr>
              <a:t>в 2020 году – 163 служащих (100 %)  </a:t>
            </a:r>
            <a:endParaRPr lang="ru-RU" sz="1100" b="1" i="1" dirty="0">
              <a:solidFill>
                <a:srgbClr val="FF0000"/>
              </a:solidFill>
              <a:latin typeface="Arial" pitchFamily="34" charset="0"/>
              <a:cs typeface="Arial" pitchFamily="34" charset="0"/>
            </a:endParaRPr>
          </a:p>
        </p:txBody>
      </p:sp>
      <p:sp>
        <p:nvSpPr>
          <p:cNvPr id="18" name="TextBox 17"/>
          <p:cNvSpPr txBox="1"/>
          <p:nvPr/>
        </p:nvSpPr>
        <p:spPr>
          <a:xfrm>
            <a:off x="5292080" y="1181415"/>
            <a:ext cx="3618148" cy="1384995"/>
          </a:xfrm>
          <a:prstGeom prst="rect">
            <a:avLst/>
          </a:prstGeom>
          <a:ln/>
        </p:spPr>
        <p:style>
          <a:lnRef idx="1">
            <a:schemeClr val="accent2"/>
          </a:lnRef>
          <a:fillRef idx="2">
            <a:schemeClr val="accent2"/>
          </a:fillRef>
          <a:effectRef idx="1">
            <a:schemeClr val="accent2"/>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lgn="ctr"/>
            <a:r>
              <a:rPr lang="ru-RU" sz="1200" b="1" dirty="0" smtClean="0">
                <a:latin typeface="Arial" pitchFamily="34" charset="0"/>
                <a:cs typeface="Arial" pitchFamily="34" charset="0"/>
              </a:rPr>
              <a:t>Организован </a:t>
            </a:r>
            <a:r>
              <a:rPr lang="ru-RU" sz="1200" b="1" dirty="0">
                <a:latin typeface="Arial" pitchFamily="34" charset="0"/>
                <a:cs typeface="Arial" pitchFamily="34" charset="0"/>
              </a:rPr>
              <a:t>приема сведений о доходах, об имуществе и обязательствах имущественного характера представляемых лицами, претендующими на замещение должностей руководителей муниципальных </a:t>
            </a:r>
            <a:r>
              <a:rPr lang="ru-RU" sz="1200" b="1" dirty="0" smtClean="0">
                <a:latin typeface="Arial" pitchFamily="34" charset="0"/>
                <a:cs typeface="Arial" pitchFamily="34" charset="0"/>
              </a:rPr>
              <a:t>учреждений </a:t>
            </a:r>
            <a:r>
              <a:rPr lang="ru-RU" sz="1200" b="1" dirty="0">
                <a:latin typeface="Arial" pitchFamily="34" charset="0"/>
                <a:cs typeface="Arial" pitchFamily="34" charset="0"/>
              </a:rPr>
              <a:t>и руководителями муниципальных </a:t>
            </a:r>
            <a:r>
              <a:rPr lang="ru-RU" sz="1200" b="1" dirty="0" smtClean="0">
                <a:latin typeface="Arial" pitchFamily="34" charset="0"/>
                <a:cs typeface="Arial" pitchFamily="34" charset="0"/>
              </a:rPr>
              <a:t>учреждений</a:t>
            </a:r>
            <a:endParaRPr lang="ru-RU" sz="1200" b="1" dirty="0">
              <a:solidFill>
                <a:srgbClr val="FF0000"/>
              </a:solidFill>
              <a:latin typeface="Arial" pitchFamily="34" charset="0"/>
              <a:cs typeface="Arial" pitchFamily="34" charset="0"/>
            </a:endParaRPr>
          </a:p>
        </p:txBody>
      </p:sp>
      <p:sp>
        <p:nvSpPr>
          <p:cNvPr id="30" name="TextBox 29"/>
          <p:cNvSpPr txBox="1"/>
          <p:nvPr/>
        </p:nvSpPr>
        <p:spPr>
          <a:xfrm>
            <a:off x="179512" y="4076669"/>
            <a:ext cx="3312368" cy="2831544"/>
          </a:xfrm>
          <a:prstGeom prst="rect">
            <a:avLst/>
          </a:prstGeom>
          <a:noFill/>
          <a:ln>
            <a:noFill/>
          </a:ln>
          <a:effectLst/>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r>
              <a:rPr lang="ru-RU" sz="1100" b="1" dirty="0" smtClean="0">
                <a:solidFill>
                  <a:prstClr val="black"/>
                </a:solidFill>
                <a:latin typeface="Arial" pitchFamily="34" charset="0"/>
                <a:cs typeface="Arial" pitchFamily="34" charset="0"/>
              </a:rPr>
              <a:t>Размещены </a:t>
            </a:r>
            <a:r>
              <a:rPr lang="ru-RU" sz="1100" b="1" dirty="0">
                <a:solidFill>
                  <a:schemeClr val="tx1"/>
                </a:solidFill>
                <a:latin typeface="Arial" pitchFamily="34" charset="0"/>
                <a:cs typeface="Arial" pitchFamily="34" charset="0"/>
              </a:rPr>
              <a:t>с</a:t>
            </a:r>
            <a:r>
              <a:rPr lang="ru-RU" sz="1100" b="1" dirty="0" smtClean="0">
                <a:solidFill>
                  <a:schemeClr val="tx1"/>
                </a:solidFill>
                <a:latin typeface="Arial" pitchFamily="34" charset="0"/>
                <a:cs typeface="Arial" pitchFamily="34" charset="0"/>
              </a:rPr>
              <a:t>ведения </a:t>
            </a:r>
            <a:r>
              <a:rPr lang="ru-RU" sz="1100" b="1" dirty="0" smtClean="0">
                <a:solidFill>
                  <a:schemeClr val="tx1"/>
                </a:solidFill>
                <a:latin typeface="Arial" pitchFamily="34" charset="0"/>
                <a:cs typeface="Arial" pitchFamily="34" charset="0"/>
              </a:rPr>
              <a:t>о </a:t>
            </a:r>
            <a:r>
              <a:rPr lang="ru-RU" sz="1100" b="1" dirty="0" smtClean="0">
                <a:solidFill>
                  <a:schemeClr val="tx1"/>
                </a:solidFill>
                <a:latin typeface="Arial" pitchFamily="34" charset="0"/>
                <a:cs typeface="Arial" pitchFamily="34" charset="0"/>
              </a:rPr>
              <a:t>доходах, расходах, об имуществе и обязательствах имущественного характера на </a:t>
            </a:r>
            <a:r>
              <a:rPr lang="ru-RU" sz="1100" b="1" dirty="0" smtClean="0">
                <a:solidFill>
                  <a:schemeClr val="tx1"/>
                </a:solidFill>
                <a:latin typeface="Arial" pitchFamily="34" charset="0"/>
                <a:cs typeface="Arial" pitchFamily="34" charset="0"/>
              </a:rPr>
              <a:t>официальных сайтах органов местного самоуправления городского округа Первоуральск:</a:t>
            </a:r>
          </a:p>
          <a:p>
            <a:pPr marL="171450" indent="-171450">
              <a:buFont typeface="Wingdings" pitchFamily="2" charset="2"/>
              <a:buChar char="§"/>
            </a:pPr>
            <a:r>
              <a:rPr lang="ru-RU" sz="1000" dirty="0" smtClean="0">
                <a:solidFill>
                  <a:srgbClr val="FF0000"/>
                </a:solidFill>
                <a:latin typeface="Arial" pitchFamily="34" charset="0"/>
                <a:cs typeface="Arial" pitchFamily="34" charset="0"/>
              </a:rPr>
              <a:t>Администрация городского округа Первоуральск </a:t>
            </a:r>
            <a:r>
              <a:rPr lang="en-US" sz="1000" dirty="0" smtClean="0">
                <a:solidFill>
                  <a:srgbClr val="FF0000"/>
                </a:solidFill>
                <a:latin typeface="Arial" pitchFamily="34" charset="0"/>
                <a:cs typeface="Arial" pitchFamily="34" charset="0"/>
                <a:hlinkClick r:id="rId3"/>
              </a:rPr>
              <a:t>https://prvadm.ru</a:t>
            </a:r>
            <a:endParaRPr lang="ru-RU" sz="1000" dirty="0" smtClean="0">
              <a:solidFill>
                <a:srgbClr val="FF0000"/>
              </a:solidFill>
              <a:latin typeface="Arial" pitchFamily="34" charset="0"/>
              <a:cs typeface="Arial" pitchFamily="34" charset="0"/>
            </a:endParaRPr>
          </a:p>
          <a:p>
            <a:pPr marL="171450" indent="-171450">
              <a:buFont typeface="Wingdings" pitchFamily="2" charset="2"/>
              <a:buChar char="§"/>
            </a:pPr>
            <a:r>
              <a:rPr lang="ru-RU" sz="1000" dirty="0" smtClean="0">
                <a:solidFill>
                  <a:srgbClr val="FF0000"/>
                </a:solidFill>
                <a:latin typeface="Arial" pitchFamily="34" charset="0"/>
                <a:cs typeface="Arial" pitchFamily="34" charset="0"/>
              </a:rPr>
              <a:t>Первоуральская городская Дума </a:t>
            </a:r>
            <a:r>
              <a:rPr lang="en-US" sz="1000" dirty="0" smtClean="0">
                <a:solidFill>
                  <a:srgbClr val="FF0000"/>
                </a:solidFill>
                <a:latin typeface="Arial" pitchFamily="34" charset="0"/>
                <a:cs typeface="Arial" pitchFamily="34" charset="0"/>
                <a:hlinkClick r:id="rId4"/>
              </a:rPr>
              <a:t>https</a:t>
            </a:r>
            <a:r>
              <a:rPr lang="en-US" sz="1000" dirty="0">
                <a:solidFill>
                  <a:srgbClr val="FF0000"/>
                </a:solidFill>
                <a:latin typeface="Arial" pitchFamily="34" charset="0"/>
                <a:cs typeface="Arial" pitchFamily="34" charset="0"/>
                <a:hlinkClick r:id="rId4"/>
              </a:rPr>
              <a:t>://</a:t>
            </a:r>
            <a:r>
              <a:rPr lang="en-US" sz="1000" dirty="0" smtClean="0">
                <a:solidFill>
                  <a:srgbClr val="FF0000"/>
                </a:solidFill>
                <a:latin typeface="Arial" pitchFamily="34" charset="0"/>
                <a:cs typeface="Arial" pitchFamily="34" charset="0"/>
                <a:hlinkClick r:id="rId4"/>
              </a:rPr>
              <a:t>www.prvduma.ru</a:t>
            </a:r>
            <a:endParaRPr lang="ru-RU" sz="1000" dirty="0" smtClean="0">
              <a:solidFill>
                <a:srgbClr val="FF0000"/>
              </a:solidFill>
              <a:latin typeface="Arial" pitchFamily="34" charset="0"/>
              <a:cs typeface="Arial" pitchFamily="34" charset="0"/>
            </a:endParaRPr>
          </a:p>
          <a:p>
            <a:pPr marL="171450" indent="-171450">
              <a:buFont typeface="Wingdings" pitchFamily="2" charset="2"/>
              <a:buChar char="§"/>
            </a:pPr>
            <a:r>
              <a:rPr lang="ru-RU" sz="1000" dirty="0" smtClean="0">
                <a:solidFill>
                  <a:srgbClr val="FF0000"/>
                </a:solidFill>
                <a:latin typeface="Arial" pitchFamily="34" charset="0"/>
                <a:cs typeface="Arial" pitchFamily="34" charset="0"/>
              </a:rPr>
              <a:t>Счетная палата городского округа Первоуральск </a:t>
            </a:r>
            <a:r>
              <a:rPr lang="en-US" sz="1000" dirty="0" smtClean="0">
                <a:solidFill>
                  <a:srgbClr val="FF0000"/>
                </a:solidFill>
                <a:latin typeface="Arial" pitchFamily="34" charset="0"/>
                <a:cs typeface="Arial" pitchFamily="34" charset="0"/>
                <a:hlinkClick r:id="rId5"/>
              </a:rPr>
              <a:t>http</a:t>
            </a:r>
            <a:r>
              <a:rPr lang="en-US" sz="1000" dirty="0">
                <a:solidFill>
                  <a:srgbClr val="FF0000"/>
                </a:solidFill>
                <a:latin typeface="Arial" pitchFamily="34" charset="0"/>
                <a:cs typeface="Arial" pitchFamily="34" charset="0"/>
                <a:hlinkClick r:id="rId5"/>
              </a:rPr>
              <a:t>://</a:t>
            </a:r>
            <a:r>
              <a:rPr lang="en-US" sz="1000" dirty="0" smtClean="0">
                <a:solidFill>
                  <a:srgbClr val="FF0000"/>
                </a:solidFill>
                <a:latin typeface="Arial" pitchFamily="34" charset="0"/>
                <a:cs typeface="Arial" pitchFamily="34" charset="0"/>
                <a:hlinkClick r:id="rId5"/>
              </a:rPr>
              <a:t>sp-pervouralsk.ru</a:t>
            </a:r>
            <a:endParaRPr lang="ru-RU" sz="1000" dirty="0" smtClean="0">
              <a:solidFill>
                <a:srgbClr val="FF0000"/>
              </a:solidFill>
              <a:latin typeface="Arial" pitchFamily="34" charset="0"/>
              <a:cs typeface="Arial" pitchFamily="34" charset="0"/>
            </a:endParaRPr>
          </a:p>
          <a:p>
            <a:pPr marL="171450" indent="-171450">
              <a:buFont typeface="Wingdings" pitchFamily="2" charset="2"/>
              <a:buChar char="§"/>
            </a:pPr>
            <a:r>
              <a:rPr lang="ru-RU" sz="1000" dirty="0" smtClean="0">
                <a:solidFill>
                  <a:srgbClr val="FF0000"/>
                </a:solidFill>
                <a:latin typeface="Arial" pitchFamily="34" charset="0"/>
                <a:cs typeface="Arial" pitchFamily="34" charset="0"/>
              </a:rPr>
              <a:t> Управление </a:t>
            </a:r>
            <a:r>
              <a:rPr lang="ru-RU" sz="1000" dirty="0" err="1" smtClean="0">
                <a:solidFill>
                  <a:srgbClr val="FF0000"/>
                </a:solidFill>
                <a:latin typeface="Arial" pitchFamily="34" charset="0"/>
                <a:cs typeface="Arial" pitchFamily="34" charset="0"/>
              </a:rPr>
              <a:t>ЖКХиС</a:t>
            </a:r>
            <a:r>
              <a:rPr lang="ru-RU" sz="1000" dirty="0" smtClean="0">
                <a:solidFill>
                  <a:srgbClr val="FF0000"/>
                </a:solidFill>
                <a:latin typeface="Arial" pitchFamily="34" charset="0"/>
                <a:cs typeface="Arial" pitchFamily="34" charset="0"/>
              </a:rPr>
              <a:t> городского округа Первоуральск </a:t>
            </a:r>
            <a:r>
              <a:rPr lang="en-US" sz="1000" dirty="0" smtClean="0">
                <a:solidFill>
                  <a:srgbClr val="FF0000"/>
                </a:solidFill>
                <a:latin typeface="Arial" pitchFamily="34" charset="0"/>
                <a:cs typeface="Arial" pitchFamily="34" charset="0"/>
                <a:hlinkClick r:id="rId6"/>
              </a:rPr>
              <a:t>http</a:t>
            </a:r>
            <a:r>
              <a:rPr lang="en-US" sz="1000" dirty="0">
                <a:solidFill>
                  <a:srgbClr val="FF0000"/>
                </a:solidFill>
                <a:latin typeface="Arial" pitchFamily="34" charset="0"/>
                <a:cs typeface="Arial" pitchFamily="34" charset="0"/>
                <a:hlinkClick r:id="rId6"/>
              </a:rPr>
              <a:t>://</a:t>
            </a:r>
            <a:r>
              <a:rPr lang="en-US" sz="1000" dirty="0" smtClean="0">
                <a:solidFill>
                  <a:srgbClr val="FF0000"/>
                </a:solidFill>
                <a:latin typeface="Arial" pitchFamily="34" charset="0"/>
                <a:cs typeface="Arial" pitchFamily="34" charset="0"/>
                <a:hlinkClick r:id="rId6"/>
              </a:rPr>
              <a:t>prvugkh.ru</a:t>
            </a:r>
            <a:endParaRPr lang="ru-RU" sz="1000" dirty="0" smtClean="0">
              <a:solidFill>
                <a:srgbClr val="FF0000"/>
              </a:solidFill>
              <a:latin typeface="Arial" pitchFamily="34" charset="0"/>
              <a:cs typeface="Arial" pitchFamily="34" charset="0"/>
            </a:endParaRPr>
          </a:p>
          <a:p>
            <a:pPr marL="171450" indent="-171450">
              <a:buFont typeface="Wingdings" pitchFamily="2" charset="2"/>
              <a:buChar char="§"/>
            </a:pPr>
            <a:r>
              <a:rPr lang="ru-RU" sz="1000" dirty="0" smtClean="0">
                <a:solidFill>
                  <a:srgbClr val="FF0000"/>
                </a:solidFill>
                <a:latin typeface="Arial" pitchFamily="34" charset="0"/>
                <a:cs typeface="Arial" pitchFamily="34" charset="0"/>
              </a:rPr>
              <a:t>Управление образования городского округа Первоуральск </a:t>
            </a:r>
            <a:r>
              <a:rPr lang="en-US" sz="1000" dirty="0" smtClean="0">
                <a:solidFill>
                  <a:srgbClr val="FF0000"/>
                </a:solidFill>
                <a:latin typeface="Arial" pitchFamily="34" charset="0"/>
                <a:cs typeface="Arial" pitchFamily="34" charset="0"/>
                <a:hlinkClick r:id="rId7"/>
              </a:rPr>
              <a:t>http</a:t>
            </a:r>
            <a:r>
              <a:rPr lang="en-US" sz="1000" dirty="0">
                <a:solidFill>
                  <a:srgbClr val="FF0000"/>
                </a:solidFill>
                <a:latin typeface="Arial" pitchFamily="34" charset="0"/>
                <a:cs typeface="Arial" pitchFamily="34" charset="0"/>
                <a:hlinkClick r:id="rId7"/>
              </a:rPr>
              <a:t>://</a:t>
            </a:r>
            <a:r>
              <a:rPr lang="en-US" sz="1000" dirty="0" smtClean="0">
                <a:solidFill>
                  <a:srgbClr val="FF0000"/>
                </a:solidFill>
                <a:latin typeface="Arial" pitchFamily="34" charset="0"/>
                <a:cs typeface="Arial" pitchFamily="34" charset="0"/>
                <a:hlinkClick r:id="rId7"/>
              </a:rPr>
              <a:t>www.eduprv.ru/privetstvie</a:t>
            </a:r>
            <a:endParaRPr lang="ru-RU" sz="1000" dirty="0" smtClean="0">
              <a:solidFill>
                <a:srgbClr val="FF0000"/>
              </a:solidFill>
              <a:latin typeface="Arial" pitchFamily="34" charset="0"/>
              <a:cs typeface="Arial" pitchFamily="34" charset="0"/>
            </a:endParaRPr>
          </a:p>
          <a:p>
            <a:endParaRPr lang="ru-RU" sz="1200" dirty="0" smtClean="0">
              <a:solidFill>
                <a:srgbClr val="FF0000"/>
              </a:solidFill>
              <a:latin typeface="Arial" pitchFamily="34" charset="0"/>
              <a:cs typeface="Arial" pitchFamily="34" charset="0"/>
            </a:endParaRPr>
          </a:p>
        </p:txBody>
      </p:sp>
      <p:sp>
        <p:nvSpPr>
          <p:cNvPr id="2" name="Прямоугольник 1"/>
          <p:cNvSpPr/>
          <p:nvPr/>
        </p:nvSpPr>
        <p:spPr>
          <a:xfrm>
            <a:off x="368301" y="116632"/>
            <a:ext cx="8253685" cy="584775"/>
          </a:xfrm>
          <a:prstGeom prst="rect">
            <a:avLst/>
          </a:prstGeom>
        </p:spPr>
        <p:txBody>
          <a:bodyPr wrap="square">
            <a:spAutoFit/>
          </a:bodyPr>
          <a:lstStyle/>
          <a:p>
            <a:pPr algn="ctr"/>
            <a:r>
              <a:rPr lang="ru-RU" sz="1600" b="1" dirty="0" smtClean="0">
                <a:latin typeface="Arial" pitchFamily="34" charset="0"/>
                <a:cs typeface="Arial" pitchFamily="34" charset="0"/>
              </a:rPr>
              <a:t>СОВЕРШЕНСТВОВАНИЕ РАБОТЫ ПО ПРОФИЛАКТИКЕ КОРРУПЦИОННЫХ И ИНЫХ ПРАВОНАРУШЕНИЙ В СИСТЕМЕ КАДРОВОЙ РАБОТЫ</a:t>
            </a:r>
            <a:endParaRPr lang="ru-RU" sz="1600" b="1" dirty="0">
              <a:latin typeface="Arial" pitchFamily="34" charset="0"/>
              <a:cs typeface="Arial" pitchFamily="34" charset="0"/>
            </a:endParaRPr>
          </a:p>
        </p:txBody>
      </p:sp>
      <p:sp>
        <p:nvSpPr>
          <p:cNvPr id="20" name="TextBox 19"/>
          <p:cNvSpPr txBox="1"/>
          <p:nvPr/>
        </p:nvSpPr>
        <p:spPr>
          <a:xfrm>
            <a:off x="5292081" y="2775411"/>
            <a:ext cx="3618147" cy="830997"/>
          </a:xfrm>
          <a:prstGeom prst="rect">
            <a:avLst/>
          </a:prstGeom>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wrap="square" rtlCol="0">
            <a:spAutoFit/>
          </a:bodyPr>
          <a:lstStyle>
            <a:defPPr>
              <a:defRPr lang="ru-RU"/>
            </a:defPPr>
            <a:lvl1pPr algn="just">
              <a:defRPr>
                <a:cs typeface="Aharoni" panose="02010803020104030203" pitchFamily="2" charset="-79"/>
              </a:defRPr>
            </a:lvl1pPr>
          </a:lstStyle>
          <a:p>
            <a:pPr>
              <a:spcAft>
                <a:spcPts val="0"/>
              </a:spcAft>
            </a:pPr>
            <a:r>
              <a:rPr lang="ru-RU" sz="1200" dirty="0" smtClean="0">
                <a:latin typeface="Arial" pitchFamily="34" charset="0"/>
                <a:ea typeface="Times New Roman"/>
                <a:cs typeface="Arial" pitchFamily="34" charset="0"/>
              </a:rPr>
              <a:t>Количество руководителей, представивших сведения о доходах в установленные сроки            с </a:t>
            </a:r>
            <a:r>
              <a:rPr lang="ru-RU" sz="1200" dirty="0">
                <a:latin typeface="Arial" pitchFamily="34" charset="0"/>
                <a:ea typeface="Times New Roman"/>
                <a:cs typeface="Arial" pitchFamily="34" charset="0"/>
              </a:rPr>
              <a:t>использованием </a:t>
            </a:r>
            <a:r>
              <a:rPr lang="ru-RU" sz="1200" b="1" dirty="0">
                <a:latin typeface="Arial" pitchFamily="34" charset="0"/>
                <a:ea typeface="Times New Roman"/>
                <a:cs typeface="Arial" pitchFamily="34" charset="0"/>
              </a:rPr>
              <a:t>программы «Справки БК»</a:t>
            </a:r>
            <a:r>
              <a:rPr lang="ru-RU" sz="1200" dirty="0" smtClean="0">
                <a:latin typeface="Arial" pitchFamily="34" charset="0"/>
                <a:ea typeface="Times New Roman"/>
                <a:cs typeface="Arial" pitchFamily="34" charset="0"/>
              </a:rPr>
              <a:t>  </a:t>
            </a:r>
            <a:r>
              <a:rPr lang="ru-RU" sz="1200" b="1" dirty="0" smtClean="0">
                <a:solidFill>
                  <a:srgbClr val="FF0000"/>
                </a:solidFill>
                <a:latin typeface="Arial" pitchFamily="34" charset="0"/>
                <a:ea typeface="Times New Roman"/>
                <a:cs typeface="Arial" pitchFamily="34" charset="0"/>
              </a:rPr>
              <a:t>- 60 (100%) </a:t>
            </a:r>
            <a:endParaRPr lang="ru-RU" sz="1200" b="1" i="1" dirty="0">
              <a:solidFill>
                <a:srgbClr val="FF0000"/>
              </a:solidFill>
              <a:latin typeface="Arial" pitchFamily="34" charset="0"/>
              <a:cs typeface="Arial" pitchFamily="34" charset="0"/>
            </a:endParaRPr>
          </a:p>
        </p:txBody>
      </p:sp>
      <p:sp>
        <p:nvSpPr>
          <p:cNvPr id="25" name="Стрелка вниз 24"/>
          <p:cNvSpPr/>
          <p:nvPr/>
        </p:nvSpPr>
        <p:spPr>
          <a:xfrm>
            <a:off x="6905745" y="3659510"/>
            <a:ext cx="176261" cy="288842"/>
          </a:xfrm>
          <a:prstGeom prst="down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6156176" y="3934337"/>
            <a:ext cx="2754052" cy="1815882"/>
          </a:xfrm>
          <a:prstGeom prst="rect">
            <a:avLst/>
          </a:prstGeom>
          <a:noFill/>
        </p:spPr>
        <p:txBody>
          <a:bodyPr wrap="square" rtlCol="0">
            <a:spAutoFit/>
          </a:bodyPr>
          <a:lstStyle/>
          <a:p>
            <a:pPr lvl="0"/>
            <a:r>
              <a:rPr lang="ru-RU" sz="1100" b="1" dirty="0" smtClean="0">
                <a:solidFill>
                  <a:prstClr val="black"/>
                </a:solidFill>
                <a:latin typeface="Arial" pitchFamily="34" charset="0"/>
                <a:cs typeface="Arial" pitchFamily="34" charset="0"/>
              </a:rPr>
              <a:t>Размещены </a:t>
            </a:r>
            <a:r>
              <a:rPr lang="ru-RU" sz="1100" b="1" dirty="0">
                <a:latin typeface="Arial" pitchFamily="34" charset="0"/>
                <a:cs typeface="Arial" pitchFamily="34" charset="0"/>
              </a:rPr>
              <a:t>с</a:t>
            </a:r>
            <a:r>
              <a:rPr lang="ru-RU" sz="1100" b="1" dirty="0" smtClean="0">
                <a:latin typeface="Arial" pitchFamily="34" charset="0"/>
                <a:cs typeface="Arial" pitchFamily="34" charset="0"/>
              </a:rPr>
              <a:t>ведения </a:t>
            </a:r>
            <a:r>
              <a:rPr lang="ru-RU" sz="1100" b="1" dirty="0">
                <a:latin typeface="Arial" pitchFamily="34" charset="0"/>
                <a:cs typeface="Arial" pitchFamily="34" charset="0"/>
              </a:rPr>
              <a:t>о доходах руководителей </a:t>
            </a:r>
            <a:r>
              <a:rPr lang="ru-RU" sz="1100" b="1" dirty="0" smtClean="0">
                <a:latin typeface="Arial" pitchFamily="34" charset="0"/>
                <a:cs typeface="Arial" pitchFamily="34" charset="0"/>
              </a:rPr>
              <a:t>на официальных сайтах:</a:t>
            </a:r>
          </a:p>
          <a:p>
            <a:pPr marL="171450" lvl="0" indent="-171450">
              <a:buFont typeface="Wingdings" panose="05000000000000000000" pitchFamily="2" charset="2"/>
              <a:buChar char="§"/>
            </a:pPr>
            <a:r>
              <a:rPr lang="ru-RU" sz="1100" b="1" dirty="0" smtClean="0">
                <a:solidFill>
                  <a:srgbClr val="FF0000"/>
                </a:solidFill>
                <a:latin typeface="Arial" pitchFamily="34" charset="0"/>
                <a:cs typeface="Arial" pitchFamily="34" charset="0"/>
              </a:rPr>
              <a:t>Администрации </a:t>
            </a:r>
            <a:r>
              <a:rPr lang="ru-RU" sz="1100" b="1" dirty="0">
                <a:solidFill>
                  <a:srgbClr val="FF0000"/>
                </a:solidFill>
                <a:latin typeface="Arial" pitchFamily="34" charset="0"/>
                <a:cs typeface="Arial" pitchFamily="34" charset="0"/>
              </a:rPr>
              <a:t>городского округа Первоуральск </a:t>
            </a:r>
            <a:r>
              <a:rPr lang="en-US" sz="1200" dirty="0">
                <a:solidFill>
                  <a:srgbClr val="FF0000"/>
                </a:solidFill>
                <a:latin typeface="Arial" pitchFamily="34" charset="0"/>
                <a:cs typeface="Arial" pitchFamily="34" charset="0"/>
                <a:hlinkClick r:id="rId3"/>
              </a:rPr>
              <a:t>https://</a:t>
            </a:r>
            <a:r>
              <a:rPr lang="en-US" sz="1200" dirty="0" smtClean="0">
                <a:solidFill>
                  <a:srgbClr val="FF0000"/>
                </a:solidFill>
                <a:latin typeface="Arial" pitchFamily="34" charset="0"/>
                <a:cs typeface="Arial" pitchFamily="34" charset="0"/>
                <a:hlinkClick r:id="rId3"/>
              </a:rPr>
              <a:t>prvadm.ru</a:t>
            </a:r>
            <a:endParaRPr lang="ru-RU" sz="1200" dirty="0" smtClean="0">
              <a:solidFill>
                <a:srgbClr val="FF0000"/>
              </a:solidFill>
              <a:latin typeface="Arial" pitchFamily="34" charset="0"/>
              <a:cs typeface="Arial" pitchFamily="34" charset="0"/>
            </a:endParaRPr>
          </a:p>
          <a:p>
            <a:pPr marL="171450" lvl="0" indent="-171450">
              <a:buFont typeface="Wingdings" panose="05000000000000000000" pitchFamily="2" charset="2"/>
              <a:buChar char="§"/>
            </a:pPr>
            <a:r>
              <a:rPr lang="ru-RU" sz="1100" b="1" dirty="0" smtClean="0">
                <a:solidFill>
                  <a:srgbClr val="FF0000"/>
                </a:solidFill>
                <a:latin typeface="Arial" pitchFamily="34" charset="0"/>
                <a:cs typeface="Arial" pitchFamily="34" charset="0"/>
              </a:rPr>
              <a:t>Управление </a:t>
            </a:r>
            <a:r>
              <a:rPr lang="ru-RU" sz="1100" b="1" dirty="0">
                <a:solidFill>
                  <a:srgbClr val="FF0000"/>
                </a:solidFill>
                <a:latin typeface="Arial" pitchFamily="34" charset="0"/>
                <a:cs typeface="Arial" pitchFamily="34" charset="0"/>
              </a:rPr>
              <a:t>образования городского округа Первоуральск </a:t>
            </a:r>
            <a:r>
              <a:rPr lang="en-US" sz="1100" b="1" dirty="0">
                <a:solidFill>
                  <a:srgbClr val="FF0000"/>
                </a:solidFill>
                <a:latin typeface="Arial" pitchFamily="34" charset="0"/>
                <a:cs typeface="Arial" pitchFamily="34" charset="0"/>
                <a:hlinkClick r:id="rId7"/>
              </a:rPr>
              <a:t>http://www.eduprv.ru/privetstvie</a:t>
            </a:r>
            <a:endParaRPr lang="ru-RU" sz="1100" b="1" dirty="0">
              <a:solidFill>
                <a:srgbClr val="FF0000"/>
              </a:solidFill>
              <a:latin typeface="Arial" pitchFamily="34" charset="0"/>
              <a:cs typeface="Arial" pitchFamily="34" charset="0"/>
            </a:endParaRPr>
          </a:p>
          <a:p>
            <a:pPr algn="just"/>
            <a:endParaRPr lang="ru-RU" sz="1200" dirty="0">
              <a:solidFill>
                <a:srgbClr val="FF0000"/>
              </a:solidFill>
              <a:latin typeface="Arial" pitchFamily="34" charset="0"/>
              <a:cs typeface="Arial" pitchFamily="34" charset="0"/>
            </a:endParaRPr>
          </a:p>
        </p:txBody>
      </p:sp>
      <p:sp>
        <p:nvSpPr>
          <p:cNvPr id="5" name="Прямоугольник 4"/>
          <p:cNvSpPr/>
          <p:nvPr/>
        </p:nvSpPr>
        <p:spPr>
          <a:xfrm>
            <a:off x="3773333" y="5619169"/>
            <a:ext cx="3534972" cy="1200329"/>
          </a:xfrm>
          <a:prstGeom prst="rect">
            <a:avLst/>
          </a:prstGeom>
        </p:spPr>
        <p:txBody>
          <a:bodyPr wrap="square">
            <a:spAutoFit/>
          </a:bodyPr>
          <a:lstStyle/>
          <a:p>
            <a:pPr lvl="0" algn="just"/>
            <a:r>
              <a:rPr lang="ru-RU" sz="1200" b="1" dirty="0" smtClean="0">
                <a:solidFill>
                  <a:prstClr val="black"/>
                </a:solidFill>
                <a:latin typeface="Arial" pitchFamily="34" charset="0"/>
                <a:cs typeface="Arial" pitchFamily="34" charset="0"/>
              </a:rPr>
              <a:t>Получен доступ к сервису «Личный кабинет налогоплательщика для физических лиц»</a:t>
            </a:r>
          </a:p>
          <a:p>
            <a:pPr marL="171450" lvl="0" indent="-171450" algn="just">
              <a:buFont typeface="Wingdings" panose="05000000000000000000" pitchFamily="2" charset="2"/>
              <a:buChar char="ü"/>
            </a:pPr>
            <a:r>
              <a:rPr lang="ru-RU" sz="1200" b="1" dirty="0">
                <a:solidFill>
                  <a:srgbClr val="FF0000"/>
                </a:solidFill>
                <a:latin typeface="Arial" pitchFamily="34" charset="0"/>
                <a:cs typeface="Arial" pitchFamily="34" charset="0"/>
              </a:rPr>
              <a:t>м</a:t>
            </a:r>
            <a:r>
              <a:rPr lang="ru-RU" sz="1200" b="1" dirty="0" smtClean="0">
                <a:solidFill>
                  <a:srgbClr val="FF0000"/>
                </a:solidFill>
                <a:latin typeface="Arial" pitchFamily="34" charset="0"/>
                <a:cs typeface="Arial" pitchFamily="34" charset="0"/>
              </a:rPr>
              <a:t>униципальные служащие – 100%</a:t>
            </a:r>
          </a:p>
          <a:p>
            <a:pPr marL="171450" lvl="0" indent="-171450" algn="just">
              <a:buFont typeface="Wingdings" panose="05000000000000000000" pitchFamily="2" charset="2"/>
              <a:buChar char="ü"/>
            </a:pPr>
            <a:r>
              <a:rPr lang="ru-RU" sz="1200" b="1" dirty="0" smtClean="0">
                <a:solidFill>
                  <a:srgbClr val="FF0000"/>
                </a:solidFill>
                <a:latin typeface="Arial" pitchFamily="34" charset="0"/>
                <a:cs typeface="Arial" pitchFamily="34" charset="0"/>
              </a:rPr>
              <a:t>руководители муниципальных учреждений – 100%</a:t>
            </a:r>
            <a:endParaRPr lang="ru-RU" sz="1200" dirty="0">
              <a:solidFill>
                <a:srgbClr val="FF0000"/>
              </a:solidFill>
              <a:latin typeface="Arial" pitchFamily="34" charset="0"/>
              <a:cs typeface="Arial" pitchFamily="34" charset="0"/>
            </a:endParaRPr>
          </a:p>
        </p:txBody>
      </p:sp>
      <p:sp>
        <p:nvSpPr>
          <p:cNvPr id="14" name="Стрелка вниз 13"/>
          <p:cNvSpPr/>
          <p:nvPr/>
        </p:nvSpPr>
        <p:spPr>
          <a:xfrm>
            <a:off x="3923928" y="3744908"/>
            <a:ext cx="2016224" cy="1844332"/>
          </a:xfrm>
          <a:prstGeom prst="downArrow">
            <a:avLst/>
          </a:prstGeom>
          <a:solidFill>
            <a:schemeClr val="accent2">
              <a:lumMod val="60000"/>
              <a:lumOff val="40000"/>
            </a:schemeClr>
          </a:solidFill>
          <a:ln w="19050">
            <a:solidFill>
              <a:schemeClr val="accent2"/>
            </a:solidFill>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Стрелка вниз 16"/>
          <p:cNvSpPr/>
          <p:nvPr/>
        </p:nvSpPr>
        <p:spPr>
          <a:xfrm>
            <a:off x="1875675" y="3852886"/>
            <a:ext cx="176261" cy="288842"/>
          </a:xfrm>
          <a:prstGeom prst="down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990888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09320"/>
            <a:ext cx="467544" cy="338554"/>
          </a:xfrm>
          <a:prstGeom prst="rect">
            <a:avLst/>
          </a:prstGeom>
          <a:noFill/>
        </p:spPr>
        <p:txBody>
          <a:bodyPr wrap="square" rtlCol="0">
            <a:spAutoFit/>
          </a:bodyPr>
          <a:lstStyle/>
          <a:p>
            <a:pPr algn="ctr"/>
            <a:r>
              <a:rPr lang="ru-RU" sz="1600" b="1" dirty="0" smtClean="0">
                <a:solidFill>
                  <a:prstClr val="white"/>
                </a:solidFill>
                <a:latin typeface="Times New Roman" panose="02020603050405020304" pitchFamily="18" charset="0"/>
                <a:cs typeface="Times New Roman" panose="02020603050405020304" pitchFamily="18" charset="0"/>
              </a:rPr>
              <a:t>9</a:t>
            </a:r>
            <a:endParaRPr lang="ru-RU" sz="1600" b="1" dirty="0">
              <a:solidFill>
                <a:prstClr val="white"/>
              </a:solidFill>
              <a:latin typeface="Times New Roman" panose="02020603050405020304" pitchFamily="18" charset="0"/>
              <a:cs typeface="Times New Roman" panose="02020603050405020304" pitchFamily="18" charset="0"/>
            </a:endParaRPr>
          </a:p>
        </p:txBody>
      </p:sp>
      <p:sp>
        <p:nvSpPr>
          <p:cNvPr id="32" name="Скругленный прямоугольник 31"/>
          <p:cNvSpPr/>
          <p:nvPr/>
        </p:nvSpPr>
        <p:spPr>
          <a:xfrm>
            <a:off x="294823" y="980728"/>
            <a:ext cx="8525649" cy="532314"/>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ru-RU" sz="1200" b="1" cap="all" dirty="0" smtClean="0">
                <a:solidFill>
                  <a:schemeClr val="tx1"/>
                </a:solidFill>
                <a:latin typeface="Arial" pitchFamily="34" charset="0"/>
                <a:cs typeface="Arial" pitchFamily="34" charset="0"/>
              </a:rPr>
              <a:t>Деятельность </a:t>
            </a:r>
            <a:r>
              <a:rPr lang="ru-RU" sz="1200" b="1" cap="all" dirty="0">
                <a:solidFill>
                  <a:schemeClr val="tx1"/>
                </a:solidFill>
                <a:latin typeface="Arial" pitchFamily="34" charset="0"/>
                <a:cs typeface="Arial" pitchFamily="34" charset="0"/>
              </a:rPr>
              <a:t>комиссий По соблюдению требований к служебному поведению муниципальных служащих и урегулированию  конфликта интересов</a:t>
            </a:r>
          </a:p>
        </p:txBody>
      </p:sp>
      <p:sp>
        <p:nvSpPr>
          <p:cNvPr id="33" name="Скругленный прямоугольник 32"/>
          <p:cNvSpPr/>
          <p:nvPr/>
        </p:nvSpPr>
        <p:spPr>
          <a:xfrm>
            <a:off x="3131842" y="1618027"/>
            <a:ext cx="3024336" cy="303394"/>
          </a:xfrm>
          <a:prstGeom prst="roundRect">
            <a:avLst/>
          </a:prstGeom>
          <a:ln/>
        </p:spPr>
        <p:style>
          <a:lnRef idx="1">
            <a:schemeClr val="dk1"/>
          </a:lnRef>
          <a:fillRef idx="2">
            <a:schemeClr val="dk1"/>
          </a:fillRef>
          <a:effectRef idx="1">
            <a:schemeClr val="dk1"/>
          </a:effectRef>
          <a:fontRef idx="minor">
            <a:schemeClr val="dk1"/>
          </a:fontRef>
        </p:style>
        <p:txBody>
          <a:bodyPr rtlCol="0" anchor="ctr"/>
          <a:lstStyle/>
          <a:p>
            <a:pPr algn="ctr"/>
            <a:r>
              <a:rPr lang="ru-RU" sz="2400" b="1" dirty="0" smtClean="0">
                <a:solidFill>
                  <a:schemeClr val="tx1"/>
                </a:solidFill>
                <a:latin typeface="Arial" pitchFamily="34" charset="0"/>
                <a:cs typeface="Arial" pitchFamily="34" charset="0"/>
              </a:rPr>
              <a:t>4 комиссии</a:t>
            </a:r>
            <a:endParaRPr lang="ru-RU" sz="2400" b="1" dirty="0">
              <a:solidFill>
                <a:schemeClr val="tx1"/>
              </a:solidFill>
              <a:latin typeface="Arial" pitchFamily="34" charset="0"/>
              <a:cs typeface="Arial" pitchFamily="34" charset="0"/>
            </a:endParaRPr>
          </a:p>
        </p:txBody>
      </p:sp>
      <p:sp>
        <p:nvSpPr>
          <p:cNvPr id="34" name="Стрелка вправо 33"/>
          <p:cNvSpPr/>
          <p:nvPr/>
        </p:nvSpPr>
        <p:spPr>
          <a:xfrm rot="9925656">
            <a:off x="2202931" y="1713390"/>
            <a:ext cx="771717" cy="203401"/>
          </a:xfrm>
          <a:prstGeom prst="rightArrow">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sp>
        <p:nvSpPr>
          <p:cNvPr id="36" name="Стрелка вправо 35"/>
          <p:cNvSpPr/>
          <p:nvPr/>
        </p:nvSpPr>
        <p:spPr>
          <a:xfrm rot="5400000">
            <a:off x="5315260" y="1963958"/>
            <a:ext cx="157038" cy="203401"/>
          </a:xfrm>
          <a:prstGeom prst="rightArrow">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sp>
        <p:nvSpPr>
          <p:cNvPr id="37" name="Стрелка вправо 36"/>
          <p:cNvSpPr/>
          <p:nvPr/>
        </p:nvSpPr>
        <p:spPr>
          <a:xfrm rot="992732">
            <a:off x="6353973" y="1695024"/>
            <a:ext cx="771717" cy="203401"/>
          </a:xfrm>
          <a:prstGeom prst="rightArrow">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sp>
        <p:nvSpPr>
          <p:cNvPr id="7" name="Прямоугольник 6"/>
          <p:cNvSpPr/>
          <p:nvPr/>
        </p:nvSpPr>
        <p:spPr>
          <a:xfrm>
            <a:off x="276024" y="2185409"/>
            <a:ext cx="2180490" cy="895618"/>
          </a:xfrm>
          <a:prstGeom prst="rect">
            <a:avLst/>
          </a:prstGeom>
          <a:solidFill>
            <a:schemeClr val="accent6">
              <a:lumMod val="20000"/>
              <a:lumOff val="80000"/>
            </a:schemeClr>
          </a:solidFill>
          <a:ln>
            <a:solidFill>
              <a:schemeClr val="bg1">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Arial" pitchFamily="34" charset="0"/>
                <a:cs typeface="Arial" pitchFamily="34" charset="0"/>
              </a:rPr>
              <a:t>Администрация городского округа </a:t>
            </a:r>
            <a:r>
              <a:rPr lang="ru-RU" sz="1400" dirty="0">
                <a:solidFill>
                  <a:schemeClr val="tx1"/>
                </a:solidFill>
                <a:latin typeface="Arial" pitchFamily="34" charset="0"/>
                <a:cs typeface="Arial" pitchFamily="34" charset="0"/>
              </a:rPr>
              <a:t>П</a:t>
            </a:r>
            <a:r>
              <a:rPr lang="ru-RU" sz="1400" dirty="0" smtClean="0">
                <a:solidFill>
                  <a:schemeClr val="tx1"/>
                </a:solidFill>
                <a:latin typeface="Arial" pitchFamily="34" charset="0"/>
                <a:cs typeface="Arial" pitchFamily="34" charset="0"/>
              </a:rPr>
              <a:t>ервоуральск</a:t>
            </a:r>
            <a:endParaRPr lang="ru-RU" sz="1400" dirty="0">
              <a:solidFill>
                <a:schemeClr val="tx1"/>
              </a:solidFill>
              <a:latin typeface="Arial" pitchFamily="34" charset="0"/>
              <a:cs typeface="Arial" pitchFamily="34" charset="0"/>
            </a:endParaRPr>
          </a:p>
        </p:txBody>
      </p:sp>
      <p:sp>
        <p:nvSpPr>
          <p:cNvPr id="9" name="Прямоугольник 8"/>
          <p:cNvSpPr/>
          <p:nvPr/>
        </p:nvSpPr>
        <p:spPr>
          <a:xfrm>
            <a:off x="2588790" y="2158812"/>
            <a:ext cx="2055220" cy="830596"/>
          </a:xfrm>
          <a:prstGeom prst="rect">
            <a:avLst/>
          </a:prstGeom>
          <a:solidFill>
            <a:schemeClr val="accent6">
              <a:lumMod val="20000"/>
              <a:lumOff val="80000"/>
            </a:schemeClr>
          </a:solidFill>
          <a:ln>
            <a:solidFill>
              <a:schemeClr val="bg1">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Arial" pitchFamily="34" charset="0"/>
                <a:cs typeface="Arial" pitchFamily="34" charset="0"/>
              </a:rPr>
              <a:t>Аппарат Первоуральской городской Думы</a:t>
            </a:r>
            <a:endParaRPr lang="ru-RU" sz="1400" dirty="0">
              <a:solidFill>
                <a:schemeClr val="tx1"/>
              </a:solidFill>
              <a:latin typeface="Arial" pitchFamily="34" charset="0"/>
              <a:cs typeface="Arial" pitchFamily="34" charset="0"/>
            </a:endParaRPr>
          </a:p>
        </p:txBody>
      </p:sp>
      <p:sp>
        <p:nvSpPr>
          <p:cNvPr id="10" name="Прямоугольник 9"/>
          <p:cNvSpPr/>
          <p:nvPr/>
        </p:nvSpPr>
        <p:spPr>
          <a:xfrm>
            <a:off x="4806415" y="2165455"/>
            <a:ext cx="2160240" cy="830596"/>
          </a:xfrm>
          <a:prstGeom prst="rect">
            <a:avLst/>
          </a:prstGeom>
          <a:solidFill>
            <a:schemeClr val="accent6">
              <a:lumMod val="20000"/>
              <a:lumOff val="80000"/>
            </a:schemeClr>
          </a:solidFill>
          <a:ln>
            <a:solidFill>
              <a:schemeClr val="bg1">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Arial" pitchFamily="34" charset="0"/>
                <a:cs typeface="Arial" pitchFamily="34" charset="0"/>
              </a:rPr>
              <a:t>Управление жилищно – коммунального хозяйства и строительства</a:t>
            </a:r>
            <a:endParaRPr lang="ru-RU" sz="1400" dirty="0">
              <a:solidFill>
                <a:schemeClr val="tx1"/>
              </a:solidFill>
              <a:latin typeface="Arial" pitchFamily="34" charset="0"/>
              <a:cs typeface="Arial" pitchFamily="34" charset="0"/>
            </a:endParaRPr>
          </a:p>
        </p:txBody>
      </p:sp>
      <p:sp>
        <p:nvSpPr>
          <p:cNvPr id="11" name="Прямоугольник 10"/>
          <p:cNvSpPr/>
          <p:nvPr/>
        </p:nvSpPr>
        <p:spPr>
          <a:xfrm>
            <a:off x="7075214" y="2147643"/>
            <a:ext cx="1835014" cy="852933"/>
          </a:xfrm>
          <a:prstGeom prst="rect">
            <a:avLst/>
          </a:prstGeom>
          <a:solidFill>
            <a:schemeClr val="accent6">
              <a:lumMod val="20000"/>
              <a:lumOff val="80000"/>
            </a:schemeClr>
          </a:solidFill>
          <a:ln>
            <a:solidFill>
              <a:schemeClr val="bg1">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dirty="0" smtClean="0">
                <a:solidFill>
                  <a:schemeClr val="tx1"/>
                </a:solidFill>
                <a:latin typeface="Arial" pitchFamily="34" charset="0"/>
                <a:cs typeface="Arial" pitchFamily="34" charset="0"/>
              </a:rPr>
              <a:t>Управление образования городского округа </a:t>
            </a:r>
            <a:r>
              <a:rPr lang="ru-RU" sz="1400" dirty="0">
                <a:solidFill>
                  <a:schemeClr val="tx1"/>
                </a:solidFill>
                <a:latin typeface="Arial" pitchFamily="34" charset="0"/>
                <a:cs typeface="Arial" pitchFamily="34" charset="0"/>
              </a:rPr>
              <a:t>П</a:t>
            </a:r>
            <a:r>
              <a:rPr lang="ru-RU" sz="1400" dirty="0" smtClean="0">
                <a:solidFill>
                  <a:schemeClr val="tx1"/>
                </a:solidFill>
                <a:latin typeface="Arial" pitchFamily="34" charset="0"/>
                <a:cs typeface="Arial" pitchFamily="34" charset="0"/>
              </a:rPr>
              <a:t>ервоуральск</a:t>
            </a:r>
            <a:endParaRPr lang="ru-RU" sz="1400" dirty="0">
              <a:solidFill>
                <a:schemeClr val="tx1"/>
              </a:solidFill>
              <a:latin typeface="Arial" pitchFamily="34" charset="0"/>
              <a:cs typeface="Arial" pitchFamily="34" charset="0"/>
            </a:endParaRPr>
          </a:p>
        </p:txBody>
      </p:sp>
      <p:sp>
        <p:nvSpPr>
          <p:cNvPr id="44" name="Стрелка вправо 43"/>
          <p:cNvSpPr/>
          <p:nvPr/>
        </p:nvSpPr>
        <p:spPr>
          <a:xfrm rot="5400000">
            <a:off x="3887042" y="1943538"/>
            <a:ext cx="157038" cy="203401"/>
          </a:xfrm>
          <a:prstGeom prst="rightArrow">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ru-RU"/>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0304" y="2989408"/>
            <a:ext cx="653744" cy="183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9" name="Скругленный прямоугольник 18"/>
          <p:cNvSpPr/>
          <p:nvPr/>
        </p:nvSpPr>
        <p:spPr>
          <a:xfrm>
            <a:off x="2202715" y="3183533"/>
            <a:ext cx="4948921" cy="615707"/>
          </a:xfrm>
          <a:prstGeom prst="roundRect">
            <a:avLst/>
          </a:prstGeom>
          <a:solidFill>
            <a:schemeClr val="bg2"/>
          </a:solidFill>
          <a:ln/>
          <a:scene3d>
            <a:camera prst="orthographicFront"/>
            <a:lightRig rig="threePt" dir="t"/>
          </a:scene3d>
          <a:sp3d>
            <a:bevelT prst="relaxedInset"/>
          </a:sp3d>
        </p:spPr>
        <p:style>
          <a:lnRef idx="1">
            <a:schemeClr val="dk1"/>
          </a:lnRef>
          <a:fillRef idx="2">
            <a:schemeClr val="dk1"/>
          </a:fillRef>
          <a:effectRef idx="1">
            <a:schemeClr val="dk1"/>
          </a:effectRef>
          <a:fontRef idx="minor">
            <a:schemeClr val="dk1"/>
          </a:fontRef>
        </p:style>
        <p:txBody>
          <a:bodyPr rtlCol="0" anchor="ctr"/>
          <a:lstStyle/>
          <a:p>
            <a:pPr algn="ctr"/>
            <a:r>
              <a:rPr lang="ru-RU" sz="1400" b="1" dirty="0" smtClean="0">
                <a:solidFill>
                  <a:schemeClr val="tx1"/>
                </a:solidFill>
                <a:latin typeface="Arial" pitchFamily="34" charset="0"/>
                <a:cs typeface="Arial" pitchFamily="34" charset="0"/>
              </a:rPr>
              <a:t>Заседания комиссии:</a:t>
            </a:r>
            <a:endParaRPr lang="ru-RU" sz="1400" b="1" dirty="0" smtClean="0">
              <a:solidFill>
                <a:srgbClr val="FF0000"/>
              </a:solidFill>
              <a:latin typeface="Arial" pitchFamily="34" charset="0"/>
              <a:cs typeface="Arial" pitchFamily="34" charset="0"/>
            </a:endParaRPr>
          </a:p>
          <a:p>
            <a:pPr algn="ctr"/>
            <a:r>
              <a:rPr lang="ru-RU" sz="1400" b="1" dirty="0" smtClean="0">
                <a:solidFill>
                  <a:srgbClr val="FF0000"/>
                </a:solidFill>
                <a:latin typeface="Arial" pitchFamily="34" charset="0"/>
                <a:cs typeface="Arial" pitchFamily="34" charset="0"/>
              </a:rPr>
              <a:t>2018 г. – 33; 2019 г. – 23, 2020 г. – </a:t>
            </a:r>
            <a:r>
              <a:rPr lang="ru-RU" sz="1400" b="1" dirty="0" smtClean="0">
                <a:solidFill>
                  <a:srgbClr val="FF0000"/>
                </a:solidFill>
                <a:latin typeface="Arial" pitchFamily="34" charset="0"/>
                <a:cs typeface="Arial" pitchFamily="34" charset="0"/>
              </a:rPr>
              <a:t>25 </a:t>
            </a:r>
            <a:endParaRPr lang="ru-RU" sz="1400" b="1" dirty="0" smtClean="0">
              <a:solidFill>
                <a:srgbClr val="FF0000"/>
              </a:solidFill>
              <a:latin typeface="Arial" pitchFamily="34" charset="0"/>
              <a:cs typeface="Arial" pitchFamily="34" charset="0"/>
            </a:endParaRPr>
          </a:p>
          <a:p>
            <a:pPr algn="ctr"/>
            <a:r>
              <a:rPr lang="ru-RU" sz="1400" b="1" dirty="0" smtClean="0">
                <a:solidFill>
                  <a:srgbClr val="FF0000"/>
                </a:solidFill>
                <a:latin typeface="Arial" pitchFamily="34" charset="0"/>
                <a:cs typeface="Arial" pitchFamily="34" charset="0"/>
              </a:rPr>
              <a:t>в отношении 147 муниципальных служащих </a:t>
            </a:r>
            <a:endParaRPr lang="ru-RU" sz="1400" b="1" dirty="0">
              <a:solidFill>
                <a:srgbClr val="FF0000"/>
              </a:solidFill>
              <a:latin typeface="Arial" pitchFamily="34" charset="0"/>
              <a:cs typeface="Arial" pitchFamily="34" charset="0"/>
            </a:endParaRPr>
          </a:p>
        </p:txBody>
      </p:sp>
      <p:sp>
        <p:nvSpPr>
          <p:cNvPr id="20" name="Прямоугольник 19"/>
          <p:cNvSpPr/>
          <p:nvPr/>
        </p:nvSpPr>
        <p:spPr>
          <a:xfrm>
            <a:off x="179512" y="3933056"/>
            <a:ext cx="8856984" cy="2880320"/>
          </a:xfrm>
          <a:prstGeom prst="rect">
            <a:avLst/>
          </a:prstGeom>
          <a:solidFill>
            <a:schemeClr val="bg1">
              <a:lumMod val="8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tx1"/>
                </a:solidFill>
                <a:latin typeface="Arial" pitchFamily="34" charset="0"/>
                <a:cs typeface="Arial" pitchFamily="34" charset="0"/>
              </a:rPr>
              <a:t>Рассмотрены вопросы:</a:t>
            </a:r>
          </a:p>
          <a:p>
            <a:pPr marL="285750" indent="-285750" algn="just">
              <a:buFont typeface="Wingdings" pitchFamily="2" charset="2"/>
              <a:buChar char="Ø"/>
            </a:pPr>
            <a:r>
              <a:rPr lang="ru-RU" sz="1400" dirty="0">
                <a:solidFill>
                  <a:schemeClr val="tx1"/>
                </a:solidFill>
                <a:latin typeface="Arial" panose="020B0604020202020204" pitchFamily="34" charset="0"/>
                <a:cs typeface="Arial" pitchFamily="34" charset="0"/>
              </a:rPr>
              <a:t>м</a:t>
            </a:r>
            <a:r>
              <a:rPr lang="ru-RU" sz="1400" dirty="0" smtClean="0">
                <a:solidFill>
                  <a:schemeClr val="tx1"/>
                </a:solidFill>
                <a:latin typeface="Arial" pitchFamily="34" charset="0"/>
                <a:cs typeface="Arial" pitchFamily="34" charset="0"/>
              </a:rPr>
              <a:t>атериалы проверки </a:t>
            </a:r>
            <a:r>
              <a:rPr lang="ru-RU" sz="1400" dirty="0">
                <a:solidFill>
                  <a:schemeClr val="tx1"/>
                </a:solidFill>
                <a:latin typeface="Arial" pitchFamily="34" charset="0"/>
                <a:cs typeface="Arial" pitchFamily="34" charset="0"/>
              </a:rPr>
              <a:t>о предоставлении муниципальными служащими недостоверных (неполных) сведений о доходах, расходах, об имуществе и обязательствах имущественного </a:t>
            </a:r>
            <a:r>
              <a:rPr lang="ru-RU" sz="1400" dirty="0" smtClean="0">
                <a:solidFill>
                  <a:schemeClr val="tx1"/>
                </a:solidFill>
                <a:latin typeface="Arial" pitchFamily="34" charset="0"/>
                <a:cs typeface="Arial" pitchFamily="34" charset="0"/>
              </a:rPr>
              <a:t>характера – </a:t>
            </a:r>
            <a:r>
              <a:rPr lang="ru-RU" sz="1400" dirty="0" smtClean="0">
                <a:solidFill>
                  <a:srgbClr val="FF0000"/>
                </a:solidFill>
                <a:latin typeface="Arial" pitchFamily="34" charset="0"/>
                <a:cs typeface="Arial" pitchFamily="34" charset="0"/>
              </a:rPr>
              <a:t>36 служащих</a:t>
            </a:r>
          </a:p>
          <a:p>
            <a:pPr marL="285750" indent="-285750" algn="just">
              <a:buFont typeface="Wingdings" pitchFamily="2" charset="2"/>
              <a:buChar char="Ø"/>
            </a:pPr>
            <a:r>
              <a:rPr lang="ru-RU" sz="1400" dirty="0">
                <a:solidFill>
                  <a:schemeClr val="tx1"/>
                </a:solidFill>
                <a:latin typeface="Arial" pitchFamily="34" charset="0"/>
                <a:cs typeface="Arial" pitchFamily="34" charset="0"/>
              </a:rPr>
              <a:t>уведомления о намерении выполнять иную оплачиваемую </a:t>
            </a:r>
            <a:r>
              <a:rPr lang="ru-RU" sz="1400" dirty="0" smtClean="0">
                <a:solidFill>
                  <a:schemeClr val="tx1"/>
                </a:solidFill>
                <a:latin typeface="Arial" pitchFamily="34" charset="0"/>
                <a:cs typeface="Arial" pitchFamily="34" charset="0"/>
              </a:rPr>
              <a:t>работу – </a:t>
            </a:r>
            <a:r>
              <a:rPr lang="ru-RU" sz="1400" dirty="0" smtClean="0">
                <a:solidFill>
                  <a:srgbClr val="FF0000"/>
                </a:solidFill>
                <a:latin typeface="Arial" pitchFamily="34" charset="0"/>
                <a:cs typeface="Arial" pitchFamily="34" charset="0"/>
              </a:rPr>
              <a:t>27 служащих </a:t>
            </a:r>
          </a:p>
          <a:p>
            <a:pPr marL="285750" indent="-285750" algn="just">
              <a:buFont typeface="Wingdings" pitchFamily="2" charset="2"/>
              <a:buChar char="Ø"/>
            </a:pPr>
            <a:r>
              <a:rPr lang="ru-RU" sz="1400" dirty="0">
                <a:solidFill>
                  <a:schemeClr val="tx1"/>
                </a:solidFill>
                <a:latin typeface="Arial" pitchFamily="34" charset="0"/>
                <a:cs typeface="Arial" pitchFamily="34" charset="0"/>
              </a:rPr>
              <a:t>уведомление о невозможности предоставить сведения о доходах </a:t>
            </a:r>
            <a:r>
              <a:rPr lang="ru-RU" sz="1400" dirty="0" smtClean="0">
                <a:solidFill>
                  <a:schemeClr val="tx1"/>
                </a:solidFill>
                <a:latin typeface="Arial" pitchFamily="34" charset="0"/>
                <a:cs typeface="Arial" pitchFamily="34" charset="0"/>
              </a:rPr>
              <a:t>супруга – </a:t>
            </a:r>
            <a:r>
              <a:rPr lang="ru-RU" sz="1400" dirty="0" smtClean="0">
                <a:solidFill>
                  <a:srgbClr val="FF0000"/>
                </a:solidFill>
                <a:latin typeface="Arial" pitchFamily="34" charset="0"/>
                <a:cs typeface="Arial" pitchFamily="34" charset="0"/>
              </a:rPr>
              <a:t>1 служащего</a:t>
            </a:r>
          </a:p>
          <a:p>
            <a:pPr marL="285750" indent="-285750" algn="just">
              <a:buFont typeface="Wingdings" pitchFamily="2" charset="2"/>
              <a:buChar char="Ø"/>
            </a:pPr>
            <a:r>
              <a:rPr lang="ru-RU" sz="1400" dirty="0" smtClean="0">
                <a:solidFill>
                  <a:schemeClr val="tx1"/>
                </a:solidFill>
                <a:latin typeface="Arial" pitchFamily="34" charset="0"/>
                <a:cs typeface="Arial" pitchFamily="34" charset="0"/>
              </a:rPr>
              <a:t>обращения </a:t>
            </a:r>
            <a:r>
              <a:rPr lang="ru-RU" sz="1400" dirty="0">
                <a:solidFill>
                  <a:schemeClr val="tx1"/>
                </a:solidFill>
                <a:latin typeface="Arial" pitchFamily="34" charset="0"/>
                <a:cs typeface="Arial" pitchFamily="34" charset="0"/>
              </a:rPr>
              <a:t>граждан, замещавших должности муниципальной </a:t>
            </a:r>
            <a:r>
              <a:rPr lang="ru-RU" sz="1400" dirty="0" smtClean="0">
                <a:solidFill>
                  <a:schemeClr val="tx1"/>
                </a:solidFill>
                <a:latin typeface="Arial" pitchFamily="34" charset="0"/>
                <a:cs typeface="Arial" pitchFamily="34" charset="0"/>
              </a:rPr>
              <a:t>службы, </a:t>
            </a:r>
            <a:r>
              <a:rPr lang="ru-RU" sz="1400" dirty="0">
                <a:solidFill>
                  <a:schemeClr val="tx1"/>
                </a:solidFill>
                <a:latin typeface="Arial" pitchFamily="34" charset="0"/>
                <a:cs typeface="Arial" pitchFamily="34" charset="0"/>
              </a:rPr>
              <a:t>о даче комиссиями согласий на замещение должностей в коммерческих (некоммерческих) </a:t>
            </a:r>
            <a:r>
              <a:rPr lang="ru-RU" sz="1400" dirty="0" smtClean="0">
                <a:solidFill>
                  <a:schemeClr val="tx1"/>
                </a:solidFill>
                <a:latin typeface="Arial" pitchFamily="34" charset="0"/>
                <a:cs typeface="Arial" pitchFamily="34" charset="0"/>
              </a:rPr>
              <a:t>организациях  - </a:t>
            </a:r>
            <a:r>
              <a:rPr lang="ru-RU" sz="1400" dirty="0" smtClean="0">
                <a:solidFill>
                  <a:srgbClr val="FF0000"/>
                </a:solidFill>
                <a:latin typeface="Arial" pitchFamily="34" charset="0"/>
                <a:cs typeface="Arial" pitchFamily="34" charset="0"/>
              </a:rPr>
              <a:t>55 служащих</a:t>
            </a:r>
          </a:p>
          <a:p>
            <a:pPr marL="285750" indent="-285750" algn="just">
              <a:buFont typeface="Wingdings" pitchFamily="2" charset="2"/>
              <a:buChar char="Ø"/>
            </a:pPr>
            <a:r>
              <a:rPr lang="ru-RU" sz="1400" dirty="0">
                <a:solidFill>
                  <a:schemeClr val="tx1"/>
                </a:solidFill>
                <a:latin typeface="Arial" pitchFamily="34" charset="0"/>
                <a:cs typeface="Arial" pitchFamily="34" charset="0"/>
              </a:rPr>
              <a:t>уведомления муниципальных служащих </a:t>
            </a:r>
            <a:r>
              <a:rPr lang="ru-RU" sz="1400" dirty="0" smtClean="0">
                <a:solidFill>
                  <a:schemeClr val="tx1"/>
                </a:solidFill>
                <a:latin typeface="Arial" pitchFamily="34" charset="0"/>
                <a:cs typeface="Arial" pitchFamily="34" charset="0"/>
              </a:rPr>
              <a:t>о </a:t>
            </a:r>
            <a:r>
              <a:rPr lang="ru-RU" sz="1400" dirty="0">
                <a:solidFill>
                  <a:schemeClr val="tx1"/>
                </a:solidFill>
                <a:latin typeface="Arial" pitchFamily="34" charset="0"/>
                <a:cs typeface="Arial" pitchFamily="34" charset="0"/>
              </a:rPr>
              <a:t>возможном возникновении конфликта интересов при исполнении должностных </a:t>
            </a:r>
            <a:r>
              <a:rPr lang="ru-RU" sz="1400" dirty="0" smtClean="0">
                <a:solidFill>
                  <a:schemeClr val="tx1"/>
                </a:solidFill>
                <a:latin typeface="Arial" pitchFamily="34" charset="0"/>
                <a:cs typeface="Arial" pitchFamily="34" charset="0"/>
              </a:rPr>
              <a:t>обязанностей –</a:t>
            </a:r>
            <a:r>
              <a:rPr lang="ru-RU" sz="1400" dirty="0" smtClean="0">
                <a:solidFill>
                  <a:srgbClr val="FF0000"/>
                </a:solidFill>
                <a:latin typeface="Arial" pitchFamily="34" charset="0"/>
                <a:cs typeface="Arial" pitchFamily="34" charset="0"/>
              </a:rPr>
              <a:t> 23 служащих</a:t>
            </a:r>
          </a:p>
          <a:p>
            <a:pPr marL="285750" indent="-285750" algn="just">
              <a:buFont typeface="Wingdings" pitchFamily="2" charset="2"/>
              <a:buChar char="Ø"/>
            </a:pPr>
            <a:r>
              <a:rPr lang="ru-RU" sz="1400" dirty="0">
                <a:solidFill>
                  <a:schemeClr val="tx1"/>
                </a:solidFill>
                <a:latin typeface="Arial" pitchFamily="34" charset="0"/>
                <a:cs typeface="Arial" pitchFamily="34" charset="0"/>
              </a:rPr>
              <a:t>материалы проверки соблюдения муниципальными служащими </a:t>
            </a:r>
            <a:r>
              <a:rPr lang="ru-RU" sz="1400" dirty="0" smtClean="0">
                <a:solidFill>
                  <a:schemeClr val="tx1"/>
                </a:solidFill>
                <a:latin typeface="Arial" pitchFamily="34" charset="0"/>
                <a:cs typeface="Arial" pitchFamily="34" charset="0"/>
              </a:rPr>
              <a:t>требований к служебному поведению и требований </a:t>
            </a:r>
            <a:r>
              <a:rPr lang="ru-RU" sz="1400" dirty="0">
                <a:solidFill>
                  <a:schemeClr val="tx1"/>
                </a:solidFill>
                <a:latin typeface="Arial" pitchFamily="34" charset="0"/>
                <a:cs typeface="Arial" pitchFamily="34" charset="0"/>
              </a:rPr>
              <a:t>о предотвращении и урегулировании конфликта </a:t>
            </a:r>
            <a:r>
              <a:rPr lang="ru-RU" sz="1400" dirty="0" smtClean="0">
                <a:solidFill>
                  <a:schemeClr val="tx1"/>
                </a:solidFill>
                <a:latin typeface="Arial" pitchFamily="34" charset="0"/>
                <a:cs typeface="Arial" pitchFamily="34" charset="0"/>
              </a:rPr>
              <a:t>интересов – </a:t>
            </a:r>
            <a:r>
              <a:rPr lang="ru-RU" sz="1400" dirty="0" smtClean="0">
                <a:solidFill>
                  <a:srgbClr val="FF0000"/>
                </a:solidFill>
                <a:latin typeface="Arial" pitchFamily="34" charset="0"/>
                <a:cs typeface="Arial" pitchFamily="34" charset="0"/>
              </a:rPr>
              <a:t>5 служащих</a:t>
            </a:r>
            <a:endParaRPr lang="ru-RU" sz="1400" b="1" dirty="0">
              <a:solidFill>
                <a:schemeClr val="tx1"/>
              </a:solidFill>
              <a:latin typeface="Arial" panose="020B0604020202020204" pitchFamily="34" charset="0"/>
              <a:cs typeface="Arial" panose="020B0604020202020204" pitchFamily="34" charset="0"/>
            </a:endParaRPr>
          </a:p>
        </p:txBody>
      </p:sp>
      <p:sp>
        <p:nvSpPr>
          <p:cNvPr id="2" name="Прямоугольник 1"/>
          <p:cNvSpPr/>
          <p:nvPr/>
        </p:nvSpPr>
        <p:spPr>
          <a:xfrm>
            <a:off x="294823" y="44624"/>
            <a:ext cx="8295272" cy="584775"/>
          </a:xfrm>
          <a:prstGeom prst="rect">
            <a:avLst/>
          </a:prstGeom>
        </p:spPr>
        <p:txBody>
          <a:bodyPr wrap="square">
            <a:spAutoFit/>
          </a:bodyPr>
          <a:lstStyle/>
          <a:p>
            <a:pPr algn="ctr"/>
            <a:r>
              <a:rPr lang="ru-RU" sz="1600" b="1" dirty="0">
                <a:latin typeface="Arial" pitchFamily="34" charset="0"/>
                <a:cs typeface="Arial" pitchFamily="34" charset="0"/>
              </a:rPr>
              <a:t>СОВЕРШЕНСТВОВАНИЕ РАБОТЫ ПО ПРОФИЛАКТИКЕ КОРРУПЦИОННЫХ И ИНЫХ ПРАВОНАРУШЕНИЙ В СИСТЕМЕ КАДРОВОЙ РАБОТЫ</a:t>
            </a:r>
          </a:p>
        </p:txBody>
      </p:sp>
    </p:spTree>
    <p:extLst>
      <p:ext uri="{BB962C8B-B14F-4D97-AF65-F5344CB8AC3E}">
        <p14:creationId xmlns:p14="http://schemas.microsoft.com/office/powerpoint/2010/main" val="1151530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TextBox 7"/>
          <p:cNvSpPr txBox="1"/>
          <p:nvPr/>
        </p:nvSpPr>
        <p:spPr>
          <a:xfrm>
            <a:off x="8676456" y="6309320"/>
            <a:ext cx="467544" cy="338554"/>
          </a:xfrm>
          <a:prstGeom prst="rect">
            <a:avLst/>
          </a:prstGeom>
          <a:noFill/>
        </p:spPr>
        <p:txBody>
          <a:bodyPr wrap="square" rtlCol="0">
            <a:spAutoFit/>
          </a:bodyPr>
          <a:lstStyle/>
          <a:p>
            <a:pPr algn="ctr"/>
            <a:r>
              <a:rPr lang="ru-RU" sz="1600" b="1" dirty="0" smtClean="0">
                <a:solidFill>
                  <a:prstClr val="white"/>
                </a:solidFill>
                <a:latin typeface="Times New Roman" panose="02020603050405020304" pitchFamily="18" charset="0"/>
                <a:cs typeface="Times New Roman" panose="02020603050405020304" pitchFamily="18" charset="0"/>
              </a:rPr>
              <a:t>10</a:t>
            </a:r>
            <a:endParaRPr lang="ru-RU" sz="1600" b="1" dirty="0">
              <a:solidFill>
                <a:prstClr val="white"/>
              </a:solidFill>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1763688" y="980728"/>
            <a:ext cx="5616624" cy="792088"/>
          </a:xfrm>
          <a:prstGeom prst="rect">
            <a:avLst/>
          </a:prstGeom>
          <a:solidFill>
            <a:schemeClr val="accent6">
              <a:lumMod val="20000"/>
              <a:lumOff val="80000"/>
            </a:schemeClr>
          </a:solidFill>
          <a:ln/>
          <a:scene3d>
            <a:camera prst="orthographicFront"/>
            <a:lightRig rig="threePt" dir="t"/>
          </a:scene3d>
          <a:sp3d>
            <a:bevelT prst="relaxedInset"/>
          </a:sp3d>
        </p:spPr>
        <p:style>
          <a:lnRef idx="1">
            <a:schemeClr val="accent6"/>
          </a:lnRef>
          <a:fillRef idx="2">
            <a:schemeClr val="accent6"/>
          </a:fillRef>
          <a:effectRef idx="1">
            <a:schemeClr val="accent6"/>
          </a:effectRef>
          <a:fontRef idx="minor">
            <a:schemeClr val="dk1"/>
          </a:fontRef>
        </p:style>
        <p:txBody>
          <a:bodyPr rtlCol="0" anchor="ctr"/>
          <a:lstStyle/>
          <a:p>
            <a:pPr algn="ctr"/>
            <a:r>
              <a:rPr lang="ru-RU" sz="1600" b="1" dirty="0" smtClean="0">
                <a:latin typeface="Arial" pitchFamily="34" charset="0"/>
                <a:cs typeface="Arial" pitchFamily="34" charset="0"/>
              </a:rPr>
              <a:t>Выявленные случаи несоблюдения </a:t>
            </a:r>
          </a:p>
          <a:p>
            <a:pPr algn="ctr"/>
            <a:r>
              <a:rPr lang="ru-RU" sz="1600" b="1" dirty="0" smtClean="0">
                <a:latin typeface="Arial" pitchFamily="34" charset="0"/>
                <a:cs typeface="Arial" pitchFamily="34" charset="0"/>
              </a:rPr>
              <a:t>антикоррупционного законодательства</a:t>
            </a:r>
          </a:p>
          <a:p>
            <a:pPr algn="ctr"/>
            <a:r>
              <a:rPr lang="ru-RU" sz="1600" b="1" dirty="0" smtClean="0">
                <a:latin typeface="Arial" pitchFamily="34" charset="0"/>
                <a:cs typeface="Arial" pitchFamily="34" charset="0"/>
              </a:rPr>
              <a:t> Российской Федерации</a:t>
            </a:r>
            <a:endParaRPr lang="ru-RU" sz="1600" b="1" dirty="0">
              <a:solidFill>
                <a:srgbClr val="FF0000"/>
              </a:solidFill>
              <a:latin typeface="Arial" pitchFamily="34" charset="0"/>
              <a:cs typeface="Arial" pitchFamily="34" charset="0"/>
            </a:endParaRPr>
          </a:p>
        </p:txBody>
      </p:sp>
      <p:sp>
        <p:nvSpPr>
          <p:cNvPr id="5" name="Прямоугольник 4"/>
          <p:cNvSpPr/>
          <p:nvPr/>
        </p:nvSpPr>
        <p:spPr>
          <a:xfrm>
            <a:off x="323528" y="4824654"/>
            <a:ext cx="8424936" cy="18232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ru-RU" sz="1400" b="1" dirty="0">
              <a:solidFill>
                <a:schemeClr val="tx1"/>
              </a:solidFill>
              <a:latin typeface="Times New Roman" pitchFamily="18" charset="0"/>
              <a:cs typeface="Times New Roman" pitchFamily="18" charset="0"/>
            </a:endParaRPr>
          </a:p>
        </p:txBody>
      </p:sp>
      <p:sp>
        <p:nvSpPr>
          <p:cNvPr id="19" name="Скругленный прямоугольник 18"/>
          <p:cNvSpPr/>
          <p:nvPr/>
        </p:nvSpPr>
        <p:spPr>
          <a:xfrm>
            <a:off x="251520" y="4997152"/>
            <a:ext cx="8496944" cy="1634698"/>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450215" algn="just">
              <a:lnSpc>
                <a:spcPct val="115000"/>
              </a:lnSpc>
              <a:spcAft>
                <a:spcPts val="0"/>
              </a:spcAft>
            </a:pPr>
            <a:endParaRPr lang="ru-RU" sz="1400" dirty="0">
              <a:solidFill>
                <a:schemeClr val="tx1"/>
              </a:solidFill>
              <a:latin typeface="Times New Roman" pitchFamily="18" charset="0"/>
              <a:ea typeface="Calibri"/>
              <a:cs typeface="Times New Roman" pitchFamily="18" charset="0"/>
            </a:endParaRPr>
          </a:p>
        </p:txBody>
      </p:sp>
      <p:sp>
        <p:nvSpPr>
          <p:cNvPr id="2" name="Прямоугольник 1"/>
          <p:cNvSpPr/>
          <p:nvPr/>
        </p:nvSpPr>
        <p:spPr>
          <a:xfrm>
            <a:off x="323528" y="44624"/>
            <a:ext cx="8208912" cy="584775"/>
          </a:xfrm>
          <a:prstGeom prst="rect">
            <a:avLst/>
          </a:prstGeom>
        </p:spPr>
        <p:txBody>
          <a:bodyPr wrap="square">
            <a:spAutoFit/>
          </a:bodyPr>
          <a:lstStyle/>
          <a:p>
            <a:pPr algn="ctr"/>
            <a:r>
              <a:rPr lang="ru-RU" sz="1600" b="1" dirty="0">
                <a:latin typeface="Arial" pitchFamily="34" charset="0"/>
                <a:cs typeface="Arial" pitchFamily="34" charset="0"/>
              </a:rPr>
              <a:t>СОВЕРШЕНСТВОВАНИЕ РАБОТЫ ПО ПРОФИЛАКТИКЕ КОРРУПЦИОННЫХ И ИНЫХ ПРАВОНАРУШЕНИЙ В СИСТЕМЕ КАДРОВОЙ РАБОТЫ</a:t>
            </a:r>
          </a:p>
        </p:txBody>
      </p:sp>
      <p:sp>
        <p:nvSpPr>
          <p:cNvPr id="16" name="Прямоугольник 15"/>
          <p:cNvSpPr/>
          <p:nvPr/>
        </p:nvSpPr>
        <p:spPr>
          <a:xfrm>
            <a:off x="314900" y="2708920"/>
            <a:ext cx="4177773" cy="648071"/>
          </a:xfrm>
          <a:prstGeom prst="rect">
            <a:avLst/>
          </a:prstGeom>
          <a:solidFill>
            <a:schemeClr val="accent6">
              <a:lumMod val="20000"/>
              <a:lumOff val="80000"/>
            </a:schemeClr>
          </a:solidFill>
          <a:ln w="3175">
            <a:solidFill>
              <a:schemeClr val="accent6">
                <a:lumMod val="50000"/>
              </a:schemeClr>
            </a:solidFill>
          </a:ln>
          <a:scene3d>
            <a:camera prst="orthographicFront"/>
            <a:lightRig rig="threePt" dir="t"/>
          </a:scene3d>
          <a:sp3d>
            <a:bevelT prst="relaxedInset"/>
          </a:sp3d>
        </p:spPr>
        <p:style>
          <a:lnRef idx="1">
            <a:schemeClr val="dk1"/>
          </a:lnRef>
          <a:fillRef idx="2">
            <a:schemeClr val="dk1"/>
          </a:fillRef>
          <a:effectRef idx="1">
            <a:schemeClr val="dk1"/>
          </a:effectRef>
          <a:fontRef idx="minor">
            <a:schemeClr val="dk1"/>
          </a:fontRef>
        </p:style>
        <p:txBody>
          <a:bodyPr rtlCol="0" anchor="ctr"/>
          <a:lstStyle/>
          <a:p>
            <a:pPr algn="ctr"/>
            <a:endParaRPr lang="ru-RU" sz="1100" dirty="0" smtClean="0">
              <a:latin typeface="Arial" pitchFamily="34" charset="0"/>
              <a:cs typeface="Arial" pitchFamily="34" charset="0"/>
            </a:endParaRPr>
          </a:p>
          <a:p>
            <a:pPr algn="ctr"/>
            <a:endParaRPr lang="ru-RU" sz="1100" dirty="0">
              <a:latin typeface="Arial" pitchFamily="34" charset="0"/>
              <a:cs typeface="Arial" pitchFamily="34" charset="0"/>
            </a:endParaRPr>
          </a:p>
          <a:p>
            <a:pPr algn="just"/>
            <a:r>
              <a:rPr lang="ru-RU" sz="1200" b="1" dirty="0" smtClean="0">
                <a:latin typeface="Arial" pitchFamily="34" charset="0"/>
                <a:cs typeface="Arial" pitchFamily="34" charset="0"/>
              </a:rPr>
              <a:t>Нарушения, связанные с  предотвращением и урегулированием  конфликта интересов:</a:t>
            </a:r>
          </a:p>
          <a:p>
            <a:pPr algn="ctr"/>
            <a:r>
              <a:rPr lang="ru-RU" sz="1100" dirty="0" smtClean="0">
                <a:solidFill>
                  <a:srgbClr val="FF0000"/>
                </a:solidFill>
                <a:latin typeface="Arial" pitchFamily="34" charset="0"/>
                <a:cs typeface="Arial" pitchFamily="34" charset="0"/>
              </a:rPr>
              <a:t>2018 – 2 случая           2019  - 5 случаев</a:t>
            </a:r>
          </a:p>
          <a:p>
            <a:pPr algn="ctr"/>
            <a:endParaRPr lang="ru-RU" sz="1200" dirty="0" smtClean="0">
              <a:solidFill>
                <a:srgbClr val="FF0000"/>
              </a:solidFill>
              <a:latin typeface="Arial" pitchFamily="34" charset="0"/>
              <a:cs typeface="Arial" pitchFamily="34" charset="0"/>
            </a:endParaRPr>
          </a:p>
          <a:p>
            <a:pPr algn="ctr"/>
            <a:endParaRPr lang="ru-RU" sz="1200" dirty="0">
              <a:solidFill>
                <a:srgbClr val="FF0000"/>
              </a:solidFill>
              <a:latin typeface="Arial" pitchFamily="34" charset="0"/>
              <a:cs typeface="Arial" pitchFamily="34" charset="0"/>
            </a:endParaRPr>
          </a:p>
        </p:txBody>
      </p:sp>
      <p:sp>
        <p:nvSpPr>
          <p:cNvPr id="28" name="TextBox 27"/>
          <p:cNvSpPr txBox="1"/>
          <p:nvPr/>
        </p:nvSpPr>
        <p:spPr>
          <a:xfrm>
            <a:off x="323528" y="6178515"/>
            <a:ext cx="4032448" cy="430887"/>
          </a:xfrm>
          <a:prstGeom prst="rect">
            <a:avLst/>
          </a:prstGeom>
          <a:noFill/>
        </p:spPr>
        <p:txBody>
          <a:bodyPr wrap="square" rtlCol="0">
            <a:spAutoFit/>
          </a:bodyPr>
          <a:lstStyle/>
          <a:p>
            <a:r>
              <a:rPr lang="ru-RU" sz="1100" dirty="0" smtClean="0">
                <a:latin typeface="Arial" pitchFamily="34" charset="0"/>
                <a:cs typeface="Arial" pitchFamily="34" charset="0"/>
              </a:rPr>
              <a:t>Количество нарушений, допущенных муниципальными служащими, сократилось с 11,5% в 2018 г. до 3,1% в 2019 </a:t>
            </a:r>
            <a:endParaRPr lang="ru-RU" sz="1100" dirty="0">
              <a:latin typeface="Arial" pitchFamily="34" charset="0"/>
              <a:cs typeface="Arial" pitchFamily="34" charset="0"/>
            </a:endParaRPr>
          </a:p>
        </p:txBody>
      </p:sp>
      <p:sp>
        <p:nvSpPr>
          <p:cNvPr id="12" name="Прямоугольник 11"/>
          <p:cNvSpPr/>
          <p:nvPr/>
        </p:nvSpPr>
        <p:spPr>
          <a:xfrm>
            <a:off x="323526" y="3467844"/>
            <a:ext cx="4169146" cy="897259"/>
          </a:xfrm>
          <a:prstGeom prst="rect">
            <a:avLst/>
          </a:prstGeom>
          <a:solidFill>
            <a:schemeClr val="accent6">
              <a:lumMod val="20000"/>
              <a:lumOff val="80000"/>
            </a:schemeClr>
          </a:solidFill>
          <a:ln w="3175">
            <a:solidFill>
              <a:schemeClr val="accent6">
                <a:lumMod val="50000"/>
              </a:schemeClr>
            </a:solidFill>
          </a:ln>
          <a:scene3d>
            <a:camera prst="orthographicFront"/>
            <a:lightRig rig="threePt" dir="t"/>
          </a:scene3d>
          <a:sp3d>
            <a:bevelT prst="relaxedInset"/>
          </a:sp3d>
        </p:spPr>
        <p:style>
          <a:lnRef idx="1">
            <a:schemeClr val="dk1"/>
          </a:lnRef>
          <a:fillRef idx="2">
            <a:schemeClr val="dk1"/>
          </a:fillRef>
          <a:effectRef idx="1">
            <a:schemeClr val="dk1"/>
          </a:effectRef>
          <a:fontRef idx="minor">
            <a:schemeClr val="dk1"/>
          </a:fontRef>
        </p:style>
        <p:txBody>
          <a:bodyPr rtlCol="0" anchor="ctr"/>
          <a:lstStyle/>
          <a:p>
            <a:pPr algn="ctr"/>
            <a:endParaRPr lang="ru-RU" sz="1100" dirty="0" smtClean="0">
              <a:latin typeface="Arial" pitchFamily="34" charset="0"/>
              <a:cs typeface="Arial" pitchFamily="34" charset="0"/>
            </a:endParaRPr>
          </a:p>
          <a:p>
            <a:pPr algn="just"/>
            <a:r>
              <a:rPr lang="ru-RU" sz="1200" b="1" dirty="0" smtClean="0">
                <a:latin typeface="Arial" pitchFamily="34" charset="0"/>
                <a:cs typeface="Arial" pitchFamily="34" charset="0"/>
              </a:rPr>
              <a:t>Нарушения, связанные с предоставлением сведений о доходах, об имуществе и обязательствах имущественного характера:</a:t>
            </a:r>
          </a:p>
          <a:p>
            <a:pPr algn="ctr"/>
            <a:r>
              <a:rPr lang="ru-RU" sz="1100" b="1" dirty="0" smtClean="0">
                <a:solidFill>
                  <a:srgbClr val="FF0000"/>
                </a:solidFill>
                <a:latin typeface="Arial" pitchFamily="34" charset="0"/>
                <a:cs typeface="Arial" pitchFamily="34" charset="0"/>
              </a:rPr>
              <a:t>2018 год -20     2019 год -11       2020 год -5</a:t>
            </a:r>
          </a:p>
          <a:p>
            <a:pPr algn="ctr"/>
            <a:endParaRPr lang="ru-RU" sz="1100" dirty="0">
              <a:solidFill>
                <a:srgbClr val="FF0000"/>
              </a:solidFill>
              <a:latin typeface="Arial" pitchFamily="34" charset="0"/>
              <a:cs typeface="Arial" pitchFamily="34" charset="0"/>
            </a:endParaRPr>
          </a:p>
        </p:txBody>
      </p:sp>
      <p:sp>
        <p:nvSpPr>
          <p:cNvPr id="14" name="Прямоугольник 13"/>
          <p:cNvSpPr/>
          <p:nvPr/>
        </p:nvSpPr>
        <p:spPr>
          <a:xfrm>
            <a:off x="4627820" y="2708920"/>
            <a:ext cx="4176463" cy="648071"/>
          </a:xfrm>
          <a:prstGeom prst="rect">
            <a:avLst/>
          </a:prstGeom>
          <a:solidFill>
            <a:schemeClr val="accent6">
              <a:lumMod val="20000"/>
              <a:lumOff val="80000"/>
            </a:schemeClr>
          </a:solidFill>
          <a:ln w="3175">
            <a:solidFill>
              <a:schemeClr val="accent6">
                <a:lumMod val="50000"/>
              </a:schemeClr>
            </a:solidFill>
          </a:ln>
          <a:scene3d>
            <a:camera prst="orthographicFront"/>
            <a:lightRig rig="threePt" dir="t"/>
          </a:scene3d>
          <a:sp3d>
            <a:bevelT prst="relaxedInset"/>
          </a:sp3d>
        </p:spPr>
        <p:style>
          <a:lnRef idx="1">
            <a:schemeClr val="dk1"/>
          </a:lnRef>
          <a:fillRef idx="2">
            <a:schemeClr val="dk1"/>
          </a:fillRef>
          <a:effectRef idx="1">
            <a:schemeClr val="dk1"/>
          </a:effectRef>
          <a:fontRef idx="minor">
            <a:schemeClr val="dk1"/>
          </a:fontRef>
        </p:style>
        <p:txBody>
          <a:bodyPr rtlCol="0" anchor="ctr"/>
          <a:lstStyle/>
          <a:p>
            <a:pPr algn="just"/>
            <a:r>
              <a:rPr lang="ru-RU" sz="1200" b="1" dirty="0">
                <a:latin typeface="Arial" pitchFamily="34" charset="0"/>
                <a:cs typeface="Arial" pitchFamily="34" charset="0"/>
              </a:rPr>
              <a:t>Нарушения, связанные с  предотвращением и урегулированием  конфликта </a:t>
            </a:r>
            <a:r>
              <a:rPr lang="ru-RU" sz="1200" b="1" dirty="0" smtClean="0">
                <a:latin typeface="Arial" pitchFamily="34" charset="0"/>
                <a:cs typeface="Arial" pitchFamily="34" charset="0"/>
              </a:rPr>
              <a:t>интересов:</a:t>
            </a:r>
            <a:endParaRPr lang="ru-RU" sz="1200" b="1" dirty="0" smtClean="0">
              <a:latin typeface="Arial" pitchFamily="34" charset="0"/>
              <a:cs typeface="Arial" pitchFamily="34" charset="0"/>
            </a:endParaRPr>
          </a:p>
          <a:p>
            <a:pPr algn="ctr"/>
            <a:r>
              <a:rPr lang="ru-RU" sz="1200" dirty="0" smtClean="0">
                <a:solidFill>
                  <a:srgbClr val="FF0000"/>
                </a:solidFill>
                <a:latin typeface="Arial" pitchFamily="34" charset="0"/>
                <a:cs typeface="Arial" pitchFamily="34" charset="0"/>
              </a:rPr>
              <a:t>2019 -1 случай </a:t>
            </a:r>
            <a:endParaRPr lang="ru-RU" sz="1200" dirty="0">
              <a:solidFill>
                <a:srgbClr val="FF0000"/>
              </a:solidFill>
              <a:latin typeface="Arial" pitchFamily="34" charset="0"/>
              <a:cs typeface="Arial" pitchFamily="34" charset="0"/>
            </a:endParaRPr>
          </a:p>
        </p:txBody>
      </p:sp>
      <p:sp>
        <p:nvSpPr>
          <p:cNvPr id="15" name="Прямоугольник 14"/>
          <p:cNvSpPr/>
          <p:nvPr/>
        </p:nvSpPr>
        <p:spPr>
          <a:xfrm>
            <a:off x="4665123" y="3467845"/>
            <a:ext cx="4176463" cy="897260"/>
          </a:xfrm>
          <a:prstGeom prst="rect">
            <a:avLst/>
          </a:prstGeom>
          <a:solidFill>
            <a:schemeClr val="accent6">
              <a:lumMod val="20000"/>
              <a:lumOff val="80000"/>
            </a:schemeClr>
          </a:solidFill>
          <a:ln w="3175">
            <a:solidFill>
              <a:schemeClr val="accent6">
                <a:lumMod val="50000"/>
              </a:schemeClr>
            </a:solidFill>
          </a:ln>
          <a:scene3d>
            <a:camera prst="orthographicFront"/>
            <a:lightRig rig="threePt" dir="t"/>
          </a:scene3d>
          <a:sp3d>
            <a:bevelT prst="relaxedInset"/>
          </a:sp3d>
        </p:spPr>
        <p:style>
          <a:lnRef idx="1">
            <a:schemeClr val="dk1"/>
          </a:lnRef>
          <a:fillRef idx="2">
            <a:schemeClr val="dk1"/>
          </a:fillRef>
          <a:effectRef idx="1">
            <a:schemeClr val="dk1"/>
          </a:effectRef>
          <a:fontRef idx="minor">
            <a:schemeClr val="dk1"/>
          </a:fontRef>
        </p:style>
        <p:txBody>
          <a:bodyPr rtlCol="0" anchor="ctr"/>
          <a:lstStyle/>
          <a:p>
            <a:pPr algn="just"/>
            <a:r>
              <a:rPr lang="ru-RU" sz="1200" b="1" dirty="0" smtClean="0">
                <a:latin typeface="Arial" pitchFamily="34" charset="0"/>
                <a:cs typeface="Arial" pitchFamily="34" charset="0"/>
              </a:rPr>
              <a:t>Нарушения, связанных с предоставлением сведений о доходах, об имуществе и обязательствах имущественного характера:</a:t>
            </a:r>
          </a:p>
          <a:p>
            <a:pPr algn="ctr"/>
            <a:r>
              <a:rPr lang="ru-RU" sz="1100" b="1" dirty="0" smtClean="0">
                <a:solidFill>
                  <a:srgbClr val="FF0000"/>
                </a:solidFill>
                <a:latin typeface="Arial" pitchFamily="34" charset="0"/>
                <a:cs typeface="Arial" pitchFamily="34" charset="0"/>
              </a:rPr>
              <a:t> 2018 год – 3        2019 год – 0      2020 год - 1</a:t>
            </a:r>
            <a:endParaRPr lang="ru-RU" sz="1100" b="1" dirty="0">
              <a:solidFill>
                <a:srgbClr val="FF0000"/>
              </a:solidFill>
              <a:latin typeface="Arial" pitchFamily="34" charset="0"/>
              <a:cs typeface="Arial" pitchFamily="34" charset="0"/>
            </a:endParaRPr>
          </a:p>
        </p:txBody>
      </p:sp>
      <p:sp>
        <p:nvSpPr>
          <p:cNvPr id="18" name="TextBox 17"/>
          <p:cNvSpPr txBox="1"/>
          <p:nvPr/>
        </p:nvSpPr>
        <p:spPr>
          <a:xfrm>
            <a:off x="4627820" y="6159653"/>
            <a:ext cx="3922238" cy="430887"/>
          </a:xfrm>
          <a:prstGeom prst="rect">
            <a:avLst/>
          </a:prstGeom>
          <a:noFill/>
        </p:spPr>
        <p:txBody>
          <a:bodyPr wrap="square" rtlCol="0">
            <a:spAutoFit/>
          </a:bodyPr>
          <a:lstStyle/>
          <a:p>
            <a:r>
              <a:rPr lang="ru-RU" sz="1100" dirty="0" smtClean="0">
                <a:latin typeface="Arial" pitchFamily="34" charset="0"/>
                <a:cs typeface="Arial" pitchFamily="34" charset="0"/>
              </a:rPr>
              <a:t>Количество нарушений, допущенных руководителями, сократилось с 16% в 2018 г. до 8,3% в 2019 </a:t>
            </a:r>
            <a:endParaRPr lang="ru-RU" sz="1100" dirty="0">
              <a:latin typeface="Arial" pitchFamily="34" charset="0"/>
              <a:cs typeface="Arial" pitchFamily="34" charset="0"/>
            </a:endParaRPr>
          </a:p>
        </p:txBody>
      </p:sp>
      <p:sp>
        <p:nvSpPr>
          <p:cNvPr id="3" name="Овал 2"/>
          <p:cNvSpPr/>
          <p:nvPr/>
        </p:nvSpPr>
        <p:spPr>
          <a:xfrm>
            <a:off x="856901" y="1844822"/>
            <a:ext cx="2768001" cy="668378"/>
          </a:xfrm>
          <a:prstGeom prst="ellipse">
            <a:avLst/>
          </a:prstGeom>
          <a:solidFill>
            <a:schemeClr val="accent6">
              <a:lumMod val="40000"/>
              <a:lumOff val="60000"/>
            </a:schemeClr>
          </a:solidFill>
          <a:ln>
            <a:solidFill>
              <a:schemeClr val="accent2">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a:solidFill>
                  <a:schemeClr val="tx1">
                    <a:lumMod val="95000"/>
                    <a:lumOff val="5000"/>
                  </a:schemeClr>
                </a:solidFill>
                <a:latin typeface="Arial" pitchFamily="34" charset="0"/>
                <a:cs typeface="Arial" pitchFamily="34" charset="0"/>
              </a:rPr>
              <a:t>МУНИЦИПАЛЬНЫЕ</a:t>
            </a:r>
          </a:p>
          <a:p>
            <a:pPr algn="ctr"/>
            <a:r>
              <a:rPr lang="ru-RU" sz="1400" b="1" dirty="0">
                <a:solidFill>
                  <a:schemeClr val="tx1">
                    <a:lumMod val="95000"/>
                    <a:lumOff val="5000"/>
                  </a:schemeClr>
                </a:solidFill>
                <a:latin typeface="Arial" pitchFamily="34" charset="0"/>
                <a:cs typeface="Arial" pitchFamily="34" charset="0"/>
              </a:rPr>
              <a:t> СЛУЖАЩИЕ</a:t>
            </a:r>
          </a:p>
        </p:txBody>
      </p:sp>
      <p:sp>
        <p:nvSpPr>
          <p:cNvPr id="20" name="Овал 19"/>
          <p:cNvSpPr/>
          <p:nvPr/>
        </p:nvSpPr>
        <p:spPr>
          <a:xfrm>
            <a:off x="5510231" y="1868681"/>
            <a:ext cx="2839016" cy="720082"/>
          </a:xfrm>
          <a:prstGeom prst="ellipse">
            <a:avLst/>
          </a:prstGeom>
          <a:solidFill>
            <a:schemeClr val="accent6">
              <a:lumMod val="40000"/>
              <a:lumOff val="60000"/>
            </a:schemeClr>
          </a:solidFill>
          <a:ln>
            <a:solidFill>
              <a:schemeClr val="accent2">
                <a:lumMod val="50000"/>
              </a:schemeClr>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a:solidFill>
                  <a:schemeClr val="tx1">
                    <a:lumMod val="95000"/>
                    <a:lumOff val="5000"/>
                  </a:schemeClr>
                </a:solidFill>
                <a:latin typeface="Arial" pitchFamily="34" charset="0"/>
                <a:cs typeface="Arial" pitchFamily="34" charset="0"/>
              </a:rPr>
              <a:t>РУКОВОДИТЕЛИ МУНИЦИПАЛЬНЫХ УЧРЕЖДЕНИЙ</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4475" y="4539623"/>
            <a:ext cx="2563429" cy="1643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2316" y="4539623"/>
            <a:ext cx="2580773" cy="1642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370414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6194</TotalTime>
  <Words>3062</Words>
  <Application>Microsoft Office PowerPoint</Application>
  <PresentationFormat>Экран (4:3)</PresentationFormat>
  <Paragraphs>322</Paragraphs>
  <Slides>19</Slides>
  <Notes>2</Notes>
  <HiddenSlides>0</HiddenSlides>
  <MMClips>0</MMClips>
  <ScaleCrop>false</ScaleCrop>
  <HeadingPairs>
    <vt:vector size="4" baseType="variant">
      <vt:variant>
        <vt:lpstr>Тема</vt:lpstr>
      </vt:variant>
      <vt:variant>
        <vt:i4>2</vt:i4>
      </vt:variant>
      <vt:variant>
        <vt:lpstr>Заголовки слайдов</vt:lpstr>
      </vt:variant>
      <vt:variant>
        <vt:i4>19</vt:i4>
      </vt:variant>
    </vt:vector>
  </HeadingPairs>
  <TitlesOfParts>
    <vt:vector size="21" baseType="lpstr">
      <vt:lpstr>1_Тема Office</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Антон Г. Барац</dc:creator>
  <cp:lastModifiedBy>Купцова А.Ф.</cp:lastModifiedBy>
  <cp:revision>378</cp:revision>
  <cp:lastPrinted>2019-04-16T05:16:38Z</cp:lastPrinted>
  <dcterms:modified xsi:type="dcterms:W3CDTF">2021-02-18T11:10:49Z</dcterms:modified>
</cp:coreProperties>
</file>