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6" r:id="rId4"/>
    <p:sldId id="265" r:id="rId5"/>
    <p:sldId id="259" r:id="rId6"/>
    <p:sldId id="261" r:id="rId7"/>
    <p:sldId id="262" r:id="rId8"/>
    <p:sldId id="263" r:id="rId9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10.03.2020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97570" y="548680"/>
            <a:ext cx="81464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АДМИНИСТРАЦИЯ </a:t>
            </a:r>
          </a:p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ГОРОДСКОГО ОКРУГА ПЕРВОУРАЛЬСК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95" y="548680"/>
            <a:ext cx="86677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792088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Первоуральск, 2018 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204864"/>
            <a:ext cx="8424936" cy="27363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  ВЫПОЛНЕНИИ В 2018 ГОДУ ПЛАНА РАБОТЫ ОРГАНОВ МЕСТНОГО САМОУПРАВЛЕНИЯ</a:t>
            </a:r>
          </a:p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ГОРОДСКОГО ОКРУГА ПЕРВОУРАЛЬСК ПО ПРОТИВОДЕЙСТВИЮ КОРРУПЦИИ </a:t>
            </a:r>
          </a:p>
          <a:p>
            <a:pPr algn="ctr"/>
            <a:r>
              <a:rPr lang="ru-RU" sz="24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2018 – 2020 ГОДЫ</a:t>
            </a:r>
            <a:endParaRPr lang="ru-RU" sz="24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3528" y="1043444"/>
            <a:ext cx="8496944" cy="1077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РАБОТЫ ОРГАНОВ МЕСТНОГО САМОУПРАВЛЕНИЯ ГОРОДСКОГО ОКРУГА ПЕРВОУРАЛЬСК  ПО ПРОТИВОДЕЙСТВИЮ КОРРУПЦИИ НА 2018 – 2019 ГОДЫ, УТВЕРЖДЕННЫЙ РАСПОРЯЖЕНЕИЕМ ГЛАВЫ ГОРОДСКОГО ОКРУГА ПЕРВОУРАЛЬСК ОТ 11.09.2018 № 244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89634" y="2416822"/>
            <a:ext cx="3462286" cy="652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ключает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86 мероприятий                           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1569" y="3645024"/>
            <a:ext cx="2160240" cy="130902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по 11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</a:rPr>
              <a:t>направлениям антикоррупционной деятельности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0"/>
            <a:ext cx="85144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cap="all" dirty="0" smtClean="0">
                <a:latin typeface="Times New Roman" pitchFamily="18" charset="0"/>
                <a:cs typeface="Times New Roman" pitchFamily="18" charset="0"/>
              </a:rPr>
              <a:t>о противодействии </a:t>
            </a:r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коррупции </a:t>
            </a:r>
          </a:p>
          <a:p>
            <a:pPr algn="ctr"/>
            <a:r>
              <a:rPr lang="ru-RU" sz="2400" b="1" cap="all" dirty="0">
                <a:latin typeface="Times New Roman" pitchFamily="18" charset="0"/>
                <a:cs typeface="Times New Roman" pitchFamily="18" charset="0"/>
              </a:rPr>
              <a:t>в городском округе Первоуральск</a:t>
            </a:r>
            <a:endParaRPr lang="ru-RU" sz="2400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2278063" y="2120662"/>
            <a:ext cx="0" cy="260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660232" y="2120662"/>
            <a:ext cx="0" cy="29616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2521809" y="3998194"/>
            <a:ext cx="4873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Прямоугольник 33"/>
          <p:cNvSpPr/>
          <p:nvPr/>
        </p:nvSpPr>
        <p:spPr>
          <a:xfrm>
            <a:off x="5220072" y="2416822"/>
            <a:ext cx="3168352" cy="65213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/>
                <a:ea typeface="Calibri"/>
              </a:rPr>
              <a:t>В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ключает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/>
                <a:ea typeface="Calibri"/>
              </a:rPr>
              <a:t>15 целевых показателей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3023828" y="3263498"/>
            <a:ext cx="5796644" cy="33843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Совершенствование нормативного правового обеспечения деятельности по противодействию коррупции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Повышение результативности антикоррупционной экспертизы нормативных правовых актов городского округа Первоуральск и их проектов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Выполнение Национального плана противодействия коррупции на 2018 – 2020 годы, утвержденного Указом Президента Российской Федерации от 29 июня 2018 года № 378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Противодействие коррупции в сфере управления и распоряжения муниципальной собственностью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Противодействие коррупции в бюджетной сфере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Противодействие коррупции в сфере закупок товаров, работ, услуг для обеспечения муниципальных нужд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Организация работы по предупреждению коррупции в муниципальных организациях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Повышение результативности и эффективности работы с обращениями граждан и организаций по фактам коррупции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Обеспечение открытости деятельности органов местного самоуправления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050" dirty="0" smtClean="0">
                <a:solidFill>
                  <a:schemeClr val="tx1"/>
                </a:solidFill>
              </a:rPr>
              <a:t>Обеспечение участия институтов гражданского общества в противодействии коррупции</a:t>
            </a:r>
            <a:endParaRPr lang="ru-RU" sz="1050" dirty="0">
              <a:solidFill>
                <a:schemeClr val="tx1"/>
              </a:solidFill>
            </a:endParaRPr>
          </a:p>
        </p:txBody>
      </p:sp>
      <p:cxnSp>
        <p:nvCxnSpPr>
          <p:cNvPr id="52" name="Прямая со стрелкой 51"/>
          <p:cNvCxnSpPr/>
          <p:nvPr/>
        </p:nvCxnSpPr>
        <p:spPr>
          <a:xfrm>
            <a:off x="1590184" y="3068960"/>
            <a:ext cx="0" cy="5760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47830" y="1043443"/>
            <a:ext cx="6840760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Комиссия по координации работы по противодействию коррупции </a:t>
            </a:r>
          </a:p>
          <a:p>
            <a:pPr algn="ctr"/>
            <a:r>
              <a:rPr lang="ru-RU" sz="16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городском округе </a:t>
            </a:r>
            <a:r>
              <a:rPr lang="ru-RU" sz="1600" b="1" cap="all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первоуральск</a:t>
            </a:r>
            <a:r>
              <a:rPr lang="ru-RU" sz="16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(с 2008 года)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0"/>
            <a:ext cx="85144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cap="all" dirty="0" err="1" smtClean="0">
                <a:latin typeface="Times New Roman" pitchFamily="18" charset="0"/>
                <a:cs typeface="Times New Roman" pitchFamily="18" charset="0"/>
              </a:rPr>
              <a:t>КООрдинация</a:t>
            </a:r>
            <a:r>
              <a:rPr lang="ru-RU" sz="2000" b="1" i="1" cap="all" dirty="0" smtClean="0">
                <a:latin typeface="Times New Roman" pitchFamily="18" charset="0"/>
                <a:cs typeface="Times New Roman" pitchFamily="18" charset="0"/>
              </a:rPr>
              <a:t>  работы по противодействию </a:t>
            </a:r>
            <a:r>
              <a:rPr lang="ru-RU" sz="2000" b="1" i="1" cap="all" dirty="0">
                <a:latin typeface="Times New Roman" pitchFamily="18" charset="0"/>
                <a:cs typeface="Times New Roman" pitchFamily="18" charset="0"/>
              </a:rPr>
              <a:t>коррупции </a:t>
            </a:r>
          </a:p>
          <a:p>
            <a:pPr algn="ctr"/>
            <a:r>
              <a:rPr lang="ru-RU" sz="2000" b="1" i="1" cap="all" dirty="0">
                <a:latin typeface="Times New Roman" pitchFamily="18" charset="0"/>
                <a:cs typeface="Times New Roman" pitchFamily="18" charset="0"/>
              </a:rPr>
              <a:t>в городском округе Первоуральск</a:t>
            </a:r>
            <a:endParaRPr lang="ru-RU" sz="2000" i="1" dirty="0"/>
          </a:p>
        </p:txBody>
      </p:sp>
      <p:sp>
        <p:nvSpPr>
          <p:cNvPr id="4" name="Стрелка вниз 3"/>
          <p:cNvSpPr/>
          <p:nvPr/>
        </p:nvSpPr>
        <p:spPr>
          <a:xfrm>
            <a:off x="4158170" y="1959907"/>
            <a:ext cx="206575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31906" y="2680731"/>
            <a:ext cx="5472608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Состав комиссии: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Руководители органов местного самоуправления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Представители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ервоуральских отделений УФСБ России по свердловской области, ОМВД России, Межрайонной ИНФНС России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Представители общественных организаций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5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7504" y="0"/>
            <a:ext cx="85144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all" dirty="0" smtClean="0">
                <a:latin typeface="Times New Roman" pitchFamily="18" charset="0"/>
                <a:cs typeface="Times New Roman" pitchFamily="18" charset="0"/>
              </a:rPr>
              <a:t>Повышение результативности антикоррупционной экспертизы нормативных правовых актов</a:t>
            </a:r>
          </a:p>
          <a:p>
            <a:pPr algn="ctr"/>
            <a:r>
              <a:rPr lang="ru-RU" sz="1600" b="1" cap="all" dirty="0" smtClean="0">
                <a:latin typeface="Times New Roman" pitchFamily="18" charset="0"/>
                <a:cs typeface="Times New Roman" pitchFamily="18" charset="0"/>
              </a:rPr>
              <a:t> городского округа </a:t>
            </a:r>
            <a:r>
              <a:rPr lang="ru-RU" sz="1600" b="1" cap="all" dirty="0" err="1" smtClean="0">
                <a:latin typeface="Times New Roman" pitchFamily="18" charset="0"/>
                <a:cs typeface="Times New Roman" pitchFamily="18" charset="0"/>
              </a:rPr>
              <a:t>первоуральск</a:t>
            </a:r>
            <a:r>
              <a:rPr lang="ru-RU" sz="1600" b="1" cap="all" dirty="0" smtClean="0">
                <a:latin typeface="Times New Roman" pitchFamily="18" charset="0"/>
                <a:cs typeface="Times New Roman" pitchFamily="18" charset="0"/>
              </a:rPr>
              <a:t> и их проектов</a:t>
            </a:r>
            <a:endParaRPr lang="ru-RU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95537" y="2153387"/>
            <a:ext cx="2736304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326 проектов нормативных правовых актов в отношении которых проведена внутренняя антикоррупционная экспертиза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5537" y="3417515"/>
            <a:ext cx="273630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Коррупциогенные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факторы не выявлены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12727" y="980728"/>
            <a:ext cx="8424935" cy="64633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Ведение учета результатов антикоррупционной экспертизы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нормативных правовых актов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Стрелка вниз 28"/>
          <p:cNvSpPr/>
          <p:nvPr/>
        </p:nvSpPr>
        <p:spPr>
          <a:xfrm>
            <a:off x="1403648" y="1649019"/>
            <a:ext cx="72008" cy="4474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6804248" y="2153387"/>
            <a:ext cx="201622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11 заключений по результатам антикоррупционной экспертизы проектов нормативных правовых актов, проведенной прокуратурой                       г.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ервоуральска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Стрелка вниз 32"/>
          <p:cNvSpPr/>
          <p:nvPr/>
        </p:nvSpPr>
        <p:spPr>
          <a:xfrm>
            <a:off x="1403648" y="3097480"/>
            <a:ext cx="45719" cy="31242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Стрелка вниз 37"/>
          <p:cNvSpPr/>
          <p:nvPr/>
        </p:nvSpPr>
        <p:spPr>
          <a:xfrm>
            <a:off x="5082526" y="1611313"/>
            <a:ext cx="68578" cy="1622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трелка вниз 38"/>
          <p:cNvSpPr/>
          <p:nvPr/>
        </p:nvSpPr>
        <p:spPr>
          <a:xfrm flipH="1">
            <a:off x="7956377" y="1654840"/>
            <a:ext cx="72720" cy="4474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491880" y="3234157"/>
            <a:ext cx="2831980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 заключение по результатам независимой антикоррупционной экспертизы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>
          <a:xfrm flipH="1">
            <a:off x="5128244" y="3972821"/>
            <a:ext cx="45719" cy="4269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TextBox 40"/>
          <p:cNvSpPr txBox="1"/>
          <p:nvPr/>
        </p:nvSpPr>
        <p:spPr>
          <a:xfrm>
            <a:off x="3491880" y="4399725"/>
            <a:ext cx="208823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Независимый эксперт –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Углинских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И.В.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512468" y="5420896"/>
            <a:ext cx="5256584" cy="83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результатам рассмотрения экспертных заключений и актов прокурорского реагирования выявленные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коррупциогенные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факторы были устранены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Стрелка вниз 57"/>
          <p:cNvSpPr/>
          <p:nvPr/>
        </p:nvSpPr>
        <p:spPr>
          <a:xfrm flipH="1">
            <a:off x="5580112" y="3969204"/>
            <a:ext cx="2016225" cy="1393094"/>
          </a:xfrm>
          <a:prstGeom prst="downArrow">
            <a:avLst>
              <a:gd name="adj1" fmla="val 23545"/>
              <a:gd name="adj2" fmla="val 493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1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9387" y="188640"/>
            <a:ext cx="853244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cap="all" dirty="0">
                <a:latin typeface="Times New Roman" pitchFamily="18" charset="0"/>
                <a:cs typeface="Times New Roman" pitchFamily="18" charset="0"/>
              </a:rPr>
              <a:t>Антикоррупционный </a:t>
            </a:r>
            <a:r>
              <a:rPr lang="ru-RU" sz="2600" b="1" cap="all" dirty="0" smtClean="0">
                <a:latin typeface="Times New Roman" pitchFamily="18" charset="0"/>
                <a:cs typeface="Times New Roman" pitchFamily="18" charset="0"/>
              </a:rPr>
              <a:t>контроль</a:t>
            </a:r>
            <a:endParaRPr lang="ru-RU" sz="2600" b="1" cap="al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5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218200" y="3151884"/>
            <a:ext cx="2592288" cy="50803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2018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26568" y="3843511"/>
            <a:ext cx="4104456" cy="109438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33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заседания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комиссий</a:t>
            </a:r>
          </a:p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отношении 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63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служащих)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626568" y="5176798"/>
            <a:ext cx="4104456" cy="156457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Привлечены к дисциплинарной ответственности 9 служащих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виде замечания и выговора</a:t>
            </a: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23528" y="1052736"/>
            <a:ext cx="8381633" cy="122413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КОМИССИИ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СОБЛЮДЕНИЮ ТРЕБОВАНИЙ К СЛУЖЕБНОМУ ПОВЕДЕНИЮ МУНИЦИПАЛЬНЫХ СЛУЖАЩИХ И УРЕГУЛИРОВАНИЮ КОНФЛИКТА ИНТЕРЕСОВ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11760" y="2389466"/>
            <a:ext cx="4896544" cy="49314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бразованы 4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комиссии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4244314" y="2905314"/>
            <a:ext cx="540060" cy="24657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4247772" y="3659922"/>
            <a:ext cx="540060" cy="201126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4374865" y="4955428"/>
            <a:ext cx="540060" cy="201126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0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СОЦИОЛОГИЧЕСКИЙ ОПРОС ОБ УРОВНЕ ВОСПРИЯТИЯ КОРРУПЦИИ В ГОРОДСКОМ ОКРУГЕ ПЕРВОУРАЛЬСК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6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793908"/>
              </p:ext>
            </p:extLst>
          </p:nvPr>
        </p:nvGraphicFramePr>
        <p:xfrm>
          <a:off x="467544" y="4194234"/>
          <a:ext cx="8208912" cy="242436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56195"/>
                <a:gridCol w="758807"/>
                <a:gridCol w="896772"/>
                <a:gridCol w="689825"/>
                <a:gridCol w="707313"/>
              </a:tblGrid>
              <a:tr h="22475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</a:rPr>
                        <a:t>Охват </a:t>
                      </a:r>
                      <a:r>
                        <a:rPr lang="ru-RU" sz="2000" b="1" dirty="0" smtClean="0">
                          <a:effectLst/>
                        </a:rPr>
                        <a:t>коррупцией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 </a:t>
                      </a:r>
                      <a:r>
                        <a:rPr lang="ru-RU" sz="20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г.</a:t>
                      </a:r>
                      <a:endParaRPr lang="ru-RU" sz="20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286046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Есть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Есть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Нет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Средняя оценка наличия коррупции по всем опрошенным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81%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60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Бытовая коррупция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78%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83%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0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Деловая коррупция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860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Внутренняя коррупция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16%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94%</a:t>
                      </a:r>
                      <a:endParaRPr lang="ru-RU" sz="20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ятиугольник 9"/>
          <p:cNvSpPr/>
          <p:nvPr/>
        </p:nvSpPr>
        <p:spPr>
          <a:xfrm>
            <a:off x="251520" y="1370440"/>
            <a:ext cx="2736304" cy="1482496"/>
          </a:xfrm>
          <a:prstGeom prst="homePlat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Опрошено </a:t>
            </a: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951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респондент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3286441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результатам опроса картина охвата коррупцией представляется следующим образом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31840" y="1082408"/>
            <a:ext cx="5904656" cy="5760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705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 вопросам бытовой коррупции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31840" y="1823656"/>
            <a:ext cx="5904656" cy="5760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по вопросам деловой коррупции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31840" y="2575960"/>
            <a:ext cx="5904656" cy="5760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218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вопросам внутренней коррупции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7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-2284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ИНФОРМИРОВАНИЕ НАСЕЛЕНИЯ О РАБОТЕ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ПРОТИВОДЕЙСТВИЮ КОРРУПЦИИ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7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" name="Выноска со стрелкой вправо 26"/>
          <p:cNvSpPr/>
          <p:nvPr/>
        </p:nvSpPr>
        <p:spPr>
          <a:xfrm>
            <a:off x="230085" y="2414260"/>
            <a:ext cx="3347864" cy="2376264"/>
          </a:xfrm>
          <a:prstGeom prst="rightArrow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ИНФОРМИ-РОВАНИЕ </a:t>
            </a:r>
            <a:r>
              <a:rPr lang="ru-RU" sz="24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населения</a:t>
            </a:r>
          </a:p>
        </p:txBody>
      </p:sp>
      <p:sp>
        <p:nvSpPr>
          <p:cNvPr id="28" name="Блок-схема: знак завершения 27"/>
          <p:cNvSpPr/>
          <p:nvPr/>
        </p:nvSpPr>
        <p:spPr>
          <a:xfrm>
            <a:off x="3707904" y="1196751"/>
            <a:ext cx="5202324" cy="1512169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Официальные сайты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органов местного самоуправления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(разделы «Противодействие коррупции»)</a:t>
            </a:r>
          </a:p>
        </p:txBody>
      </p:sp>
      <p:sp>
        <p:nvSpPr>
          <p:cNvPr id="29" name="Блок-схема: знак завершения 28"/>
          <p:cNvSpPr/>
          <p:nvPr/>
        </p:nvSpPr>
        <p:spPr>
          <a:xfrm>
            <a:off x="3714925" y="4513048"/>
            <a:ext cx="5202324" cy="1965549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Информационные стенды в зданиях органов местного самоуправления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муниципальных учреждениях, предприятиях</a:t>
            </a:r>
          </a:p>
        </p:txBody>
      </p:sp>
      <p:sp>
        <p:nvSpPr>
          <p:cNvPr id="30" name="Блок-схема: знак завершения 29"/>
          <p:cNvSpPr/>
          <p:nvPr/>
        </p:nvSpPr>
        <p:spPr>
          <a:xfrm>
            <a:off x="3707904" y="2908312"/>
            <a:ext cx="5202324" cy="1388159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Официальные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печатные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СМИ</a:t>
            </a:r>
          </a:p>
        </p:txBody>
      </p:sp>
    </p:spTree>
    <p:extLst>
      <p:ext uri="{BB962C8B-B14F-4D97-AF65-F5344CB8AC3E}">
        <p14:creationId xmlns:p14="http://schemas.microsoft.com/office/powerpoint/2010/main" val="120112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8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382973" y="2204864"/>
            <a:ext cx="4304447" cy="1754326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noFill/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Благодарю </a:t>
            </a:r>
          </a:p>
          <a:p>
            <a:pPr algn="ctr"/>
            <a:r>
              <a:rPr lang="ru-RU" sz="5400" b="1" cap="none" spc="0" dirty="0" smtClean="0">
                <a:ln w="31550" cmpd="sng">
                  <a:noFill/>
                  <a:prstDash val="solid"/>
                </a:ln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b="1" cap="none" spc="0" dirty="0">
              <a:ln w="31550" cmpd="sng">
                <a:noFill/>
                <a:prstDash val="solid"/>
              </a:ln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66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1916</TotalTime>
  <Words>511</Words>
  <Application>Microsoft Office PowerPoint</Application>
  <PresentationFormat>Экран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Г. Барац</dc:creator>
  <cp:lastModifiedBy>Купцова А.Ф.</cp:lastModifiedBy>
  <cp:revision>116</cp:revision>
  <cp:lastPrinted>2017-06-15T13:58:56Z</cp:lastPrinted>
  <dcterms:modified xsi:type="dcterms:W3CDTF">2020-03-10T13:47:12Z</dcterms:modified>
</cp:coreProperties>
</file>