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8" r:id="rId1"/>
  </p:sldMasterIdLst>
  <p:notesMasterIdLst>
    <p:notesMasterId r:id="rId24"/>
  </p:notesMasterIdLst>
  <p:sldIdLst>
    <p:sldId id="396" r:id="rId2"/>
    <p:sldId id="326" r:id="rId3"/>
    <p:sldId id="297" r:id="rId4"/>
    <p:sldId id="300" r:id="rId5"/>
    <p:sldId id="397" r:id="rId6"/>
    <p:sldId id="398" r:id="rId7"/>
    <p:sldId id="327" r:id="rId8"/>
    <p:sldId id="328" r:id="rId9"/>
    <p:sldId id="329" r:id="rId10"/>
    <p:sldId id="338" r:id="rId11"/>
    <p:sldId id="390" r:id="rId12"/>
    <p:sldId id="437" r:id="rId13"/>
    <p:sldId id="441" r:id="rId14"/>
    <p:sldId id="343" r:id="rId15"/>
    <p:sldId id="313" r:id="rId16"/>
    <p:sldId id="422" r:id="rId17"/>
    <p:sldId id="403" r:id="rId18"/>
    <p:sldId id="440" r:id="rId19"/>
    <p:sldId id="346" r:id="rId20"/>
    <p:sldId id="351" r:id="rId21"/>
    <p:sldId id="387" r:id="rId22"/>
    <p:sldId id="367" r:id="rId23"/>
  </p:sldIdLst>
  <p:sldSz cx="9144000" cy="6858000" type="screen4x3"/>
  <p:notesSz cx="6797675" cy="9926638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00FF"/>
    <a:srgbClr val="FF00FF"/>
    <a:srgbClr val="FF99FF"/>
    <a:srgbClr val="6600CC"/>
    <a:srgbClr val="CCCCFF"/>
    <a:srgbClr val="CC0000"/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87" autoAdjust="0"/>
    <p:restoredTop sz="96752" autoAdjust="0"/>
  </p:normalViewPr>
  <p:slideViewPr>
    <p:cSldViewPr>
      <p:cViewPr>
        <p:scale>
          <a:sx n="80" d="100"/>
          <a:sy n="80" d="100"/>
        </p:scale>
        <p:origin x="-2568" y="-7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73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65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621228595099672"/>
          <c:y val="0.15294579092351571"/>
          <c:w val="0.799512462987787"/>
          <c:h val="0.780031919530308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explosion val="8"/>
          <c:dPt>
            <c:idx val="0"/>
            <c:bubble3D val="0"/>
            <c:explosion val="6"/>
          </c:dPt>
          <c:dLbls>
            <c:dLbl>
              <c:idx val="0"/>
              <c:layout>
                <c:manualLayout>
                  <c:x val="-4.8405640121511724E-2"/>
                  <c:y val="6.5492010859192623E-2"/>
                </c:manualLayout>
              </c:layout>
              <c:tx>
                <c:rich>
                  <a:bodyPr/>
                  <a:lstStyle/>
                  <a:p>
                    <a:r>
                      <a:rPr lang="ru-RU" sz="1200" baseline="0" dirty="0" smtClean="0"/>
                      <a:t>Образование </a:t>
                    </a:r>
                  </a:p>
                  <a:p>
                    <a:r>
                      <a:rPr lang="ru-RU" sz="1200" baseline="0" dirty="0" smtClean="0"/>
                      <a:t>(1376 млн.руб.)</a:t>
                    </a:r>
                    <a:r>
                      <a:rPr lang="ru-RU" sz="1200" baseline="0" dirty="0"/>
                      <a:t>
</a:t>
                    </a:r>
                    <a:r>
                      <a:rPr lang="ru-RU" sz="1200" baseline="0" dirty="0" smtClean="0"/>
                      <a:t>41</a:t>
                    </a:r>
                    <a:r>
                      <a:rPr lang="ru-RU" sz="1200" b="1" baseline="0" dirty="0" smtClean="0"/>
                      <a:t>%</a:t>
                    </a:r>
                    <a:endParaRPr lang="ru-RU" b="1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1.599583652627479E-2"/>
                  <c:y val="0.17958723959446204"/>
                </c:manualLayout>
              </c:layout>
              <c:tx>
                <c:rich>
                  <a:bodyPr/>
                  <a:lstStyle/>
                  <a:p>
                    <a:r>
                      <a:rPr lang="ru-RU" sz="1200" baseline="0" dirty="0" smtClean="0"/>
                      <a:t>ЖКХ</a:t>
                    </a:r>
                  </a:p>
                  <a:p>
                    <a:r>
                      <a:rPr lang="ru-RU" sz="1200" baseline="0" dirty="0" smtClean="0"/>
                      <a:t> (410 млн.руб.)</a:t>
                    </a:r>
                    <a:r>
                      <a:rPr lang="ru-RU" sz="1200" baseline="0" dirty="0"/>
                      <a:t>
</a:t>
                    </a:r>
                    <a:r>
                      <a:rPr lang="ru-RU" sz="1200" b="1" baseline="0" dirty="0" smtClean="0"/>
                      <a:t>12%</a:t>
                    </a:r>
                    <a:endParaRPr lang="ru-RU" b="1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7.3395023930948836E-2"/>
                  <c:y val="4.9633272946591353E-2"/>
                </c:manualLayout>
              </c:layout>
              <c:tx>
                <c:rich>
                  <a:bodyPr/>
                  <a:lstStyle/>
                  <a:p>
                    <a:r>
                      <a:rPr lang="ru-RU" sz="1200" baseline="0" dirty="0" err="1" smtClean="0"/>
                      <a:t>Нац.экономика</a:t>
                    </a:r>
                    <a:r>
                      <a:rPr lang="ru-RU" sz="1200" baseline="0" dirty="0" smtClean="0"/>
                      <a:t> </a:t>
                    </a:r>
                  </a:p>
                  <a:p>
                    <a:r>
                      <a:rPr lang="ru-RU" sz="1200" baseline="0" dirty="0" smtClean="0"/>
                      <a:t>(431 млн.руб.)</a:t>
                    </a:r>
                    <a:r>
                      <a:rPr lang="ru-RU" sz="1200" baseline="0" dirty="0"/>
                      <a:t>
</a:t>
                    </a:r>
                    <a:r>
                      <a:rPr lang="ru-RU" sz="1200" b="1" baseline="0" dirty="0" smtClean="0"/>
                      <a:t>13%</a:t>
                    </a:r>
                    <a:endParaRPr lang="ru-RU" b="1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0.1596852887546889"/>
                  <c:y val="8.832173917997739E-3"/>
                </c:manualLayout>
              </c:layout>
              <c:tx>
                <c:rich>
                  <a:bodyPr/>
                  <a:lstStyle/>
                  <a:p>
                    <a:r>
                      <a:rPr lang="ru-RU" sz="1200" baseline="0" dirty="0"/>
                      <a:t>Культура </a:t>
                    </a:r>
                    <a:endParaRPr lang="ru-RU" sz="1200" baseline="0" dirty="0" smtClean="0"/>
                  </a:p>
                  <a:p>
                    <a:r>
                      <a:rPr lang="ru-RU" sz="1200" baseline="0" dirty="0" smtClean="0"/>
                      <a:t>(273 млн.руб.)</a:t>
                    </a:r>
                    <a:r>
                      <a:rPr lang="ru-RU" sz="1200" baseline="0" dirty="0"/>
                      <a:t>
</a:t>
                    </a:r>
                    <a:r>
                      <a:rPr lang="ru-RU" sz="1200" baseline="0" dirty="0" smtClean="0"/>
                      <a:t>8</a:t>
                    </a:r>
                    <a:r>
                      <a:rPr lang="ru-RU" sz="1200" b="1" baseline="0" dirty="0" smtClean="0"/>
                      <a:t>%</a:t>
                    </a:r>
                    <a:endParaRPr lang="ru-RU" b="1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3.1918980540337767E-2"/>
                  <c:y val="-4.9745797038230836E-2"/>
                </c:manualLayout>
              </c:layout>
              <c:tx>
                <c:rich>
                  <a:bodyPr/>
                  <a:lstStyle/>
                  <a:p>
                    <a:r>
                      <a:rPr lang="ru-RU" sz="1200" baseline="0" dirty="0" err="1" smtClean="0"/>
                      <a:t>Соц.политика</a:t>
                    </a:r>
                    <a:endParaRPr lang="ru-RU" sz="1200" baseline="0" dirty="0" smtClean="0"/>
                  </a:p>
                  <a:p>
                    <a:r>
                      <a:rPr lang="ru-RU" sz="1200" baseline="0" dirty="0" smtClean="0"/>
                      <a:t> (36 млн.руб.)</a:t>
                    </a:r>
                    <a:r>
                      <a:rPr lang="ru-RU" sz="1200" baseline="0" dirty="0"/>
                      <a:t>
</a:t>
                    </a:r>
                    <a:r>
                      <a:rPr lang="ru-RU" sz="1200" b="1" baseline="0" dirty="0"/>
                      <a:t>1%</a:t>
                    </a:r>
                    <a:endParaRPr lang="ru-RU" b="1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0.10827420676361076"/>
                  <c:y val="-0.12472065069693149"/>
                </c:manualLayout>
              </c:layout>
              <c:tx>
                <c:rich>
                  <a:bodyPr/>
                  <a:lstStyle/>
                  <a:p>
                    <a:r>
                      <a:rPr lang="ru-RU" sz="1200" baseline="0" dirty="0" smtClean="0"/>
                      <a:t> Физкультура  </a:t>
                    </a:r>
                  </a:p>
                  <a:p>
                    <a:r>
                      <a:rPr lang="ru-RU" sz="1200" baseline="0" dirty="0" smtClean="0"/>
                      <a:t>(374 </a:t>
                    </a:r>
                    <a:r>
                      <a:rPr lang="ru-RU" sz="1200" baseline="0" dirty="0" err="1" smtClean="0"/>
                      <a:t>млн.руб</a:t>
                    </a:r>
                    <a:r>
                      <a:rPr lang="ru-RU" sz="1200" baseline="0" dirty="0" smtClean="0"/>
                      <a:t>)</a:t>
                    </a:r>
                    <a:r>
                      <a:rPr lang="ru-RU" sz="1200" baseline="0" dirty="0"/>
                      <a:t>
</a:t>
                    </a:r>
                    <a:r>
                      <a:rPr lang="ru-RU" sz="1200" baseline="0" dirty="0" smtClean="0"/>
                      <a:t>11</a:t>
                    </a:r>
                    <a:r>
                      <a:rPr lang="ru-RU" sz="1200" b="1" baseline="0" dirty="0" smtClean="0"/>
                      <a:t>%</a:t>
                    </a:r>
                    <a:endParaRPr lang="ru-RU" b="1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0.225487811346083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sz="1200" baseline="0" dirty="0" smtClean="0"/>
                      <a:t>Прочие </a:t>
                    </a:r>
                    <a:r>
                      <a:rPr lang="ru-RU" sz="1200" baseline="0" dirty="0"/>
                      <a:t>расходы </a:t>
                    </a:r>
                    <a:endParaRPr lang="ru-RU" sz="1200" baseline="0" dirty="0" smtClean="0"/>
                  </a:p>
                  <a:p>
                    <a:r>
                      <a:rPr lang="ru-RU" sz="1200" baseline="0" dirty="0" smtClean="0"/>
                      <a:t>(431 млн.руб.)</a:t>
                    </a:r>
                    <a:r>
                      <a:rPr lang="ru-RU" sz="1200" baseline="0" dirty="0"/>
                      <a:t>
</a:t>
                    </a:r>
                    <a:r>
                      <a:rPr lang="ru-RU" sz="1200" b="1" baseline="0" dirty="0" smtClean="0"/>
                      <a:t>13%</a:t>
                    </a:r>
                    <a:endParaRPr lang="ru-RU" b="1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200" baseline="0">
                    <a:latin typeface="Liberation Serif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Лист1!$A$2:$A$8</c:f>
              <c:strCache>
                <c:ptCount val="7"/>
                <c:pt idx="0">
                  <c:v>Образование (1204мр)</c:v>
                </c:pt>
                <c:pt idx="1">
                  <c:v>ЖКХ (417мр)</c:v>
                </c:pt>
                <c:pt idx="2">
                  <c:v>Нац.экономика (488мр)</c:v>
                </c:pt>
                <c:pt idx="3">
                  <c:v>Культура (216мр)</c:v>
                </c:pt>
                <c:pt idx="4">
                  <c:v>Соц.политика (31мр)</c:v>
                </c:pt>
                <c:pt idx="5">
                  <c:v>Физкультура (307мр)</c:v>
                </c:pt>
                <c:pt idx="6">
                  <c:v>Прочие расходы (324мр)</c:v>
                </c:pt>
              </c:strCache>
            </c:strRef>
          </c:cat>
          <c:val>
            <c:numRef>
              <c:f>Лист1!$B$2:$B$8</c:f>
              <c:numCache>
                <c:formatCode>#,##0</c:formatCode>
                <c:ptCount val="7"/>
                <c:pt idx="0">
                  <c:v>1376</c:v>
                </c:pt>
                <c:pt idx="1">
                  <c:v>410</c:v>
                </c:pt>
                <c:pt idx="2">
                  <c:v>431</c:v>
                </c:pt>
                <c:pt idx="3">
                  <c:v>273</c:v>
                </c:pt>
                <c:pt idx="4">
                  <c:v>36</c:v>
                </c:pt>
                <c:pt idx="5">
                  <c:v>374</c:v>
                </c:pt>
                <c:pt idx="6">
                  <c:v>431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95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6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51135237910546"/>
          <c:y val="0.17879838217584687"/>
          <c:w val="0.72413365760472681"/>
          <c:h val="0.69538030544109453"/>
        </c:manualLayout>
      </c:layout>
      <c:pie3D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 prstMaterial="softEdge">
              <a:bevelT/>
            </a:sp3d>
          </c:spPr>
          <c:explosion val="7"/>
          <c:dPt>
            <c:idx val="0"/>
            <c:bubble3D val="0"/>
            <c:explosion val="6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 prstMaterial="softEdge">
                <a:bevelT/>
              </a:sp3d>
            </c:spPr>
          </c:dPt>
          <c:dPt>
            <c:idx val="1"/>
            <c:bubble3D val="0"/>
            <c:spPr>
              <a:solidFill>
                <a:srgbClr val="33CCFF"/>
              </a:solidFill>
              <a:scene3d>
                <a:camera prst="orthographicFront"/>
                <a:lightRig rig="threePt" dir="t"/>
              </a:scene3d>
              <a:sp3d prstMaterial="softEdge">
                <a:bevelT/>
              </a:sp3d>
            </c:spPr>
          </c:dPt>
          <c:dPt>
            <c:idx val="2"/>
            <c:bubble3D val="0"/>
            <c:spPr>
              <a:solidFill>
                <a:srgbClr val="FF7C80"/>
              </a:solidFill>
              <a:scene3d>
                <a:camera prst="orthographicFront"/>
                <a:lightRig rig="threePt" dir="t"/>
              </a:scene3d>
              <a:sp3d prstMaterial="softEdge">
                <a:bevelT/>
              </a:sp3d>
            </c:spPr>
          </c:dPt>
          <c:dPt>
            <c:idx val="3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 prstMaterial="softEdge">
                <a:bevelT/>
              </a:sp3d>
            </c:spPr>
          </c:dPt>
          <c:dPt>
            <c:idx val="4"/>
            <c:bubble3D val="0"/>
            <c:spPr>
              <a:solidFill>
                <a:srgbClr val="66FF66"/>
              </a:solidFill>
              <a:scene3d>
                <a:camera prst="orthographicFront"/>
                <a:lightRig rig="threePt" dir="t"/>
              </a:scene3d>
              <a:sp3d prstMaterial="softEdge">
                <a:bevelT/>
              </a:sp3d>
            </c:spPr>
          </c:dPt>
          <c:dPt>
            <c:idx val="5"/>
            <c:bubble3D val="0"/>
            <c:spPr>
              <a:solidFill>
                <a:srgbClr val="FF0066"/>
              </a:solidFill>
              <a:scene3d>
                <a:camera prst="orthographicFront"/>
                <a:lightRig rig="threePt" dir="t"/>
              </a:scene3d>
              <a:sp3d prstMaterial="softEdge">
                <a:bevelT/>
              </a:sp3d>
            </c:spPr>
          </c:dPt>
          <c:dLbls>
            <c:dLbl>
              <c:idx val="0"/>
              <c:layout>
                <c:manualLayout>
                  <c:x val="-0.16712603161255887"/>
                  <c:y val="-2.5580651429875749E-2"/>
                </c:manualLayout>
              </c:layout>
              <c:tx>
                <c:rich>
                  <a:bodyPr/>
                  <a:lstStyle/>
                  <a:p>
                    <a:r>
                      <a:rPr lang="ru-RU" sz="1100" dirty="0">
                        <a:latin typeface="Cambria" pitchFamily="18" charset="0"/>
                        <a:ea typeface="Cambria" pitchFamily="18" charset="0"/>
                      </a:rPr>
                      <a:t> НДФЛ
</a:t>
                    </a:r>
                    <a:r>
                      <a:rPr lang="ru-RU" sz="1100" dirty="0" smtClean="0">
                        <a:latin typeface="Cambria" pitchFamily="18" charset="0"/>
                        <a:ea typeface="Cambria" pitchFamily="18" charset="0"/>
                      </a:rPr>
                      <a:t>(1 960,0 </a:t>
                    </a:r>
                    <a:r>
                      <a:rPr lang="ru-RU" sz="1100" dirty="0" err="1" smtClean="0">
                        <a:latin typeface="Cambria" pitchFamily="18" charset="0"/>
                        <a:ea typeface="Cambria" pitchFamily="18" charset="0"/>
                      </a:rPr>
                      <a:t>млн.руб</a:t>
                    </a:r>
                    <a:r>
                      <a:rPr lang="ru-RU" sz="1100" dirty="0" smtClean="0">
                        <a:latin typeface="Cambria" pitchFamily="18" charset="0"/>
                        <a:ea typeface="Cambria" pitchFamily="18" charset="0"/>
                      </a:rPr>
                      <a:t>.)</a:t>
                    </a:r>
                    <a:r>
                      <a:rPr lang="ru-RU" sz="1100" dirty="0">
                        <a:latin typeface="Cambria" pitchFamily="18" charset="0"/>
                        <a:ea typeface="Cambria" pitchFamily="18" charset="0"/>
                      </a:rPr>
                      <a:t>
</a:t>
                    </a:r>
                    <a:r>
                      <a:rPr lang="ru-RU" sz="1400" b="1" dirty="0">
                        <a:latin typeface="Cambria" pitchFamily="18" charset="0"/>
                        <a:ea typeface="Cambria" pitchFamily="18" charset="0"/>
                      </a:rPr>
                      <a:t>70%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1"/>
              <c:layout>
                <c:manualLayout>
                  <c:x val="-0.11327343479366159"/>
                  <c:y val="8.299468388252397E-2"/>
                </c:manualLayout>
              </c:layout>
              <c:tx>
                <c:rich>
                  <a:bodyPr/>
                  <a:lstStyle/>
                  <a:p>
                    <a:r>
                      <a:rPr lang="ru-RU" sz="1200" b="0" baseline="0" dirty="0">
                        <a:latin typeface="Cambria" pitchFamily="18" charset="0"/>
                      </a:rPr>
                      <a:t>Налоги на совокупный доход
</a:t>
                    </a:r>
                    <a:r>
                      <a:rPr lang="ru-RU" sz="1200" b="0" baseline="0" dirty="0" smtClean="0">
                        <a:latin typeface="Cambria" pitchFamily="18" charset="0"/>
                      </a:rPr>
                      <a:t>(368,2 </a:t>
                    </a:r>
                    <a:r>
                      <a:rPr lang="ru-RU" sz="1200" b="0" baseline="0" dirty="0" err="1" smtClean="0">
                        <a:latin typeface="Cambria" pitchFamily="18" charset="0"/>
                      </a:rPr>
                      <a:t>млн.руб</a:t>
                    </a:r>
                    <a:r>
                      <a:rPr lang="ru-RU" sz="1200" b="0" baseline="0" dirty="0" smtClean="0">
                        <a:latin typeface="Cambria" pitchFamily="18" charset="0"/>
                      </a:rPr>
                      <a:t>.)</a:t>
                    </a:r>
                    <a:r>
                      <a:rPr lang="ru-RU" sz="1200" b="1" baseline="0" dirty="0">
                        <a:latin typeface="Cambria" pitchFamily="18" charset="0"/>
                      </a:rPr>
                      <a:t>
</a:t>
                    </a:r>
                    <a:r>
                      <a:rPr lang="ru-RU" sz="1400" b="1" baseline="0" dirty="0">
                        <a:latin typeface="Cambria" pitchFamily="18" charset="0"/>
                      </a:rPr>
                      <a:t>13%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2"/>
              <c:layout>
                <c:manualLayout>
                  <c:x val="-0.30160889946680364"/>
                  <c:y val="-7.0119261096141E-2"/>
                </c:manualLayout>
              </c:layout>
              <c:tx>
                <c:rich>
                  <a:bodyPr/>
                  <a:lstStyle/>
                  <a:p>
                    <a:r>
                      <a:rPr lang="ru-RU" sz="1100" dirty="0">
                        <a:latin typeface="Cambria" pitchFamily="18" charset="0"/>
                        <a:ea typeface="Cambria" pitchFamily="18" charset="0"/>
                      </a:rPr>
                      <a:t> Налоги на имущество 
</a:t>
                    </a:r>
                    <a:r>
                      <a:rPr lang="ru-RU" sz="1100" dirty="0" smtClean="0">
                        <a:latin typeface="Cambria" pitchFamily="18" charset="0"/>
                        <a:ea typeface="Cambria" pitchFamily="18" charset="0"/>
                      </a:rPr>
                      <a:t>(166,8 </a:t>
                    </a:r>
                    <a:r>
                      <a:rPr lang="ru-RU" sz="1100" dirty="0" err="1" smtClean="0">
                        <a:latin typeface="Cambria" pitchFamily="18" charset="0"/>
                        <a:ea typeface="Cambria" pitchFamily="18" charset="0"/>
                      </a:rPr>
                      <a:t>млн.руб</a:t>
                    </a:r>
                    <a:r>
                      <a:rPr lang="ru-RU" sz="1100" dirty="0" smtClean="0">
                        <a:latin typeface="Cambria" pitchFamily="18" charset="0"/>
                        <a:ea typeface="Cambria" pitchFamily="18" charset="0"/>
                      </a:rPr>
                      <a:t>.)</a:t>
                    </a:r>
                    <a:r>
                      <a:rPr lang="ru-RU" sz="1100" dirty="0">
                        <a:latin typeface="Cambria" pitchFamily="18" charset="0"/>
                        <a:ea typeface="Cambria" pitchFamily="18" charset="0"/>
                      </a:rPr>
                      <a:t>
</a:t>
                    </a:r>
                    <a:r>
                      <a:rPr lang="ru-RU" sz="1400" b="1" dirty="0">
                        <a:latin typeface="Cambria" pitchFamily="18" charset="0"/>
                        <a:ea typeface="Cambria" pitchFamily="18" charset="0"/>
                      </a:rPr>
                      <a:t>6%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3"/>
              <c:layout>
                <c:manualLayout>
                  <c:x val="-0.11722554396852028"/>
                  <c:y val="-6.2200515916871958E-2"/>
                </c:manualLayout>
              </c:layout>
              <c:tx>
                <c:rich>
                  <a:bodyPr/>
                  <a:lstStyle/>
                  <a:p>
                    <a:r>
                      <a:rPr lang="ru-RU" sz="1100" dirty="0">
                        <a:latin typeface="Cambria" pitchFamily="18" charset="0"/>
                        <a:ea typeface="Cambria" pitchFamily="18" charset="0"/>
                      </a:rPr>
                      <a:t>Доходы от от использования имущества
</a:t>
                    </a:r>
                    <a:r>
                      <a:rPr lang="ru-RU" sz="1100" dirty="0" smtClean="0">
                        <a:latin typeface="Cambria" pitchFamily="18" charset="0"/>
                        <a:ea typeface="Cambria" pitchFamily="18" charset="0"/>
                      </a:rPr>
                      <a:t>(119,0 </a:t>
                    </a:r>
                    <a:r>
                      <a:rPr lang="ru-RU" sz="1100" dirty="0" err="1" smtClean="0">
                        <a:latin typeface="Cambria" pitchFamily="18" charset="0"/>
                        <a:ea typeface="Cambria" pitchFamily="18" charset="0"/>
                      </a:rPr>
                      <a:t>млн.руб</a:t>
                    </a:r>
                    <a:r>
                      <a:rPr lang="ru-RU" sz="1100" dirty="0" smtClean="0">
                        <a:latin typeface="Cambria" pitchFamily="18" charset="0"/>
                        <a:ea typeface="Cambria" pitchFamily="18" charset="0"/>
                      </a:rPr>
                      <a:t>.)</a:t>
                    </a:r>
                    <a:r>
                      <a:rPr lang="ru-RU" sz="1100" dirty="0">
                        <a:latin typeface="Cambria" pitchFamily="18" charset="0"/>
                        <a:ea typeface="Cambria" pitchFamily="18" charset="0"/>
                      </a:rPr>
                      <a:t>
</a:t>
                    </a:r>
                    <a:r>
                      <a:rPr lang="ru-RU" sz="1400" b="1" dirty="0">
                        <a:latin typeface="Cambria" pitchFamily="18" charset="0"/>
                        <a:ea typeface="Cambria" pitchFamily="18" charset="0"/>
                      </a:rPr>
                      <a:t>4%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4"/>
              <c:layout>
                <c:manualLayout>
                  <c:x val="4.8414472794562874E-2"/>
                  <c:y val="-0.1087224861118495"/>
                </c:manualLayout>
              </c:layout>
              <c:tx>
                <c:rich>
                  <a:bodyPr/>
                  <a:lstStyle/>
                  <a:p>
                    <a:r>
                      <a:rPr lang="ru-RU" sz="1100" dirty="0">
                        <a:latin typeface="Cambria" pitchFamily="18" charset="0"/>
                        <a:ea typeface="Cambria" pitchFamily="18" charset="0"/>
                      </a:rPr>
                      <a:t>Доходы от продажи имущества
</a:t>
                    </a:r>
                    <a:r>
                      <a:rPr lang="ru-RU" sz="1100" dirty="0" smtClean="0">
                        <a:latin typeface="Cambria" pitchFamily="18" charset="0"/>
                        <a:ea typeface="Cambria" pitchFamily="18" charset="0"/>
                      </a:rPr>
                      <a:t>(33,5 </a:t>
                    </a:r>
                    <a:r>
                      <a:rPr lang="ru-RU" sz="1100" dirty="0" err="1" smtClean="0">
                        <a:latin typeface="Cambria" pitchFamily="18" charset="0"/>
                        <a:ea typeface="Cambria" pitchFamily="18" charset="0"/>
                      </a:rPr>
                      <a:t>млн.руб</a:t>
                    </a:r>
                    <a:r>
                      <a:rPr lang="ru-RU" sz="1100" dirty="0" smtClean="0">
                        <a:latin typeface="Cambria" pitchFamily="18" charset="0"/>
                        <a:ea typeface="Cambria" pitchFamily="18" charset="0"/>
                      </a:rPr>
                      <a:t>.)</a:t>
                    </a:r>
                    <a:r>
                      <a:rPr lang="ru-RU" sz="1100" dirty="0">
                        <a:latin typeface="Cambria" pitchFamily="18" charset="0"/>
                        <a:ea typeface="Cambria" pitchFamily="18" charset="0"/>
                      </a:rPr>
                      <a:t>
</a:t>
                    </a:r>
                    <a:r>
                      <a:rPr lang="ru-RU" sz="1400" b="1" dirty="0">
                        <a:latin typeface="Cambria" pitchFamily="18" charset="0"/>
                        <a:ea typeface="Cambria" pitchFamily="18" charset="0"/>
                      </a:rPr>
                      <a:t>1%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5"/>
              <c:layout>
                <c:manualLayout>
                  <c:x val="0.1516056465385153"/>
                  <c:y val="-3.5974650870666425E-2"/>
                </c:manualLayout>
              </c:layout>
              <c:tx>
                <c:rich>
                  <a:bodyPr/>
                  <a:lstStyle/>
                  <a:p>
                    <a:r>
                      <a:rPr lang="ru-RU" sz="1100" dirty="0">
                        <a:latin typeface="Cambria" pitchFamily="18" charset="0"/>
                        <a:ea typeface="Cambria" pitchFamily="18" charset="0"/>
                      </a:rPr>
                      <a:t>Акцизы
</a:t>
                    </a:r>
                    <a:r>
                      <a:rPr lang="ru-RU" sz="1100" dirty="0" smtClean="0">
                        <a:latin typeface="Cambria" pitchFamily="18" charset="0"/>
                        <a:ea typeface="Cambria" pitchFamily="18" charset="0"/>
                      </a:rPr>
                      <a:t>(106,9 </a:t>
                    </a:r>
                    <a:r>
                      <a:rPr lang="ru-RU" sz="1100" dirty="0" err="1" smtClean="0">
                        <a:latin typeface="Cambria" pitchFamily="18" charset="0"/>
                        <a:ea typeface="Cambria" pitchFamily="18" charset="0"/>
                      </a:rPr>
                      <a:t>млн.руб</a:t>
                    </a:r>
                    <a:r>
                      <a:rPr lang="ru-RU" sz="1100" dirty="0" smtClean="0">
                        <a:latin typeface="Cambria" pitchFamily="18" charset="0"/>
                        <a:ea typeface="Cambria" pitchFamily="18" charset="0"/>
                      </a:rPr>
                      <a:t>.)</a:t>
                    </a:r>
                    <a:r>
                      <a:rPr lang="ru-RU" sz="1100" dirty="0">
                        <a:latin typeface="Cambria" pitchFamily="18" charset="0"/>
                        <a:ea typeface="Cambria" pitchFamily="18" charset="0"/>
                      </a:rPr>
                      <a:t>
</a:t>
                    </a:r>
                    <a:r>
                      <a:rPr lang="ru-RU" sz="1400" b="1" dirty="0">
                        <a:latin typeface="Cambria" pitchFamily="18" charset="0"/>
                        <a:ea typeface="Cambria" pitchFamily="18" charset="0"/>
                      </a:rPr>
                      <a:t>4%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6"/>
              <c:layout>
                <c:manualLayout>
                  <c:x val="0.13159633396685022"/>
                  <c:y val="9.289352360482081E-2"/>
                </c:manualLayout>
              </c:layout>
              <c:tx>
                <c:rich>
                  <a:bodyPr/>
                  <a:lstStyle/>
                  <a:p>
                    <a:r>
                      <a:rPr lang="ru-RU" sz="1100" dirty="0">
                        <a:latin typeface="Cambria" pitchFamily="18" charset="0"/>
                        <a:ea typeface="Cambria" pitchFamily="18" charset="0"/>
                      </a:rPr>
                      <a:t>Прочие 
</a:t>
                    </a:r>
                    <a:r>
                      <a:rPr lang="ru-RU" sz="1100" dirty="0" smtClean="0">
                        <a:latin typeface="Cambria" pitchFamily="18" charset="0"/>
                        <a:ea typeface="Cambria" pitchFamily="18" charset="0"/>
                      </a:rPr>
                      <a:t>(47,5 </a:t>
                    </a:r>
                    <a:r>
                      <a:rPr lang="ru-RU" sz="1100" dirty="0" err="1" smtClean="0">
                        <a:latin typeface="Cambria" pitchFamily="18" charset="0"/>
                        <a:ea typeface="Cambria" pitchFamily="18" charset="0"/>
                      </a:rPr>
                      <a:t>млн.руб</a:t>
                    </a:r>
                    <a:r>
                      <a:rPr lang="ru-RU" sz="1100" dirty="0" smtClean="0">
                        <a:latin typeface="Cambria" pitchFamily="18" charset="0"/>
                        <a:ea typeface="Cambria" pitchFamily="18" charset="0"/>
                      </a:rPr>
                      <a:t>)</a:t>
                    </a:r>
                    <a:r>
                      <a:rPr lang="ru-RU" sz="1100" dirty="0">
                        <a:latin typeface="Cambria" pitchFamily="18" charset="0"/>
                        <a:ea typeface="Cambria" pitchFamily="18" charset="0"/>
                      </a:rPr>
                      <a:t>
</a:t>
                    </a:r>
                    <a:r>
                      <a:rPr lang="ru-RU" sz="1400" b="1" dirty="0">
                        <a:latin typeface="Cambria" pitchFamily="18" charset="0"/>
                        <a:ea typeface="Cambria" pitchFamily="18" charset="0"/>
                      </a:rPr>
                      <a:t>2%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7"/>
              <c:layout>
                <c:manualLayout>
                  <c:x val="0.17198840970566773"/>
                  <c:y val="9.9170984455958539E-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Прочие 
52,1
</a:t>
                    </a:r>
                    <a:r>
                      <a:rPr lang="ru-RU" b="1"/>
                      <a:t>3%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Лист1!$B$9:$B$15</c:f>
              <c:strCache>
                <c:ptCount val="7"/>
                <c:pt idx="0">
                  <c:v> НДФЛ</c:v>
                </c:pt>
                <c:pt idx="1">
                  <c:v>Налоги на совокупный доход</c:v>
                </c:pt>
                <c:pt idx="2">
                  <c:v> Налоги на имущество </c:v>
                </c:pt>
                <c:pt idx="3">
                  <c:v>Доходы от от использования имущества</c:v>
                </c:pt>
                <c:pt idx="4">
                  <c:v>Доходы от продажи имущества</c:v>
                </c:pt>
                <c:pt idx="5">
                  <c:v>Акцизы</c:v>
                </c:pt>
                <c:pt idx="6">
                  <c:v>Прочие </c:v>
                </c:pt>
              </c:strCache>
            </c:strRef>
          </c:cat>
          <c:val>
            <c:numRef>
              <c:f>Лист1!$C$9:$C$15</c:f>
              <c:numCache>
                <c:formatCode>#,##0.0</c:formatCode>
                <c:ptCount val="7"/>
                <c:pt idx="0">
                  <c:v>1960</c:v>
                </c:pt>
                <c:pt idx="1">
                  <c:v>368.2</c:v>
                </c:pt>
                <c:pt idx="2">
                  <c:v>166.8</c:v>
                </c:pt>
                <c:pt idx="3">
                  <c:v>119</c:v>
                </c:pt>
                <c:pt idx="4">
                  <c:v>33.5</c:v>
                </c:pt>
                <c:pt idx="5">
                  <c:v>106.9</c:v>
                </c:pt>
                <c:pt idx="6">
                  <c:v>47.5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76D9F07-407D-4749-BF8C-4FCC570FA461}" type="datetimeFigureOut">
              <a:rPr lang="ru-RU"/>
              <a:pPr>
                <a:defRPr/>
              </a:pPr>
              <a:t>04.12.2024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5637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1275" y="9429750"/>
            <a:ext cx="2944813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C7E8D34-B38B-4299-AE79-4956ADEAD9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3177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22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4356D79-5AA0-4253-8C1C-D31FAF0FFD0D}" type="slidenum">
              <a:rPr lang="ru-RU" smtClean="0"/>
              <a:pPr/>
              <a:t>3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ECA39C-47F2-43F3-AF37-557BF7F9C1B0}" type="datetimeFigureOut">
              <a:rPr lang="ru-RU" smtClean="0"/>
              <a:pPr>
                <a:defRPr/>
              </a:pPr>
              <a:t>04.12.2024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D0DB2D-DF13-4A18-8E0F-5B106D98E2B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2BC7A3-9485-48B9-B46D-4BDAA70622A9}" type="datetimeFigureOut">
              <a:rPr lang="ru-RU" smtClean="0"/>
              <a:pPr>
                <a:defRPr/>
              </a:pPr>
              <a:t>04.12.2024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D491C5-B7B5-496B-9524-C1AD76CFC9A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82D30C-93E2-4A12-9410-433300268621}" type="datetimeFigureOut">
              <a:rPr lang="ru-RU" smtClean="0"/>
              <a:pPr>
                <a:defRPr/>
              </a:pPr>
              <a:t>04.12.2024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2C5C59-3786-400B-A0FD-4A8BC5D3B93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91A058-0B26-455C-BAA6-A2B3AAD94B75}" type="datetimeFigureOut">
              <a:rPr lang="ru-RU" smtClean="0"/>
              <a:pPr>
                <a:defRPr/>
              </a:pPr>
              <a:t>04.12.2024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70AAB3-1947-4BC7-9D05-AFCCAA18D2B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689460-5E34-47ED-8C65-DC442DDB8C53}" type="datetimeFigureOut">
              <a:rPr lang="ru-RU" smtClean="0"/>
              <a:pPr>
                <a:defRPr/>
              </a:pPr>
              <a:t>04.12.2024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C90942-C85C-4CFE-B312-1E13905850C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2CE771-3C25-4E5C-AC07-12C13B0A6247}" type="datetimeFigureOut">
              <a:rPr lang="ru-RU" smtClean="0"/>
              <a:pPr>
                <a:defRPr/>
              </a:pPr>
              <a:t>04.12.2024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816608-CDC7-49A4-B33C-C0D2616CF7E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9CD95F-6BE3-4853-A1E8-9E4E5ABFC5E0}" type="datetimeFigureOut">
              <a:rPr lang="ru-RU" smtClean="0"/>
              <a:pPr>
                <a:defRPr/>
              </a:pPr>
              <a:t>04.12.2024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770108-8C8B-4E38-AFD4-03212DB9780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94BC23-732B-4919-8179-CF8843AAD293}" type="datetimeFigureOut">
              <a:rPr lang="ru-RU" smtClean="0"/>
              <a:pPr>
                <a:defRPr/>
              </a:pPr>
              <a:t>04.12.2024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254A25-6F6E-45F7-B4DC-F1B155BCC78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762E39-4D11-4E2F-9E04-C9101D691D91}" type="datetimeFigureOut">
              <a:rPr lang="ru-RU" smtClean="0"/>
              <a:pPr>
                <a:defRPr/>
              </a:pPr>
              <a:t>04.12.2024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A76B93-7F8D-4C62-B9D9-9F50A43CF40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599182-8E65-467A-AB9F-FD0A9F4B3EFE}" type="datetimeFigureOut">
              <a:rPr lang="ru-RU" smtClean="0"/>
              <a:pPr>
                <a:defRPr/>
              </a:pPr>
              <a:t>04.12.2024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5EFC36-9EEB-4204-96D7-DC15B65C2F4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624E86-248D-48F5-BDF3-5ECD7FAC3B26}" type="datetimeFigureOut">
              <a:rPr lang="ru-RU" smtClean="0"/>
              <a:pPr>
                <a:defRPr/>
              </a:pPr>
              <a:t>04.12.2024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98B0B1-0606-4C35-B91C-5502F2EB28D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A5FED2E-FF19-4950-8A67-5ED2B4101810}" type="datetimeFigureOut">
              <a:rPr lang="ru-RU" smtClean="0"/>
              <a:pPr>
                <a:defRPr/>
              </a:pPr>
              <a:t>04.12.2024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156989B-8009-4CDE-90CC-55D6749666A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9" r:id="rId1"/>
    <p:sldLayoutId id="2147483960" r:id="rId2"/>
    <p:sldLayoutId id="2147483961" r:id="rId3"/>
    <p:sldLayoutId id="2147483962" r:id="rId4"/>
    <p:sldLayoutId id="2147483963" r:id="rId5"/>
    <p:sldLayoutId id="2147483964" r:id="rId6"/>
    <p:sldLayoutId id="2147483965" r:id="rId7"/>
    <p:sldLayoutId id="2147483966" r:id="rId8"/>
    <p:sldLayoutId id="2147483967" r:id="rId9"/>
    <p:sldLayoutId id="2147483968" r:id="rId10"/>
    <p:sldLayoutId id="2147483969" r:id="rId11"/>
  </p:sldLayoutIdLst>
  <p:transition spd="slow">
    <p:fade thruBlk="1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47664" y="260648"/>
            <a:ext cx="74888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Бюджет для граждан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 проекту бюджета муниципального округа Первоуральск на 2025 год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 плановый период 2026 и 2027 годов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4"/>
          <p:cNvSpPr>
            <a:spLocks noGrp="1"/>
          </p:cNvSpPr>
          <p:nvPr>
            <p:ph type="title"/>
          </p:nvPr>
        </p:nvSpPr>
        <p:spPr>
          <a:xfrm>
            <a:off x="467544" y="1556792"/>
            <a:ext cx="8352928" cy="4536504"/>
          </a:xfrm>
          <a:noFill/>
          <a:extLst/>
        </p:spPr>
        <p:txBody>
          <a:bodyPr anchor="t">
            <a:normAutofit fontScale="90000"/>
          </a:bodyPr>
          <a:lstStyle/>
          <a:p>
            <a:pPr algn="l"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БЮДЖЕТНЫЙ  ПРОЦЕСС -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ежегодное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формирование и исполнение бюджета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1. Утверждение бюджета очередного года.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Исполнение бюджета в текущем году.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Формирование отчета об исполнении бюджета  предыдущего года.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Утверждение отчета об исполнении  бюджета  предыдущего года.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Составление проекта бюджета очередного года.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Рассмотрение проекта бюджета очередного года. </a:t>
            </a:r>
            <a:r>
              <a:rPr lang="ru-RU" sz="2000" dirty="0">
                <a:latin typeface="Arial" panose="020B0604020202020204" pitchFamily="34" charset="0"/>
              </a:rPr>
              <a:t/>
            </a:r>
            <a:br>
              <a:rPr lang="ru-RU" sz="2000" dirty="0">
                <a:latin typeface="Arial" panose="020B0604020202020204" pitchFamily="34" charset="0"/>
              </a:rPr>
            </a:br>
            <a:endParaRPr lang="ru-RU" sz="2800" dirty="0">
              <a:latin typeface="Arial" panose="020B0604020202020204" pitchFamily="34" charset="0"/>
            </a:endParaRP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123728" y="116632"/>
            <a:ext cx="5400600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Бюджетный процесс</a:t>
            </a:r>
            <a:endParaRPr lang="ru-RU" dirty="0"/>
          </a:p>
        </p:txBody>
      </p:sp>
    </p:spTree>
  </p:cSld>
  <p:clrMapOvr>
    <a:masterClrMapping/>
  </p:clrMapOvr>
  <p:transition advTm="5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539750" y="1557338"/>
            <a:ext cx="6985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23555" name="Text Box 8"/>
          <p:cNvSpPr txBox="1">
            <a:spLocks noChangeArrowheads="1"/>
          </p:cNvSpPr>
          <p:nvPr/>
        </p:nvSpPr>
        <p:spPr bwMode="auto">
          <a:xfrm>
            <a:off x="0" y="188913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Муниципальный   долг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5205637"/>
              </p:ext>
            </p:extLst>
          </p:nvPr>
        </p:nvGraphicFramePr>
        <p:xfrm>
          <a:off x="251519" y="1052736"/>
          <a:ext cx="8568953" cy="5184576"/>
        </p:xfrm>
        <a:graphic>
          <a:graphicData uri="http://schemas.openxmlformats.org/drawingml/2006/table">
            <a:tbl>
              <a:tblPr/>
              <a:tblGrid>
                <a:gridCol w="580414"/>
                <a:gridCol w="4100107"/>
                <a:gridCol w="1368152"/>
                <a:gridCol w="1355530"/>
                <a:gridCol w="1164750"/>
              </a:tblGrid>
              <a:tr h="1059270">
                <a:tc gridSpan="5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Программа </a:t>
                      </a: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муниципальных внутренних заимствований муниципального округа Первоуральск</a:t>
                      </a:r>
                    </a:p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 2025 год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74" marR="8374" marT="83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4342"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latin typeface="Arial"/>
                      </a:endParaRPr>
                    </a:p>
                  </a:txBody>
                  <a:tcPr marL="8374" marR="8374" marT="83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74" marR="8374" marT="83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74" marR="8374" marT="83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74" marR="8374" marT="83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74" marR="8374" marT="83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09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latin typeface="Arial"/>
                        </a:rPr>
                        <a:t>№</a:t>
                      </a:r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8374" marR="8374" marT="8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муниципального внутреннего заимствования </a:t>
                      </a:r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муниципального округа </a:t>
                      </a:r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Первоуральск</a:t>
                      </a:r>
                    </a:p>
                  </a:txBody>
                  <a:tcPr marL="8374" marR="8374" marT="8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Остаток основной суммы долга по бюджетным кредитам прошлых лет, </a:t>
                      </a: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на 01.01.2025</a:t>
                      </a:r>
                    </a:p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(тыс.руб</a:t>
                      </a:r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.)</a:t>
                      </a:r>
                    </a:p>
                  </a:txBody>
                  <a:tcPr marL="8374" marR="8374" marT="8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Объем привлечения в </a:t>
                      </a: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</a:t>
                      </a:r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году,            (тыс. руб.)</a:t>
                      </a:r>
                    </a:p>
                  </a:txBody>
                  <a:tcPr marL="8374" marR="8374" marT="8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Объем средств, направляемых на погашение основной суммы </a:t>
                      </a: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долга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 2025 году</a:t>
                      </a: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(тыс. руб.)</a:t>
                      </a:r>
                    </a:p>
                  </a:txBody>
                  <a:tcPr marL="8374" marR="8374" marT="8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853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8374" marR="8374" marT="8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Бюджетные кредиты, привлекаемые в местный бюджет от других бюджетов бюджетной системы Российской Федерации </a:t>
                      </a:r>
                    </a:p>
                  </a:txBody>
                  <a:tcPr marL="8374" marR="8374" marT="8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74" marR="8374" marT="8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0,00 </a:t>
                      </a:r>
                    </a:p>
                  </a:txBody>
                  <a:tcPr marL="8374" marR="8374" marT="8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74" marR="8374" marT="8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346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Arial"/>
                        </a:rPr>
                        <a:t>2</a:t>
                      </a:r>
                    </a:p>
                  </a:txBody>
                  <a:tcPr marL="8374" marR="8374" marT="8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Бюджетные кредиты, привлекаемые в местный бюджет от кредитных организаций </a:t>
                      </a:r>
                    </a:p>
                  </a:txBody>
                  <a:tcPr marL="8374" marR="8374" marT="8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171 903,01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74" marR="8374" marT="8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74" marR="8374" marT="8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-33 264,91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74" marR="8374" marT="8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00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Arial"/>
                        </a:rPr>
                        <a:t>3</a:t>
                      </a:r>
                    </a:p>
                  </a:txBody>
                  <a:tcPr marL="8374" marR="8374" marT="8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</a:p>
                  </a:txBody>
                  <a:tcPr marL="8374" marR="8374" marT="8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171 903,01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74" marR="8374" marT="8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74" marR="8374" marT="8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-33 264,91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74" marR="8374" marT="8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323850" y="0"/>
            <a:ext cx="820896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 dirty="0">
                <a:latin typeface="Cambria" pitchFamily="18" charset="0"/>
              </a:rPr>
              <a:t>Структура </a:t>
            </a:r>
            <a:r>
              <a:rPr lang="ru-RU" altLang="ru-RU" sz="2000" b="1" dirty="0" smtClean="0">
                <a:latin typeface="Cambria" pitchFamily="18" charset="0"/>
              </a:rPr>
              <a:t>расходов к проекту бюджета </a:t>
            </a:r>
            <a:r>
              <a:rPr lang="ru-RU" altLang="ru-RU" sz="2000" b="1" dirty="0">
                <a:latin typeface="Cambria" pitchFamily="18" charset="0"/>
              </a:rPr>
              <a:t/>
            </a:r>
            <a:br>
              <a:rPr lang="ru-RU" altLang="ru-RU" sz="2000" b="1" dirty="0">
                <a:latin typeface="Cambria" pitchFamily="18" charset="0"/>
              </a:rPr>
            </a:br>
            <a:r>
              <a:rPr lang="ru-RU" altLang="ru-RU" sz="2000" b="1" dirty="0" smtClean="0">
                <a:latin typeface="Cambria" pitchFamily="18" charset="0"/>
              </a:rPr>
              <a:t>муниципального </a:t>
            </a:r>
            <a:r>
              <a:rPr lang="ru-RU" altLang="ru-RU" sz="2000" b="1" dirty="0">
                <a:latin typeface="Cambria" pitchFamily="18" charset="0"/>
              </a:rPr>
              <a:t>округа Первоуральск  на </a:t>
            </a:r>
            <a:r>
              <a:rPr lang="ru-RU" altLang="ru-RU" sz="2000" b="1" dirty="0" smtClean="0">
                <a:latin typeface="Cambria" pitchFamily="18" charset="0"/>
              </a:rPr>
              <a:t>2025 год</a:t>
            </a:r>
            <a:endParaRPr lang="ru-RU" altLang="ru-RU" sz="2000" b="1" dirty="0">
              <a:latin typeface="Liberation Serif" pitchFamily="18" charset="0"/>
              <a:cs typeface="Arial" charset="0"/>
            </a:endParaRPr>
          </a:p>
        </p:txBody>
      </p:sp>
      <p:graphicFrame>
        <p:nvGraphicFramePr>
          <p:cNvPr id="2" name="Объект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282401715"/>
              </p:ext>
            </p:extLst>
          </p:nvPr>
        </p:nvGraphicFramePr>
        <p:xfrm>
          <a:off x="161925" y="1092200"/>
          <a:ext cx="8748713" cy="5616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6865997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/>
          </p:cNvSpPr>
          <p:nvPr>
            <p:ph type="title"/>
          </p:nvPr>
        </p:nvSpPr>
        <p:spPr>
          <a:xfrm>
            <a:off x="323528" y="28575"/>
            <a:ext cx="8229600" cy="62071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1800" b="1" dirty="0" smtClean="0">
                <a:latin typeface="Cambria" pitchFamily="18" charset="0"/>
              </a:rPr>
              <a:t>Структура налоговых и неналоговых доходов бюджета </a:t>
            </a:r>
            <a:br>
              <a:rPr lang="ru-RU" altLang="ru-RU" sz="1800" b="1" dirty="0" smtClean="0">
                <a:latin typeface="Cambria" pitchFamily="18" charset="0"/>
              </a:rPr>
            </a:br>
            <a:r>
              <a:rPr lang="ru-RU" altLang="ru-RU" sz="1800" b="1" dirty="0" smtClean="0">
                <a:latin typeface="Cambria" pitchFamily="18" charset="0"/>
              </a:rPr>
              <a:t>муниципального округа Первоуральск  на 2025 год</a:t>
            </a:r>
          </a:p>
        </p:txBody>
      </p:sp>
      <p:sp>
        <p:nvSpPr>
          <p:cNvPr id="7171" name="TextBox 7"/>
          <p:cNvSpPr txBox="1">
            <a:spLocks noChangeArrowheads="1"/>
          </p:cNvSpPr>
          <p:nvPr/>
        </p:nvSpPr>
        <p:spPr bwMode="auto">
          <a:xfrm>
            <a:off x="8675688" y="6308725"/>
            <a:ext cx="4683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2</a:t>
            </a: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5294112"/>
              </p:ext>
            </p:extLst>
          </p:nvPr>
        </p:nvGraphicFramePr>
        <p:xfrm>
          <a:off x="251520" y="936725"/>
          <a:ext cx="8807449" cy="55113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3856634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трелка вправо 3"/>
          <p:cNvSpPr>
            <a:spLocks noChangeArrowheads="1"/>
          </p:cNvSpPr>
          <p:nvPr/>
        </p:nvSpPr>
        <p:spPr bwMode="auto">
          <a:xfrm rot="7093727">
            <a:off x="969937" y="1819656"/>
            <a:ext cx="532626" cy="439433"/>
          </a:xfrm>
          <a:prstGeom prst="rightArrow">
            <a:avLst>
              <a:gd name="adj1" fmla="val 50000"/>
              <a:gd name="adj2" fmla="val 50003"/>
            </a:avLst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3" name="Стрелка вправо 3"/>
          <p:cNvSpPr>
            <a:spLocks noChangeArrowheads="1"/>
          </p:cNvSpPr>
          <p:nvPr/>
        </p:nvSpPr>
        <p:spPr bwMode="auto">
          <a:xfrm rot="3400302">
            <a:off x="7377464" y="1825548"/>
            <a:ext cx="546885" cy="460454"/>
          </a:xfrm>
          <a:prstGeom prst="rightArrow">
            <a:avLst>
              <a:gd name="adj1" fmla="val 50000"/>
              <a:gd name="adj2" fmla="val 50003"/>
            </a:avLst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rot="10800000" vert="eaVert"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7" name="Стрелка вправо 3"/>
          <p:cNvSpPr>
            <a:spLocks noChangeArrowheads="1"/>
          </p:cNvSpPr>
          <p:nvPr/>
        </p:nvSpPr>
        <p:spPr bwMode="auto">
          <a:xfrm rot="5400000">
            <a:off x="2411759" y="1772817"/>
            <a:ext cx="504056" cy="504055"/>
          </a:xfrm>
          <a:prstGeom prst="rightArrow">
            <a:avLst>
              <a:gd name="adj1" fmla="val 50000"/>
              <a:gd name="adj2" fmla="val 50003"/>
            </a:avLst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rot="10800000" vert="eaVert"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Объект 1"/>
          <p:cNvSpPr>
            <a:spLocks/>
          </p:cNvSpPr>
          <p:nvPr/>
        </p:nvSpPr>
        <p:spPr bwMode="auto">
          <a:xfrm>
            <a:off x="827584" y="116632"/>
            <a:ext cx="7416626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Tx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Расходы на образование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899592" y="980728"/>
            <a:ext cx="7056784" cy="720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ОБРАЗОВАНИЕ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1 376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79512" y="2348880"/>
            <a:ext cx="1440160" cy="15121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Дошкольное</a:t>
            </a:r>
          </a:p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образование</a:t>
            </a:r>
          </a:p>
          <a:p>
            <a:pPr algn="ctr">
              <a:defRPr/>
            </a:pP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472 млн.руб.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907704" y="2348880"/>
            <a:ext cx="1512168" cy="15121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Общее</a:t>
            </a:r>
          </a:p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Образование  362 млн.руб</a:t>
            </a: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707904" y="2348880"/>
            <a:ext cx="1584176" cy="15121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Дополнительное</a:t>
            </a:r>
          </a:p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образование детей                 252 млн.руб.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5508104" y="2348880"/>
            <a:ext cx="1512168" cy="15121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Молодежная </a:t>
            </a:r>
          </a:p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политика           42 млн.руб.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7308304" y="2348880"/>
            <a:ext cx="1512168" cy="15121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Другие вопросы</a:t>
            </a:r>
          </a:p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области </a:t>
            </a:r>
          </a:p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образования   248 млн.руб</a:t>
            </a: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4" name="Стрелка вправо 3"/>
          <p:cNvSpPr>
            <a:spLocks noChangeArrowheads="1"/>
          </p:cNvSpPr>
          <p:nvPr/>
        </p:nvSpPr>
        <p:spPr bwMode="auto">
          <a:xfrm rot="5400000">
            <a:off x="4283968" y="1772816"/>
            <a:ext cx="504056" cy="504056"/>
          </a:xfrm>
          <a:prstGeom prst="rightArrow">
            <a:avLst>
              <a:gd name="adj1" fmla="val 50000"/>
              <a:gd name="adj2" fmla="val 50003"/>
            </a:avLst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rot="10800000" vert="eaVert"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25" name="Стрелка вправо 3"/>
          <p:cNvSpPr>
            <a:spLocks noChangeArrowheads="1"/>
          </p:cNvSpPr>
          <p:nvPr/>
        </p:nvSpPr>
        <p:spPr bwMode="auto">
          <a:xfrm rot="5400000">
            <a:off x="6012160" y="1772816"/>
            <a:ext cx="504056" cy="504056"/>
          </a:xfrm>
          <a:prstGeom prst="rightArrow">
            <a:avLst>
              <a:gd name="adj1" fmla="val 50000"/>
              <a:gd name="adj2" fmla="val 50003"/>
            </a:avLst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rot="10800000" vert="eaVert"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17" name="Picture 45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005064"/>
            <a:ext cx="2592288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12" descr="Рисунок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425" y="4005065"/>
            <a:ext cx="2952055" cy="2016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Рисунок 1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808" y="4005064"/>
            <a:ext cx="3024336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500"/>
                            </p:stCondLst>
                            <p:childTnLst>
                              <p:par>
                                <p:cTn id="28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500"/>
                            </p:stCondLst>
                            <p:childTnLst>
                              <p:par>
                                <p:cTn id="32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0"/>
                            </p:stCondLst>
                            <p:childTnLst>
                              <p:par>
                                <p:cTn id="3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7" grpId="0" animBg="1"/>
      <p:bldP spid="21" grpId="0"/>
      <p:bldP spid="24" grpId="0" animBg="1"/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Объект 1"/>
          <p:cNvSpPr>
            <a:spLocks/>
          </p:cNvSpPr>
          <p:nvPr/>
        </p:nvSpPr>
        <p:spPr bwMode="auto">
          <a:xfrm>
            <a:off x="0" y="0"/>
            <a:ext cx="860425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Tx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Расходы на образование</a:t>
            </a:r>
          </a:p>
        </p:txBody>
      </p:sp>
      <p:sp>
        <p:nvSpPr>
          <p:cNvPr id="30727" name="Прямоугольник 8"/>
          <p:cNvSpPr>
            <a:spLocks noChangeArrowheads="1"/>
          </p:cNvSpPr>
          <p:nvPr/>
        </p:nvSpPr>
        <p:spPr bwMode="auto">
          <a:xfrm>
            <a:off x="107504" y="2780929"/>
            <a:ext cx="2719834" cy="1080119"/>
          </a:xfrm>
          <a:prstGeom prst="rect">
            <a:avLst/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90000"/>
              </a:lnSpc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11 </a:t>
            </a:r>
          </a:p>
          <a:p>
            <a:pPr algn="ctr">
              <a:lnSpc>
                <a:spcPct val="90000"/>
              </a:lnSpc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дошкольных учреждений    (60 с учетом сети филиалов)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3" name="Прямоугольник 1"/>
          <p:cNvSpPr>
            <a:spLocks noChangeArrowheads="1"/>
          </p:cNvSpPr>
          <p:nvPr/>
        </p:nvSpPr>
        <p:spPr bwMode="auto">
          <a:xfrm>
            <a:off x="-6350" y="1098550"/>
            <a:ext cx="9053513" cy="978729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  <a:defRPr/>
            </a:pPr>
            <a:r>
              <a:rPr lang="ru-RU" dirty="0" smtClean="0">
                <a:latin typeface="Times New Roman" panose="02020603050405020304" pitchFamily="18" charset="0"/>
              </a:rPr>
              <a:t>Расходы на образование в муниципальном округе Первоуральск осуществляются  </a:t>
            </a:r>
          </a:p>
          <a:p>
            <a:pPr algn="ctr" eaLnBrk="1" hangingPunct="1">
              <a:spcBef>
                <a:spcPct val="20000"/>
              </a:spcBef>
              <a:defRPr/>
            </a:pPr>
            <a:r>
              <a:rPr lang="ru-RU" dirty="0" smtClean="0">
                <a:latin typeface="Times New Roman" panose="02020603050405020304" pitchFamily="18" charset="0"/>
              </a:rPr>
              <a:t>в рамках Муниципальной программы «Развитие системы образования в муниципальном округе Первоуральск на 2024-2030 годы»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2132856"/>
            <a:ext cx="8939659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Оказание услуг в сфере образования осуществляют: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59832" y="2780928"/>
            <a:ext cx="2701925" cy="10801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24 </a:t>
            </a:r>
          </a:p>
          <a:p>
            <a:pPr algn="ctr">
              <a:lnSpc>
                <a:spcPct val="90000"/>
              </a:lnSpc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общеобразовательных учреждения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940425" y="2780928"/>
            <a:ext cx="3025775" cy="10801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учреждений дополнительного образования (19 с учетом сети филиалов)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802" name="Picture 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762300" y="106427588"/>
            <a:ext cx="10710863" cy="7545387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33803" name="Picture 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978200" y="106643488"/>
            <a:ext cx="10710863" cy="7545387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077072"/>
            <a:ext cx="2592388" cy="2577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6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13088" y="4077072"/>
            <a:ext cx="2611040" cy="2565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4" descr="http://uszn20.midural.ru/uploads/30-12-2013-%D1%84%D0%BE%D1%82%D0%BE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0152" y="4077072"/>
            <a:ext cx="3024335" cy="2565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1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1900"/>
                            </p:stCondLst>
                            <p:childTnLst>
                              <p:par>
                                <p:cTn id="3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400"/>
                            </p:stCondLst>
                            <p:childTnLst>
                              <p:par>
                                <p:cTn id="4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/>
      <p:bldP spid="30727" grpId="0" animBg="1"/>
      <p:bldP spid="22533" grpId="0"/>
      <p:bldP spid="4" grpId="0" animBg="1"/>
      <p:bldP spid="8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трелка вправо 3"/>
          <p:cNvSpPr>
            <a:spLocks noChangeArrowheads="1"/>
          </p:cNvSpPr>
          <p:nvPr/>
        </p:nvSpPr>
        <p:spPr bwMode="auto">
          <a:xfrm rot="5400000">
            <a:off x="1079613" y="1736813"/>
            <a:ext cx="576062" cy="504056"/>
          </a:xfrm>
          <a:prstGeom prst="rightArrow">
            <a:avLst>
              <a:gd name="adj1" fmla="val 50000"/>
              <a:gd name="adj2" fmla="val 50003"/>
            </a:avLst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3" name="Стрелка вправо 3"/>
          <p:cNvSpPr>
            <a:spLocks noChangeArrowheads="1"/>
          </p:cNvSpPr>
          <p:nvPr/>
        </p:nvSpPr>
        <p:spPr bwMode="auto">
          <a:xfrm rot="5400000">
            <a:off x="7272300" y="1736812"/>
            <a:ext cx="576064" cy="504056"/>
          </a:xfrm>
          <a:prstGeom prst="rightArrow">
            <a:avLst>
              <a:gd name="adj1" fmla="val 50000"/>
              <a:gd name="adj2" fmla="val 41269"/>
            </a:avLst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rot="10800000" vert="eaVert"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7" name="Стрелка вправо 3"/>
          <p:cNvSpPr>
            <a:spLocks noChangeArrowheads="1"/>
          </p:cNvSpPr>
          <p:nvPr/>
        </p:nvSpPr>
        <p:spPr bwMode="auto">
          <a:xfrm rot="5400000">
            <a:off x="3095837" y="1736813"/>
            <a:ext cx="576062" cy="504056"/>
          </a:xfrm>
          <a:prstGeom prst="rightArrow">
            <a:avLst>
              <a:gd name="adj1" fmla="val 50000"/>
              <a:gd name="adj2" fmla="val 42007"/>
            </a:avLst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rot="10800000" vert="eaVert"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899592" y="1052736"/>
            <a:ext cx="7056784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Жилищно-коммунальное хозяйство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410 млн.руб.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95536" y="2348880"/>
            <a:ext cx="1800200" cy="12961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Жилищное хозяйство                 90 млн.руб.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483768" y="2348880"/>
            <a:ext cx="1872208" cy="12961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Коммунальное хозяйство                115 млн.руб.</a:t>
            </a:r>
          </a:p>
          <a:p>
            <a:pPr algn="ctr">
              <a:defRPr/>
            </a:pP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644008" y="2348880"/>
            <a:ext cx="1800200" cy="12961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Благоустройство   160 млн.руб.</a:t>
            </a:r>
            <a:endParaRPr lang="ru-RU" sz="1400" b="1" dirty="0" smtClean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732240" y="2348880"/>
            <a:ext cx="2088232" cy="12961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Другие вопросы</a:t>
            </a:r>
          </a:p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области </a:t>
            </a:r>
          </a:p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Жилищно-коммунального хозяйства                        45 млн.руб.</a:t>
            </a:r>
            <a:endParaRPr lang="ru-RU" sz="1400" b="1" dirty="0" smtClean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трелка вправо 3"/>
          <p:cNvSpPr>
            <a:spLocks noChangeArrowheads="1"/>
          </p:cNvSpPr>
          <p:nvPr/>
        </p:nvSpPr>
        <p:spPr bwMode="auto">
          <a:xfrm rot="5400000">
            <a:off x="5256076" y="1736812"/>
            <a:ext cx="576064" cy="504056"/>
          </a:xfrm>
          <a:prstGeom prst="rightArrow">
            <a:avLst>
              <a:gd name="adj1" fmla="val 50000"/>
              <a:gd name="adj2" fmla="val 42132"/>
            </a:avLst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rot="10800000" vert="eaVert"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17" name="Объект 1"/>
          <p:cNvSpPr>
            <a:spLocks/>
          </p:cNvSpPr>
          <p:nvPr/>
        </p:nvSpPr>
        <p:spPr bwMode="auto">
          <a:xfrm>
            <a:off x="1331640" y="0"/>
            <a:ext cx="6552728" cy="83671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Расходы в области жилищно-коммунального  хозяйства</a:t>
            </a:r>
          </a:p>
        </p:txBody>
      </p:sp>
      <p:pic>
        <p:nvPicPr>
          <p:cNvPr id="22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3717032"/>
            <a:ext cx="2736304" cy="2304256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ffectLst/>
        </p:spPr>
      </p:pic>
      <p:pic>
        <p:nvPicPr>
          <p:cNvPr id="25" name="Picture 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3717032"/>
            <a:ext cx="2592288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3717032"/>
            <a:ext cx="3114030" cy="2304256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500"/>
                            </p:stCondLst>
                            <p:childTnLst>
                              <p:par>
                                <p:cTn id="3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0"/>
                            </p:stCondLst>
                            <p:childTnLst>
                              <p:par>
                                <p:cTn id="36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500"/>
                            </p:stCondLst>
                            <p:childTnLst>
                              <p:par>
                                <p:cTn id="4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7" grpId="0" animBg="1"/>
      <p:bldP spid="24" grpId="0" animBg="1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трелка вниз 2"/>
          <p:cNvSpPr/>
          <p:nvPr/>
        </p:nvSpPr>
        <p:spPr>
          <a:xfrm>
            <a:off x="2209814" y="3390083"/>
            <a:ext cx="504056" cy="504056"/>
          </a:xfrm>
          <a:prstGeom prst="downArrow">
            <a:avLst>
              <a:gd name="adj1" fmla="val 50000"/>
              <a:gd name="adj2" fmla="val 48154"/>
            </a:avLst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42061" name="Group 7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4596082"/>
              </p:ext>
            </p:extLst>
          </p:nvPr>
        </p:nvGraphicFramePr>
        <p:xfrm>
          <a:off x="2123728" y="1268761"/>
          <a:ext cx="6264696" cy="1008111"/>
        </p:xfrm>
        <a:graphic>
          <a:graphicData uri="http://schemas.openxmlformats.org/drawingml/2006/table">
            <a:tbl>
              <a:tblPr/>
              <a:tblGrid>
                <a:gridCol w="6264696"/>
              </a:tblGrid>
              <a:tr h="1008111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 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 млн.руб.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2195736" y="188640"/>
            <a:ext cx="50219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Расходы на социальную политику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2780928"/>
            <a:ext cx="6100157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Меры социальной поддержки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3933056"/>
            <a:ext cx="1512168" cy="24482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Улучшение жилищных условий граждан, проживающих в сельской местности, в том числе молодых семей и молодых специалистов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763688" y="3933056"/>
            <a:ext cx="1584176" cy="24482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Предоставление региональных социальных выплат молодым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семьям (на условиях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софинансирования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932040" y="3933056"/>
            <a:ext cx="1512168" cy="24482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Предоставление социальных выплат молодым семьям на приобретение (строительство) жилья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трелка вниз 21"/>
          <p:cNvSpPr/>
          <p:nvPr/>
        </p:nvSpPr>
        <p:spPr>
          <a:xfrm>
            <a:off x="683568" y="3356992"/>
            <a:ext cx="504056" cy="504056"/>
          </a:xfrm>
          <a:prstGeom prst="downArrow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7" name="Рисунок 1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052736"/>
            <a:ext cx="1728192" cy="1547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4072218"/>
            <a:ext cx="2699792" cy="2169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Стрелка вниз 22"/>
          <p:cNvSpPr/>
          <p:nvPr/>
        </p:nvSpPr>
        <p:spPr>
          <a:xfrm>
            <a:off x="5238074" y="3368545"/>
            <a:ext cx="504056" cy="504056"/>
          </a:xfrm>
          <a:prstGeom prst="downArrow">
            <a:avLst>
              <a:gd name="adj1" fmla="val 50000"/>
              <a:gd name="adj2" fmla="val 46309"/>
            </a:avLst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275856" y="3933055"/>
            <a:ext cx="1584176" cy="240935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Субсидии транспортным организациям для возмещения затрат по проезду льготной категории граждан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трелка вниз 15"/>
          <p:cNvSpPr/>
          <p:nvPr/>
        </p:nvSpPr>
        <p:spPr>
          <a:xfrm>
            <a:off x="3815916" y="3368545"/>
            <a:ext cx="504056" cy="504056"/>
          </a:xfrm>
          <a:prstGeom prst="downArrow">
            <a:avLst>
              <a:gd name="adj1" fmla="val 50000"/>
              <a:gd name="adj2" fmla="val 46309"/>
            </a:avLst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advTm="500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0"/>
                                        <p:tgtEl>
                                          <p:spTgt spid="4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500"/>
                            </p:stCondLst>
                            <p:childTnLst>
                              <p:par>
                                <p:cTn id="20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500"/>
                            </p:stCondLst>
                            <p:childTnLst>
                              <p:par>
                                <p:cTn id="2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000"/>
                            </p:stCondLst>
                            <p:childTnLst>
                              <p:par>
                                <p:cTn id="2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0"/>
                            </p:stCondLst>
                            <p:childTnLst>
                              <p:par>
                                <p:cTn id="36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трелка вправо 3"/>
          <p:cNvSpPr>
            <a:spLocks noChangeArrowheads="1"/>
          </p:cNvSpPr>
          <p:nvPr/>
        </p:nvSpPr>
        <p:spPr bwMode="auto">
          <a:xfrm rot="10800000">
            <a:off x="2506774" y="3701435"/>
            <a:ext cx="639266" cy="346545"/>
          </a:xfrm>
          <a:prstGeom prst="rightArrow">
            <a:avLst>
              <a:gd name="adj1" fmla="val 50000"/>
              <a:gd name="adj2" fmla="val 50000"/>
            </a:avLst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5" name="Стрелка вправо 4"/>
          <p:cNvSpPr/>
          <p:nvPr/>
        </p:nvSpPr>
        <p:spPr>
          <a:xfrm rot="18878449">
            <a:off x="5684419" y="2898308"/>
            <a:ext cx="563669" cy="326340"/>
          </a:xfrm>
          <a:prstGeom prst="rightArrow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Стрелка вправо 5"/>
          <p:cNvSpPr>
            <a:spLocks noChangeArrowheads="1"/>
          </p:cNvSpPr>
          <p:nvPr/>
        </p:nvSpPr>
        <p:spPr bwMode="auto">
          <a:xfrm rot="13763266">
            <a:off x="3005805" y="2803183"/>
            <a:ext cx="583136" cy="315510"/>
          </a:xfrm>
          <a:prstGeom prst="rightArrow">
            <a:avLst>
              <a:gd name="adj1" fmla="val 50000"/>
              <a:gd name="adj2" fmla="val 66765"/>
            </a:avLst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</p:spPr>
        <p:txBody>
          <a:bodyPr vert="eaVert"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11" name="Стрелка вправо 10"/>
          <p:cNvSpPr>
            <a:spLocks noChangeArrowheads="1"/>
          </p:cNvSpPr>
          <p:nvPr/>
        </p:nvSpPr>
        <p:spPr bwMode="auto">
          <a:xfrm rot="16200000">
            <a:off x="4215762" y="2633110"/>
            <a:ext cx="576709" cy="296280"/>
          </a:xfrm>
          <a:prstGeom prst="rightArrow">
            <a:avLst>
              <a:gd name="adj1" fmla="val 50000"/>
              <a:gd name="adj2" fmla="val 66765"/>
            </a:avLst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</p:spPr>
        <p:txBody>
          <a:bodyPr vert="eaVert"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6247786" y="3698992"/>
            <a:ext cx="614169" cy="351432"/>
          </a:xfrm>
          <a:prstGeom prst="rightArrow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 rot="5400000">
            <a:off x="4398886" y="5070660"/>
            <a:ext cx="440046" cy="360040"/>
          </a:xfrm>
          <a:prstGeom prst="rightArrow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Прямоугольник 20"/>
          <p:cNvSpPr/>
          <p:nvPr/>
        </p:nvSpPr>
        <p:spPr>
          <a:xfrm>
            <a:off x="395536" y="3504234"/>
            <a:ext cx="1800200" cy="9361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Водное хозяйство     9,2 млн.руб.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707904" y="1052736"/>
            <a:ext cx="1584176" cy="12241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Транспорт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6,9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млн.руб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979712" y="1268760"/>
            <a:ext cx="1656184" cy="12961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Лесное хозяйство     5,4 млн.руб.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436096" y="1340768"/>
            <a:ext cx="1728192" cy="12241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Дорожное хозяйство (дорожные фонды) 344,6 млн.руб</a:t>
            </a: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073925" y="3562303"/>
            <a:ext cx="1800200" cy="9361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Связь и информатика             10,1 млн.руб.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707904" y="5589240"/>
            <a:ext cx="1872208" cy="11141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Другие вопросы в области  национальной экономики                 54,8 млн.руб.</a:t>
            </a:r>
            <a:endParaRPr lang="ru-RU" sz="14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491880" y="3429000"/>
            <a:ext cx="2232248" cy="15121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Национальная  </a:t>
            </a:r>
          </a:p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экономика</a:t>
            </a:r>
          </a:p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431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755576" y="116632"/>
            <a:ext cx="67758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Расходы  в  области  национальной  экономики</a:t>
            </a:r>
            <a:endParaRPr lang="ru-RU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694783"/>
            <a:ext cx="2410308" cy="2008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1052736"/>
            <a:ext cx="1907704" cy="1548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4694783"/>
            <a:ext cx="2357909" cy="2008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980728"/>
            <a:ext cx="186690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1" grpId="0" animBg="1"/>
      <p:bldP spid="15" grpId="0" animBg="1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697" y="116632"/>
            <a:ext cx="57606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Расходы на культуру, кинематографию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31840" y="3032955"/>
            <a:ext cx="2664296" cy="461665"/>
          </a:xfrm>
          <a:prstGeom prst="rect">
            <a:avLst/>
          </a:prstGeom>
          <a:noFill/>
          <a:ln w="25400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Культура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273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млн.руб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 rot="5721134">
            <a:off x="2257903" y="3089032"/>
            <a:ext cx="360040" cy="475053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07505" y="1094023"/>
            <a:ext cx="1421662" cy="263401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Организация работы муниципальной сети библиотек, осуществление основных видов библиотечного обслуживания</a:t>
            </a:r>
          </a:p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115,9 млн.руб.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25830" y="4387722"/>
            <a:ext cx="2206673" cy="225136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Организация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досуга и приобщение жителей к творчеству, культурному развитию и самообразованию, любительскому искусству и ремеслам                     84,2 млн.руб.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843808" y="4387722"/>
            <a:ext cx="1552506" cy="225136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Обеспечение театральными постановками и другими публичными выступлениями жителей МО Первоуральск          </a:t>
            </a:r>
          </a:p>
          <a:p>
            <a:pPr algn="ctr"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39,1 млн.руб.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572000" y="4395465"/>
            <a:ext cx="1224136" cy="224361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Общегородские мероприятия           </a:t>
            </a:r>
          </a:p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8,3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Стрелка вниз 17"/>
          <p:cNvSpPr/>
          <p:nvPr/>
        </p:nvSpPr>
        <p:spPr>
          <a:xfrm rot="2793528" flipH="1">
            <a:off x="2365550" y="3748047"/>
            <a:ext cx="350673" cy="513952"/>
          </a:xfrm>
          <a:prstGeom prst="downArrow">
            <a:avLst>
              <a:gd name="adj1" fmla="val 50000"/>
              <a:gd name="adj2" fmla="val 5295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 rot="14109617">
            <a:off x="5838556" y="2655925"/>
            <a:ext cx="370129" cy="387383"/>
          </a:xfrm>
          <a:prstGeom prst="downArrow">
            <a:avLst>
              <a:gd name="adj1" fmla="val 50000"/>
              <a:gd name="adj2" fmla="val 3350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 rot="232831">
            <a:off x="3436055" y="3805388"/>
            <a:ext cx="368277" cy="490748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 rot="10800000">
            <a:off x="4220630" y="2545619"/>
            <a:ext cx="351369" cy="401096"/>
          </a:xfrm>
          <a:prstGeom prst="downArrow">
            <a:avLst>
              <a:gd name="adj1" fmla="val 50000"/>
              <a:gd name="adj2" fmla="val 3350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7020272" y="988656"/>
            <a:ext cx="2016224" cy="2539293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Благоустройство прилегающей территории, ремонты зданий, помещений и линейных объектов муниципальных учреждений культуры и дополнительного образования в сфере культуры. Укрепление МТБ.</a:t>
            </a:r>
          </a:p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1,8 млн.руб.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Рисунок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3580945"/>
            <a:ext cx="2952328" cy="3273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Прямоугольник 23"/>
          <p:cNvSpPr/>
          <p:nvPr/>
        </p:nvSpPr>
        <p:spPr>
          <a:xfrm>
            <a:off x="1619673" y="1082489"/>
            <a:ext cx="1728191" cy="158362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Обеспечение деятельности учреждений в сфере массового культурно-досугового отдыха.</a:t>
            </a:r>
          </a:p>
          <a:p>
            <a:pPr algn="ctr"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22,2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Стрелка вниз 24"/>
          <p:cNvSpPr/>
          <p:nvPr/>
        </p:nvSpPr>
        <p:spPr>
          <a:xfrm rot="20862205" flipH="1">
            <a:off x="4952353" y="3836869"/>
            <a:ext cx="348582" cy="455108"/>
          </a:xfrm>
          <a:prstGeom prst="downArrow">
            <a:avLst>
              <a:gd name="adj1" fmla="val 50000"/>
              <a:gd name="adj2" fmla="val 3350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3419872" y="1058963"/>
            <a:ext cx="1872207" cy="138806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Модернизация государственных и муниципальных общедоступных библиотек</a:t>
            </a:r>
          </a:p>
          <a:p>
            <a:pPr algn="ctr"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0,6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426950" y="1058963"/>
            <a:ext cx="1521314" cy="152811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Поддержка творческой деятельности муниципальных театров</a:t>
            </a:r>
          </a:p>
          <a:p>
            <a:pPr algn="ctr"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0,5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Стрелка вниз 27"/>
          <p:cNvSpPr/>
          <p:nvPr/>
        </p:nvSpPr>
        <p:spPr>
          <a:xfrm rot="7197163">
            <a:off x="2640188" y="2661263"/>
            <a:ext cx="360040" cy="475053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9" name="Стрелка вниз 28"/>
          <p:cNvSpPr/>
          <p:nvPr/>
        </p:nvSpPr>
        <p:spPr>
          <a:xfrm rot="16200000">
            <a:off x="6113840" y="3063226"/>
            <a:ext cx="378329" cy="484458"/>
          </a:xfrm>
          <a:prstGeom prst="downArrow">
            <a:avLst>
              <a:gd name="adj1" fmla="val 50000"/>
              <a:gd name="adj2" fmla="val 3350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advTm="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550"/>
                            </p:stCondLst>
                            <p:childTnLst>
                              <p:par>
                                <p:cTn id="1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550"/>
                            </p:stCondLst>
                            <p:childTnLst>
                              <p:par>
                                <p:cTn id="23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55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3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550"/>
                            </p:stCondLst>
                            <p:childTnLst>
                              <p:par>
                                <p:cTn id="4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050"/>
                            </p:stCondLst>
                            <p:childTnLst>
                              <p:par>
                                <p:cTn id="47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050"/>
                            </p:stCondLst>
                            <p:childTnLst>
                              <p:par>
                                <p:cTn id="51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5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50"/>
                            </p:stCondLst>
                            <p:childTnLst>
                              <p:par>
                                <p:cTn id="55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5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1050"/>
                            </p:stCondLst>
                            <p:childTnLst>
                              <p:par>
                                <p:cTn id="59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6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3050"/>
                            </p:stCondLst>
                            <p:childTnLst>
                              <p:par>
                                <p:cTn id="6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50"/>
                            </p:stCondLst>
                            <p:childTnLst>
                              <p:par>
                                <p:cTn id="73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8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7050"/>
                            </p:stCondLst>
                            <p:childTnLst>
                              <p:par>
                                <p:cTn id="83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8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8050"/>
                            </p:stCondLst>
                            <p:childTnLst>
                              <p:par>
                                <p:cTn id="87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8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animBg="1"/>
      <p:bldP spid="15" grpId="0" animBg="1"/>
      <p:bldP spid="16" grpId="0" animBg="1"/>
      <p:bldP spid="22" grpId="0" animBg="1"/>
      <p:bldP spid="24" grpId="0" animBg="1"/>
      <p:bldP spid="21" grpId="0" animBg="1"/>
      <p:bldP spid="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648" y="0"/>
            <a:ext cx="6913066" cy="692150"/>
          </a:xfrm>
          <a:extLst/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Цели создания открытого бюджета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 useBgFill="1">
        <p:nvSpPr>
          <p:cNvPr id="5" name="Объект 1"/>
          <p:cNvSpPr txBox="1">
            <a:spLocks/>
          </p:cNvSpPr>
          <p:nvPr/>
        </p:nvSpPr>
        <p:spPr bwMode="auto">
          <a:xfrm>
            <a:off x="0" y="908050"/>
            <a:ext cx="9144000" cy="594995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1463" indent="-271463" algn="just" eaLnBrk="1" hangingPunct="1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271463" indent="-271463" algn="just" eaLnBrk="1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ознакомление граждан с задачами и приоритетными направлениями бюджетной политики, основными условиями формирования и исполнения бюджета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муниципального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округа Первоуральск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71463" indent="-271463" algn="just" eaLnBrk="1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271463" indent="-271463" algn="just" eaLnBrk="1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информирование граждан о ходе бюджетного процесса 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муниципальном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округе Первоуральск;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71463" indent="-271463" algn="just" eaLnBrk="1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271463" indent="-271463" algn="just" eaLnBrk="1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обеспечение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широкого вовлечения граждан в процедуры обсуждения и принятия конкретных бюджетных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решений, общественного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контроля их эффективности и результативности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71463" indent="-271463" algn="just" eaLnBrk="1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271463" indent="-271463" algn="just" eaLnBrk="1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повышение  прозрачности  формирования  и  расходования  бюджетных  средств  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муниципальном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округе Первоуральск;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71463" indent="-271463" algn="just" eaLnBrk="1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271463" indent="-271463" algn="just" eaLnBrk="1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повышение  ответственности  органов  местного самоуправления при  принятии решений в сфере бюджетной политики;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71463" indent="-271463" algn="just" eaLnBrk="1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271463" indent="-271463" algn="just" eaLnBrk="1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формирование  положительного  имиджа  города  Первоуральска. </a:t>
            </a:r>
          </a:p>
          <a:p>
            <a:pPr marL="271463" indent="-271463" eaLnBrk="1" hangingPunct="1">
              <a:lnSpc>
                <a:spcPct val="8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endParaRPr lang="ru-RU" sz="2400" i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8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3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3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3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3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3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3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000"/>
                            </p:stCondLst>
                            <p:childTnLst>
                              <p:par>
                                <p:cTn id="3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3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0"/>
            <a:ext cx="828092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Расходы на физическую культуру и спорт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7584" y="980729"/>
            <a:ext cx="7560840" cy="461665"/>
          </a:xfrm>
          <a:prstGeom prst="rect">
            <a:avLst/>
          </a:prstGeom>
          <a:noFill/>
          <a:ln w="25400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Физическая культура и спорт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374 млн.руб.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трелка вниз 4"/>
          <p:cNvSpPr/>
          <p:nvPr/>
        </p:nvSpPr>
        <p:spPr>
          <a:xfrm>
            <a:off x="8028384" y="1484784"/>
            <a:ext cx="360040" cy="216024"/>
          </a:xfrm>
          <a:prstGeom prst="downArrow">
            <a:avLst>
              <a:gd name="adj1" fmla="val 50000"/>
              <a:gd name="adj2" fmla="val 52953"/>
            </a:avLst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2915816" y="1772816"/>
            <a:ext cx="1458618" cy="27184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финансовой поддержки (субсидии) на целевые расходы спортивных организаций, общественных федераций       1,0 млн.руб.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403648" y="1772816"/>
            <a:ext cx="1368152" cy="487609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финансовой поддержки (субсидии) на целевые расходы спортивных организаций, общественных федераций (АНО «КХ «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СКА-Уральский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трубник»)      6,0 млн.руб.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07504" y="1772816"/>
            <a:ext cx="1224136" cy="48965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Организация дополнительных образовательных программ спортивной подготовки, дополнительных общеразвивающих программ в сфере физической культуры и спорта (ПМАОУ ДО «СШ  «Евразия»)      6,6 млн.руб.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940152" y="1772816"/>
            <a:ext cx="1323048" cy="27363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Мероприятия по антитеррористической защищенности муниципальных образовательных организаций0,0,8 млн.руб.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380312" y="1772816"/>
            <a:ext cx="1656184" cy="48965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Организация дополнительных образовательных программ спортивной подготовки, дополнительных общеразвивающих программ в сфере физической культуры и спорта (ПМАОУ ДО  «СШ</a:t>
            </a:r>
            <a:r>
              <a:rPr lang="ru-RU" sz="1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»)                            34,7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млн.руб.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2" descr="https://encrypted-tbn0.gstatic.com/images?q=tbn:ANd9GcQkIf1AnHFqc1yhSmmR06owTgpLftZe5hef0eoVtlFcfTE3hAcR6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4588211"/>
            <a:ext cx="4347384" cy="2060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ямоугольник 18"/>
          <p:cNvSpPr/>
          <p:nvPr/>
        </p:nvSpPr>
        <p:spPr>
          <a:xfrm>
            <a:off x="4499992" y="1772816"/>
            <a:ext cx="1368152" cy="27363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инфраструктуры и организация работы в сфере физической культуры и спорта        325,0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трелка вниз 4"/>
          <p:cNvSpPr/>
          <p:nvPr/>
        </p:nvSpPr>
        <p:spPr>
          <a:xfrm>
            <a:off x="827584" y="1484784"/>
            <a:ext cx="360040" cy="216024"/>
          </a:xfrm>
          <a:prstGeom prst="downArrow">
            <a:avLst>
              <a:gd name="adj1" fmla="val 50000"/>
              <a:gd name="adj2" fmla="val 52953"/>
            </a:avLst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Стрелка вниз 4"/>
          <p:cNvSpPr/>
          <p:nvPr/>
        </p:nvSpPr>
        <p:spPr>
          <a:xfrm>
            <a:off x="5030952" y="1498162"/>
            <a:ext cx="360040" cy="216024"/>
          </a:xfrm>
          <a:prstGeom prst="downArrow">
            <a:avLst>
              <a:gd name="adj1" fmla="val 50000"/>
              <a:gd name="adj2" fmla="val 52953"/>
            </a:avLst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Стрелка вниз 4"/>
          <p:cNvSpPr/>
          <p:nvPr/>
        </p:nvSpPr>
        <p:spPr>
          <a:xfrm>
            <a:off x="3465105" y="1484784"/>
            <a:ext cx="360040" cy="216024"/>
          </a:xfrm>
          <a:prstGeom prst="downArrow">
            <a:avLst>
              <a:gd name="adj1" fmla="val 50000"/>
              <a:gd name="adj2" fmla="val 52953"/>
            </a:avLst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Стрелка вниз 4"/>
          <p:cNvSpPr/>
          <p:nvPr/>
        </p:nvSpPr>
        <p:spPr>
          <a:xfrm>
            <a:off x="1835696" y="1484784"/>
            <a:ext cx="360040" cy="216024"/>
          </a:xfrm>
          <a:prstGeom prst="downArrow">
            <a:avLst>
              <a:gd name="adj1" fmla="val 50000"/>
              <a:gd name="adj2" fmla="val 52953"/>
            </a:avLst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Стрелка вниз 4"/>
          <p:cNvSpPr/>
          <p:nvPr/>
        </p:nvSpPr>
        <p:spPr>
          <a:xfrm>
            <a:off x="6421656" y="1511540"/>
            <a:ext cx="360040" cy="216024"/>
          </a:xfrm>
          <a:prstGeom prst="downArrow">
            <a:avLst>
              <a:gd name="adj1" fmla="val 50000"/>
              <a:gd name="adj2" fmla="val 52953"/>
            </a:avLst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advTm="5000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5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5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5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1500"/>
                            </p:stCondLst>
                            <p:childTnLst>
                              <p:par>
                                <p:cTn id="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50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539750" y="1557338"/>
            <a:ext cx="6985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66564" name="Text Box 4" descr="121049_original"/>
          <p:cNvSpPr txBox="1">
            <a:spLocks noChangeArrowheads="1"/>
          </p:cNvSpPr>
          <p:nvPr/>
        </p:nvSpPr>
        <p:spPr bwMode="auto">
          <a:xfrm>
            <a:off x="0" y="765175"/>
            <a:ext cx="9144000" cy="5695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45000"/>
              </a:lnSpc>
              <a:spcBef>
                <a:spcPct val="50000"/>
              </a:spcBef>
              <a:defRPr/>
            </a:pPr>
            <a:endParaRPr lang="ru-RU" sz="2800" b="1" i="1" dirty="0"/>
          </a:p>
          <a:p>
            <a:pPr algn="ctr">
              <a:lnSpc>
                <a:spcPct val="45000"/>
              </a:lnSpc>
              <a:spcBef>
                <a:spcPct val="50000"/>
              </a:spcBef>
              <a:defRPr/>
            </a:pPr>
            <a:endParaRPr lang="ru-RU" sz="2800" dirty="0"/>
          </a:p>
          <a:p>
            <a:pPr algn="ctr">
              <a:lnSpc>
                <a:spcPct val="45000"/>
              </a:lnSpc>
              <a:spcBef>
                <a:spcPct val="50000"/>
              </a:spcBef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Контактная информация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45000"/>
              </a:lnSpc>
              <a:spcBef>
                <a:spcPct val="50000"/>
              </a:spcBef>
              <a:defRPr/>
            </a:pPr>
            <a:endParaRPr lang="ru-RU" sz="2400" b="1" i="1" dirty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lnSpc>
                <a:spcPct val="45000"/>
              </a:lnSpc>
              <a:spcBef>
                <a:spcPct val="50000"/>
              </a:spcBef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Финансовое управление Администрации </a:t>
            </a:r>
          </a:p>
          <a:p>
            <a:pPr algn="ctr">
              <a:lnSpc>
                <a:spcPct val="45000"/>
              </a:lnSpc>
              <a:spcBef>
                <a:spcPct val="50000"/>
              </a:spcBef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муниципального округа  Первоуральск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ct val="45000"/>
              </a:lnSpc>
              <a:spcBef>
                <a:spcPct val="50000"/>
              </a:spcBef>
              <a:defRPr/>
            </a:pPr>
            <a:endParaRPr lang="ru-RU" sz="2400" b="1" i="1" dirty="0">
              <a:solidFill>
                <a:srgbClr val="800000"/>
              </a:solidFill>
            </a:endParaRPr>
          </a:p>
          <a:p>
            <a:pPr algn="ctr">
              <a:lnSpc>
                <a:spcPct val="45000"/>
              </a:lnSpc>
              <a:spcBef>
                <a:spcPct val="50000"/>
              </a:spcBef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Руководитель: Ярославцева Марина Юрьевна</a:t>
            </a:r>
          </a:p>
          <a:p>
            <a:pPr algn="ctr">
              <a:lnSpc>
                <a:spcPct val="45000"/>
              </a:lnSpc>
              <a:spcBef>
                <a:spcPct val="50000"/>
              </a:spcBef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45000"/>
              </a:lnSpc>
              <a:spcBef>
                <a:spcPct val="50000"/>
              </a:spcBef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Тел/факс:8(3439)647755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45000"/>
              </a:lnSpc>
              <a:spcBef>
                <a:spcPct val="50000"/>
              </a:spcBef>
              <a:defRPr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Эл.почта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ufin@prvadm.ru</a:t>
            </a:r>
          </a:p>
          <a:p>
            <a:pPr algn="ctr">
              <a:lnSpc>
                <a:spcPct val="45000"/>
              </a:lnSpc>
              <a:spcBef>
                <a:spcPct val="50000"/>
              </a:spcBef>
              <a:defRPr/>
            </a:pPr>
            <a:endParaRPr lang="en-US" sz="2400" b="1" i="1" dirty="0">
              <a:solidFill>
                <a:srgbClr val="800000"/>
              </a:solidFill>
            </a:endParaRPr>
          </a:p>
          <a:p>
            <a:pPr algn="ctr">
              <a:lnSpc>
                <a:spcPct val="45000"/>
              </a:lnSpc>
              <a:spcBef>
                <a:spcPct val="50000"/>
              </a:spcBef>
              <a:defRPr/>
            </a:pPr>
            <a:endParaRPr lang="en-US" sz="2400" b="1" i="1" dirty="0">
              <a:solidFill>
                <a:srgbClr val="800000"/>
              </a:solidFill>
            </a:endParaRPr>
          </a:p>
          <a:p>
            <a:pPr algn="ctr">
              <a:lnSpc>
                <a:spcPct val="45000"/>
              </a:lnSpc>
              <a:spcBef>
                <a:spcPct val="50000"/>
              </a:spcBef>
              <a:defRPr/>
            </a:pPr>
            <a:endParaRPr lang="en-US" sz="2400" b="1" i="1" dirty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lnSpc>
                <a:spcPct val="45000"/>
              </a:lnSpc>
              <a:spcBef>
                <a:spcPct val="50000"/>
              </a:spcBef>
              <a:defRPr/>
            </a:pPr>
            <a:endParaRPr lang="en-US" sz="2400" b="1" i="1" dirty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lnSpc>
                <a:spcPct val="45000"/>
              </a:lnSpc>
              <a:spcBef>
                <a:spcPct val="50000"/>
              </a:spcBef>
              <a:defRPr/>
            </a:pPr>
            <a:endParaRPr lang="ru-RU" b="1" i="1" dirty="0">
              <a:solidFill>
                <a:srgbClr val="FF0000"/>
              </a:solidFill>
            </a:endParaRPr>
          </a:p>
          <a:p>
            <a:pPr algn="ctr">
              <a:lnSpc>
                <a:spcPct val="45000"/>
              </a:lnSpc>
              <a:spcBef>
                <a:spcPct val="50000"/>
              </a:spcBef>
              <a:defRPr/>
            </a:pPr>
            <a:endParaRPr lang="ru-RU" b="1" i="1" dirty="0">
              <a:solidFill>
                <a:srgbClr val="FF0000"/>
              </a:solidFill>
            </a:endParaRPr>
          </a:p>
          <a:p>
            <a:pPr algn="ctr">
              <a:lnSpc>
                <a:spcPct val="45000"/>
              </a:lnSpc>
              <a:spcBef>
                <a:spcPct val="50000"/>
              </a:spcBef>
              <a:defRPr/>
            </a:pP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65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Text Box 4"/>
          <p:cNvSpPr txBox="1">
            <a:spLocks noChangeArrowheads="1"/>
          </p:cNvSpPr>
          <p:nvPr/>
        </p:nvSpPr>
        <p:spPr bwMode="auto">
          <a:xfrm>
            <a:off x="900113" y="1628775"/>
            <a:ext cx="72723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</p:spTree>
  </p:cSld>
  <p:clrMapOvr>
    <a:masterClrMapping/>
  </p:clrMapOvr>
  <p:transition spd="slow" advClick="0" advTm="5000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65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2"/>
          <p:cNvSpPr>
            <a:spLocks noChangeArrowheads="1"/>
          </p:cNvSpPr>
          <p:nvPr/>
        </p:nvSpPr>
        <p:spPr bwMode="auto">
          <a:xfrm>
            <a:off x="1763713" y="0"/>
            <a:ext cx="5768975" cy="7651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algn="ctr" eaLnBrk="1" hangingPunct="1"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Основы составления проекта бюджета муниципального округа Первоуральск</a:t>
            </a:r>
            <a:endParaRPr lang="ru-RU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Выноска со стрелкой вниз 6"/>
          <p:cNvSpPr>
            <a:spLocks noChangeArrowheads="1"/>
          </p:cNvSpPr>
          <p:nvPr/>
        </p:nvSpPr>
        <p:spPr bwMode="auto">
          <a:xfrm>
            <a:off x="7532688" y="1052736"/>
            <a:ext cx="1497012" cy="2520280"/>
          </a:xfrm>
          <a:prstGeom prst="downArrowCallout">
            <a:avLst>
              <a:gd name="adj1" fmla="val 25000"/>
              <a:gd name="adj2" fmla="val 25000"/>
              <a:gd name="adj3" fmla="val 27390"/>
              <a:gd name="adj4" fmla="val 64977"/>
            </a:avLst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Муниципальные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программы</a:t>
            </a:r>
          </a:p>
        </p:txBody>
      </p:sp>
      <p:sp>
        <p:nvSpPr>
          <p:cNvPr id="5" name="Выноска со стрелкой вниз 4"/>
          <p:cNvSpPr>
            <a:spLocks noChangeArrowheads="1"/>
          </p:cNvSpPr>
          <p:nvPr/>
        </p:nvSpPr>
        <p:spPr bwMode="auto">
          <a:xfrm>
            <a:off x="5868144" y="1052736"/>
            <a:ext cx="1584176" cy="2520280"/>
          </a:xfrm>
          <a:prstGeom prst="downArrowCallout">
            <a:avLst>
              <a:gd name="adj1" fmla="val 25000"/>
              <a:gd name="adj2" fmla="val 25000"/>
              <a:gd name="adj3" fmla="val 25001"/>
              <a:gd name="adj4" fmla="val 64977"/>
            </a:avLst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</a:t>
            </a:r>
          </a:p>
        </p:txBody>
      </p:sp>
      <p:sp>
        <p:nvSpPr>
          <p:cNvPr id="4" name="Выноска со стрелкой вниз 3"/>
          <p:cNvSpPr>
            <a:spLocks noChangeArrowheads="1"/>
          </p:cNvSpPr>
          <p:nvPr/>
        </p:nvSpPr>
        <p:spPr bwMode="auto">
          <a:xfrm>
            <a:off x="3851920" y="1052736"/>
            <a:ext cx="1872208" cy="2520280"/>
          </a:xfrm>
          <a:prstGeom prst="downArrowCallout">
            <a:avLst>
              <a:gd name="adj1" fmla="val 25000"/>
              <a:gd name="adj2" fmla="val 25000"/>
              <a:gd name="adj3" fmla="val 25003"/>
              <a:gd name="adj4" fmla="val 64977"/>
            </a:avLst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Прогноз социально-экономического развития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муниципального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округа</a:t>
            </a:r>
          </a:p>
        </p:txBody>
      </p:sp>
      <p:sp>
        <p:nvSpPr>
          <p:cNvPr id="6" name="Выноска со стрелкой вниз 5"/>
          <p:cNvSpPr>
            <a:spLocks noChangeArrowheads="1"/>
          </p:cNvSpPr>
          <p:nvPr/>
        </p:nvSpPr>
        <p:spPr bwMode="auto">
          <a:xfrm>
            <a:off x="1907704" y="1052736"/>
            <a:ext cx="1872208" cy="2520280"/>
          </a:xfrm>
          <a:prstGeom prst="downArrowCallout">
            <a:avLst>
              <a:gd name="adj1" fmla="val 25000"/>
              <a:gd name="adj2" fmla="val 25000"/>
              <a:gd name="adj3" fmla="val 25002"/>
              <a:gd name="adj4" fmla="val 64977"/>
            </a:avLst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Стратегия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социально-экономического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развития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муниципального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округа</a:t>
            </a:r>
          </a:p>
        </p:txBody>
      </p:sp>
      <p:sp>
        <p:nvSpPr>
          <p:cNvPr id="3" name="Выноска со стрелкой вниз 2"/>
          <p:cNvSpPr>
            <a:spLocks noChangeArrowheads="1"/>
          </p:cNvSpPr>
          <p:nvPr/>
        </p:nvSpPr>
        <p:spPr bwMode="auto">
          <a:xfrm>
            <a:off x="179513" y="1052736"/>
            <a:ext cx="1584200" cy="2448272"/>
          </a:xfrm>
          <a:prstGeom prst="downArrowCallout">
            <a:avLst>
              <a:gd name="adj1" fmla="val 25000"/>
              <a:gd name="adj2" fmla="val 25000"/>
              <a:gd name="adj3" fmla="val 24996"/>
              <a:gd name="adj4" fmla="val 64977"/>
            </a:avLst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Бюджетное послание Президента Российской Федерации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47445" y="3645024"/>
            <a:ext cx="8713787" cy="576063"/>
          </a:xfrm>
          <a:prstGeom prst="rect">
            <a:avLst/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СОСТАВЛЕНИЕ ПРОЕКТА БЮДЖЕТА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МУНИЦИПАЛЬНОГО ОКРУГА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8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437112"/>
            <a:ext cx="2663825" cy="223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1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2138" y="4437112"/>
            <a:ext cx="2951162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0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62700" y="4437112"/>
            <a:ext cx="2667000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200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5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5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5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500"/>
                            </p:stCondLst>
                            <p:childTnLst>
                              <p:par>
                                <p:cTn id="5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500"/>
                            </p:stCondLst>
                            <p:childTnLst>
                              <p:par>
                                <p:cTn id="6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/>
      <p:bldP spid="7" grpId="0" animBg="1"/>
      <p:bldP spid="5" grpId="0" animBg="1"/>
      <p:bldP spid="4" grpId="0" animBg="1"/>
      <p:bldP spid="6" grpId="0" animBg="1"/>
      <p:bldP spid="3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ъект 1" descr="121049_original"/>
          <p:cNvSpPr>
            <a:spLocks noGrp="1"/>
          </p:cNvSpPr>
          <p:nvPr>
            <p:ph idx="4294967295"/>
          </p:nvPr>
        </p:nvSpPr>
        <p:spPr>
          <a:xfrm>
            <a:off x="0" y="908720"/>
            <a:ext cx="8964488" cy="7510710"/>
          </a:xfrm>
          <a:noFill/>
        </p:spPr>
        <p:txBody>
          <a:bodyPr wrap="square">
            <a:spAutoFit/>
          </a:bodyPr>
          <a:lstStyle/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</a:pP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Бюджетный кодекс Российской Федерации</a:t>
            </a: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</a:pPr>
            <a:endParaRPr lang="ru-RU" altLang="ru-RU" sz="18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</a:pPr>
            <a:r>
              <a:rPr lang="ru-RU" alt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Федеральный закон от 06.10.2003 № 131-ФЗ </a:t>
            </a: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  <a:buNone/>
            </a:pPr>
            <a:r>
              <a:rPr lang="ru-RU" alt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«Об общих принципах организации местного </a:t>
            </a: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  <a:buNone/>
            </a:pPr>
            <a:r>
              <a:rPr lang="ru-RU" alt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самоуправления в Российской Федерации»</a:t>
            </a: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</a:pPr>
            <a:endParaRPr lang="ru-RU" altLang="ru-RU" sz="18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</a:pPr>
            <a:r>
              <a:rPr lang="ru-RU" alt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Федеральный закон от 08.05.2010 № 83-ФЗ «О внесении изменений в отдельные законодательные акты Российской Федерации в связи с совершенствованием правового положения государственных (муниципальных) учреждений»</a:t>
            </a: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  <a:buNone/>
            </a:pPr>
            <a:endParaRPr lang="ru-RU" altLang="ru-RU" sz="18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</a:pPr>
            <a:r>
              <a:rPr lang="ru-RU" alt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Решение Первоуральской городской Думы от 27.07.2017 </a:t>
            </a:r>
            <a:r>
              <a:rPr lang="ru-RU" altLang="ru-RU" sz="1800" dirty="0" smtClean="0">
                <a:latin typeface="Times New Roman" pitchFamily="18" charset="0"/>
              </a:rPr>
              <a:t>г. № 649 (в редакции от 28.06.2018 г) «</a:t>
            </a:r>
            <a:r>
              <a:rPr lang="ru-RU" altLang="ru-RU" sz="1800" dirty="0" smtClean="0">
                <a:latin typeface="Times New Roman" pitchFamily="18" charset="0"/>
                <a:ea typeface="Calibri" pitchFamily="34" charset="0"/>
                <a:cs typeface="Calibri" pitchFamily="34" charset="0"/>
              </a:rPr>
              <a:t>Об утверждении положения о бюджетном устройстве и бюджетном процессе в городском округе Первоуральск </a:t>
            </a:r>
            <a:r>
              <a:rPr lang="ru-RU" altLang="ru-RU" sz="1800" dirty="0" smtClean="0">
                <a:latin typeface="Times New Roman" pitchFamily="18" charset="0"/>
              </a:rPr>
              <a:t>»</a:t>
            </a: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</a:pPr>
            <a:endParaRPr lang="en-US" altLang="ru-RU" sz="1800" dirty="0" smtClean="0">
              <a:latin typeface="Times New Roman" pitchFamily="18" charset="0"/>
            </a:endParaRP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</a:pPr>
            <a:r>
              <a:rPr lang="ru-RU" altLang="ru-RU" sz="1800" dirty="0" smtClean="0">
                <a:latin typeface="Times New Roman" pitchFamily="18" charset="0"/>
              </a:rPr>
              <a:t>Решение </a:t>
            </a:r>
            <a:r>
              <a:rPr lang="ru-RU" altLang="ru-RU" sz="1800" dirty="0" err="1" smtClean="0">
                <a:latin typeface="Times New Roman" pitchFamily="18" charset="0"/>
              </a:rPr>
              <a:t>Первоуральского</a:t>
            </a:r>
            <a:r>
              <a:rPr lang="ru-RU" altLang="ru-RU" sz="1800" dirty="0" smtClean="0">
                <a:latin typeface="Times New Roman" pitchFamily="18" charset="0"/>
              </a:rPr>
              <a:t> городского Совета от 23.06.2005года № 94 (в редакции от 25.04.2024 г.) «Об утверждении Устава городского округа Первоуральск»</a:t>
            </a:r>
          </a:p>
          <a:p>
            <a:pPr marL="0" indent="0" algn="just" eaLnBrk="1" hangingPunct="1">
              <a:lnSpc>
                <a:spcPct val="114000"/>
              </a:lnSpc>
              <a:spcBef>
                <a:spcPct val="0"/>
              </a:spcBef>
              <a:buNone/>
            </a:pPr>
            <a:endParaRPr lang="ru-RU" altLang="ru-RU" sz="1800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</a:pPr>
            <a:r>
              <a:rPr lang="ru-RU" altLang="ru-RU" sz="1800" dirty="0" smtClean="0">
                <a:latin typeface="Times New Roman" pitchFamily="18" charset="0"/>
              </a:rPr>
              <a:t>Материалы к проекту бюджета муниципального округа Первоуральск на 2025 год и плановый период 2026 и 2027 годов</a:t>
            </a:r>
            <a:endParaRPr lang="ru-RU" alt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  <a:buFont typeface="Wingdings" pitchFamily="2" charset="2"/>
              <a:buChar char="§"/>
            </a:pPr>
            <a:endParaRPr lang="ru-RU" altLang="ru-RU" sz="1600" b="1" i="1" dirty="0" smtClean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  <a:buFont typeface="Wingdings" pitchFamily="2" charset="2"/>
              <a:buChar char="§"/>
            </a:pPr>
            <a:endParaRPr lang="ru-RU" altLang="ru-RU" sz="1600" b="1" i="1" dirty="0" smtClean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  <a:buFont typeface="Wingdings" pitchFamily="2" charset="2"/>
              <a:buChar char="§"/>
            </a:pPr>
            <a:endParaRPr lang="ru-RU" sz="1600" b="1" i="1" dirty="0" smtClean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  <a:buFont typeface="Wingdings" pitchFamily="2" charset="2"/>
              <a:buChar char="§"/>
            </a:pPr>
            <a:endParaRPr lang="ru-RU" sz="1600" b="1" dirty="0" smtClean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176213" indent="-176213" eaLnBrk="1" hangingPunct="1"/>
            <a:endParaRPr lang="ru-RU" sz="1600" b="1" dirty="0" smtClean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5128" name="Rectangle 2"/>
          <p:cNvSpPr>
            <a:spLocks noChangeArrowheads="1"/>
          </p:cNvSpPr>
          <p:nvPr/>
        </p:nvSpPr>
        <p:spPr bwMode="auto">
          <a:xfrm>
            <a:off x="1835150" y="0"/>
            <a:ext cx="5768975" cy="7651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 eaLnBrk="1" hangingPunct="1">
              <a:defRPr/>
            </a:pPr>
            <a:r>
              <a:rPr lang="ru-RU" sz="2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Нормативно-правовая база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1052736"/>
            <a:ext cx="2862262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1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1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12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build="p"/>
      <p:bldP spid="51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ъект 1" descr="121049_original"/>
          <p:cNvSpPr>
            <a:spLocks noGrp="1"/>
          </p:cNvSpPr>
          <p:nvPr>
            <p:ph idx="4294967295"/>
          </p:nvPr>
        </p:nvSpPr>
        <p:spPr>
          <a:xfrm>
            <a:off x="0" y="1081419"/>
            <a:ext cx="8964488" cy="5776581"/>
          </a:xfrm>
          <a:noFill/>
        </p:spPr>
        <p:txBody>
          <a:bodyPr wrap="square">
            <a:spAutoFit/>
          </a:bodyPr>
          <a:lstStyle/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  <a:buNone/>
            </a:pPr>
            <a:r>
              <a:rPr lang="ru-RU" altLang="ru-RU" sz="1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В муниципальном округе Первоуральск возможность участия граждан в формировании бюджета на очередной финансовый год и плановый период обеспечения следующим образом: </a:t>
            </a: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  <a:buNone/>
            </a:pPr>
            <a:endParaRPr lang="ru-RU" altLang="ru-RU" sz="18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</a:pPr>
            <a:r>
              <a:rPr lang="ru-RU" alt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Публичное обсуждение муниципальных программ.</a:t>
            </a: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</a:pPr>
            <a:endParaRPr lang="ru-RU" altLang="ru-RU" sz="18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</a:pPr>
            <a:r>
              <a:rPr lang="ru-RU" alt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официальном сайте муниципального округа публикуется проект муниципальной программы и информация о порядке направления замечаний и предложений к проекту обсуждения.</a:t>
            </a: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</a:pPr>
            <a:endParaRPr lang="ru-RU" altLang="ru-RU" sz="18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</a:pPr>
            <a:r>
              <a:rPr lang="ru-RU" alt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Период проведения общественного обсуждения проекта программы – не менее 7 календарных дней.</a:t>
            </a: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</a:pPr>
            <a:endParaRPr lang="ru-RU" altLang="ru-RU" sz="18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</a:pPr>
            <a:r>
              <a:rPr lang="ru-RU" alt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Обсуждения бюджета муниципального округа Первоуральск на публичных слушаниях, что обеспечивает обсуждение вопросов формирования бюджета широким кругом лиц, депутатами, гражданами, СМИ. </a:t>
            </a: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</a:pPr>
            <a:endParaRPr lang="ru-RU" altLang="ru-RU" sz="18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</a:pPr>
            <a:endParaRPr lang="ru-RU" altLang="ru-RU" sz="18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259632" y="-99392"/>
            <a:ext cx="673224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Участие жителей Первоуральска в формировании бюджета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ChangeArrowheads="1"/>
          </p:cNvSpPr>
          <p:nvPr/>
        </p:nvSpPr>
        <p:spPr bwMode="auto">
          <a:xfrm>
            <a:off x="179512" y="0"/>
            <a:ext cx="8532863" cy="83099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муниципального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округа Первоуральск на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2025-2027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годы</a:t>
            </a:r>
          </a:p>
        </p:txBody>
      </p:sp>
      <p:sp>
        <p:nvSpPr>
          <p:cNvPr id="178180" name="Rectangle 4"/>
          <p:cNvSpPr>
            <a:spLocks noChangeArrowheads="1"/>
          </p:cNvSpPr>
          <p:nvPr/>
        </p:nvSpPr>
        <p:spPr bwMode="auto">
          <a:xfrm>
            <a:off x="0" y="981075"/>
            <a:ext cx="9144000" cy="578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ru-RU" sz="1700" dirty="0" smtClean="0">
                <a:latin typeface="Times New Roman" pitchFamily="18" charset="0"/>
              </a:rPr>
              <a:t> Бюджетная </a:t>
            </a:r>
            <a:r>
              <a:rPr lang="ru-RU" sz="1700" dirty="0">
                <a:latin typeface="Times New Roman" pitchFamily="18" charset="0"/>
              </a:rPr>
              <a:t>политика в период </a:t>
            </a:r>
            <a:r>
              <a:rPr lang="ru-RU" sz="1700" dirty="0" smtClean="0">
                <a:latin typeface="Times New Roman" pitchFamily="18" charset="0"/>
              </a:rPr>
              <a:t>2025 - 2027 </a:t>
            </a:r>
            <a:r>
              <a:rPr lang="ru-RU" sz="1700" dirty="0">
                <a:latin typeface="Times New Roman" pitchFamily="18" charset="0"/>
              </a:rPr>
              <a:t>годов </a:t>
            </a:r>
            <a:r>
              <a:rPr lang="ru-RU" sz="1700" dirty="0" smtClean="0">
                <a:latin typeface="Times New Roman" pitchFamily="18" charset="0"/>
              </a:rPr>
              <a:t>соответствует </a:t>
            </a:r>
            <a:r>
              <a:rPr lang="ru-RU" sz="1700" dirty="0">
                <a:latin typeface="Times New Roman" pitchFamily="18" charset="0"/>
              </a:rPr>
              <a:t>критериям последовательности, реалистичности</a:t>
            </a:r>
            <a:r>
              <a:rPr lang="ru-RU" sz="1700" dirty="0" smtClean="0">
                <a:latin typeface="Times New Roman" pitchFamily="18" charset="0"/>
              </a:rPr>
              <a:t>, эффективности </a:t>
            </a:r>
            <a:r>
              <a:rPr lang="ru-RU" sz="1700" dirty="0">
                <a:latin typeface="Times New Roman" pitchFamily="18" charset="0"/>
              </a:rPr>
              <a:t>и </a:t>
            </a:r>
            <a:r>
              <a:rPr lang="ru-RU" sz="1700" dirty="0" err="1" smtClean="0">
                <a:latin typeface="Times New Roman" pitchFamily="18" charset="0"/>
              </a:rPr>
              <a:t>адресности</a:t>
            </a:r>
            <a:r>
              <a:rPr lang="ru-RU" sz="1700" dirty="0" smtClean="0">
                <a:latin typeface="Times New Roman" pitchFamily="18" charset="0"/>
              </a:rPr>
              <a:t>.</a:t>
            </a:r>
          </a:p>
          <a:p>
            <a:pPr algn="just" eaLnBrk="1" hangingPunct="1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ru-RU" sz="1700" dirty="0" smtClean="0">
                <a:latin typeface="Times New Roman" pitchFamily="18" charset="0"/>
              </a:rPr>
              <a:t> Планирование </a:t>
            </a:r>
            <a:r>
              <a:rPr lang="ru-RU" sz="1700" dirty="0">
                <a:latin typeface="Times New Roman" pitchFamily="18" charset="0"/>
              </a:rPr>
              <a:t>бюджета </a:t>
            </a:r>
            <a:r>
              <a:rPr lang="ru-RU" sz="1700" dirty="0" smtClean="0">
                <a:latin typeface="Times New Roman" pitchFamily="18" charset="0"/>
              </a:rPr>
              <a:t>муниципального </a:t>
            </a:r>
            <a:r>
              <a:rPr lang="ru-RU" sz="1700" dirty="0">
                <a:latin typeface="Times New Roman" pitchFamily="18" charset="0"/>
              </a:rPr>
              <a:t>округа Первоуральск осуществляется </a:t>
            </a:r>
            <a:r>
              <a:rPr lang="ru-RU" sz="1700" dirty="0" smtClean="0">
                <a:latin typeface="Times New Roman" pitchFamily="18" charset="0"/>
              </a:rPr>
              <a:t>на </a:t>
            </a:r>
            <a:r>
              <a:rPr lang="ru-RU" sz="1700" dirty="0">
                <a:latin typeface="Times New Roman" pitchFamily="18" charset="0"/>
              </a:rPr>
              <a:t>три </a:t>
            </a:r>
            <a:r>
              <a:rPr lang="ru-RU" sz="1700" dirty="0" smtClean="0">
                <a:latin typeface="Times New Roman" pitchFamily="18" charset="0"/>
              </a:rPr>
              <a:t>года:  2025 </a:t>
            </a:r>
            <a:r>
              <a:rPr lang="ru-RU" sz="1700" dirty="0">
                <a:latin typeface="Times New Roman" pitchFamily="18" charset="0"/>
              </a:rPr>
              <a:t>год и плановый период </a:t>
            </a:r>
            <a:r>
              <a:rPr lang="ru-RU" sz="1700" dirty="0" smtClean="0">
                <a:latin typeface="Times New Roman" pitchFamily="18" charset="0"/>
              </a:rPr>
              <a:t>2026 </a:t>
            </a:r>
            <a:r>
              <a:rPr lang="ru-RU" sz="1700" dirty="0">
                <a:latin typeface="Times New Roman" pitchFamily="18" charset="0"/>
              </a:rPr>
              <a:t>и </a:t>
            </a:r>
            <a:r>
              <a:rPr lang="ru-RU" sz="1700" dirty="0" smtClean="0">
                <a:latin typeface="Times New Roman" pitchFamily="18" charset="0"/>
              </a:rPr>
              <a:t>2027 годов.</a:t>
            </a:r>
          </a:p>
          <a:p>
            <a:pPr algn="just" eaLnBrk="1" hangingPunct="1">
              <a:buFont typeface="Arial" pitchFamily="34" charset="0"/>
              <a:buChar char="•"/>
              <a:defRPr/>
            </a:pPr>
            <a:r>
              <a:rPr lang="ru-RU" sz="1700" dirty="0" smtClean="0">
                <a:latin typeface="Times New Roman" pitchFamily="18" charset="0"/>
              </a:rPr>
              <a:t>Основные задачи </a:t>
            </a:r>
            <a:r>
              <a:rPr lang="ru-RU" sz="1700" dirty="0">
                <a:latin typeface="Times New Roman" pitchFamily="18" charset="0"/>
              </a:rPr>
              <a:t>бюджетной политики на </a:t>
            </a:r>
            <a:r>
              <a:rPr lang="ru-RU" sz="1700" dirty="0" smtClean="0">
                <a:latin typeface="Times New Roman" pitchFamily="18" charset="0"/>
              </a:rPr>
              <a:t>2025–2027 годы: </a:t>
            </a:r>
          </a:p>
          <a:p>
            <a:pPr algn="just" eaLnBrk="1" hangingPunct="1">
              <a:buFont typeface="Wingdings" pitchFamily="2" charset="2"/>
              <a:buChar char="ü"/>
              <a:defRPr/>
            </a:pPr>
            <a:r>
              <a:rPr lang="ru-RU" sz="1700" dirty="0" smtClean="0">
                <a:latin typeface="Times New Roman" pitchFamily="18" charset="0"/>
              </a:rPr>
              <a:t>обеспечение </a:t>
            </a:r>
            <a:r>
              <a:rPr lang="ru-RU" sz="1700" dirty="0">
                <a:latin typeface="Times New Roman" pitchFamily="18" charset="0"/>
              </a:rPr>
              <a:t>сбалансированности бюджета </a:t>
            </a:r>
            <a:r>
              <a:rPr lang="ru-RU" sz="1700" dirty="0" smtClean="0">
                <a:latin typeface="Times New Roman" pitchFamily="18" charset="0"/>
              </a:rPr>
              <a:t>муниципального </a:t>
            </a:r>
            <a:r>
              <a:rPr lang="ru-RU" sz="1700" dirty="0">
                <a:latin typeface="Times New Roman" pitchFamily="18" charset="0"/>
              </a:rPr>
              <a:t>округа Первоуральск</a:t>
            </a:r>
            <a:r>
              <a:rPr lang="ru-RU" sz="1700" dirty="0" smtClean="0">
                <a:latin typeface="Times New Roman" pitchFamily="18" charset="0"/>
              </a:rPr>
              <a:t>, </a:t>
            </a:r>
          </a:p>
          <a:p>
            <a:pPr algn="just" eaLnBrk="1" hangingPunct="1">
              <a:buFont typeface="Wingdings" pitchFamily="2" charset="2"/>
              <a:buChar char="ü"/>
              <a:defRPr/>
            </a:pPr>
            <a:r>
              <a:rPr lang="ru-RU" sz="1700" dirty="0" smtClean="0">
                <a:latin typeface="Times New Roman" pitchFamily="18" charset="0"/>
              </a:rPr>
              <a:t>повышение </a:t>
            </a:r>
            <a:r>
              <a:rPr lang="ru-RU" sz="1700" dirty="0">
                <a:latin typeface="Times New Roman" pitchFamily="18" charset="0"/>
              </a:rPr>
              <a:t>качества управления бюджетным процессом главными распорядителями бюджетных средств, </a:t>
            </a:r>
            <a:endParaRPr lang="ru-RU" sz="1700" dirty="0" smtClean="0">
              <a:latin typeface="Times New Roman" pitchFamily="18" charset="0"/>
            </a:endParaRPr>
          </a:p>
          <a:p>
            <a:pPr algn="just" eaLnBrk="1" hangingPunct="1">
              <a:buFont typeface="Wingdings" pitchFamily="2" charset="2"/>
              <a:buChar char="ü"/>
              <a:defRPr/>
            </a:pPr>
            <a:r>
              <a:rPr lang="ru-RU" sz="1700" dirty="0" smtClean="0">
                <a:latin typeface="Times New Roman" pitchFamily="18" charset="0"/>
              </a:rPr>
              <a:t>оптимизация </a:t>
            </a:r>
            <a:r>
              <a:rPr lang="ru-RU" sz="1700" dirty="0">
                <a:latin typeface="Times New Roman" pitchFamily="18" charset="0"/>
              </a:rPr>
              <a:t>структуры расходов бюджета </a:t>
            </a:r>
            <a:r>
              <a:rPr lang="ru-RU" sz="1700" dirty="0" smtClean="0">
                <a:latin typeface="Times New Roman" pitchFamily="18" charset="0"/>
              </a:rPr>
              <a:t>муниципального </a:t>
            </a:r>
            <a:r>
              <a:rPr lang="ru-RU" sz="1700" dirty="0">
                <a:latin typeface="Times New Roman" pitchFamily="18" charset="0"/>
              </a:rPr>
              <a:t>округа Первоуральск</a:t>
            </a:r>
            <a:r>
              <a:rPr lang="ru-RU" sz="1700" dirty="0" smtClean="0">
                <a:latin typeface="Times New Roman" pitchFamily="18" charset="0"/>
              </a:rPr>
              <a:t>, повышение </a:t>
            </a:r>
            <a:r>
              <a:rPr lang="ru-RU" sz="1700" dirty="0">
                <a:latin typeface="Times New Roman" pitchFamily="18" charset="0"/>
              </a:rPr>
              <a:t>эффективности бюджетных расходов, в том числе за счет оптимизации закупок максимально эффективного использования </a:t>
            </a:r>
            <a:r>
              <a:rPr lang="ru-RU" sz="1700" dirty="0" smtClean="0">
                <a:latin typeface="Times New Roman" pitchFamily="18" charset="0"/>
              </a:rPr>
              <a:t>субсидий, </a:t>
            </a:r>
          </a:p>
          <a:p>
            <a:pPr algn="just" eaLnBrk="1" hangingPunct="1">
              <a:buFont typeface="Wingdings" pitchFamily="2" charset="2"/>
              <a:buChar char="ü"/>
              <a:defRPr/>
            </a:pPr>
            <a:r>
              <a:rPr lang="ru-RU" sz="1700" dirty="0" smtClean="0">
                <a:latin typeface="Times New Roman" pitchFamily="18" charset="0"/>
              </a:rPr>
              <a:t>концентрация </a:t>
            </a:r>
            <a:r>
              <a:rPr lang="ru-RU" sz="1700" dirty="0">
                <a:latin typeface="Times New Roman" pitchFamily="18" charset="0"/>
              </a:rPr>
              <a:t>усилий на основных направлений стратегического развития </a:t>
            </a:r>
            <a:r>
              <a:rPr lang="ru-RU" sz="1700" dirty="0" smtClean="0">
                <a:latin typeface="Times New Roman" pitchFamily="18" charset="0"/>
              </a:rPr>
              <a:t>муниципального округа,</a:t>
            </a:r>
          </a:p>
          <a:p>
            <a:pPr algn="just" eaLnBrk="1" hangingPunct="1"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ru-RU" sz="1700" dirty="0" smtClean="0">
                <a:latin typeface="Times New Roman" pitchFamily="18" charset="0"/>
              </a:rPr>
              <a:t>обеспечение </a:t>
            </a:r>
            <a:r>
              <a:rPr lang="ru-RU" sz="1700" dirty="0">
                <a:latin typeface="Times New Roman" pitchFamily="18" charset="0"/>
              </a:rPr>
              <a:t>открытости планирования бюджета </a:t>
            </a:r>
            <a:r>
              <a:rPr lang="ru-RU" sz="1700" dirty="0" smtClean="0">
                <a:latin typeface="Times New Roman" pitchFamily="18" charset="0"/>
              </a:rPr>
              <a:t>муниципального </a:t>
            </a:r>
            <a:r>
              <a:rPr lang="ru-RU" sz="1700" dirty="0">
                <a:latin typeface="Times New Roman" pitchFamily="18" charset="0"/>
              </a:rPr>
              <a:t>округа для </a:t>
            </a:r>
            <a:r>
              <a:rPr lang="ru-RU" sz="1700" dirty="0" smtClean="0">
                <a:latin typeface="Times New Roman" pitchFamily="18" charset="0"/>
              </a:rPr>
              <a:t>граждан.</a:t>
            </a:r>
          </a:p>
          <a:p>
            <a:pPr algn="just" eaLnBrk="1" hangingPunct="1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ru-RU" sz="1700" dirty="0" smtClean="0">
                <a:latin typeface="Times New Roman" pitchFamily="18" charset="0"/>
              </a:rPr>
              <a:t>Улучшение </a:t>
            </a:r>
            <a:r>
              <a:rPr lang="ru-RU" sz="1700" dirty="0">
                <a:latin typeface="Times New Roman" pitchFamily="18" charset="0"/>
              </a:rPr>
              <a:t>инвестиционного </a:t>
            </a:r>
            <a:r>
              <a:rPr lang="ru-RU" sz="1700" dirty="0" smtClean="0">
                <a:latin typeface="Times New Roman" pitchFamily="18" charset="0"/>
              </a:rPr>
              <a:t>климата.</a:t>
            </a:r>
            <a:endParaRPr lang="ru-RU" sz="1700" dirty="0">
              <a:latin typeface="Times New Roman" pitchFamily="18" charset="0"/>
            </a:endParaRPr>
          </a:p>
          <a:p>
            <a:pPr algn="just" eaLnBrk="1" hangingPunct="1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ru-RU" sz="1700" dirty="0">
                <a:latin typeface="Times New Roman" pitchFamily="18" charset="0"/>
              </a:rPr>
              <a:t>Применение программно-целевого метода бюджетного планирования </a:t>
            </a:r>
            <a:r>
              <a:rPr lang="ru-RU" sz="1700" dirty="0" smtClean="0">
                <a:latin typeface="Times New Roman" pitchFamily="18" charset="0"/>
              </a:rPr>
              <a:t>(20 муниципальных программ </a:t>
            </a:r>
            <a:r>
              <a:rPr lang="ru-RU" sz="1700" dirty="0">
                <a:latin typeface="Times New Roman" pitchFamily="18" charset="0"/>
              </a:rPr>
              <a:t>с долей расходов </a:t>
            </a:r>
            <a:r>
              <a:rPr lang="ru-RU" sz="1700" dirty="0" smtClean="0">
                <a:latin typeface="Times New Roman" pitchFamily="18" charset="0"/>
              </a:rPr>
              <a:t>88,7% </a:t>
            </a:r>
            <a:r>
              <a:rPr lang="ru-RU" sz="1700" dirty="0">
                <a:latin typeface="Times New Roman" pitchFamily="18" charset="0"/>
              </a:rPr>
              <a:t>от общего объема расходов).</a:t>
            </a:r>
          </a:p>
          <a:p>
            <a:pPr algn="just" eaLnBrk="1" hangingPunct="1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ru-RU" sz="1700" dirty="0">
                <a:latin typeface="Times New Roman" pitchFamily="18" charset="0"/>
              </a:rPr>
              <a:t>Создание условий для повышения качества предоставления </a:t>
            </a:r>
            <a:r>
              <a:rPr lang="ru-RU" sz="1700" dirty="0" smtClean="0">
                <a:latin typeface="Times New Roman" pitchFamily="18" charset="0"/>
              </a:rPr>
              <a:t>муниципальных </a:t>
            </a:r>
            <a:r>
              <a:rPr lang="ru-RU" sz="1700" dirty="0">
                <a:latin typeface="Times New Roman" pitchFamily="18" charset="0"/>
              </a:rPr>
              <a:t>услуг.</a:t>
            </a:r>
          </a:p>
          <a:p>
            <a:pPr algn="just" eaLnBrk="1" hangingPunct="1">
              <a:buFont typeface="Arial" pitchFamily="34" charset="0"/>
              <a:buChar char="•"/>
              <a:defRPr/>
            </a:pPr>
            <a:r>
              <a:rPr lang="ru-RU" sz="17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Все мероприятия направлены на сохранение социальной направленности расходов и на развитие </a:t>
            </a:r>
            <a:r>
              <a:rPr lang="ru-RU" sz="17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муниципального </a:t>
            </a:r>
            <a:r>
              <a:rPr lang="ru-RU" sz="17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округа </a:t>
            </a:r>
            <a:r>
              <a:rPr lang="ru-RU" sz="17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Первоуральск.</a:t>
            </a:r>
            <a:endParaRPr lang="ru-RU" sz="17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9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8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8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178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78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78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78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78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781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781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781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781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781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17818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17818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17818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78" grpId="0"/>
      <p:bldP spid="178180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9" name="Rectangle 19"/>
          <p:cNvSpPr>
            <a:spLocks noChangeArrowheads="1"/>
          </p:cNvSpPr>
          <p:nvPr/>
        </p:nvSpPr>
        <p:spPr bwMode="auto">
          <a:xfrm>
            <a:off x="611560" y="116632"/>
            <a:ext cx="7848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Азбука</a:t>
            </a:r>
            <a:r>
              <a:rPr lang="ru-RU" sz="2400" b="1" baseline="30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бюджета</a:t>
            </a: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683568" y="1052736"/>
            <a:ext cx="7776864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форма образования расходования денежных средств, предназначенных  для финансового обеспечения задач и функций государства и местного самоуправления.</a:t>
            </a: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Доходы бюджета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поступающие в бюджет денежные средства.</a:t>
            </a:r>
          </a:p>
          <a:p>
            <a:pPr algn="just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выплачиваемые из бюджета денежные средства. </a:t>
            </a:r>
          </a:p>
          <a:p>
            <a:pPr algn="just" eaLnBrk="1" hangingPunct="1"/>
            <a:endParaRPr lang="ru-RU" sz="2800" dirty="0" smtClean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95536" y="3501008"/>
            <a:ext cx="1944216" cy="2160240"/>
          </a:xfrm>
          <a:prstGeom prst="rect">
            <a:avLst/>
          </a:prstGeom>
          <a:noFill/>
          <a:ln w="254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395536" y="3573016"/>
            <a:ext cx="18722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РЕЗУЛЬТАТ ИСПОЛНЕНИЯ БЮДЖЕТА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=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ДОХОДЫ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«минус»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РАСХОДЫ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7"/>
          <p:cNvPicPr>
            <a:picLocks noChangeAspect="1"/>
          </p:cNvPicPr>
          <p:nvPr/>
        </p:nvPicPr>
        <p:blipFill>
          <a:blip r:embed="rId3" cstate="print"/>
          <a:srcRect l="1142" t="2598" r="1790" b="3878"/>
          <a:stretch>
            <a:fillRect/>
          </a:stretch>
        </p:blipFill>
        <p:spPr bwMode="auto">
          <a:xfrm>
            <a:off x="2483768" y="3501008"/>
            <a:ext cx="1728192" cy="73194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Минус 10"/>
          <p:cNvSpPr>
            <a:spLocks/>
          </p:cNvSpPr>
          <p:nvPr/>
        </p:nvSpPr>
        <p:spPr bwMode="auto">
          <a:xfrm>
            <a:off x="4283968" y="3717032"/>
            <a:ext cx="360040" cy="273050"/>
          </a:xfrm>
          <a:custGeom>
            <a:avLst/>
            <a:gdLst>
              <a:gd name="T0" fmla="*/ 3 w 323850"/>
              <a:gd name="T1" fmla="*/ 2147483647 h 201612"/>
              <a:gd name="T2" fmla="*/ 22 w 323850"/>
              <a:gd name="T3" fmla="*/ 2147483647 h 201612"/>
              <a:gd name="T4" fmla="*/ 22 w 323850"/>
              <a:gd name="T5" fmla="*/ 2147483647 h 201612"/>
              <a:gd name="T6" fmla="*/ 3 w 323850"/>
              <a:gd name="T7" fmla="*/ 2147483647 h 201612"/>
              <a:gd name="T8" fmla="*/ 3 w 323850"/>
              <a:gd name="T9" fmla="*/ 2147483647 h 2016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3850"/>
              <a:gd name="T16" fmla="*/ 0 h 201612"/>
              <a:gd name="T17" fmla="*/ 323850 w 323850"/>
              <a:gd name="T18" fmla="*/ 201612 h 2016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3850" h="201612">
                <a:moveTo>
                  <a:pt x="42926" y="77096"/>
                </a:moveTo>
                <a:lnTo>
                  <a:pt x="280924" y="77096"/>
                </a:lnTo>
                <a:lnTo>
                  <a:pt x="280924" y="124516"/>
                </a:lnTo>
                <a:lnTo>
                  <a:pt x="42926" y="124516"/>
                </a:lnTo>
                <a:lnTo>
                  <a:pt x="42926" y="77096"/>
                </a:lnTo>
                <a:close/>
              </a:path>
            </a:pathLst>
          </a:custGeom>
          <a:solidFill>
            <a:schemeClr val="tx2"/>
          </a:solidFill>
          <a:ln w="12700" cap="flat" cmpd="sng" algn="ctr">
            <a:noFill/>
            <a:prstDash val="solid"/>
            <a:miter lim="800000"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pic>
        <p:nvPicPr>
          <p:cNvPr id="16" name="Рисунок 1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716016" y="3501008"/>
            <a:ext cx="1656184" cy="710738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Равно 11"/>
          <p:cNvSpPr>
            <a:spLocks/>
          </p:cNvSpPr>
          <p:nvPr/>
        </p:nvSpPr>
        <p:spPr bwMode="auto">
          <a:xfrm>
            <a:off x="6659836" y="3716337"/>
            <a:ext cx="376237" cy="303213"/>
          </a:xfrm>
          <a:custGeom>
            <a:avLst/>
            <a:gdLst>
              <a:gd name="T0" fmla="*/ 49870 w 376237"/>
              <a:gd name="T1" fmla="*/ 62462 h 303212"/>
              <a:gd name="T2" fmla="*/ 326367 w 376237"/>
              <a:gd name="T3" fmla="*/ 62462 h 303212"/>
              <a:gd name="T4" fmla="*/ 326367 w 376237"/>
              <a:gd name="T5" fmla="*/ 133777 h 303212"/>
              <a:gd name="T6" fmla="*/ 49870 w 376237"/>
              <a:gd name="T7" fmla="*/ 133777 h 303212"/>
              <a:gd name="T8" fmla="*/ 49870 w 376237"/>
              <a:gd name="T9" fmla="*/ 62462 h 303212"/>
              <a:gd name="T10" fmla="*/ 49870 w 376237"/>
              <a:gd name="T11" fmla="*/ 169435 h 303212"/>
              <a:gd name="T12" fmla="*/ 326367 w 376237"/>
              <a:gd name="T13" fmla="*/ 169435 h 303212"/>
              <a:gd name="T14" fmla="*/ 326367 w 376237"/>
              <a:gd name="T15" fmla="*/ 240750 h 303212"/>
              <a:gd name="T16" fmla="*/ 49870 w 376237"/>
              <a:gd name="T17" fmla="*/ 240750 h 303212"/>
              <a:gd name="T18" fmla="*/ 49870 w 376237"/>
              <a:gd name="T19" fmla="*/ 169435 h 30321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376237" h="303212">
                <a:moveTo>
                  <a:pt x="49870" y="62462"/>
                </a:moveTo>
                <a:lnTo>
                  <a:pt x="326367" y="62462"/>
                </a:lnTo>
                <a:lnTo>
                  <a:pt x="326367" y="133777"/>
                </a:lnTo>
                <a:lnTo>
                  <a:pt x="49870" y="133777"/>
                </a:lnTo>
                <a:lnTo>
                  <a:pt x="49870" y="62462"/>
                </a:lnTo>
                <a:close/>
                <a:moveTo>
                  <a:pt x="49870" y="169435"/>
                </a:moveTo>
                <a:lnTo>
                  <a:pt x="326367" y="169435"/>
                </a:lnTo>
                <a:lnTo>
                  <a:pt x="326367" y="240750"/>
                </a:lnTo>
                <a:lnTo>
                  <a:pt x="49870" y="240750"/>
                </a:lnTo>
                <a:lnTo>
                  <a:pt x="49870" y="169435"/>
                </a:lnTo>
                <a:close/>
              </a:path>
            </a:pathLst>
          </a:custGeom>
          <a:solidFill>
            <a:schemeClr val="tx2"/>
          </a:solidFill>
          <a:ln w="12700" cap="flat" cmpd="sng" algn="ctr">
            <a:noFill/>
            <a:prstDash val="solid"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ru-RU"/>
          </a:p>
        </p:txBody>
      </p:sp>
      <p:pic>
        <p:nvPicPr>
          <p:cNvPr id="19" name="Рисунок 7"/>
          <p:cNvPicPr>
            <a:picLocks noChangeAspect="1"/>
          </p:cNvPicPr>
          <p:nvPr/>
        </p:nvPicPr>
        <p:blipFill>
          <a:blip r:embed="rId3" cstate="print"/>
          <a:srcRect l="1142" t="2598" r="1790" b="3878"/>
          <a:stretch>
            <a:fillRect/>
          </a:stretch>
        </p:blipFill>
        <p:spPr bwMode="auto">
          <a:xfrm>
            <a:off x="4716016" y="4941168"/>
            <a:ext cx="1728192" cy="73194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Минус 10"/>
          <p:cNvSpPr>
            <a:spLocks/>
          </p:cNvSpPr>
          <p:nvPr/>
        </p:nvSpPr>
        <p:spPr bwMode="auto">
          <a:xfrm>
            <a:off x="4283968" y="5157192"/>
            <a:ext cx="360040" cy="273050"/>
          </a:xfrm>
          <a:custGeom>
            <a:avLst/>
            <a:gdLst>
              <a:gd name="T0" fmla="*/ 3 w 323850"/>
              <a:gd name="T1" fmla="*/ 2147483647 h 201612"/>
              <a:gd name="T2" fmla="*/ 22 w 323850"/>
              <a:gd name="T3" fmla="*/ 2147483647 h 201612"/>
              <a:gd name="T4" fmla="*/ 22 w 323850"/>
              <a:gd name="T5" fmla="*/ 2147483647 h 201612"/>
              <a:gd name="T6" fmla="*/ 3 w 323850"/>
              <a:gd name="T7" fmla="*/ 2147483647 h 201612"/>
              <a:gd name="T8" fmla="*/ 3 w 323850"/>
              <a:gd name="T9" fmla="*/ 2147483647 h 2016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3850"/>
              <a:gd name="T16" fmla="*/ 0 h 201612"/>
              <a:gd name="T17" fmla="*/ 323850 w 323850"/>
              <a:gd name="T18" fmla="*/ 201612 h 2016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3850" h="201612">
                <a:moveTo>
                  <a:pt x="42926" y="77096"/>
                </a:moveTo>
                <a:lnTo>
                  <a:pt x="280924" y="77096"/>
                </a:lnTo>
                <a:lnTo>
                  <a:pt x="280924" y="124516"/>
                </a:lnTo>
                <a:lnTo>
                  <a:pt x="42926" y="124516"/>
                </a:lnTo>
                <a:lnTo>
                  <a:pt x="42926" y="77096"/>
                </a:lnTo>
                <a:close/>
              </a:path>
            </a:pathLst>
          </a:custGeom>
          <a:solidFill>
            <a:schemeClr val="tx2"/>
          </a:solidFill>
          <a:ln w="12700" cap="flat" cmpd="sng" algn="ctr">
            <a:noFill/>
            <a:prstDash val="solid"/>
            <a:miter lim="800000"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pic>
        <p:nvPicPr>
          <p:cNvPr id="21" name="Рисунок 1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483768" y="4941168"/>
            <a:ext cx="1656184" cy="710738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Равно 11"/>
          <p:cNvSpPr>
            <a:spLocks/>
          </p:cNvSpPr>
          <p:nvPr/>
        </p:nvSpPr>
        <p:spPr bwMode="auto">
          <a:xfrm>
            <a:off x="6659836" y="5156497"/>
            <a:ext cx="376237" cy="303213"/>
          </a:xfrm>
          <a:custGeom>
            <a:avLst/>
            <a:gdLst>
              <a:gd name="T0" fmla="*/ 49870 w 376237"/>
              <a:gd name="T1" fmla="*/ 62462 h 303212"/>
              <a:gd name="T2" fmla="*/ 326367 w 376237"/>
              <a:gd name="T3" fmla="*/ 62462 h 303212"/>
              <a:gd name="T4" fmla="*/ 326367 w 376237"/>
              <a:gd name="T5" fmla="*/ 133777 h 303212"/>
              <a:gd name="T6" fmla="*/ 49870 w 376237"/>
              <a:gd name="T7" fmla="*/ 133777 h 303212"/>
              <a:gd name="T8" fmla="*/ 49870 w 376237"/>
              <a:gd name="T9" fmla="*/ 62462 h 303212"/>
              <a:gd name="T10" fmla="*/ 49870 w 376237"/>
              <a:gd name="T11" fmla="*/ 169435 h 303212"/>
              <a:gd name="T12" fmla="*/ 326367 w 376237"/>
              <a:gd name="T13" fmla="*/ 169435 h 303212"/>
              <a:gd name="T14" fmla="*/ 326367 w 376237"/>
              <a:gd name="T15" fmla="*/ 240750 h 303212"/>
              <a:gd name="T16" fmla="*/ 49870 w 376237"/>
              <a:gd name="T17" fmla="*/ 240750 h 303212"/>
              <a:gd name="T18" fmla="*/ 49870 w 376237"/>
              <a:gd name="T19" fmla="*/ 169435 h 30321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376237" h="303212">
                <a:moveTo>
                  <a:pt x="49870" y="62462"/>
                </a:moveTo>
                <a:lnTo>
                  <a:pt x="326367" y="62462"/>
                </a:lnTo>
                <a:lnTo>
                  <a:pt x="326367" y="133777"/>
                </a:lnTo>
                <a:lnTo>
                  <a:pt x="49870" y="133777"/>
                </a:lnTo>
                <a:lnTo>
                  <a:pt x="49870" y="62462"/>
                </a:lnTo>
                <a:close/>
                <a:moveTo>
                  <a:pt x="49870" y="169435"/>
                </a:moveTo>
                <a:lnTo>
                  <a:pt x="326367" y="169435"/>
                </a:lnTo>
                <a:lnTo>
                  <a:pt x="326367" y="240750"/>
                </a:lnTo>
                <a:lnTo>
                  <a:pt x="49870" y="240750"/>
                </a:lnTo>
                <a:lnTo>
                  <a:pt x="49870" y="169435"/>
                </a:lnTo>
                <a:close/>
              </a:path>
            </a:pathLst>
          </a:custGeom>
          <a:solidFill>
            <a:schemeClr val="tx2"/>
          </a:solidFill>
          <a:ln w="12700" cap="flat" cmpd="sng" algn="ctr">
            <a:noFill/>
            <a:prstDash val="solid"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7236296" y="3429000"/>
            <a:ext cx="1619672" cy="1152128"/>
          </a:xfrm>
          <a:prstGeom prst="rect">
            <a:avLst/>
          </a:prstGeom>
          <a:noFill/>
          <a:ln w="25400">
            <a:solidFill>
              <a:schemeClr val="tx2">
                <a:alpha val="6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ДЕФИЦИТ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превышение расходов над доходами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236296" y="4725144"/>
            <a:ext cx="1619672" cy="1152128"/>
          </a:xfrm>
          <a:prstGeom prst="rect">
            <a:avLst/>
          </a:prstGeom>
          <a:noFill/>
          <a:ln w="25400">
            <a:solidFill>
              <a:schemeClr val="tx2">
                <a:alpha val="6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ПРОФИЦИТ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превышение доходов над расходами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547664" y="5949280"/>
            <a:ext cx="59046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Обязательное требование, предъявляемое к составлению и утверждению бюджета –это его сбалансированность.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187624" y="5805264"/>
            <a:ext cx="4154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5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 advTm="6000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500"/>
                            </p:stCondLst>
                            <p:childTnLst>
                              <p:par>
                                <p:cTn id="4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9" grpId="0"/>
      <p:bldP spid="15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"/>
          <p:cNvSpPr>
            <a:spLocks noChangeArrowheads="1"/>
          </p:cNvSpPr>
          <p:nvPr/>
        </p:nvSpPr>
        <p:spPr bwMode="auto">
          <a:xfrm>
            <a:off x="0" y="981075"/>
            <a:ext cx="9144000" cy="5876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" name="AutoShape 12"/>
          <p:cNvSpPr>
            <a:spLocks noChangeArrowheads="1"/>
          </p:cNvSpPr>
          <p:nvPr/>
        </p:nvSpPr>
        <p:spPr bwMode="auto">
          <a:xfrm>
            <a:off x="4356100" y="2133600"/>
            <a:ext cx="323850" cy="863600"/>
          </a:xfrm>
          <a:prstGeom prst="downArrow">
            <a:avLst>
              <a:gd name="adj1" fmla="val 50000"/>
              <a:gd name="adj2" fmla="val 58364"/>
            </a:avLst>
          </a:prstGeom>
          <a:noFill/>
          <a:ln w="25400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rgbClr val="000000"/>
              </a:solidFill>
            </a:endParaRPr>
          </a:p>
        </p:txBody>
      </p:sp>
      <p:sp>
        <p:nvSpPr>
          <p:cNvPr id="6" name="AutoShape 12"/>
          <p:cNvSpPr>
            <a:spLocks noChangeArrowheads="1"/>
          </p:cNvSpPr>
          <p:nvPr/>
        </p:nvSpPr>
        <p:spPr bwMode="auto">
          <a:xfrm rot="19704288">
            <a:off x="7092950" y="2060575"/>
            <a:ext cx="371475" cy="1041400"/>
          </a:xfrm>
          <a:prstGeom prst="downArrow">
            <a:avLst>
              <a:gd name="adj1" fmla="val 50000"/>
              <a:gd name="adj2" fmla="val 58364"/>
            </a:avLst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rgbClr val="000000"/>
              </a:solidFill>
            </a:endParaRPr>
          </a:p>
        </p:txBody>
      </p:sp>
      <p:sp>
        <p:nvSpPr>
          <p:cNvPr id="5" name="AutoShape 12"/>
          <p:cNvSpPr>
            <a:spLocks noChangeArrowheads="1"/>
          </p:cNvSpPr>
          <p:nvPr/>
        </p:nvSpPr>
        <p:spPr bwMode="auto">
          <a:xfrm rot="1452757">
            <a:off x="2051050" y="2060575"/>
            <a:ext cx="323850" cy="1008063"/>
          </a:xfrm>
          <a:prstGeom prst="downArrow">
            <a:avLst>
              <a:gd name="adj1" fmla="val 50000"/>
              <a:gd name="adj2" fmla="val 58364"/>
            </a:avLst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rgbClr val="000000"/>
              </a:solidFill>
            </a:endParaRPr>
          </a:p>
        </p:txBody>
      </p:sp>
      <p:sp>
        <p:nvSpPr>
          <p:cNvPr id="12306" name="Rectangle 18"/>
          <p:cNvSpPr>
            <a:spLocks noChangeArrowheads="1"/>
          </p:cNvSpPr>
          <p:nvPr/>
        </p:nvSpPr>
        <p:spPr bwMode="auto">
          <a:xfrm>
            <a:off x="3348038" y="119063"/>
            <a:ext cx="24241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Азбука бюджета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67544" y="3140968"/>
            <a:ext cx="2304256" cy="35283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eaLnBrk="1" hangingPunct="1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НАЛОГОВЫЕ ДОХОДЫ 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Поступления от уплаты 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налогов, установленных 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Налоговым кодексом 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Российской Федерации: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-налог на доходы 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физических лиц;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-акцизы;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-налоги на совокупный 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доход(ЕНВД, 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сельхозналог,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патентная система);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-налог на имущество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физических лиц;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-земельный налог;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-госпошлина.</a:t>
            </a:r>
            <a:r>
              <a:rPr lang="ru-RU" sz="1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051720" y="1052736"/>
            <a:ext cx="5400600" cy="10081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БЮДЖЕТА- </a:t>
            </a:r>
            <a:r>
              <a:rPr lang="ru-RU" b="1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безвозмездные,  </a:t>
            </a:r>
            <a:endParaRPr lang="ru-RU" b="1" kern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безвозвратные поступления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денежных средств в </a:t>
            </a:r>
            <a:r>
              <a:rPr lang="ru-RU" b="1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347864" y="3140968"/>
            <a:ext cx="2304256" cy="35283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eaLnBrk="1" hangingPunct="1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БЕЗВОЗМЕЗДНЫЕ</a:t>
            </a:r>
          </a:p>
          <a:p>
            <a:pPr algn="ctr" eaLnBrk="1" hangingPunct="1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ПОСТУПЛЕНИЯ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Поступления в местный бюджет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из областного бюджета 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межбюджетных трансфертов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виде дотаций, субсидий,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субвенций и иных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межбюджетных трансфертов, 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 также поступления от физических 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юридических лиц 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(кроме налоговых и 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неналоговых доходов)</a:t>
            </a:r>
            <a:endParaRPr lang="ru-RU" sz="1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444208" y="3140968"/>
            <a:ext cx="2088232" cy="34563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eaLnBrk="1" hangingPunct="1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НЕНАЛОГОВЫЕ ДОХОДЫ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Платежи, которые включают в себя: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•доходы от использования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продажи имущества;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•платные услуги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казенных учреждений;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•штрафы за нарушение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законодательства;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•плата за негативное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воздействие на окружающую среду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•иные неналоговые доходы</a:t>
            </a:r>
            <a:endParaRPr lang="ru-RU" sz="1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230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5" grpId="0" animBg="1"/>
      <p:bldP spid="1230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3" name="Rectangle 11"/>
          <p:cNvSpPr>
            <a:spLocks noChangeArrowheads="1"/>
          </p:cNvSpPr>
          <p:nvPr/>
        </p:nvSpPr>
        <p:spPr bwMode="auto">
          <a:xfrm>
            <a:off x="3348038" y="11906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ru-RU" sz="24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3333" name="Rectangle 21"/>
          <p:cNvSpPr>
            <a:spLocks noChangeArrowheads="1"/>
          </p:cNvSpPr>
          <p:nvPr/>
        </p:nvSpPr>
        <p:spPr bwMode="auto">
          <a:xfrm>
            <a:off x="1763713" y="188913"/>
            <a:ext cx="56165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Азбука бюджета</a:t>
            </a:r>
          </a:p>
        </p:txBody>
      </p:sp>
      <p:sp>
        <p:nvSpPr>
          <p:cNvPr id="19460" name="Rectangle 22" descr="1390229512_0629"/>
          <p:cNvSpPr>
            <a:spLocks noChangeArrowheads="1"/>
          </p:cNvSpPr>
          <p:nvPr/>
        </p:nvSpPr>
        <p:spPr bwMode="auto">
          <a:xfrm>
            <a:off x="0" y="723900"/>
            <a:ext cx="9144000" cy="613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Arial" pitchFamily="34" charset="0"/>
            </a:endParaRPr>
          </a:p>
          <a:p>
            <a:endParaRPr lang="ru-RU">
              <a:latin typeface="Arial" pitchFamily="34" charset="0"/>
            </a:endParaRPr>
          </a:p>
          <a:p>
            <a:endParaRPr lang="ru-RU">
              <a:latin typeface="Arial" pitchFamily="34" charset="0"/>
            </a:endParaRPr>
          </a:p>
          <a:p>
            <a:endParaRPr lang="ru-RU">
              <a:latin typeface="Arial" pitchFamily="34" charset="0"/>
            </a:endParaRPr>
          </a:p>
          <a:p>
            <a:endParaRPr lang="ru-RU">
              <a:latin typeface="Arial" pitchFamily="34" charset="0"/>
            </a:endParaRPr>
          </a:p>
          <a:p>
            <a:endParaRPr lang="ru-RU">
              <a:latin typeface="Arial" pitchFamily="34" charset="0"/>
            </a:endParaRPr>
          </a:p>
          <a:p>
            <a:endParaRPr lang="ru-RU">
              <a:latin typeface="Arial" pitchFamily="34" charset="0"/>
            </a:endParaRPr>
          </a:p>
          <a:p>
            <a:endParaRPr lang="ru-RU">
              <a:latin typeface="Arial" pitchFamily="34" charset="0"/>
            </a:endParaRPr>
          </a:p>
          <a:p>
            <a:endParaRPr lang="ru-RU">
              <a:latin typeface="Arial" pitchFamily="34" charset="0"/>
            </a:endParaRPr>
          </a:p>
          <a:p>
            <a:endParaRPr lang="ru-RU">
              <a:latin typeface="Arial" pitchFamily="34" charset="0"/>
            </a:endParaRPr>
          </a:p>
          <a:p>
            <a:endParaRPr lang="ru-RU">
              <a:latin typeface="Arial" pitchFamily="34" charset="0"/>
            </a:endParaRPr>
          </a:p>
          <a:p>
            <a:endParaRPr lang="ru-RU">
              <a:latin typeface="Arial" pitchFamily="34" charset="0"/>
            </a:endParaRPr>
          </a:p>
          <a:p>
            <a:endParaRPr lang="ru-RU">
              <a:latin typeface="Arial" pitchFamily="34" charset="0"/>
            </a:endParaRPr>
          </a:p>
          <a:p>
            <a:endParaRPr lang="ru-RU">
              <a:latin typeface="Arial" pitchFamily="34" charset="0"/>
            </a:endParaRPr>
          </a:p>
          <a:p>
            <a:endParaRPr lang="ru-RU">
              <a:latin typeface="Arial" pitchFamily="34" charset="0"/>
            </a:endParaRPr>
          </a:p>
          <a:p>
            <a:endParaRPr lang="ru-RU">
              <a:latin typeface="Arial" pitchFamily="34" charset="0"/>
            </a:endParaRPr>
          </a:p>
          <a:p>
            <a:endParaRPr lang="ru-RU">
              <a:latin typeface="Arial" pitchFamily="34" charset="0"/>
            </a:endParaRPr>
          </a:p>
          <a:p>
            <a:endParaRPr lang="ru-RU">
              <a:latin typeface="Arial" pitchFamily="34" charset="0"/>
            </a:endParaRPr>
          </a:p>
          <a:p>
            <a:endParaRPr lang="ru-RU">
              <a:latin typeface="Arial" pitchFamily="34" charset="0"/>
            </a:endParaRPr>
          </a:p>
          <a:p>
            <a:endParaRPr lang="ru-RU">
              <a:latin typeface="Arial" pitchFamily="34" charset="0"/>
            </a:endParaRPr>
          </a:p>
          <a:p>
            <a:endParaRPr lang="ru-RU">
              <a:latin typeface="Arial" pitchFamily="34" charset="0"/>
            </a:endParaRPr>
          </a:p>
          <a:p>
            <a:endParaRPr lang="ru-RU">
              <a:latin typeface="Arial" pitchFamily="34" charset="0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395288" y="5157788"/>
            <a:ext cx="2376487" cy="1508125"/>
          </a:xfrm>
          <a:prstGeom prst="rect">
            <a:avLst/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6-ти </a:t>
            </a:r>
          </a:p>
          <a:p>
            <a:pPr algn="ctr"/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главным распорядителям</a:t>
            </a: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3275856" y="5157192"/>
            <a:ext cx="2376488" cy="1508125"/>
          </a:xfrm>
          <a:prstGeom prst="rect">
            <a:avLst/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11-ти </a:t>
            </a:r>
          </a:p>
          <a:p>
            <a:pPr algn="ctr"/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разделам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бюджетной классификации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6012160" y="5157192"/>
            <a:ext cx="2374900" cy="1508125"/>
          </a:xfrm>
          <a:prstGeom prst="rect">
            <a:avLst/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20 -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муниципальной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программы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331640" y="1484784"/>
            <a:ext cx="6336704" cy="7920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РАСХОДЫ </a:t>
            </a:r>
            <a:r>
              <a:rPr lang="ru-RU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БЮДЖЕТА - </a:t>
            </a:r>
            <a:r>
              <a:rPr lang="ru-RU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выплачиваемые из бюджета </a:t>
            </a:r>
            <a:r>
              <a:rPr lang="ru-RU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денежные средства </a:t>
            </a:r>
            <a:endParaRPr lang="ru-RU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835696" y="2924944"/>
            <a:ext cx="5112568" cy="864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Расходы бюджета распределены по :</a:t>
            </a:r>
          </a:p>
        </p:txBody>
      </p:sp>
      <p:sp>
        <p:nvSpPr>
          <p:cNvPr id="17" name="AutoShape 12"/>
          <p:cNvSpPr>
            <a:spLocks noChangeArrowheads="1"/>
          </p:cNvSpPr>
          <p:nvPr/>
        </p:nvSpPr>
        <p:spPr bwMode="auto">
          <a:xfrm rot="1452757">
            <a:off x="1740134" y="3955126"/>
            <a:ext cx="323850" cy="1008063"/>
          </a:xfrm>
          <a:prstGeom prst="downArrow">
            <a:avLst>
              <a:gd name="adj1" fmla="val 50000"/>
              <a:gd name="adj2" fmla="val 58364"/>
            </a:avLst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rgbClr val="000000"/>
              </a:solidFill>
            </a:endParaRPr>
          </a:p>
        </p:txBody>
      </p:sp>
      <p:sp>
        <p:nvSpPr>
          <p:cNvPr id="18" name="AutoShape 12"/>
          <p:cNvSpPr>
            <a:spLocks noChangeArrowheads="1"/>
          </p:cNvSpPr>
          <p:nvPr/>
        </p:nvSpPr>
        <p:spPr bwMode="auto">
          <a:xfrm>
            <a:off x="4283968" y="4077072"/>
            <a:ext cx="323850" cy="863600"/>
          </a:xfrm>
          <a:prstGeom prst="downArrow">
            <a:avLst>
              <a:gd name="adj1" fmla="val 50000"/>
              <a:gd name="adj2" fmla="val 58364"/>
            </a:avLst>
          </a:prstGeom>
          <a:noFill/>
          <a:ln w="25400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rgbClr val="000000"/>
              </a:solidFill>
            </a:endParaRPr>
          </a:p>
        </p:txBody>
      </p:sp>
      <p:sp>
        <p:nvSpPr>
          <p:cNvPr id="19" name="AutoShape 12"/>
          <p:cNvSpPr>
            <a:spLocks noChangeArrowheads="1"/>
          </p:cNvSpPr>
          <p:nvPr/>
        </p:nvSpPr>
        <p:spPr bwMode="auto">
          <a:xfrm rot="19704288">
            <a:off x="6977511" y="3881176"/>
            <a:ext cx="371475" cy="1041400"/>
          </a:xfrm>
          <a:prstGeom prst="downArrow">
            <a:avLst>
              <a:gd name="adj1" fmla="val 50000"/>
              <a:gd name="adj2" fmla="val 58364"/>
            </a:avLst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rgbClr val="000000"/>
              </a:solidFill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33" grpId="0"/>
      <p:bldP spid="10" grpId="0" animBg="1"/>
      <p:bldP spid="12" grpId="0" animBg="1"/>
      <p:bldP spid="13" grpId="0" animBg="1"/>
      <p:bldP spid="17" grpId="0" animBg="1"/>
      <p:bldP spid="18" grpId="0" animBg="1"/>
      <p:bldP spid="1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24591</TotalTime>
  <Words>1469</Words>
  <Application>Microsoft Office PowerPoint</Application>
  <PresentationFormat>Экран (4:3)</PresentationFormat>
  <Paragraphs>300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Презентация PowerPoint</vt:lpstr>
      <vt:lpstr>Цели создания открытого бюджета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БЮДЖЕТНЫЙ  ПРОЦЕСС - ежегодное формирование и исполнение бюджета:  1. Утверждение бюджета очередного года.  2. Исполнение бюджета в текущем году.  3. Формирование отчета об исполнении бюджета  предыдущего года.  4. Утверждение отчета об исполнении  бюджета  предыдущего года.  5. Составление проекта бюджета очередного года.  6. Рассмотрение проекта бюджета очередного года.  </vt:lpstr>
      <vt:lpstr>Презентация PowerPoint</vt:lpstr>
      <vt:lpstr>Презентация PowerPoint</vt:lpstr>
      <vt:lpstr>Структура налоговых и неналоговых доходов бюджета  муниципального округа Первоуральск  на 2025 год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Denushins</dc:creator>
  <cp:lastModifiedBy>User</cp:lastModifiedBy>
  <cp:revision>1530</cp:revision>
  <dcterms:modified xsi:type="dcterms:W3CDTF">2024-12-04T04:24:35Z</dcterms:modified>
</cp:coreProperties>
</file>