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95" r:id="rId4"/>
    <p:sldId id="290" r:id="rId5"/>
    <p:sldId id="304" r:id="rId6"/>
    <p:sldId id="305" r:id="rId7"/>
    <p:sldId id="291" r:id="rId8"/>
    <p:sldId id="292" r:id="rId9"/>
    <p:sldId id="306" r:id="rId10"/>
    <p:sldId id="307" r:id="rId11"/>
    <p:sldId id="267" r:id="rId12"/>
    <p:sldId id="265" r:id="rId13"/>
    <p:sldId id="312" r:id="rId14"/>
    <p:sldId id="296" r:id="rId15"/>
    <p:sldId id="293" r:id="rId16"/>
    <p:sldId id="280" r:id="rId17"/>
    <p:sldId id="288" r:id="rId18"/>
    <p:sldId id="282" r:id="rId19"/>
    <p:sldId id="308" r:id="rId20"/>
    <p:sldId id="309" r:id="rId21"/>
    <p:sldId id="310" r:id="rId22"/>
    <p:sldId id="284" r:id="rId23"/>
    <p:sldId id="311" r:id="rId24"/>
    <p:sldId id="289" r:id="rId25"/>
    <p:sldId id="294" r:id="rId26"/>
    <p:sldId id="297" r:id="rId27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57" autoAdjust="0"/>
  </p:normalViewPr>
  <p:slideViewPr>
    <p:cSldViewPr>
      <p:cViewPr>
        <p:scale>
          <a:sx n="120" d="100"/>
          <a:sy n="120" d="100"/>
        </p:scale>
        <p:origin x="-534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2FA1-7522-47EF-8000-223AE3159D0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C69C-5139-4672-A6DF-3A201138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vadm.ru/struktura-administracii/finansovoe-upravlenie/publichnyj-bjudzhet/kontrolnye-meroprijatija/" TargetMode="External"/><Relationship Id="rId2" Type="http://schemas.openxmlformats.org/officeDocument/2006/relationships/hyperlink" Target="http://sp-pervouralsk.ru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upki.gov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vadm1732" TargetMode="External"/><Relationship Id="rId2" Type="http://schemas.openxmlformats.org/officeDocument/2006/relationships/hyperlink" Target="https://prvadm.ru/struktura-administracii/komitet-po-pravovoj-rabote-i-municipalnoj-sluzhbe/protivodejstvie-korrupc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vadm.ru/struktura-administracii/komitet-po-pravovoj-rabote-i-municipalnoj-sluzhbe/protivodejstvie-korrupcii/doklady-otchety-statisticheskaja-informacija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vadm.ru/struktura-administracii/komitet-po-pravovoj-rabote-i-municipalnoj-sluzhbe/protivodejstvie-korrupcii/normativnye-pravovye-i-inye-akty-v-sfere-protivodejstvija-korrupcii/normativno-pravovye-akty-gorodskogo-okruga-pervourals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duma.ru/ezavisimiya-ekspertiza-2023.html" TargetMode="External"/><Relationship Id="rId2" Type="http://schemas.openxmlformats.org/officeDocument/2006/relationships/hyperlink" Target="https://prvadm.ru/nezavisimaja-jekspertiz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42"/>
            <a:ext cx="914277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589240"/>
            <a:ext cx="79208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9" y="284163"/>
            <a:ext cx="2581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  ИСПОЛНЕНИИ В 2024 ГОДУ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ПЛАНА МЕРОПРИЯТИЙ ОРГАНОВ МЕСТНОГО САМОУПРАВЛЕНИЯ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ГОРОДСКОГО ОКРУГА ПЕРВОУРАЛЬСК ПО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ПРОТИВОДЕЙСТВИЮ КОРРУПЦИИ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2021 – 2024 ГОДЫ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269" y="123682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669" y="84662"/>
            <a:ext cx="8858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08" y="650836"/>
            <a:ext cx="91130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Уведомления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возникновении (возможном возникновении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конфликта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интересов</a:t>
            </a:r>
            <a:endParaRPr lang="ru-RU" b="1" i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281174" y="3571365"/>
            <a:ext cx="859765" cy="35077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42625" y="4110888"/>
            <a:ext cx="2797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конфликта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 состояло: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отводе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самоотводе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99692" y="2564904"/>
            <a:ext cx="1" cy="479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281174" y="2564904"/>
            <a:ext cx="0" cy="479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51960" y="978406"/>
            <a:ext cx="2627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Уведомления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s://avatars.mds.yandex.net/i?id=b5718582c9af848bb7622181ba783b76-4809764-images-thumbs&amp;ref=rim&amp;n=33&amp;w=146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" y="1556792"/>
            <a:ext cx="1368152" cy="16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692" y="3356992"/>
            <a:ext cx="288032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Муниципальные служащие:</a:t>
            </a:r>
          </a:p>
          <a:p>
            <a:pPr lvl="0"/>
            <a:r>
              <a:rPr lang="ru-RU" sz="1600" b="1" dirty="0" smtClean="0"/>
              <a:t>2021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– </a:t>
            </a: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/>
              <a:t> </a:t>
            </a:r>
            <a:r>
              <a:rPr lang="ru-RU" sz="1600" b="1" dirty="0" smtClean="0"/>
              <a:t>уведомления</a:t>
            </a:r>
          </a:p>
          <a:p>
            <a:pPr lvl="0"/>
            <a:r>
              <a:rPr lang="ru-RU" sz="1600" b="1" dirty="0" smtClean="0"/>
              <a:t>2022 – </a:t>
            </a:r>
            <a:r>
              <a:rPr lang="ru-RU" sz="1600" b="1" dirty="0" smtClean="0">
                <a:solidFill>
                  <a:srgbClr val="FF0000"/>
                </a:solidFill>
              </a:rPr>
              <a:t>6</a:t>
            </a:r>
            <a:r>
              <a:rPr lang="ru-RU" sz="1600" b="1" dirty="0" smtClean="0"/>
              <a:t> уведомлений</a:t>
            </a:r>
          </a:p>
          <a:p>
            <a:pPr lvl="0"/>
            <a:r>
              <a:rPr lang="ru-RU" sz="1600" b="1" dirty="0" smtClean="0"/>
              <a:t>2023 –</a:t>
            </a:r>
            <a:r>
              <a:rPr lang="ru-RU" sz="1600" b="1" dirty="0" smtClean="0">
                <a:solidFill>
                  <a:srgbClr val="FF0000"/>
                </a:solidFill>
              </a:rPr>
              <a:t> 9 </a:t>
            </a:r>
            <a:r>
              <a:rPr lang="ru-RU" sz="1600" b="1" dirty="0" smtClean="0"/>
              <a:t>уведомлений</a:t>
            </a:r>
          </a:p>
          <a:p>
            <a:pPr lvl="0"/>
            <a:r>
              <a:rPr lang="ru-RU" sz="1600" b="1" dirty="0" smtClean="0"/>
              <a:t>2024 – </a:t>
            </a:r>
            <a:r>
              <a:rPr lang="ru-RU" sz="1600" b="1" dirty="0" smtClean="0">
                <a:solidFill>
                  <a:srgbClr val="FF0000"/>
                </a:solidFill>
              </a:rPr>
              <a:t>8 </a:t>
            </a:r>
            <a:r>
              <a:rPr lang="ru-RU" sz="1600" b="1" dirty="0" smtClean="0"/>
              <a:t>уведомлений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692" y="4908937"/>
            <a:ext cx="288032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Руководители муниципальных организаций:</a:t>
            </a:r>
          </a:p>
          <a:p>
            <a:pPr lvl="0"/>
            <a:r>
              <a:rPr lang="ru-RU" sz="1600" b="1" dirty="0" smtClean="0"/>
              <a:t>2021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– </a:t>
            </a:r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sz="1600" b="1" dirty="0" smtClean="0"/>
              <a:t>уведомление</a:t>
            </a:r>
          </a:p>
          <a:p>
            <a:pPr lvl="0"/>
            <a:r>
              <a:rPr lang="ru-RU" sz="1600" b="1" dirty="0" smtClean="0"/>
              <a:t>2022 – </a:t>
            </a:r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b="1" dirty="0" smtClean="0"/>
              <a:t> уведомление</a:t>
            </a:r>
          </a:p>
          <a:p>
            <a:pPr lvl="0"/>
            <a:r>
              <a:rPr lang="ru-RU" sz="1600" b="1" dirty="0" smtClean="0"/>
              <a:t>2023 –</a:t>
            </a:r>
            <a:r>
              <a:rPr lang="ru-RU" sz="1600" b="1" dirty="0" smtClean="0">
                <a:solidFill>
                  <a:srgbClr val="FF0000"/>
                </a:solidFill>
              </a:rPr>
              <a:t> 5 </a:t>
            </a:r>
            <a:r>
              <a:rPr lang="ru-RU" sz="1600" b="1" dirty="0" smtClean="0"/>
              <a:t>уведомлений</a:t>
            </a:r>
          </a:p>
          <a:p>
            <a:pPr lvl="0"/>
            <a:r>
              <a:rPr lang="ru-RU" sz="1600" b="1" dirty="0" smtClean="0"/>
              <a:t>2024 – </a:t>
            </a:r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/>
              <a:t> уведомления</a:t>
            </a:r>
            <a:endParaRPr lang="ru-RU" sz="1600" b="1" dirty="0"/>
          </a:p>
        </p:txBody>
      </p:sp>
      <p:pic>
        <p:nvPicPr>
          <p:cNvPr id="23" name="Picture 2" descr="https://avatars.mds.yandex.net/i?id=7b027a17cada702024a752463d5b13945759145e-755068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36" y="1433279"/>
            <a:ext cx="3064668" cy="17823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05280" y="3526113"/>
            <a:ext cx="3037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поступивших уведомлений о возможном возникновении конфликта интересов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5163" y="5118857"/>
            <a:ext cx="2156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НЕ ПРОВОДИЛИСЬ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074903" y="4580248"/>
            <a:ext cx="860285" cy="5386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048936" y="5533419"/>
            <a:ext cx="932293" cy="320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https://businessman.ru/static/img/a/98582/463132/76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5" y="1433281"/>
            <a:ext cx="2793872" cy="18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0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7984" y="48374"/>
            <a:ext cx="829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478149" y="3851096"/>
            <a:ext cx="284960" cy="76083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7914" y="3140969"/>
            <a:ext cx="4260070" cy="864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оличество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проведенных заседаний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комиссии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31.05.2024, 05.11.2024,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13.12.2024)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836712"/>
            <a:ext cx="4320480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омиссия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Администрации городского округа Первоуральск по соблюдению требований к служебному поведению муниципальных служащих и урегулированию конфликта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064" y="4365104"/>
            <a:ext cx="405736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Материалы проверки о предоставлении муниципальными служащими недостоверных (неполных) сведений о доходах, расходах, об имуществе и обязательствах имущественного характера –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Уведомления муниципальных служащих о возможном возникновении конфликта интересов–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7142" y="836712"/>
            <a:ext cx="435597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омиссия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соблюдению требований к служебному поведению руководителей муниципальных учреждений, муниципальных унитарных предприятий, подведомственных Администрации городского округа Первоуральск,  и урегулированию конфликта интересов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3140969"/>
            <a:ext cx="4275094" cy="864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оличество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проведенных заседаний комиссии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.04.2024,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27.12.2024)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85652" y="4391485"/>
            <a:ext cx="417746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Уведомления руководителей муниципальных организаций о возможном возникновении конфликта интересов -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15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1772"/>
            <a:ext cx="6048672" cy="31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4813997"/>
            <a:ext cx="8496944" cy="16346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704" y="1636463"/>
            <a:ext cx="250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МУНИЦИПАЛЬНЫЕ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СЛУЖАЩИЕ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4644" y="1666821"/>
            <a:ext cx="277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РУКОВОДИТЕЛИ МУНИЦИПАЛЬНЫХ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ОРГАНИЗАЦИЙ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068" y="69269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 нарушений антикоррупционного законодательства, допустивших муниципальными служащими и руководителями муниципальных организаций</a:t>
            </a: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149430" y="1682557"/>
            <a:ext cx="408274" cy="3078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00192" y="1716118"/>
            <a:ext cx="348904" cy="274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7504" y="57245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itchFamily="34" charset="0"/>
                <a:cs typeface="Arial" pitchFamily="34" charset="0"/>
              </a:rPr>
              <a:t>Сохраняется тенденция сокращения количества нарушений антикоррупционного законодательства, допущенных муниципальными служащими и  руководителями муниципальных организаций.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6633" y="3038137"/>
            <a:ext cx="1893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нарушения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связанные с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предоставлением недостоверных (неполных) сведений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доходах, об имуществе и обязательствах имущественного характера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047398" y="3284031"/>
            <a:ext cx="318468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0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807" y="156841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МУНИЦИПАЛЬНЫЕ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СЛУЖАЩИЕ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6925" y="1589740"/>
            <a:ext cx="3203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РУКОВОДИТЕЛИ МУНИЦИПАЛЬНЫХ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ОРГАНИЗАЦИЙ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895" y="692696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 лиц, привлеченных к дисциплинарной ответственности за нарушение антикоррупционного законодательства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229628" y="1589740"/>
            <a:ext cx="309923" cy="2953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26925" y="1656905"/>
            <a:ext cx="301998" cy="265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89B2A6-2BE5-48C1-9251-F0EAB28A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4" y="2780929"/>
            <a:ext cx="3993808" cy="3003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EAB376-E097-4C0C-8897-02E665E1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73" y="2784885"/>
            <a:ext cx="3924720" cy="299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97ADBD-F31F-40AD-8E6D-0D567BB1BB5C}"/>
              </a:ext>
            </a:extLst>
          </p:cNvPr>
          <p:cNvSpPr txBox="1"/>
          <p:nvPr/>
        </p:nvSpPr>
        <p:spPr>
          <a:xfrm>
            <a:off x="274895" y="4574020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12,26%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4578216-28BE-4CCA-89B1-42CBCFFECD72}"/>
              </a:ext>
            </a:extLst>
          </p:cNvPr>
          <p:cNvSpPr txBox="1"/>
          <p:nvPr/>
        </p:nvSpPr>
        <p:spPr>
          <a:xfrm>
            <a:off x="1219135" y="4574020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10,52%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86CF570-0E06-42F1-A6AB-EDC4320655FC}"/>
              </a:ext>
            </a:extLst>
          </p:cNvPr>
          <p:cNvSpPr txBox="1"/>
          <p:nvPr/>
        </p:nvSpPr>
        <p:spPr>
          <a:xfrm>
            <a:off x="2183281" y="4807754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0,59%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CF48448-7A41-4A6A-A9D0-EFD2E87F290D}"/>
              </a:ext>
            </a:extLst>
          </p:cNvPr>
          <p:cNvSpPr txBox="1"/>
          <p:nvPr/>
        </p:nvSpPr>
        <p:spPr>
          <a:xfrm>
            <a:off x="3131840" y="4871782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0,00%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B902640-4392-4557-A99E-0CA2D783B1F0}"/>
              </a:ext>
            </a:extLst>
          </p:cNvPr>
          <p:cNvSpPr txBox="1"/>
          <p:nvPr/>
        </p:nvSpPr>
        <p:spPr>
          <a:xfrm>
            <a:off x="5249671" y="4529326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18,33%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C83FD3E-0D7E-49A2-8F82-5503184E8D8C}"/>
              </a:ext>
            </a:extLst>
          </p:cNvPr>
          <p:cNvSpPr txBox="1"/>
          <p:nvPr/>
        </p:nvSpPr>
        <p:spPr>
          <a:xfrm>
            <a:off x="6228184" y="4886507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0,00%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E5922E8-EA78-450F-B15D-EBD9F8B4C229}"/>
              </a:ext>
            </a:extLst>
          </p:cNvPr>
          <p:cNvSpPr txBox="1"/>
          <p:nvPr/>
        </p:nvSpPr>
        <p:spPr>
          <a:xfrm>
            <a:off x="8163039" y="4913516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0,00%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04D2232-C405-48C5-B0BE-1B9B124A121B}"/>
              </a:ext>
            </a:extLst>
          </p:cNvPr>
          <p:cNvSpPr txBox="1"/>
          <p:nvPr/>
        </p:nvSpPr>
        <p:spPr>
          <a:xfrm>
            <a:off x="7192984" y="4886507"/>
            <a:ext cx="471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3,27%</a:t>
            </a:r>
          </a:p>
        </p:txBody>
      </p:sp>
    </p:spTree>
    <p:extLst>
      <p:ext uri="{BB962C8B-B14F-4D97-AF65-F5344CB8AC3E}">
        <p14:creationId xmlns:p14="http://schemas.microsoft.com/office/powerpoint/2010/main" val="216175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069" y="692696"/>
            <a:ext cx="833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мониторингу, повышению эффективности контроля за соблюдением запретов, ограничений и требований, установленных в целях противодействия коррупции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78453" y="1916832"/>
            <a:ext cx="338437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соблюдения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гражданами, замещавшими должности муниципальной службы, ограничений при заключении ими после ухода с муниципальной службы трудового договора и (или) гражданско-правового договора в случаях, предусмотренных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6352" y="1916832"/>
            <a:ext cx="249631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itchFamily="34" charset="0"/>
                <a:cs typeface="Arial" pitchFamily="34" charset="0"/>
              </a:rPr>
              <a:t>Контроль исполнения муниципальными служащими обязанности по предварительному уведомлению представителя нанимателя о намерении выполнять иную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оплачиваемую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5836" y="6073251"/>
            <a:ext cx="3528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ПРОВОДИЛИСЬ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08957" y="3767172"/>
            <a:ext cx="0" cy="426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75345" y="1918738"/>
            <a:ext cx="256013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 муниципальными служащими обязанности по уведомлению 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фактах обращений в целях склонения их к совершению коррупционных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правонарушений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496" y="4122040"/>
            <a:ext cx="226630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уведомления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2022 –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2023 –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–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6504" y="4223743"/>
            <a:ext cx="244827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уведомлений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2022 –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2023 –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уведомления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–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4250836"/>
            <a:ext cx="2375251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уведомлений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2023 –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(материалы направлены в правоохранительные органы, возбуждено 1 уголовное дело)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94511" y="3734620"/>
            <a:ext cx="0" cy="356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892820" y="3734620"/>
            <a:ext cx="0" cy="51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s://kartinkof.club/uploads/posts/2023-05/1683446516_kartinkof-club-p-kontrol-kartin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3" y="5329316"/>
            <a:ext cx="2667621" cy="13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94" y="0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1241" y="918601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618" y="719278"/>
            <a:ext cx="87646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Осуществление ежегодной оценки коррупционных рисков, возникающих при реализации муниципальных функций</a:t>
            </a:r>
            <a:r>
              <a:rPr lang="ru-RU" b="1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618" y="1365609"/>
            <a:ext cx="8687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органах местного самоуправления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проведены оценки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коррупционных рисков, по результатам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которых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пересмотрены перечни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коррупционно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опасных функций и перечни должностей с коррупционными рисками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DE8EDF-6D17-4DB0-8D43-738B5390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80" y="2337019"/>
            <a:ext cx="3699555" cy="4515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E80878-30AC-41BB-A9F3-8103D2E3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527389"/>
            <a:ext cx="3384375" cy="42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3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195" y="539724"/>
            <a:ext cx="8820472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Правовое просвещение по вопросам противодействия коррупции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887" y="1162923"/>
            <a:ext cx="475957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600"/>
              </a:lnSpc>
              <a:spcBef>
                <a:spcPts val="4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Методические семинары с муниципальными служащими  и руководителями муниципальных учреждений по теме: </a:t>
            </a:r>
            <a:r>
              <a:rPr lang="ru-RU"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«Основные новеллы в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заполнение соответствующей формы справки в 2024 году (за отчетный 2023 год)»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(11.03.2024, 12.03.2024, 13.03.2024, 14.03.2024)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962" y="3258195"/>
            <a:ext cx="4599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Методический семинар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«Конфликт интересов: </a:t>
            </a:r>
          </a:p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понятие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виды, последствия,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судебная</a:t>
            </a:r>
          </a:p>
          <a:p>
            <a:pPr algn="just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практика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»   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(06.12.2024)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just01\Desktop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1857721" cy="21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4652" y="3996859"/>
            <a:ext cx="4691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Проведены разъяснительные мероприятия с лицами, впервые поступившими на муниципальную службу 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форме консультаций 24 служащим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476" y="5009649"/>
            <a:ext cx="4781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Распространены среди муниципальных служащих и работников муниципальных организаций методические материалы (памятки, брошюры) об уголовной ответственности за коррупционные </a:t>
            </a:r>
            <a:r>
              <a:rPr lang="ru-RU"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правонарушения, </a:t>
            </a:r>
            <a:r>
              <a:rPr lang="ru-RU" sz="1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 порядке уведомления о выполнении иной оплачиваемой работы, о функционировании «телефона доверия»</a:t>
            </a:r>
            <a:endParaRPr lang="ru-RU" sz="1400" i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122" name="Picture 2" descr="C:\Users\just01\Desktop\КОРРУПЦИЯ\УЧЕБЫ, семинары по коррупции\2024\Семинар УО и Админ - 06.12.2024\Фот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27527"/>
            <a:ext cx="1835849" cy="25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ust01\Desktop\КОРРУПЦИЯ\УЧЕБЫ, семинары по коррупции\2024\Семинар УО и Админ - 06.12.2024\Фото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05" y="3747487"/>
            <a:ext cx="1432103" cy="20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ust01\Desktop\КОРРУПЦИЯ\УЧЕБЫ, семинары по коррупции\2024\Семинар УО и Админ - 06.12.2024\Фото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33" y="4610720"/>
            <a:ext cx="1205575" cy="17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rvadm.ru/wp-content/uploads/2023/03/IMG-20230306-WA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11" y="1268760"/>
            <a:ext cx="2070331" cy="19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6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 муниципальных служащих, прошедших обучение по антикоррупционной тематике, в  виде прохождения курсов повышения квалификации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4858" y="3717032"/>
            <a:ext cx="2744979" cy="28153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в должностные обязанности которых входит участие по противодействию коррупции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16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100% от общего количества муниципальных служащих данной категории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7507" y="3717032"/>
            <a:ext cx="2648986" cy="28372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впервые поступивших на должности муниципальной службы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– 21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87,5% от общего количества муниципальных служащих данной категории)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8576" y="3717032"/>
            <a:ext cx="2801652" cy="2833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 служащих, в должностные обязанности которых входит участие в проведении закупок товаров, работ,</a:t>
            </a:r>
          </a:p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услуг для обеспечения муниципальных нужд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92,8% от общего количества муниципальных служащих данной категории)</a:t>
            </a:r>
            <a:endParaRPr lang="ru-RU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avatars.mds.yandex.net/i?id=5e935a16cc89607bed4625e7601cf908_sr-55895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" y="1353299"/>
            <a:ext cx="3859180" cy="2147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0" name="Скругленный прямоугольник 9"/>
          <p:cNvSpPr/>
          <p:nvPr/>
        </p:nvSpPr>
        <p:spPr>
          <a:xfrm>
            <a:off x="4860032" y="1412776"/>
            <a:ext cx="3960440" cy="2001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Общее количество муниципальных служащих, прошедших обучение </a:t>
            </a:r>
          </a:p>
          <a:p>
            <a:pPr lvl="0" algn="ctr"/>
            <a:r>
              <a:rPr lang="ru-RU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антикоррупционной тематике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06" y="3212976"/>
            <a:ext cx="10175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0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ПРОТИВОДЕЙСТВИЕ КОРРУПЦИИ В СФЕРЕ УПРАВЛЕНИЯ И РАСПОРЯЖЕНИЯ  МУНИЦИПАЛЬНОЙ СОБСТВЕННОСТЬЮ, В БЮДЖЕТНОЙ СФЕРЕ, В СФЕРЕ ЗАКУПОК ТОВАРОВ, РАБОТ, УСЛУГ ДЛЯ ОБЕСПЕЧЕНИЯ МУНИЦИПАЛЬНЫХ НУЖД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43596"/>
              </p:ext>
            </p:extLst>
          </p:nvPr>
        </p:nvGraphicFramePr>
        <p:xfrm>
          <a:off x="251520" y="980729"/>
          <a:ext cx="8658708" cy="4260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5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Контрольные мероприятия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орган, проводивший проверку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Выявленные нарушения</a:t>
                      </a:r>
                    </a:p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25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использования муниципального имущества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 мероприятия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Выявлены  нарушения при управлении и распоряжении имуществом на сумму 214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182,17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Неэффективного, нецелевого использования имущества не установлено.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23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В бюджетной сфере –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контрольных мероприятия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Установлено 53 нарушений бюджетного законодательства Российской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Федерации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сумму 176 505,34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прокуратуру города Первоуральска для возбуждения дел об административных правонарушениях  направлены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материалы 9 проверок.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закупок товаров, работ, услуг для обеспечения муниципальных нужд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контрольных мероприятий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Установлено 30 нарушений в сфере закупок товаров, работ, услуг для муниципальных нужд на сумму                    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961,01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Liberation Mono"/>
                          <a:cs typeface="Arial" panose="020B0604020202020204" pitchFamily="34" charset="0"/>
                        </a:rPr>
                        <a:t>Информация о выявленных в ходе одного проверочного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ea typeface="Liberation Mono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Liberation Mono"/>
                          <a:cs typeface="Arial" panose="020B0604020202020204" pitchFamily="34" charset="0"/>
                        </a:rPr>
                        <a:t> мероприятия нарушений направлена в Управление ФАС по Свердловской области.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350276"/>
            <a:ext cx="8730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Результаты контрольных мероприятий размещены: 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официальном сайте Счетной палаты городского округа Первоуральск о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http://sp-pervouralsk.ru/activities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официальном сайте Администрации городского округа Первоуральск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https://prvadm.ru/struktura-administracii/finansovoe-upravlenie/publichnyj-bjudzhet/kontrolnye-meroprijatija/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prstClr val="black"/>
                </a:solidFill>
                <a:latin typeface="Liberation Serif"/>
                <a:ea typeface="Times New Roman"/>
                <a:cs typeface="Times New Roman"/>
              </a:rPr>
              <a:t>результаты проверок в сфере закупок товаров, работ, услуг </a:t>
            </a:r>
            <a:r>
              <a:rPr lang="ru-RU" sz="1200" b="1" dirty="0" smtClean="0">
                <a:solidFill>
                  <a:prstClr val="black"/>
                </a:solidFill>
                <a:latin typeface="Liberation Serif"/>
                <a:ea typeface="Times New Roman"/>
                <a:cs typeface="Times New Roman"/>
              </a:rPr>
              <a:t>размещены </a:t>
            </a:r>
            <a:r>
              <a:rPr lang="ru-RU" sz="1200" b="1" dirty="0">
                <a:solidFill>
                  <a:prstClr val="black"/>
                </a:solidFill>
                <a:latin typeface="Liberation Serif"/>
                <a:ea typeface="Times New Roman"/>
                <a:cs typeface="Times New Roman"/>
              </a:rPr>
              <a:t>в том числе  на официальном сайте Единой информационной системы  в сфере закупок </a:t>
            </a:r>
            <a:r>
              <a:rPr lang="en-US" sz="1200" b="1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zakupki</a:t>
            </a:r>
            <a:r>
              <a:rPr lang="ru-RU" sz="1200" b="1" u="sng" dirty="0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.</a:t>
            </a:r>
            <a:r>
              <a:rPr lang="en-US" sz="1200" b="1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gov</a:t>
            </a:r>
            <a:r>
              <a:rPr lang="ru-RU" sz="1200" b="1" u="sng" dirty="0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.</a:t>
            </a:r>
            <a:r>
              <a:rPr lang="en-US" sz="1200" b="1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ru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9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РАБОТЫ  ПО ПРЕДУПРЕЖДЕНИЮ КОРРУПЦИИ В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ОРГАНИЗАЦИЯХ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772816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Организованы и проведены методические занятия с руководителями муниципальных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организаций - </a:t>
            </a:r>
            <a:r>
              <a:rPr lang="ru-RU" sz="1400" b="1" spc="-5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12.03.2024, 14.03.2024,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06.12.2024                   </a:t>
            </a:r>
          </a:p>
          <a:p>
            <a:pPr lvl="0" algn="just"/>
            <a:endParaRPr lang="ru-RU" sz="1400" b="1" i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52" y="764704"/>
            <a:ext cx="382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Правовое просвещение по вопросам противодействия коррупции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3804" y="764704"/>
            <a:ext cx="4050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Методическое обеспечение деятельности по предупреждению коррупции 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3667" y="1926704"/>
            <a:ext cx="40578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Доведены обзоры практики </a:t>
            </a:r>
            <a:r>
              <a:rPr lang="ru-RU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правоприменения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сфере конфликта интересов, обзоры судебной практики, буклеты об ответственности за непринятие мер по предотвращению и (или) урегулированию конфликта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интересов</a:t>
            </a:r>
            <a:endParaRPr lang="ru-RU" sz="1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768" y="3645024"/>
            <a:ext cx="4057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Распространены памятки о типовых ситуациях, содержащих факты личной заинтересованности в сфере закупок товаров, работ, услуг, обзор которых разработан Минтрудом России</a:t>
            </a:r>
            <a:endParaRPr lang="ru-RU" sz="1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3667" y="4941168"/>
            <a:ext cx="4057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340" indent="-285750" algn="just"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Даны консультации по вопросам противодействия коррупции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718" y="2942367"/>
            <a:ext cx="4030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Мониторинг эффективности реализации мер по предупреждению коррупции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718" y="3933056"/>
            <a:ext cx="41747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kern="15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заседаниях комиссии по противодействию коррупцию в городском округе Первоуральск </a:t>
            </a:r>
            <a:r>
              <a:rPr lang="ru-RU" sz="1400" b="1" kern="15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(16.04.2024, 09.07.2024, 15.10.2024, 24.12.2024) </a:t>
            </a:r>
            <a:r>
              <a:rPr lang="ru-RU" sz="1400" kern="15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заслушаны доклады 6 руководителей по вопросу организации работы по предупреждению коррупции в подведомственных муниципальных учреждениях, муниципальных унитарных предприятиях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7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"/>
            <a:ext cx="814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 ПО ПРОТИВОДЕЙСТВИЮ КОРРУПЦИИ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ГОРОДСКОМ ОКРУГЕ ПЕРВОУРАЛЬСК НА 2021 - 2024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952" y="1298377"/>
            <a:ext cx="8157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УТВЕРЖДЕН РАСПОРЯЖЕНИЕМ ГЛАВЫ ГОРОДСКОГО ОКРУГА ПЕРВОУРАЛЬСК ОТ 24.12.2020 г. № 225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ПЛАНА МЕРОПРИЯТИЙ ПО ПРОТИВОДЕЙСТВИЮ КОРРУПЦИИВ ГОРОДСКОМ ОКРУГЕ ПЕРВОУРАЛЬСК НА 2021 - 2024 ГОДЫ И ПЕРЕЧНЯ ЦЕЛЕВЫХ ПОКАЗАТЕЛЕЙ ЭФФЕКТИВНОСТИ РЕАЛИЗАЦИИ ПЛАНА МЕРОПРИЯТИЙ ПО ПРОТИВОДЕЙСТВИЮ КОРРУПЦИИ </a:t>
            </a:r>
          </a:p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ГОРОДСКОМ ОКРУГЕ ПЕРВОУРАЛЬСК НА 2021 - 2024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 ред. распоряжений Главы городского округа Первоуральск от 25.06.2012 № 130, от 17.09.2021 № 194, от 29.12.2021 № 267, от 24.01.2024 №7)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42938" y="3945820"/>
            <a:ext cx="975889" cy="64168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67543" y="4871078"/>
            <a:ext cx="22413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>
                <a:solidFill>
                  <a:srgbClr val="FF0000"/>
                </a:solidFill>
                <a:latin typeface="Arial" pitchFamily="34" charset="0"/>
              </a:rPr>
              <a:t>Включает – 119 мероприятий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4025" y="4797603"/>
            <a:ext cx="280831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>
                <a:solidFill>
                  <a:srgbClr val="FF0000"/>
                </a:solidFill>
                <a:latin typeface="Arial" pitchFamily="34" charset="0"/>
              </a:rPr>
              <a:t>ПО 15 направлениям антикоррупционной деятельности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5095813"/>
            <a:ext cx="432048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10795" y="4865445"/>
            <a:ext cx="238724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>
                <a:solidFill>
                  <a:srgbClr val="FF0000"/>
                </a:solidFill>
                <a:latin typeface="Arial" pitchFamily="34" charset="0"/>
              </a:rPr>
              <a:t>Включает 11 целевых показателей реализации плана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РЕЗУЛЬТАТИВНОСТИ И ЭФФЕКТИВНОСТИ </a:t>
            </a:r>
            <a:r>
              <a:rPr lang="ru-RU" b="1" dirty="0">
                <a:latin typeface=""/>
              </a:rPr>
              <a:t>РАБОТЫ С ОБРАЩЕНИЯМИ ГРАЖДАН И ОРГАНИЗАЦИЙ ПО ФАКТАМ КОРРУПЦИИ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924" y="5485185"/>
            <a:ext cx="8215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just">
              <a:tabLst>
                <a:tab pos="342900" algn="l"/>
              </a:tabLst>
            </a:pP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РЕЗУЛЬТАТАМ СЛУЖЕБНЫХ ПРОВЕРОК ФАКТЫ О КОРРУПЦИИ  НЕ ПОДТВЕРДИЛИСЬ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836712"/>
            <a:ext cx="3960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 обращений, поступивших в органы местного самоуправления и муниципальные организации </a:t>
            </a:r>
            <a:endParaRPr lang="ru-RU" b="1" i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различным сферам деятельности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711" y="3815810"/>
            <a:ext cx="280831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2023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10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331обращение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760" y="2927344"/>
            <a:ext cx="280831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2021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18 880 обращений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711" y="3356992"/>
            <a:ext cx="280831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2022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10 683 обращений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94477"/>
            <a:ext cx="280831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2024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5 735 обращений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65018" y="836712"/>
            <a:ext cx="3851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 обращений, содержащих либо указывающих на коррупционные проявления со стороны муниципальных служащих и руководителей муниципальных организаций</a:t>
            </a:r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958517"/>
            <a:ext cx="36181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2021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4 электронных обращения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92081" y="3440966"/>
            <a:ext cx="361814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2022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4 электронных обращения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92081" y="3890373"/>
            <a:ext cx="36181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2023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2 электронных обращения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92081" y="4398041"/>
            <a:ext cx="36181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2024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 1 электронное обращение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448772"/>
            <a:ext cx="2304256" cy="95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ФУНКЦИОНИРОВАНИЯ «ТЕЛЕФОНА ДОВЕРИЯ» ДЛЯ СООБЩЕНИЯ ИНФОРМАЦИИ О КОРРУПЦИОННЫХ ПРОЯВЛЕНИЯХ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212" y="5435351"/>
            <a:ext cx="8775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tabLst>
                <a:tab pos="342900" algn="l"/>
              </a:tabLst>
            </a:pP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СООБЩЕНИЯ С ПРИЗНАКАМИ КОРРУПЦИОННЫХ И ИНЫХ ПРАВОНАРУШЕНИЙ НЕ ПОСТУПАЛИ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931" y="818127"/>
            <a:ext cx="6323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Положение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функционировании "телефона доверия" для сообщения информации о коррупционных проявлениях утверждено Постановлением Главы городского округа Первоуральск от 30.01.2024 г. № 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8192" y="2060848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«Телефон доверия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Первоуральск 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/3439/ 221-211 (добавочный номер 2)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– рассмотрение сообщений обеспечивается Администрацией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округа Первоуральск</a:t>
            </a:r>
          </a:p>
        </p:txBody>
      </p:sp>
      <p:pic>
        <p:nvPicPr>
          <p:cNvPr id="8194" name="Picture 2" descr="https://prvadm.ru/wp-content/uploads/2024/09/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4" y="1628800"/>
            <a:ext cx="1920117" cy="19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994" y="4149080"/>
            <a:ext cx="9040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Принимается и рассматривается информация о фактах коррупции в действиях лиц, замещающих муниципальные должности, муниципальных служащих, руководителей муниципальных учреждений и муниципальных предприятий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88" y="4980077"/>
            <a:ext cx="124204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E08142-79C9-44F2-9D54-3DE2E9BBD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423" y="605818"/>
            <a:ext cx="2434232" cy="34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905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ОБЕСПЕЧЕНИЕ ОТКРЫТОСТИ ДЕЯТЕЛЬНОСТИ ОРГАНОВ МЕСТНОГО САМОУПРАВЛЕНИЯ В СФЕРЕ ПРОТИВОДЕЙСТВИЯ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36880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Arial" pitchFamily="34" charset="0"/>
                <a:cs typeface="Arial" pitchFamily="34" charset="0"/>
              </a:rPr>
              <a:t>Информирование граждан о деятельности органов местного самоуправления в сфере противодействия коррупции, антикоррупционное просвещение граждан осуществляется средствами:</a:t>
            </a:r>
          </a:p>
          <a:p>
            <a:pPr algn="just"/>
            <a:r>
              <a:rPr lang="ru-RU" sz="1400" b="1" i="1" dirty="0">
                <a:latin typeface="Arial" pitchFamily="34" charset="0"/>
                <a:cs typeface="Arial" pitchFamily="34" charset="0"/>
              </a:rPr>
              <a:t> - официального сайта Администрации </a:t>
            </a:r>
            <a:r>
              <a:rPr lang="ru-RU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u="sng" dirty="0">
                <a:latin typeface="Arial" pitchFamily="34" charset="0"/>
                <a:cs typeface="Arial" pitchFamily="34" charset="0"/>
                <a:hlinkClick r:id="rId2"/>
              </a:rPr>
              <a:t>https://prvadm.ru/struktura-administracii/komitet-po-pravovoj-rabote-i-municipalnoj-sluzhbe/protivodejstvie-korrupcii/</a:t>
            </a:r>
            <a:endParaRPr lang="ru-RU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страницы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в официальной сети «ВКонтакте»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vk.com/prvadm1732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канала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в мессенджере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t.me/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prvadm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7"/>
            <a:ext cx="8928991" cy="412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905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itchFamily="34" charset="0"/>
              </a:rPr>
              <a:t>ОБЕСПЕЧЕНИЕ УЧАСТИЯ ИНСТИТУТОВ ГРАЖДАНСКОГО ОБЩЕСТВА В ПРОТИВОДЕЙСТВИИ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141" y="90872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Наиболее активно взаимодействующие в сфере противодействия коррупции общественные объединения и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908720"/>
            <a:ext cx="4266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мероприятий антикоррупционной направленности, проведенных в отчетный период с участием </a:t>
            </a: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объединений и </a:t>
            </a:r>
            <a:r>
              <a:rPr lang="ru-RU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43995B-5AB9-4642-9C54-AE959E61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49" y="2349399"/>
            <a:ext cx="4248472" cy="3311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520" y="2414993"/>
            <a:ext cx="427346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Общественная палата городского округа Первоуральск</a:t>
            </a:r>
            <a:endParaRPr lang="ru-RU" sz="14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471" y="3068960"/>
            <a:ext cx="4201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Первоуральское местное отделение общероссийской общественной организации «Ассоциация юристов России»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469" y="3933056"/>
            <a:ext cx="4309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Первоуральская организация профсоюза работников государственных учреждений и общественного обслуживания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20" y="4869160"/>
            <a:ext cx="4309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Первоуральская городская организация Профессионального союза работников народного образования и науки Российской Федерации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-31535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Целевые показатели реализации Плана мероприятий по противодействию коррупции в городском округе Первоуральск на 2021 – 2024 годы на 2024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77115"/>
              </p:ext>
            </p:extLst>
          </p:nvPr>
        </p:nvGraphicFramePr>
        <p:xfrm>
          <a:off x="143508" y="620688"/>
          <a:ext cx="8856984" cy="55930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1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п/п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Наименование показателей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Плановое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Достигнутое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заседаний комиссий по соблюдению требований к служебному поведению муниципальных служащих городского округа Первоуральск и урегулированию конфликта интересов в органах местного самоуправления городского округа Первоуральск, информация в отношении которых размещена на официальных сайтах органов местного самоуправления городского округа Первоуральск, от общего количества проведенных заседаний комиссий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лиц, замещающих должности муниципальной службы в органах местного самоуправления городского округа Первоуральск, представивших сведения о доходах, расходах, об имуществе и обязательствах имущественного характера, от общего количества муниципальных служащих, замещающих на 31 декабря года, предшествующего отчетному году, должности муниципальной службы в органах местного самоуправления городского округа Первоуральск и, осуществление полномочий по которым влечет за собой обязанность представлять такие сведения.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лиц, замещающих муниципальные должности городского округа Первоуральск, должности муниципальной службы в органах местного самоуправления городского округа Первоуральск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руководителей муниципальных учреждений городского округа Первоуральск,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3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32583"/>
              </p:ext>
            </p:extLst>
          </p:nvPr>
        </p:nvGraphicFramePr>
        <p:xfrm>
          <a:off x="251520" y="791746"/>
          <a:ext cx="8820979" cy="4820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п/п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Наименование показателей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Плановое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Достигнутое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1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8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доли лиц, замещающих должности муниципальной службы в органах местного самоуправления городского округа Первоуральск, допустивших представление недостоверных и (или) неполных сведений о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детей, от общего количества лиц, замещающих должности муниципальной службы в органах местного самоуправления городского округа Первоуральск, представляющих сведения о доходах, расходах, об имуществе и обязательствах имущественного характера.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96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лиц, замещающих должности муниципальной службы в органах местного самоуправления городского округа Первоуральск, в том числе ответственных за работу по профилактике коррупционных и иных правонарушений, прошедших обучение по программам антикоррупционной тематики.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проектов нормативных правовых актов городского округа Первоуральск, в отношении которых проводилась внутренняя антикоррупционная экспертиза, в общем количестве подготовленных нормативных правовых актов городского округа Первоуральск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обращений граждан, организаций (сообщений) о фактах коррупции или коррупционных проявлениях от общего количества обращений.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нарушений в сфере управления и распоряжения имуществом, находящимся в муниципальной собственности. </a:t>
                      </a:r>
                    </a:p>
                    <a:p>
                      <a:pPr algn="l"/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нарушений действующего законодательства при проведении конкурсов и аукционов на размещение заказов на закупку продукции для муниципальных нужд.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57089" y="5587305"/>
            <a:ext cx="878497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7089" y="0"/>
            <a:ext cx="8753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Целевые показатели реализации Плана мероприятий по противодействию коррупции в городском округе Первоуральск на 2021 – 2024 годы на 2024 год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5157192"/>
            <a:ext cx="8892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7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76672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ПОВЫШЕНИЕ ЭФФЕКТИВНОСТИ АНТИКОРРУПЦИОННОЙ ДЕЯТЕЛЬНОСТИ</a:t>
            </a:r>
            <a:endParaRPr lang="ru-RU" sz="18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70" y="548680"/>
            <a:ext cx="8898526" cy="1288107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об исполнении П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лана мероприятий по противодействию коррупции в городском округе Первоуральск на 2021 - 2024 годы  и перечня целевых показателей Плана мероприятий по противодействию коррупции в городском округе Первоуральск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2021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- 2024 годы, размещены на официальном сайте Администрации городского округа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Первоуральск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" y="2426816"/>
            <a:ext cx="8630530" cy="41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542" y="1700808"/>
            <a:ext cx="8959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https://prvadm.ru/struktura-administracii/komitet-po-pravovoj-rabote-i-municipalnoj-sluzhbe/protivodejstvie-korrupcii/doklady-otchety-statisticheskaja-informacija/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228" y="2185083"/>
            <a:ext cx="441390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cap="al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ЗаседаниЯ</a:t>
            </a:r>
            <a:r>
              <a:rPr lang="ru-RU" sz="16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cap="al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КомиссиИ</a:t>
            </a:r>
            <a:r>
              <a:rPr lang="ru-RU" sz="16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координации работы по противодействию коррупции </a:t>
            </a:r>
          </a:p>
          <a:p>
            <a:pPr algn="ctr"/>
            <a:r>
              <a:rPr lang="ru-RU" sz="16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городском округе </a:t>
            </a:r>
            <a:r>
              <a:rPr lang="ru-RU" sz="1600" cap="al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первоуральск</a:t>
            </a:r>
            <a:r>
              <a:rPr lang="ru-RU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7114" y="6262573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21391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746" y="86033"/>
            <a:ext cx="8218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ОБЕСПЕЧЕНЕИ ДЕЯТЕЛЬНОСТИ КОМИССИИ ПО КООРДИНАЦИИ РАБОТЫ ПО ПРОТИВОДЕЙСТВИЮ КОРРУПЦИИ В ГОРОДСКОМ ОКРУГЕ ПЕРВОУРАЛЬСК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2030" y="1038423"/>
            <a:ext cx="42725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cap="all" dirty="0">
                <a:solidFill>
                  <a:schemeClr val="tx1"/>
                </a:solidFill>
                <a:latin typeface="Arial" pitchFamily="34" charset="0"/>
              </a:rPr>
              <a:t>План работы комиссии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03451" y="4149080"/>
            <a:ext cx="1849839" cy="740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ЗАСЕДАНИЕ </a:t>
            </a: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.04.2024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4149081"/>
            <a:ext cx="1905700" cy="74066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ЗАСЕДАНИЕ </a:t>
            </a: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.07.2024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03451" y="5101625"/>
            <a:ext cx="1888261" cy="7187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ЗАСЕДАНИЕ </a:t>
            </a: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.10.2024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81861" y="5126665"/>
            <a:ext cx="1926166" cy="7187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24.12.2024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6000493" y="1556792"/>
            <a:ext cx="659739" cy="60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8577" y="3893854"/>
            <a:ext cx="37604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деятельности комиссии размещена на официальном сайте Администрации городского округа Первоуральск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https://prvadm.ru/struktura-administracii/komitet-po-pravovoj-rabote-i-municipalnoj-sluzhbe/protivodejstvie-korrupcii/komissija-po-koordinacii-raboty-po-protivodejstviju-korrupcii/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002911" y="3428998"/>
            <a:ext cx="712536" cy="614649"/>
          </a:xfrm>
          <a:prstGeom prst="downArrow">
            <a:avLst>
              <a:gd name="adj1" fmla="val 50000"/>
              <a:gd name="adj2" fmla="val 51871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just01\Desktop\V91GNPlOxcA-2167108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8" y="1091883"/>
            <a:ext cx="3503503" cy="26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4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365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6221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3110"/>
            <a:ext cx="8770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НОРМАТИВНОГО ПРАВОВОГО ОБЕСПЕЧЕНИЯ ДЕЯТЕЛЬНОСТИ ПО ПРОТИВОДЕЙСТВИЮ КОРРУПЦИИ</a:t>
            </a:r>
          </a:p>
        </p:txBody>
      </p:sp>
      <p:pic>
        <p:nvPicPr>
          <p:cNvPr id="2056" name="Picture 8" descr="https://avatars.mds.yandex.net/i?id=3b21ba2a9048a4fede98f73a2950187cfe37d65b-523485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19818"/>
            <a:ext cx="4176464" cy="39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6804248" y="2482745"/>
            <a:ext cx="712536" cy="484764"/>
          </a:xfrm>
          <a:prstGeom prst="downArrow">
            <a:avLst>
              <a:gd name="adj1" fmla="val 50000"/>
              <a:gd name="adj2" fmla="val 51871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1017311"/>
            <a:ext cx="417646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Анализ нормативных правовых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актов,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целях приведения их в соответствие с законодательством Российской Федерации и Свердловской области по противодействию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коррупции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262" y="1066744"/>
            <a:ext cx="329472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Юридические службы Администрации городского округа Первоуральск, аппарата Первоуральской городской Думы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720038" y="1441763"/>
            <a:ext cx="417643" cy="56356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8248" y="42725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Муниципальные нормативно - правовые размещены на официальном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сайте Администрации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городского округа Первоуральск в разделе «Противодействие коррупции»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/>
              </a:rPr>
              <a:t>https://prvadm.ru/struktura-administracii/komitet-po-pravovoj-rabote-i-municipalnoj-sluzhbe/protivodejstvie-korrupcii/normativnye-pravovye-i-inye-akty-v-sfere-protivodejstvija-korrupcii/normativno-pravovye-akty-gorodskogo-okruga-pervouralsk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1732" y="3068960"/>
            <a:ext cx="32947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ринято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16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муниципальных НПА в </a:t>
            </a:r>
            <a:r>
              <a:rPr lang="ru-R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сфере противодействия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937" y="79724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710" y="90172"/>
            <a:ext cx="8984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ПОВЫШЕНИЕ РЕЗУЛЬТАТИВНОСТИ АНТИКОРРУПЦИОННОЙ ЭКСПЕРТИЗЫ НОРМАТИВНЫХ ПРАВОВЫХ АКТОВ ГОРОДСКОГО ОКРУГА ПЕРВОУРАЛЬСК И ИХ ПРОЕКТОВ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2160" y="4450246"/>
            <a:ext cx="296272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выявлены </a:t>
            </a: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в </a:t>
            </a:r>
          </a:p>
          <a:p>
            <a:pPr lvl="0"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проектах НПА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568" y="2790159"/>
            <a:ext cx="3051022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СЛУЖБЫ  АДМИНИСТРАЦИИ, ПЕРВОУРАЛЬСКОЙ ГОРОДСКОЙ ДУМЫ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1956" y="5805264"/>
            <a:ext cx="322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устранены</a:t>
            </a:r>
            <a:endParaRPr lang="ru-RU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8590" y="4328511"/>
            <a:ext cx="2200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проектов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актов (100%)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148" y="753361"/>
            <a:ext cx="868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качества проведения антикоррупционной экспертизы действует Постановление Главы городского округа Первоуральск от 20.07.2010 N 1756  "Об утверждении Положения о порядке проведения антикоррупционной экспертизы нормативных правовых актов главы городского округа Первоуральск, Администрации городского округа Первоуральск и проектов нормативных правовых актов главы ГО Первоуральск, Администрации ГО Первоуральск"</a:t>
            </a: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(в ред. постановлений Главы городского округа Первоуральск  от 18.11.2016 </a:t>
            </a:r>
            <a:endParaRPr lang="ru-RU" sz="12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 от 10.04.2023 № 44, от  17.04.2024 № 53) 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3128105"/>
            <a:ext cx="2297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правовой акт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488835" y="3717032"/>
            <a:ext cx="464758" cy="40710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3279775" y="3317631"/>
            <a:ext cx="394132" cy="40196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6234084" y="3303327"/>
            <a:ext cx="373535" cy="37804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419676" y="4725124"/>
            <a:ext cx="419279" cy="40710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89793" y="3032785"/>
            <a:ext cx="3005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АНТИКОРРУПЦИОННАЯ ЭКСПЕРТИЗА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557" y="1953690"/>
            <a:ext cx="850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Обобщение результатов антикоррупционной экспертизы </a:t>
            </a:r>
          </a:p>
          <a:p>
            <a:pPr lvl="0" algn="ctr"/>
            <a:r>
              <a:rPr lang="ru-RU" b="1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нормативных правовых актов и  их проектов</a:t>
            </a:r>
            <a:endParaRPr lang="ru-RU" b="1" i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396245" y="5805264"/>
            <a:ext cx="687923" cy="353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4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710" y="90172"/>
            <a:ext cx="8984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ПОВЫШЕНИЕ РЕЗУЛЬТАТИВНОСТИ АНТИКОРРУПЦИОННОЙ ЭКСПЕРТИЗЫ НОРМАТИВНЫХ ПРАВОВЫХ АКТОВ ГОРОДСКОГО ОКРУГА ПЕРВОУРАЛЬСК И ИХ ПРОЕКТОВ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026" y="218333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роведена экспертиза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 (100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167" y="2936487"/>
            <a:ext cx="3059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роведена экспертиза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проектов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Устав городского округа Первоуральск (100%)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51" y="1141497"/>
            <a:ext cx="26412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ПРОКУРАТУРА 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ПЕРВОУРАЛЬСКА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48352" y="3300707"/>
            <a:ext cx="756" cy="25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026" y="3573016"/>
            <a:ext cx="301284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оступило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 прокурорского реагирования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устранении </a:t>
            </a:r>
            <a:r>
              <a:rPr lang="ru-RU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307" y="1158132"/>
            <a:ext cx="274104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 МИНЮСТА РОССИИ ПО СВЕРДЛОВСКОЙ ОБЛАСТИ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60367" y="1865955"/>
            <a:ext cx="0" cy="389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46037" y="2703690"/>
            <a:ext cx="0" cy="29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1530374" y="5423413"/>
            <a:ext cx="508139" cy="16158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3982" y="5157192"/>
            <a:ext cx="2919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выявлены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5969" y="5589240"/>
            <a:ext cx="3206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устранены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7363984" y="4957920"/>
            <a:ext cx="539877" cy="1671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727895"/>
            <a:ext cx="2493179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АНТИКОРРУПЦИОННАЯ ЭКСПЕРТИЗА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652121" y="1282639"/>
            <a:ext cx="521861" cy="344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55669" y="1292614"/>
            <a:ext cx="576064" cy="344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5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58165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86400" y="2046540"/>
            <a:ext cx="1330407" cy="1084796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3513" y="116631"/>
            <a:ext cx="9396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ПОВЫШЕНИЕ РЕЗУЛЬТАТИВНОСТИ  АНТИКОРРУПЦИОННОЙ ЭКСПЕРТИЗЫ </a:t>
            </a:r>
          </a:p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НОРМАТИВНО – ПРАВОВЫХ АКТОВ ГОРОДСКОГО ОКРУГА ПЕРВОУРАЛЬСК И ИХ ПРОЕКТОВ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1898" y="1546057"/>
            <a:ext cx="4736557" cy="15542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Размещение проектов  нормативных правовых актов для проведения независимой антикоррупционной экспертизы:</a:t>
            </a:r>
          </a:p>
          <a:p>
            <a:pPr algn="ctr"/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https://prvadm.ru/nezavisimaja-jekspertiza</a:t>
            </a:r>
            <a:r>
              <a:rPr lang="en-US" sz="1100" b="1" dirty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/</a:t>
            </a:r>
            <a:endParaRPr lang="ru-RU" sz="11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endParaRPr lang="ru-RU" sz="11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1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https://www.prvduma.ru/ezavisimiya-ekspertiza-2023.html</a:t>
            </a:r>
            <a:r>
              <a:rPr lang="ru-RU" sz="11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1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526" y="793527"/>
            <a:ext cx="8847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Ведение учета  и обобщение результатов независимой антикоррупционной экспертизы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05226" y="1623001"/>
            <a:ext cx="2031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проектов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актов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87624" y="1501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519223" y="2442974"/>
            <a:ext cx="432048" cy="39342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7941" y="3704832"/>
            <a:ext cx="19442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– 5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заключений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независимых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экспертов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Чуприянова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В.Н.,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Мельниковой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О.А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3672" y="3573016"/>
            <a:ext cx="16810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430" y="3581919"/>
            <a:ext cx="2015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1560" y="5782823"/>
            <a:ext cx="8010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по результатам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экспертиз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выявлены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835" y="3717032"/>
            <a:ext cx="1934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– 4 заключения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независимого эксперта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Чуприянова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474" y="3717032"/>
            <a:ext cx="1907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– 1 заключение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независимого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Чуприянова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8210" y="3716962"/>
            <a:ext cx="1916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1 заключение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независимого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Мельниковой О.А.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8210" y="3582195"/>
            <a:ext cx="2015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61457" y="3582195"/>
            <a:ext cx="2015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44842" y="5102027"/>
            <a:ext cx="416698" cy="680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>
            <a:off x="3204195" y="5102027"/>
            <a:ext cx="0" cy="680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148064" y="5101956"/>
            <a:ext cx="0" cy="680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314686" y="5102027"/>
            <a:ext cx="546771" cy="680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6942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269" y="123682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201" y="-21591"/>
            <a:ext cx="8253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198" y="563184"/>
            <a:ext cx="8637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Представление сведений о доходах, расходах, об имуществе и обязательствах имущественного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характера в 2024 году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1519" y="3728662"/>
            <a:ext cx="8568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Сведения о доходах, об имуществе и обязательствах имущественного характера за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2023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предоставили все муниципальные служащие и руководители -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от общего количества лиц, на которых возложена обязанность по представлению сведений о доходах.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Все муниципальные служащие и руководители муниципальных учреждений, обязанные предоставлять сведения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доходах своих, супруга (супруги) и несовершеннолетних детей, подключены к личному кабинету налогоплательщика. 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495" y="1536719"/>
            <a:ext cx="352839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доходах предоставили -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муниципальных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служащих</a:t>
            </a:r>
          </a:p>
          <a:p>
            <a:pPr lvl="0"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расходах предоставили -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муниципальных служащих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20072" y="1598370"/>
            <a:ext cx="369015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доходах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предоставили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руководитель муниципальных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170921" y="1363403"/>
            <a:ext cx="682245" cy="35158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269" y="123682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669" y="84662"/>
            <a:ext cx="8858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589" y="5605256"/>
            <a:ext cx="7978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Уволено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712831"/>
            <a:ext cx="91130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Сведения об анализе и проверках сведений о доходах, об имуществе и обязательствах имущественного характера, представленных в 2024 году</a:t>
            </a:r>
            <a:endParaRPr lang="ru-RU" b="1" i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122" y="4973102"/>
            <a:ext cx="177092" cy="1558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214" y="4879606"/>
            <a:ext cx="8445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Количество служащих и руководителей, сведения о доходах которых проанализированы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Количество проверок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8832" y="5354185"/>
            <a:ext cx="3957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Привлечено к ответственности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076" y="1556790"/>
            <a:ext cx="4079808" cy="603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СЛУЖАЩИЕ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2758" y="1556792"/>
            <a:ext cx="4030172" cy="603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РУКОВОДИТЕЛИ МУНИЦИПАЛЬНЫХ УЧРЕЖДЕНИЙ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5F2787-7506-4C90-A454-FDF71BDA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2276872"/>
            <a:ext cx="4149112" cy="24173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7B5B480-BBE3-4FE1-9B4F-C006304D247D}"/>
              </a:ext>
            </a:extLst>
          </p:cNvPr>
          <p:cNvSpPr/>
          <p:nvPr/>
        </p:nvSpPr>
        <p:spPr>
          <a:xfrm>
            <a:off x="298122" y="5198328"/>
            <a:ext cx="177092" cy="155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C5C298E-5DAC-43CE-856C-4A46396B5F17}"/>
              </a:ext>
            </a:extLst>
          </p:cNvPr>
          <p:cNvSpPr/>
          <p:nvPr/>
        </p:nvSpPr>
        <p:spPr>
          <a:xfrm>
            <a:off x="303076" y="5439889"/>
            <a:ext cx="177092" cy="1558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0B26ED9-23BF-440C-BD3D-AB367649E466}"/>
              </a:ext>
            </a:extLst>
          </p:cNvPr>
          <p:cNvSpPr/>
          <p:nvPr/>
        </p:nvSpPr>
        <p:spPr>
          <a:xfrm>
            <a:off x="294060" y="5696605"/>
            <a:ext cx="177092" cy="1558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13D9DE-C98D-4C3F-A064-442E963A0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758" y="2291354"/>
            <a:ext cx="4030172" cy="24265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0235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14580</TotalTime>
  <Words>2880</Words>
  <Application>Microsoft Office PowerPoint</Application>
  <PresentationFormat>Экран (4:3)</PresentationFormat>
  <Paragraphs>357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ЭФФЕКТИВНОСТИ АНТИКОРРУПЦИОННОЙ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Г. Барац</dc:creator>
  <cp:lastModifiedBy>Купцова А.Ф.</cp:lastModifiedBy>
  <cp:revision>690</cp:revision>
  <cp:lastPrinted>2019-04-16T05:16:38Z</cp:lastPrinted>
  <dcterms:modified xsi:type="dcterms:W3CDTF">2025-01-23T04:21:56Z</dcterms:modified>
</cp:coreProperties>
</file>