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0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47" r:id="rId14"/>
    <p:sldId id="445" r:id="rId15"/>
    <p:sldId id="446" r:id="rId16"/>
    <p:sldId id="443" r:id="rId17"/>
    <p:sldId id="390" r:id="rId18"/>
    <p:sldId id="436" r:id="rId19"/>
    <p:sldId id="444" r:id="rId20"/>
    <p:sldId id="378" r:id="rId21"/>
    <p:sldId id="335" r:id="rId22"/>
    <p:sldId id="434" r:id="rId23"/>
    <p:sldId id="433" r:id="rId24"/>
    <p:sldId id="336" r:id="rId25"/>
    <p:sldId id="394" r:id="rId26"/>
    <p:sldId id="343" r:id="rId27"/>
    <p:sldId id="313" r:id="rId28"/>
    <p:sldId id="342" r:id="rId29"/>
    <p:sldId id="422" r:id="rId30"/>
    <p:sldId id="442" r:id="rId31"/>
    <p:sldId id="402" r:id="rId32"/>
    <p:sldId id="403" r:id="rId33"/>
    <p:sldId id="399" r:id="rId34"/>
    <p:sldId id="346" r:id="rId35"/>
    <p:sldId id="437" r:id="rId36"/>
    <p:sldId id="352" r:id="rId37"/>
    <p:sldId id="387" r:id="rId38"/>
    <p:sldId id="367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6752" autoAdjust="0"/>
  </p:normalViewPr>
  <p:slideViewPr>
    <p:cSldViewPr>
      <p:cViewPr>
        <p:scale>
          <a:sx n="90" d="100"/>
          <a:sy n="90" d="100"/>
        </p:scale>
        <p:origin x="-229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03795772641792"/>
          <c:y val="0.12968530465651837"/>
          <c:w val="0.83083700998501198"/>
          <c:h val="0.6088478144598068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Число вакантных мест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FFFF0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065283410012932E-2"/>
                  <c:y val="-5.35663809515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863050317325168E-2"/>
                  <c:y val="-5.322257370811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064756050990568E-2"/>
                  <c:y val="-4.9170641838967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482799031988109E-2"/>
                  <c:y val="-3.822971291529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893115843199543E-2"/>
                  <c:y val="-4.0229970250079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13625866051014E-2"/>
                  <c:y val="5.279216514386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прогноз на 2025 год</c:v>
                </c:pt>
              </c:strCache>
            </c:strRef>
          </c:cat>
          <c:val>
            <c:numRef>
              <c:f>Лист1!$B$2:$B$9</c:f>
              <c:numCache>
                <c:formatCode>_-* #,##0\ _₽_-;\-* #,##0\ _₽_-;_-* "-"??\ _₽_-;_-@_-</c:formatCode>
                <c:ptCount val="8"/>
                <c:pt idx="0">
                  <c:v>1189</c:v>
                </c:pt>
                <c:pt idx="1">
                  <c:v>1259</c:v>
                </c:pt>
                <c:pt idx="2">
                  <c:v>1526</c:v>
                </c:pt>
                <c:pt idx="3">
                  <c:v>2418</c:v>
                </c:pt>
                <c:pt idx="4">
                  <c:v>1934</c:v>
                </c:pt>
                <c:pt idx="5">
                  <c:v>2537</c:v>
                </c:pt>
                <c:pt idx="6">
                  <c:v>2223</c:v>
                </c:pt>
                <c:pt idx="7">
                  <c:v>2082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908-4036-B8CE-A82AE2661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92352"/>
        <c:axId val="161093888"/>
      </c:line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Численность безработных граждан на конец отчетного периода, чел.</c:v>
                </c:pt>
              </c:strCache>
            </c:strRef>
          </c:tx>
          <c:spPr>
            <a:ln>
              <a:solidFill>
                <a:srgbClr val="CC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CC00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685413032335592E-2"/>
                  <c:y val="4.3553363041050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125481139338649E-2"/>
                  <c:y val="4.4213438307990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463233699951532E-2"/>
                  <c:y val="-4.082498177419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059363994866953E-2"/>
                  <c:y val="4.7126995045501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204772902232492E-2"/>
                  <c:y val="4.4517628035486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  <c:pt idx="7">
                  <c:v>прогноз на 2025 год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581</c:v>
                </c:pt>
                <c:pt idx="1">
                  <c:v>710</c:v>
                </c:pt>
                <c:pt idx="2">
                  <c:v>3821</c:v>
                </c:pt>
                <c:pt idx="3">
                  <c:v>684</c:v>
                </c:pt>
                <c:pt idx="4">
                  <c:v>500</c:v>
                </c:pt>
                <c:pt idx="5">
                  <c:v>350</c:v>
                </c:pt>
                <c:pt idx="6">
                  <c:v>220</c:v>
                </c:pt>
                <c:pt idx="7">
                  <c:v>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908-4036-B8CE-A82AE2661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09504"/>
        <c:axId val="161107968"/>
      </c:lineChart>
      <c:catAx>
        <c:axId val="1610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93888"/>
        <c:crosses val="autoZero"/>
        <c:auto val="1"/>
        <c:lblAlgn val="ctr"/>
        <c:lblOffset val="100"/>
        <c:noMultiLvlLbl val="0"/>
      </c:catAx>
      <c:valAx>
        <c:axId val="161093888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" pitchFamily="18" charset="0"/>
                <a:ea typeface="+mj-ea"/>
                <a:cs typeface="Arial" panose="020B0604020202020204" pitchFamily="34" charset="0"/>
              </a:defRPr>
            </a:pPr>
            <a:endParaRPr lang="ru-RU"/>
          </a:p>
        </c:txPr>
        <c:crossAx val="161092352"/>
        <c:crosses val="autoZero"/>
        <c:crossBetween val="between"/>
      </c:valAx>
      <c:valAx>
        <c:axId val="161107968"/>
        <c:scaling>
          <c:orientation val="minMax"/>
          <c:max val="3500"/>
          <c:min val="450"/>
        </c:scaling>
        <c:delete val="1"/>
        <c:axPos val="r"/>
        <c:numFmt formatCode="General" sourceLinked="1"/>
        <c:majorTickMark val="out"/>
        <c:minorTickMark val="none"/>
        <c:tickLblPos val="none"/>
        <c:crossAx val="161109504"/>
        <c:crosses val="max"/>
        <c:crossBetween val="between"/>
      </c:valAx>
      <c:catAx>
        <c:axId val="161109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107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 algn="ctr">
        <a:defRPr lang="ru-RU" sz="1200" b="0" i="0" u="none" strike="noStrike" kern="1200" baseline="0">
          <a:solidFill>
            <a:prstClr val="black"/>
          </a:solidFill>
          <a:latin typeface="Hero New" pitchFamily="50" charset="0"/>
          <a:ea typeface="+mj-ea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00668159969376"/>
          <c:y val="0.12422756974388963"/>
          <c:w val="0.83083700998501198"/>
          <c:h val="0.59448671670687436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0.11709164634081724"/>
                  <c:y val="-4.9930526143222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343726676750132"/>
                  <c:y val="-6.6892063686566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856476066974578"/>
                  <c:y val="-3.5089180792794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836658536326924E-2"/>
                  <c:y val="5.6079083502684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9-ть месяцев 2024 года</c:v>
                </c:pt>
                <c:pt idx="7">
                  <c:v>прогноз на 2025 год</c:v>
                </c:pt>
              </c:strCache>
            </c:strRef>
          </c:cat>
          <c:val>
            <c:numRef>
              <c:f>Лист1!$B$2:$B$9</c:f>
              <c:numCache>
                <c:formatCode>_-* #,##0\ _₽_-;\-* #,##0\ _₽_-;_-* "-"??\ _₽_-;_-@_-</c:formatCode>
                <c:ptCount val="8"/>
                <c:pt idx="0">
                  <c:v>36462</c:v>
                </c:pt>
                <c:pt idx="1">
                  <c:v>39491</c:v>
                </c:pt>
                <c:pt idx="2">
                  <c:v>41810.699999999997</c:v>
                </c:pt>
                <c:pt idx="3">
                  <c:v>46314</c:v>
                </c:pt>
                <c:pt idx="4">
                  <c:v>53674.400000000001</c:v>
                </c:pt>
                <c:pt idx="5">
                  <c:v>63718</c:v>
                </c:pt>
                <c:pt idx="6">
                  <c:v>76103.899999999994</c:v>
                </c:pt>
                <c:pt idx="7">
                  <c:v>80006.06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средне-списочная численность работников организаций</c:v>
                </c:pt>
              </c:strCache>
            </c:strRef>
          </c:tx>
          <c:spPr>
            <a:ln>
              <a:solidFill>
                <a:srgbClr val="00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00FF"/>
              </a:solidFill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2"/>
              <c:layout>
                <c:manualLayout>
                  <c:x val="-8.4891443597092262E-2"/>
                  <c:y val="-1.7809614420512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818734755612679E-2"/>
                  <c:y val="-3.6891344156775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7818734755612679E-2"/>
                  <c:y val="-2.8410575385102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 33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527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600608231173946E-2"/>
                  <c:y val="-4.7492305121365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0746025914132999E-2"/>
                  <c:y val="-3.0530767578020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548128124076577E-3"/>
                  <c:y val="-4.9612497314284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9-ть месяцев 2024 года</c:v>
                </c:pt>
                <c:pt idx="7">
                  <c:v>прогноз на 2025 год</c:v>
                </c:pt>
              </c:strCache>
            </c:strRef>
          </c:cat>
          <c:val>
            <c:numRef>
              <c:f>Лист1!$C$2:$C$9</c:f>
              <c:numCache>
                <c:formatCode>_-* #,##0\ _₽_-;\-* #,##0\ _₽_-;_-* "-"??\ _₽_-;_-@_-</c:formatCode>
                <c:ptCount val="8"/>
                <c:pt idx="0">
                  <c:v>34435</c:v>
                </c:pt>
                <c:pt idx="1">
                  <c:v>33724</c:v>
                </c:pt>
                <c:pt idx="2">
                  <c:v>34446</c:v>
                </c:pt>
                <c:pt idx="3">
                  <c:v>33537</c:v>
                </c:pt>
                <c:pt idx="4">
                  <c:v>33527</c:v>
                </c:pt>
                <c:pt idx="5">
                  <c:v>33224</c:v>
                </c:pt>
                <c:pt idx="6">
                  <c:v>33756</c:v>
                </c:pt>
                <c:pt idx="7">
                  <c:v>33771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563392"/>
        <c:axId val="161566080"/>
      </c:lineChart>
      <c:lineChart>
        <c:grouping val="standard"/>
        <c:varyColors val="0"/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6675" cmpd="sng">
              <a:solidFill>
                <a:srgbClr val="00923F"/>
              </a:solidFill>
            </a:ln>
          </c:spPr>
          <c:marker>
            <c:symbol val="circle"/>
            <c:size val="12"/>
            <c:spPr>
              <a:solidFill>
                <a:srgbClr val="00923F"/>
              </a:solidFill>
              <a:ln w="12691">
                <a:solidFill>
                  <a:srgbClr val="00923F"/>
                </a:solidFill>
              </a:ln>
            </c:spPr>
          </c:marker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</c:v>
                </c:pt>
                <c:pt idx="6">
                  <c:v>9-ть месяцев 2024 года</c:v>
                </c:pt>
                <c:pt idx="7">
                  <c:v>прогноз на 2025 год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592448"/>
        <c:axId val="161593984"/>
      </c:lineChart>
      <c:catAx>
        <c:axId val="1615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5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161566080"/>
        <c:crosses val="autoZero"/>
        <c:auto val="1"/>
        <c:lblAlgn val="ctr"/>
        <c:lblOffset val="100"/>
        <c:noMultiLvlLbl val="0"/>
      </c:catAx>
      <c:valAx>
        <c:axId val="161566080"/>
        <c:scaling>
          <c:orientation val="minMax"/>
          <c:min val="3000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161563392"/>
        <c:crosses val="autoZero"/>
        <c:crossBetween val="between"/>
      </c:valAx>
      <c:catAx>
        <c:axId val="1615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1593984"/>
        <c:crosses val="autoZero"/>
        <c:auto val="1"/>
        <c:lblAlgn val="ctr"/>
        <c:lblOffset val="100"/>
        <c:noMultiLvlLbl val="0"/>
      </c:catAx>
      <c:valAx>
        <c:axId val="1615939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61592448"/>
        <c:crosses val="max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1228595099672"/>
          <c:y val="0.15294579092351571"/>
          <c:w val="0.79951246298778655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bubble3D val="0"/>
            <c:explosion val="6"/>
          </c:dPt>
          <c:dLbls>
            <c:dLbl>
              <c:idx val="0"/>
              <c:layout>
                <c:manualLayout>
                  <c:x val="-4.8405640121511724E-2"/>
                  <c:y val="6.549201085919273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(4 506,1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56,3%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0037501515937434E-2"/>
                  <c:y val="-1.26117785305101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(1 110,0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13,9%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9201592279915911E-2"/>
                  <c:y val="-3.629097804266841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(760,3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9,5%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103211638099934E-2"/>
                  <c:y val="-6.12638485197827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(305,8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3,8%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91898054033776E-2"/>
                  <c:y val="-4.974579703823088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(405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5,1%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827420676361096"/>
                  <c:y val="-0.124720650696931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(393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4,9%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5386616294304774E-2"/>
                  <c:y val="-4.5223289994347276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(522,8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6,5%</a:t>
                    </a:r>
                    <a:endParaRPr lang="ru-RU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ЖКХ</c:v>
                </c:pt>
                <c:pt idx="2">
                  <c:v>Нац.экономика </c:v>
                </c:pt>
                <c:pt idx="3">
                  <c:v>Культура </c:v>
                </c:pt>
                <c:pt idx="4">
                  <c:v>Соц.политика </c:v>
                </c:pt>
                <c:pt idx="5">
                  <c:v>Физкультура 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3884</c:v>
                </c:pt>
                <c:pt idx="1">
                  <c:v>944</c:v>
                </c:pt>
                <c:pt idx="2">
                  <c:v>712</c:v>
                </c:pt>
                <c:pt idx="3">
                  <c:v>496</c:v>
                </c:pt>
                <c:pt idx="4">
                  <c:v>379</c:v>
                </c:pt>
                <c:pt idx="5">
                  <c:v>402</c:v>
                </c:pt>
                <c:pt idx="6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6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0017692787765"/>
          <c:y val="0.18633569202798392"/>
          <c:w val="0.71963420216378615"/>
          <c:h val="0.68658321552961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glow rad="63500">
            <a:srgbClr val="1F497D">
              <a:lumMod val="20000"/>
              <a:lumOff val="80000"/>
              <a:alpha val="40000"/>
            </a:srgbClr>
          </a:glow>
          <a:softEdge rad="0"/>
        </a:effectLst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01581634298697"/>
          <c:y val="0.20131442108256847"/>
          <c:w val="0.66988927753547101"/>
          <c:h val="0.65706648739961027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13-4285-9392-18396389515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13-4285-9392-183963895152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13-4285-9392-183963895152}"/>
              </c:ext>
            </c:extLst>
          </c:dPt>
          <c:dPt>
            <c:idx val="3"/>
            <c:bubble3D val="0"/>
            <c:spPr>
              <a:solidFill>
                <a:srgbClr val="99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13-4285-9392-183963895152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13-4285-9392-183963895152}"/>
              </c:ext>
            </c:extLst>
          </c:dPt>
          <c:dPt>
            <c:idx val="5"/>
            <c:bubble3D val="0"/>
            <c:spPr>
              <a:solidFill>
                <a:srgbClr val="FF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13-4285-9392-183963895152}"/>
              </c:ext>
            </c:extLst>
          </c:dPt>
          <c:dPt>
            <c:idx val="7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13-4285-9392-183963895152}"/>
              </c:ext>
            </c:extLst>
          </c:dPt>
          <c:dLbls>
            <c:dLbl>
              <c:idx val="0"/>
              <c:layout>
                <c:manualLayout>
                  <c:x val="0.20418844590744398"/>
                  <c:y val="-2.914619650962380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Безвозмездные поступления</a:t>
                    </a:r>
                    <a:r>
                      <a:rPr lang="ru-RU" sz="1100" baseline="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 </a:t>
                    </a:r>
                  </a:p>
                  <a:p>
                    <a:r>
                      <a:rPr lang="ru-RU" sz="1100" baseline="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(</a:t>
                    </a:r>
                    <a:r>
                      <a:rPr lang="ru-RU" sz="11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4 640 </a:t>
                    </a:r>
                    <a:r>
                      <a:rPr lang="ru-RU" sz="1100" dirty="0" err="1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sz="1200" b="1" dirty="0">
                        <a:solidFill>
                          <a:schemeClr val="tx1"/>
                        </a:solidFill>
                        <a:latin typeface="Cambria" pitchFamily="18" charset="0"/>
                        <a:ea typeface="Cambria" pitchFamily="18" charset="0"/>
                      </a:rPr>
                      <a:t> 59%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13-4285-9392-183963895152}"/>
                </c:ext>
              </c:extLst>
            </c:dLbl>
            <c:dLbl>
              <c:idx val="1"/>
              <c:layout>
                <c:manualLayout>
                  <c:x val="-7.114946457562063E-2"/>
                  <c:y val="-5.367825529561322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НДФЛ </a:t>
                    </a:r>
                  </a:p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(2 100 </a:t>
                    </a:r>
                    <a:r>
                      <a:rPr lang="ru-RU" sz="110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.</a:t>
                    </a:r>
                    <a:r>
                      <a:rPr lang="ru-RU" sz="1100" dirty="0"/>
                      <a:t>)</a:t>
                    </a:r>
                  </a:p>
                  <a:p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13-4285-9392-183963895152}"/>
                </c:ext>
              </c:extLst>
            </c:dLbl>
            <c:dLbl>
              <c:idx val="2"/>
              <c:layout>
                <c:manualLayout>
                  <c:x val="-0.33203647098539879"/>
                  <c:y val="-9.992311742932172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Налоги на совокупный доход</a:t>
                    </a:r>
                    <a:r>
                      <a:rPr lang="ru-RU" sz="1100" baseline="0" dirty="0">
                        <a:latin typeface="Cambria" pitchFamily="18" charset="0"/>
                        <a:ea typeface="Cambria" pitchFamily="18" charset="0"/>
                      </a:rPr>
                      <a:t> (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443</a:t>
                    </a:r>
                    <a:r>
                      <a:rPr lang="ru-RU" sz="1100" baseline="0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100" baseline="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baseline="0" dirty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13-4285-9392-183963895152}"/>
                </c:ext>
              </c:extLst>
            </c:dLbl>
            <c:dLbl>
              <c:idx val="3"/>
              <c:layout>
                <c:manualLayout>
                  <c:x val="-0.19084158107156382"/>
                  <c:y val="-0.1309094563843888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Налоги на 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имущество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(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184 </a:t>
                    </a:r>
                    <a:r>
                      <a:rPr lang="ru-RU" sz="110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113-4285-9392-183963895152}"/>
                </c:ext>
              </c:extLst>
            </c:dLbl>
            <c:dLbl>
              <c:idx val="4"/>
              <c:layout>
                <c:manualLayout>
                  <c:x val="-2.6282055910246405E-2"/>
                  <c:y val="-0.1447062269728110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Доходы от от использования имущества (144 </a:t>
                    </a:r>
                    <a:r>
                      <a:rPr lang="ru-RU" sz="110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sz="1100" b="1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113-4285-9392-183963895152}"/>
                </c:ext>
              </c:extLst>
            </c:dLbl>
            <c:dLbl>
              <c:idx val="5"/>
              <c:layout>
                <c:manualLayout>
                  <c:x val="0.12683445035243368"/>
                  <c:y val="-0.10960516719596809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Доходы от продажи </a:t>
                    </a:r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имущества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(105 </a:t>
                    </a:r>
                    <a:r>
                      <a:rPr lang="ru-RU" sz="110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.) </a:t>
                    </a:r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113-4285-9392-183963895152}"/>
                </c:ext>
              </c:extLst>
            </c:dLbl>
            <c:dLbl>
              <c:idx val="6"/>
              <c:layout>
                <c:manualLayout>
                  <c:x val="0.12627797180241632"/>
                  <c:y val="1.20899341112360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Акцизы и туристический</a:t>
                    </a:r>
                  </a:p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 налог (122</a:t>
                    </a:r>
                    <a:r>
                      <a:rPr lang="ru-RU" sz="1100" baseline="0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100" baseline="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baseline="0" dirty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113-4285-9392-183963895152}"/>
                </c:ext>
              </c:extLst>
            </c:dLbl>
            <c:dLbl>
              <c:idx val="7"/>
              <c:layout>
                <c:manualLayout>
                  <c:x val="0.11462301679741678"/>
                  <c:y val="0.10393399507498129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Прочие (63 </a:t>
                    </a:r>
                    <a:r>
                      <a:rPr lang="ru-RU" sz="1100" dirty="0" err="1">
                        <a:latin typeface="Cambria" pitchFamily="18" charset="0"/>
                        <a:ea typeface="Cambria" pitchFamily="18" charset="0"/>
                      </a:rPr>
                      <a:t>млн.руб</a:t>
                    </a:r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.)</a:t>
                    </a:r>
                  </a:p>
                  <a:p>
                    <a:r>
                      <a:rPr lang="ru-RU" sz="1100" dirty="0">
                        <a:latin typeface="Cambria" pitchFamily="18" charset="0"/>
                        <a:ea typeface="Cambria" pitchFamily="18" charset="0"/>
                      </a:rPr>
                      <a:t> </a:t>
                    </a:r>
                    <a:r>
                      <a:rPr lang="ru-RU" sz="1200" b="1" dirty="0">
                        <a:latin typeface="Cambria" pitchFamily="18" charset="0"/>
                        <a:ea typeface="Cambria" pitchFamily="18" charset="0"/>
                      </a:rPr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113-4285-9392-18396389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Лист1!$B$10:$B$17</c:f>
              <c:strCache>
                <c:ptCount val="8"/>
                <c:pt idx="0">
                  <c:v>Безвозмездные поступления</c:v>
                </c:pt>
                <c:pt idx="1">
                  <c:v> НДФЛ</c:v>
                </c:pt>
                <c:pt idx="2">
                  <c:v>Налоги на совокупный доход</c:v>
                </c:pt>
                <c:pt idx="3">
                  <c:v> Налоги на имущество </c:v>
                </c:pt>
                <c:pt idx="4">
                  <c:v>Доходы от от использования имущества</c:v>
                </c:pt>
                <c:pt idx="5">
                  <c:v>Доходы от продажи имущества</c:v>
                </c:pt>
                <c:pt idx="6">
                  <c:v>Акцизы</c:v>
                </c:pt>
                <c:pt idx="7">
                  <c:v>Прочие </c:v>
                </c:pt>
              </c:strCache>
            </c:strRef>
          </c:cat>
          <c:val>
            <c:numRef>
              <c:f>Лист1!$C$10:$C$17</c:f>
              <c:numCache>
                <c:formatCode>#,##0.0</c:formatCode>
                <c:ptCount val="8"/>
                <c:pt idx="0">
                  <c:v>4640</c:v>
                </c:pt>
                <c:pt idx="1">
                  <c:v>2100</c:v>
                </c:pt>
                <c:pt idx="2">
                  <c:v>443</c:v>
                </c:pt>
                <c:pt idx="3">
                  <c:v>184</c:v>
                </c:pt>
                <c:pt idx="4">
                  <c:v>144</c:v>
                </c:pt>
                <c:pt idx="5">
                  <c:v>105</c:v>
                </c:pt>
                <c:pt idx="6">
                  <c:v>122</c:v>
                </c:pt>
                <c:pt idx="7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113-4285-9392-18396389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35895196975405E-2"/>
          <c:y val="7.3124621401669782E-2"/>
          <c:w val="0.80857853378989064"/>
          <c:h val="0.88859277744124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393472"/>
        <c:axId val="244395008"/>
        <c:axId val="0"/>
      </c:bar3DChart>
      <c:catAx>
        <c:axId val="24439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44395008"/>
        <c:crossesAt val="18"/>
        <c:auto val="1"/>
        <c:lblAlgn val="ctr"/>
        <c:lblOffset val="100"/>
        <c:noMultiLvlLbl val="0"/>
      </c:catAx>
      <c:valAx>
        <c:axId val="244395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44393472"/>
        <c:crosses val="autoZero"/>
        <c:crossBetween val="between"/>
      </c:valAx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0.01688</cdr:x>
      <cdr:y>0.94024</cdr:y>
    </cdr:from>
    <cdr:to>
      <cdr:x>0.09435</cdr:x>
      <cdr:y>0.96415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008" y="5664384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CC00FF"/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0.01688</cdr:x>
      <cdr:y>0.85657</cdr:y>
    </cdr:from>
    <cdr:to>
      <cdr:x>0.09435</cdr:x>
      <cdr:y>0.88048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" y="5160328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0.1023</cdr:x>
      <cdr:y>0.84462</cdr:y>
    </cdr:from>
    <cdr:to>
      <cdr:x>0.95724</cdr:x>
      <cdr:y>0.9831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436460" y="5088320"/>
          <a:ext cx="3647581" cy="83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lnSpc>
              <a:spcPct val="75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Число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вакантных мест,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заявленных работодателями,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ед.</a:t>
          </a:r>
        </a:p>
        <a:p xmlns:a="http://schemas.openxmlformats.org/drawingml/2006/main">
          <a:pPr>
            <a:lnSpc>
              <a:spcPct val="75000"/>
            </a:lnSpc>
          </a:pPr>
          <a:endParaRPr lang="ru-RU" sz="1200" dirty="0">
            <a:solidFill>
              <a:schemeClr val="tx1"/>
            </a:solidFill>
            <a:latin typeface="Hero New" pitchFamily="50" charset="0"/>
            <a:cs typeface="Arial" panose="020B0604020202020204" pitchFamily="34" charset="0"/>
          </a:endParaRP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Численность безработных граждан на конец периода, 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0.12865</cdr:x>
      <cdr:y>0.82947</cdr:y>
    </cdr:from>
    <cdr:to>
      <cdr:x>0.97578</cdr:x>
      <cdr:y>0.95847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558156" y="4968552"/>
          <a:ext cx="3675259" cy="7727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5000"/>
            </a:lnSpc>
            <a:spcAft>
              <a:spcPts val="60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Среднемесячная заработная плата 1 работника, рублей</a:t>
          </a: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Средне-списочная численность работников предприятий, человек</a:t>
          </a:r>
        </a:p>
      </cdr:txBody>
    </cdr:sp>
  </cdr:relSizeAnchor>
  <cdr:relSizeAnchor xmlns:cdr="http://schemas.openxmlformats.org/drawingml/2006/chartDrawing">
    <cdr:from>
      <cdr:x>0.07447</cdr:x>
      <cdr:y>0.83594</cdr:y>
    </cdr:from>
    <cdr:to>
      <cdr:x>0.13526</cdr:x>
      <cdr:y>0.86081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3094" y="5007300"/>
          <a:ext cx="263737" cy="14897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0.07447</cdr:x>
      <cdr:y>0.90807</cdr:y>
    </cdr:from>
    <cdr:to>
      <cdr:x>0.13526</cdr:x>
      <cdr:y>0.93295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3095" y="5439348"/>
          <a:ext cx="263736" cy="149032"/>
        </a:xfrm>
        <a:prstGeom xmlns:a="http://schemas.openxmlformats.org/drawingml/2006/main" prst="rect">
          <a:avLst/>
        </a:prstGeom>
        <a:solidFill xmlns:a="http://schemas.openxmlformats.org/drawingml/2006/main">
          <a:srgbClr val="0D0DFF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0.43824</cdr:x>
      <cdr:y>0.37759</cdr:y>
    </cdr:from>
    <cdr:to>
      <cdr:x>0.58654</cdr:x>
      <cdr:y>0.48016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834011" y="2120776"/>
          <a:ext cx="129747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33"/>
        </a:solidFill>
        <a:ln xmlns:a="http://schemas.openxmlformats.org/drawingml/2006/main">
          <a:solidFill>
            <a:srgbClr val="CCFF33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0.39943</cdr:x>
      <cdr:y>0.38039</cdr:y>
    </cdr:from>
    <cdr:to>
      <cdr:x>0.57566</cdr:x>
      <cdr:y>0.50751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51322" y="2214087"/>
          <a:ext cx="1610970" cy="739911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33"/>
        </a:solidFill>
        <a:ln xmlns:a="http://schemas.openxmlformats.org/drawingml/2006/main">
          <a:solidFill>
            <a:srgbClr val="CCFF33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0.40731</cdr:x>
      <cdr:y>0.38039</cdr:y>
    </cdr:from>
    <cdr:to>
      <cdr:x>0.56053</cdr:x>
      <cdr:y>0.52022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23330" y="2214087"/>
          <a:ext cx="1400629" cy="813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Cambria" pitchFamily="18" charset="0"/>
              <a:ea typeface="Cambria" pitchFamily="18" charset="0"/>
            </a:rPr>
            <a:t>7 801 </a:t>
          </a:r>
        </a:p>
        <a:p xmlns:a="http://schemas.openxmlformats.org/drawingml/2006/main">
          <a:pPr algn="ctr"/>
          <a:r>
            <a:rPr lang="ru-RU" sz="1600" b="1" dirty="0" err="1">
              <a:latin typeface="Cambria" pitchFamily="18" charset="0"/>
              <a:ea typeface="Cambria" pitchFamily="18" charset="0"/>
            </a:rPr>
            <a:t>млн.руб</a:t>
          </a:r>
          <a:r>
            <a:rPr lang="ru-RU" sz="1600" b="1" dirty="0">
              <a:latin typeface="Cambria" pitchFamily="18" charset="0"/>
              <a:ea typeface="Cambria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5E5C3-D952-41A4-97A9-8D2743B13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255" y="620688"/>
            <a:ext cx="762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Первоуральск на 2025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188640"/>
            <a:ext cx="590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Програмно-целевой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2026 и 2027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95,5%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088232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2204864"/>
            <a:ext cx="25202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75171"/>
              </p:ext>
            </p:extLst>
          </p:nvPr>
        </p:nvGraphicFramePr>
        <p:xfrm>
          <a:off x="179513" y="980731"/>
          <a:ext cx="8784975" cy="5758111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720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факт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130,039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129,034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127,829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126,659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32 125,5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34 759,8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37 644,8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40 769,4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76 696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88 632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94 747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55 622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54 999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54 653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54 255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083352"/>
      </p:ext>
    </p:extLst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90866"/>
              </p:ext>
            </p:extLst>
          </p:nvPr>
        </p:nvGraphicFramePr>
        <p:xfrm>
          <a:off x="251520" y="1340769"/>
          <a:ext cx="8640960" cy="4097661"/>
        </p:xfrm>
        <a:graphic>
          <a:graphicData uri="http://schemas.openxmlformats.org/drawingml/2006/table">
            <a:tbl>
              <a:tblPr/>
              <a:tblGrid>
                <a:gridCol w="3384376"/>
                <a:gridCol w="2808312"/>
                <a:gridCol w="2448272"/>
              </a:tblGrid>
              <a:tr h="66192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Факт 2024 г.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План 2025 г.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59 125,67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67 765,47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 63 562,61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72 826,00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65 584,20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71 292,50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060516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09573" y="1030159"/>
            <a:ext cx="38344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82341396"/>
              </p:ext>
            </p:extLst>
          </p:nvPr>
        </p:nvGraphicFramePr>
        <p:xfrm>
          <a:off x="251520" y="572928"/>
          <a:ext cx="4266475" cy="60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18C844E-5638-4A6F-B4F4-87DD4A9C6C71}"/>
              </a:ext>
            </a:extLst>
          </p:cNvPr>
          <p:cNvSpPr txBox="1">
            <a:spLocks/>
          </p:cNvSpPr>
          <p:nvPr/>
        </p:nvSpPr>
        <p:spPr>
          <a:xfrm>
            <a:off x="-1260648" y="3717035"/>
            <a:ext cx="8262918" cy="799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Hero New Bold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30159"/>
            <a:ext cx="388843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7632"/>
            <a:ext cx="7236804" cy="541048"/>
          </a:xfrm>
          <a:prstGeom prst="rect">
            <a:avLst/>
          </a:prstGeom>
        </p:spPr>
        <p:txBody>
          <a:bodyPr vert="horz" lIns="48984" tIns="24492" rIns="48984" bIns="24492" rtlCol="0" anchor="b">
            <a:noAutofit/>
          </a:bodyPr>
          <a:lstStyle>
            <a:lvl1pPr defTabSz="685782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Hero New Bold" panose="020008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2800" b="1" dirty="0">
              <a:latin typeface="Liberation Serif" pitchFamily="18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98718"/>
              </p:ext>
            </p:extLst>
          </p:nvPr>
        </p:nvGraphicFramePr>
        <p:xfrm>
          <a:off x="4561234" y="653948"/>
          <a:ext cx="4338482" cy="599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5A6EBF-8E93-44EE-9DD6-090A4830BE71}"/>
              </a:ext>
            </a:extLst>
          </p:cNvPr>
          <p:cNvSpPr txBox="1"/>
          <p:nvPr/>
        </p:nvSpPr>
        <p:spPr>
          <a:xfrm>
            <a:off x="1619252" y="133261"/>
            <a:ext cx="620077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ru-RU" altLang="ru-RU" dirty="0">
                <a:latin typeface="Liberation Serif" charset="0"/>
              </a:rPr>
              <a:t>Социально-экономическая </a:t>
            </a:r>
            <a:r>
              <a:rPr lang="ru-RU" altLang="ru-RU" dirty="0" smtClean="0">
                <a:latin typeface="Liberation Serif" charset="0"/>
              </a:rPr>
              <a:t>ситуация</a:t>
            </a:r>
            <a:endParaRPr lang="ru-RU" altLang="ru-RU" dirty="0">
              <a:latin typeface="Liberation Serif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9466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муниципального округа  Первоуральск  на 2025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760 314,23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60 141,59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4 506 071,99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305 837,69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405 026,69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392 996,25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400 323,25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405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1 110 055,53 тыс.руб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30 070,15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10 887,00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21 476,00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2 100 000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/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93 249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907529" y="2420814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442 579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284983"/>
            <a:ext cx="1509713" cy="1243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249 195,2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1654" y="4622652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91 055,62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3" y="5445447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доходы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185 007,8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3" y="604864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7 800 925,12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60 456 руб.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62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024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75980" y="4653012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79144" y="533702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95954" y="599896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75980" y="245685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6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8 003 200,37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005330"/>
            <a:ext cx="16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                          4 639 838,5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98294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4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45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95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5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30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80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42848"/>
              </p:ext>
            </p:extLst>
          </p:nvPr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муниципального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2025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01.01.2025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2025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146 750,53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-12 229,00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146 750,53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-12 229,00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Структура расходов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муниципального </a:t>
            </a: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округа Первоуральск  на </a:t>
            </a:r>
            <a:r>
              <a:rPr lang="ru-RU" altLang="ru-RU" sz="20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5209622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59668" y="3212976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mbria" pitchFamily="18" charset="0"/>
              </a:rPr>
              <a:t>8 003 </a:t>
            </a:r>
            <a:r>
              <a:rPr lang="ru-RU" altLang="ru-RU" sz="1200" b="1" dirty="0" err="1" smtClean="0">
                <a:latin typeface="Cambria" pitchFamily="18" charset="0"/>
              </a:rPr>
              <a:t>млн.руб</a:t>
            </a:r>
            <a:endParaRPr lang="ru-RU" altLang="ru-RU" sz="1200" b="1" dirty="0"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Структура доходов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муниципального округа Первоуральск  на 2025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8355686"/>
              </p:ext>
            </p:extLst>
          </p:nvPr>
        </p:nvGraphicFramePr>
        <p:xfrm>
          <a:off x="-382763" y="965798"/>
          <a:ext cx="9077145" cy="534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916314"/>
              </p:ext>
            </p:extLst>
          </p:nvPr>
        </p:nvGraphicFramePr>
        <p:xfrm>
          <a:off x="-231450" y="854873"/>
          <a:ext cx="9141294" cy="582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9266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62543"/>
              </p:ext>
            </p:extLst>
          </p:nvPr>
        </p:nvGraphicFramePr>
        <p:xfrm>
          <a:off x="35496" y="607027"/>
          <a:ext cx="9054753" cy="5846310"/>
        </p:xfrm>
        <a:graphic>
          <a:graphicData uri="http://schemas.openxmlformats.org/drawingml/2006/table">
            <a:tbl>
              <a:tblPr/>
              <a:tblGrid>
                <a:gridCol w="5281891"/>
                <a:gridCol w="838789"/>
                <a:gridCol w="864096"/>
                <a:gridCol w="931894"/>
                <a:gridCol w="1138083"/>
              </a:tblGrid>
              <a:tr h="99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средств, млн.руб.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ФБ, млн.руб.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4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реализация молодежной политики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19.12.2019 № 920-ПП)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297,2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1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физической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 и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(29.10.2013 г. №1332-ПП)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«Комплексное развитие сельских территорий  в Свердловской области" (08.09.2021 г. №582-ПП) </a:t>
                      </a:r>
                    </a:p>
                    <a:p>
                      <a:pPr algn="l" rtl="0" fontAlgn="t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  в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(21.10.2013 г. №1268-ПП)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 хозяйства и повышение энергетической эффективности в 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области"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(24.10.2013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«Обеспечение рационального и безопасного природопользования на территории Свердловской области" (20.06.2019 № 375-ПП)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Свердловской области»,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Национальный проект «Инфраструктура жизни»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(31.10.2017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805-ПП)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3645024"/>
            <a:ext cx="18002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муниципальном округе Первоуральск» на 2022-2027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23728" y="3645024"/>
            <a:ext cx="2232248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муниципальном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732240" y="3645024"/>
            <a:ext cx="2232248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городского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572000" y="3645024"/>
            <a:ext cx="2016224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муниципального округа Первоуральск на 2024-2029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179512" y="6237312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24 010,08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2411760" y="6237312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9 606,62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788024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60 141,59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2025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236296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253 357,79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2233042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016125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i.novgorod.ru/news/images/16/68/956816/big_95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179512" y="3429000"/>
            <a:ext cx="1979712" cy="2232248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округа Первоуральск на 2024-2029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2025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567 163,10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752" y="3429000"/>
            <a:ext cx="2016224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муниципального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27784" y="580526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47 668,35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21602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avatars.mds.yandex.net/i?id=4e0b1e235b922f002d346259504f09cd-5337299-images-thumbs&amp;ref=rim&amp;n=33&amp;w=225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268760"/>
            <a:ext cx="2088232" cy="201622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4572000" y="3429000"/>
            <a:ext cx="216024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муниципальном округе Первоуральск на 2024-2030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126876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6876256" y="3501008"/>
            <a:ext cx="216024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муниципальном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716016" y="5805264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4 422 722,97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236296" y="5733256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397 422,73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со стрелкой вниз 29"/>
          <p:cNvSpPr/>
          <p:nvPr/>
        </p:nvSpPr>
        <p:spPr>
          <a:xfrm>
            <a:off x="179512" y="3645024"/>
            <a:ext cx="2064445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сельских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411760" y="3645024"/>
            <a:ext cx="201622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муниципального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39552" y="5949280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570,40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2771800" y="594928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369 024,49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2025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 l="15169" r="9550"/>
          <a:stretch>
            <a:fillRect/>
          </a:stretch>
        </p:blipFill>
        <p:spPr bwMode="auto">
          <a:xfrm>
            <a:off x="4499992" y="1196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низ 16"/>
          <p:cNvSpPr/>
          <p:nvPr/>
        </p:nvSpPr>
        <p:spPr>
          <a:xfrm>
            <a:off x="4572000" y="3645024"/>
            <a:ext cx="2016224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муниципального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60032" y="5949280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350 555,90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804248" y="3645024"/>
            <a:ext cx="2212405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муниципального округа Первоуральск на 2025-2030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948264" y="594928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353 029,25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www.ryazagro.ru/upload/iblock/d6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267744" cy="2232248"/>
          </a:xfrm>
          <a:prstGeom prst="rect">
            <a:avLst/>
          </a:prstGeom>
          <a:noFill/>
        </p:spPr>
      </p:pic>
      <p:pic>
        <p:nvPicPr>
          <p:cNvPr id="19462" name="Picture 6" descr="https://ufacity.info/upload/iblock/94e/1107307_cu933_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752"/>
            <a:ext cx="2088231" cy="2232248"/>
          </a:xfrm>
          <a:prstGeom prst="rect">
            <a:avLst/>
          </a:prstGeom>
          <a:noFill/>
        </p:spPr>
      </p:pic>
      <p:pic>
        <p:nvPicPr>
          <p:cNvPr id="19464" name="Picture 8" descr="https://lanshaft.com/wp-content/uploads/2022/07/Pokupka-zemelnogo-uchast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119675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627784" y="3645024"/>
            <a:ext cx="2160240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на территории муниципального округа Первоуральск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2020-2029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7504" y="3645024"/>
            <a:ext cx="2232249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Первоуральск с 2025 по 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251520" y="58052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13 852,21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2843808" y="5805264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50 000,00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2025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932040" y="3645024"/>
            <a:ext cx="1872208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5264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18" name="Picture 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1944216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www.admgalich.ru/images/news/2019/10/1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2088232" cy="1728192"/>
          </a:xfrm>
          <a:prstGeom prst="rect">
            <a:avLst/>
          </a:prstGeom>
          <a:noFill/>
        </p:spPr>
      </p:pic>
      <p:sp>
        <p:nvSpPr>
          <p:cNvPr id="19" name="Выноска со стрелкой вниз 18"/>
          <p:cNvSpPr/>
          <p:nvPr/>
        </p:nvSpPr>
        <p:spPr>
          <a:xfrm>
            <a:off x="6983760" y="3645024"/>
            <a:ext cx="2052736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муниципального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380312" y="5805264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pic>
        <p:nvPicPr>
          <p:cNvPr id="18436" name="Picture 4" descr="https://sdo.miigaik.ru/pluginfile.php/24876/course/overviewfiles/%D0%9F%D1%80%D0%B0%D0%B2%D0%BE%D0%B2%D1%8B%D0%B5%20%D0%BE%D1%81%D0%BD%D0%BE%D0%B2%D1%8B%20%D0%B4%D0%B5%D1%8F%D1%82%D0%B5%D0%BB%D1%8C%D0%BD%D0%BE%D1%81%D1%82%D0%B8%20%D0%B0%D1%80%D1%85%D0%B8%D1%82%D0%B5%D0%BA%D1%82%D0%BE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3"/>
            <a:ext cx="2232248" cy="1728192"/>
          </a:xfrm>
          <a:prstGeom prst="rect">
            <a:avLst/>
          </a:prstGeom>
          <a:noFill/>
        </p:spPr>
      </p:pic>
      <p:pic>
        <p:nvPicPr>
          <p:cNvPr id="18438" name="Picture 6" descr="https://pro-dachnikov.com/uploads/posts/2021-10/1633914053_90-p-foto-semi-na-fone-doma-foto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2025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79512" y="3356992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муниципального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23528" y="5877272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80 386,98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339753" y="3356992"/>
            <a:ext cx="1872208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предпринимательства, внутреннего и въездного туризма на территории муниципального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2411760" y="5877272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11 339,60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427984" y="3356992"/>
            <a:ext cx="2016224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муниципальном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716016" y="587727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619 656,63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img.gorodskievesti.ru/wp-content/uploads/2014/04/du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016224" cy="1872208"/>
          </a:xfrm>
          <a:prstGeom prst="rect">
            <a:avLst/>
          </a:prstGeom>
          <a:noFill/>
        </p:spPr>
      </p:pic>
      <p:pic>
        <p:nvPicPr>
          <p:cNvPr id="17" name="Picture 8" descr="https://seite1.ru/wp-content/uploads/2022/05/5bf6ebd51ca952d6acf36a00f58155a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24744"/>
            <a:ext cx="2304256" cy="1944216"/>
          </a:xfrm>
          <a:prstGeom prst="rect">
            <a:avLst/>
          </a:prstGeom>
          <a:noFill/>
        </p:spPr>
      </p:pic>
      <p:sp>
        <p:nvSpPr>
          <p:cNvPr id="18" name="Выноска со стрелкой вниз 17"/>
          <p:cNvSpPr/>
          <p:nvPr/>
        </p:nvSpPr>
        <p:spPr>
          <a:xfrm>
            <a:off x="6660232" y="3356992"/>
            <a:ext cx="2232248" cy="230425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транспортом в муниципальном округе Первоуральск на 2025-2030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92280" y="580526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8 820,88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94928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34 922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1937769" y="1797054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4 506 071,99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29614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1 728 094,10</a:t>
            </a:r>
          </a:p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800" y="2348880"/>
            <a:ext cx="121600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2 139 949,27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5815" y="2348880"/>
            <a:ext cx="1512169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257 532,80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2348880"/>
            <a:ext cx="12602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67 388,57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24328" y="2348880"/>
            <a:ext cx="136815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312 655,15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3419871" y="1787344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444208" y="1811581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535896" y="2367342"/>
            <a:ext cx="1476263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Профессиональная подготовка, переподготовка и повышение квалификации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452,10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3"/>
          <p:cNvSpPr>
            <a:spLocks noChangeArrowheads="1"/>
          </p:cNvSpPr>
          <p:nvPr/>
        </p:nvSpPr>
        <p:spPr bwMode="auto">
          <a:xfrm rot="5400000">
            <a:off x="4932040" y="1803747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муниципальном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муниципальном округе Первоуральск на 2024-2030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980729"/>
            <a:ext cx="8498334" cy="432048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556792"/>
            <a:ext cx="273630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 font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Организация предоставления дошкольного образования, создание условий для присмотра и ухода за детьми, содержания детей в муниципальных образовательных организациях, капитальный ремонт, ремонт зданий и помещений, благоустройство территорий, укрепление МТБ, мероприятия по антитеррористической защищенности</a:t>
            </a:r>
            <a:endParaRPr lang="ru-RU" sz="1400" dirty="0">
              <a:solidFill>
                <a:srgbClr val="000000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1556792"/>
            <a:ext cx="309634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Обеспечение получения общего образования, капитальный ремонт, ремонт зданий и помещений, благоустройство территорий, обеспечение мероприятий по оборудованию спортивных площадок, осуществление мероприятий по обеспечению питанием, мероприятия по антитеррористической защищенности, создание условий для получения детьми-инвалидами качественного образования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1556792"/>
            <a:ext cx="266429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Организация предоставления дополнительного образования детей</a:t>
            </a:r>
            <a:r>
              <a:rPr lang="ru-RU" sz="1400" dirty="0">
                <a:solidFill>
                  <a:schemeClr val="tx1"/>
                </a:solidFill>
                <a:latin typeface="Liberation Serif" pitchFamily="18" charset="0"/>
              </a:rPr>
              <a:t>, ПФДО, 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капитальный ремонт, </a:t>
            </a:r>
            <a:r>
              <a:rPr lang="ru-RU" sz="1400" dirty="0">
                <a:solidFill>
                  <a:schemeClr val="tx1"/>
                </a:solidFill>
                <a:latin typeface="Liberation Serif" pitchFamily="18" charset="0"/>
              </a:rPr>
              <a:t>ремонт 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зданий и помещений, благоустройство территорий, укрепление МТБ, реализация дополнительных общеобразовательных программ в области изобразительного искусства, мероприятия по антитеррористической защищенности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509120"/>
            <a:ext cx="309634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Организация военно-патриотического воспитания и допризывной подготовки молодых граждан, создание и обеспечение деятельности молодежных 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</a:rPr>
              <a:t>коворкинг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-центров, организация и проведение муниципальных массовых молодежных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4509120"/>
            <a:ext cx="1710190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  Профессиональная подготовка, переподготовка и повышение квалификации, </a:t>
            </a:r>
            <a:endParaRPr lang="en-US" sz="1400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509120"/>
            <a:ext cx="316815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  Организация отдыха детей м подростков (в </a:t>
            </a:r>
            <a:r>
              <a:rPr lang="ru-RU" sz="1400" dirty="0" err="1" smtClean="0">
                <a:solidFill>
                  <a:schemeClr val="tx1"/>
                </a:solidFill>
                <a:latin typeface="Liberation Serif" pitchFamily="18" charset="0"/>
              </a:rPr>
              <a:t>т.ч</a:t>
            </a: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. трудоустройство несовершеннолетних детей) в каникулярное время, организация отдыха детей в учебное время, организация деятельности учреждений, оказывающих услуги в сфере образования</a:t>
            </a:r>
            <a:endParaRPr lang="en-US" sz="1400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0212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жилищно-коммунальное хозяйство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1 110 055,53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275 276,75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449 034,34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339 893,86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45 850,59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муниципального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3888432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(предоставление) жилых помещений и предоставление единовременных денежных выплат гражданам, переселяемых из аварийного жилищного фонда в 2025-2027 годах: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переселение из многоквартирных домов, признанных после 01.01.2017 года в установленном порядке аварийными в связи с физическим износом в процессе их эксплуатации и подлежащих сносу или реконструкции, в 2024 году расселено полностью 6 МКД, начали расселение еще 3 МКД, расселено 166 жилых помещений, площадью 3676,4кв.м.,  372 человека по адресам: п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Красноармейская, д. 50, ул. Энгельса, д. 18, п. Вересовка, ул. Заводская, д. 2,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Сакко и Ванцетти, д. 10, п. Кузино, ул. Вайнера, д. 15,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 ул. Железнодорожная, д. 2, ул. Ватутина, д.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(107 пом.), ул. Свердлова, д. 17А, ул. Свердлова, д. 2, на эти цели израсходовано  - 256 484,36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980728"/>
            <a:ext cx="4896544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жилищного хозяйства: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-снос аварийного и непригодного для проживания жилья (6 000,00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строительство, реконструкция, модернизация, капитальный ремонт, ремонт и содержание объектов, сетей водоснабжения и водоотведения, теплоснабжения, очистных сооружений, трубопроводов питьевого водоснабжения (в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нецентрализованных источников); выполнение ПСД, инженерных изысканий, прохождение экспертизы проектов в рамках строительства, реконструкции, модернизации, ремонтов объектов водоснабжения и водоотведения, теплоснабжения, а также разработка и актуализация программы комплексного развития систем коммунальной инфраструктуры, схем тепло-, электро-, газо-,водоснабжения и водоотведения МО (50 000,00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-капитальный ремонт, ремонт общего имущества многоквартирных домов и оплата услуг на начисление платы за пользование жилыми помещениями муниципального жилого фонда (24 862,03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жилых помещений инвалидов и общего имущества в многоквартирных домах, в котором проживают инвалиды, с учетом потребностей инвалидов, и обеспечения условий их доступности для инвалидов (2 909,85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муниципальной собственностью, земельными ресурсами  и бесхозяйным имуществом (118 791,27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прав муниципальной собственности на объекты недвижимого и движимого имущества; аренда объектов недвижимого и движимого имущества (22 713,60 тыс.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(предоставление) жилых помещений и предоставление единовременных денежных выплат гражданам, проживающим в многоквартирных домах, признанных после 01.01.2017 г. в установленном порядке аварийными и подлежащими сносу или реконструкции (50 000,00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FontTx/>
              <a:buChar char="-"/>
              <a:defRPr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54020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698238" y="1558709"/>
            <a:ext cx="288032" cy="288032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3502074" y="1557906"/>
            <a:ext cx="288031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860985" y="155790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84168" y="1538659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868012" y="1551461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882113"/>
            <a:ext cx="1548172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развитие,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кап.ремонт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ремонт, реконструкция и модернизация, восстановление, содержание, разработка ПСД, прохождение экспертизы проектов объектов внешнего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.,и дворовых территорий             177 630,19     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1882113"/>
            <a:ext cx="1944216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Строительство, модернизация, реконструкция, ремонт и техническое обслуживание, разработка ПСД и прохождение экспертизы проектов строительства,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кап.ремонта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ремонта, реконструкции и модернизации сетей наружного освещения, расходы на электроэнергию наружного освещения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42 010,00тыс.руб.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882113"/>
            <a:ext cx="1316820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прав муниципальной собственности на объекты недвижимого и движимого имущества; аренда объектов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недвижимого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движимого имущества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18 000,00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1882113"/>
            <a:ext cx="1368152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и содержание мест (площадок) накопления ТКО,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Государственная поддержка закупки контейнеров для раздельного накопления ТКО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17 000,00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1882113"/>
            <a:ext cx="1152128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МО Первоуральск, а также разработка топливно-энергетического баланса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39 764,57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836712"/>
            <a:ext cx="86409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округа Первоуральск на благоустройство территории на 2025 год  составляют  339 893,86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5" descr="\\192.168.2.246\экономика\5.Отчетность\Доклад Главы ГО Первоуральск\2021\Фото\УЖКХ_благоустройство\Корабельная Роща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81" b="1762"/>
          <a:stretch/>
        </p:blipFill>
        <p:spPr bwMode="auto">
          <a:xfrm>
            <a:off x="6228184" y="4797152"/>
            <a:ext cx="267600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192.168.2.246\экономика\5.Отчетность\Доклад Главы ГО Первоуральск\2021\Фото\УЖКХ_Наружнее освещение\ABE1C9D4-0A01-4506-9EF9-7B0C5272FD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2808312" cy="19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97152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2115304" y="1563779"/>
            <a:ext cx="288031" cy="296416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1882113"/>
            <a:ext cx="1224136" cy="291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оказания муниципальных услуг и выполнения работ в сфере ритуальных услуг, благоустройства и дорожного хозяйства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45 489,10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015716" y="2852936"/>
            <a:ext cx="360040" cy="288032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67326"/>
              </p:ext>
            </p:extLst>
          </p:nvPr>
        </p:nvGraphicFramePr>
        <p:xfrm>
          <a:off x="2123728" y="1052737"/>
          <a:ext cx="6264696" cy="864095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86409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405 026,69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60848"/>
            <a:ext cx="86409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12976"/>
            <a:ext cx="1296144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на сельских территориях, в том числе молодых семей и молодых специалистов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4123" y="3212975"/>
            <a:ext cx="1403861" cy="3163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(стипендии) перспективных спортсменов (согласно ежегодному рейтингу); стипендии Главы гражданам, удостоенным звания «Почетный гражданин МО Первоуральск»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3212976"/>
            <a:ext cx="151216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06326" y="3212976"/>
            <a:ext cx="145816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037384" y="2852936"/>
            <a:ext cx="396045" cy="288032"/>
          </a:xfrm>
          <a:prstGeom prst="downArrow">
            <a:avLst>
              <a:gd name="adj1" fmla="val 50000"/>
              <a:gd name="adj2" fmla="val 53691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2756" y="2852936"/>
            <a:ext cx="360040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28803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6500669" y="2845714"/>
            <a:ext cx="360040" cy="288032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484833" y="2842036"/>
            <a:ext cx="360040" cy="288032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207831"/>
            <a:ext cx="1440160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субсидии на  оплату жилого помещения и коммунальных услуг; компенсации расходов на оплату жилого помещения и коммунальных услуг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3212976"/>
            <a:ext cx="1389768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транспортным организациям для возмещения затрат по проезду льготной категории граждан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014856" y="2842036"/>
            <a:ext cx="360040" cy="288032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12 289,46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56 911,89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5 308,74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4 072,30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592 610,29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9 606,62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79 514,93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760 314,23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305 837,69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988840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117 520,10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; общегородские мероприятия             120 064,75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24136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МО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38 252,00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2348880"/>
            <a:ext cx="1296144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700,00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1988840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1988840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884368" y="1988840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2025 г. в области культуры на одного жителя составляет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48880"/>
            <a:ext cx="1728192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территории, ремонты зданий и помещений. Укрепление материально-технической базы.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6 792,50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8803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культурно-досугового отдыха; поддержка творческой деятельности муниципальных театров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23 154,24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9"/>
            <a:ext cx="7560840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392 996,25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80283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1772816"/>
            <a:ext cx="122413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1 000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772816"/>
            <a:ext cx="129614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(АНО «КХ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6 000,0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772816"/>
            <a:ext cx="1224136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«СШ  «Евразия»)      6 536,52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772816"/>
            <a:ext cx="122413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АНО СК по водному поло «Евразия»  32 730,60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1700808"/>
            <a:ext cx="1224136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«СШ»); мероприятия по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антитерр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защищенности 36 082,63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3672408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67944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физической культуры и спорта      310 505,00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           141,50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4"/>
          <p:cNvSpPr/>
          <p:nvPr/>
        </p:nvSpPr>
        <p:spPr>
          <a:xfrm>
            <a:off x="8275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4"/>
          <p:cNvSpPr/>
          <p:nvPr/>
        </p:nvSpPr>
        <p:spPr>
          <a:xfrm>
            <a:off x="572412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4"/>
          <p:cNvSpPr/>
          <p:nvPr/>
        </p:nvSpPr>
        <p:spPr>
          <a:xfrm>
            <a:off x="4499992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4"/>
          <p:cNvSpPr/>
          <p:nvPr/>
        </p:nvSpPr>
        <p:spPr>
          <a:xfrm>
            <a:off x="320384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4"/>
          <p:cNvSpPr/>
          <p:nvPr/>
        </p:nvSpPr>
        <p:spPr>
          <a:xfrm>
            <a:off x="1835696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4"/>
          <p:cNvSpPr/>
          <p:nvPr/>
        </p:nvSpPr>
        <p:spPr>
          <a:xfrm>
            <a:off x="694826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24241"/>
              </p:ext>
            </p:extLst>
          </p:nvPr>
        </p:nvGraphicFramePr>
        <p:xfrm>
          <a:off x="683568" y="1052736"/>
          <a:ext cx="7704856" cy="89601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на физическую культуру и спорт в расчете на 1 жителя  3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204864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55,2%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61,5%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03248"/>
              </p:ext>
            </p:extLst>
          </p:nvPr>
        </p:nvGraphicFramePr>
        <p:xfrm>
          <a:off x="683568" y="2996952"/>
          <a:ext cx="8009807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9036496" cy="6879384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6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6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6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</a:rPr>
              <a:t>Решение Первоуральского городского Совета от 23.06.2005года № 94 (в редакции от 31.10.2024 г) «Об утверждении Устава муниципального округа Первоуральск»</a:t>
            </a:r>
          </a:p>
          <a:p>
            <a:pPr marL="0" indent="0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600" dirty="0" smtClean="0">
                <a:latin typeface="Times New Roman" pitchFamily="18" charset="0"/>
              </a:rPr>
              <a:t>ешение Первоуральской городской Думы  249 от 19.12.2024 г. « О бюджете муниципального округа Первоуральск на 2025 год и плановый период 2026 и 2027 годов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муниципальном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муниципального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муниципального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2025 - 2027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адресности.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2025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2026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2027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2025–2027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</a:t>
            </a:r>
            <a:r>
              <a:rPr lang="ru-RU" sz="1700" dirty="0" smtClean="0">
                <a:latin typeface="Times New Roman" pitchFamily="18" charset="0"/>
              </a:rPr>
              <a:t>муниципального 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</a:t>
            </a:r>
            <a:r>
              <a:rPr lang="ru-RU" sz="1700" dirty="0" smtClean="0">
                <a:latin typeface="Times New Roman" pitchFamily="18" charset="0"/>
              </a:rPr>
              <a:t>муниципального </a:t>
            </a:r>
            <a:r>
              <a:rPr lang="ru-RU" sz="1700" dirty="0">
                <a:latin typeface="Times New Roman" pitchFamily="18" charset="0"/>
              </a:rPr>
              <a:t>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(20 муниципальных программ </a:t>
            </a:r>
            <a:r>
              <a:rPr lang="ru-RU" sz="1700" dirty="0">
                <a:latin typeface="Times New Roman" pitchFamily="18" charset="0"/>
              </a:rPr>
              <a:t>с долей расходов </a:t>
            </a:r>
            <a:r>
              <a:rPr lang="ru-RU" sz="1700" dirty="0" smtClean="0">
                <a:latin typeface="Times New Roman" pitchFamily="18" charset="0"/>
              </a:rPr>
              <a:t>95,5%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</a:t>
            </a: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25116</TotalTime>
  <Words>3832</Words>
  <Application>Microsoft Office PowerPoint</Application>
  <PresentationFormat>Экран (4:3)</PresentationFormat>
  <Paragraphs>747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Цели создания открытого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Презентация PowerPoint</vt:lpstr>
      <vt:lpstr>Презентация PowerPoint</vt:lpstr>
      <vt:lpstr>Презентация PowerPoint</vt:lpstr>
      <vt:lpstr>                    Основные параметры бюджета муниципального округа  Первоуральск  на 2025 год                               </vt:lpstr>
      <vt:lpstr>Презентация PowerPoint</vt:lpstr>
      <vt:lpstr>Презентация PowerPoint</vt:lpstr>
      <vt:lpstr>Структура доходов бюджета  муниципального округа Первоуральск 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User</cp:lastModifiedBy>
  <cp:revision>1571</cp:revision>
  <dcterms:modified xsi:type="dcterms:W3CDTF">2025-03-06T06:36:07Z</dcterms:modified>
</cp:coreProperties>
</file>