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3"/>
  </p:notesMasterIdLst>
  <p:sldIdLst>
    <p:sldId id="396" r:id="rId2"/>
    <p:sldId id="326" r:id="rId3"/>
    <p:sldId id="460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448" r:id="rId14"/>
    <p:sldId id="440" r:id="rId15"/>
    <p:sldId id="456" r:id="rId16"/>
    <p:sldId id="465" r:id="rId17"/>
    <p:sldId id="390" r:id="rId18"/>
    <p:sldId id="379" r:id="rId19"/>
    <p:sldId id="466" r:id="rId20"/>
    <p:sldId id="461" r:id="rId21"/>
    <p:sldId id="450" r:id="rId22"/>
    <p:sldId id="451" r:id="rId23"/>
    <p:sldId id="452" r:id="rId24"/>
    <p:sldId id="453" r:id="rId25"/>
    <p:sldId id="454" r:id="rId26"/>
    <p:sldId id="467" r:id="rId27"/>
    <p:sldId id="313" r:id="rId28"/>
    <p:sldId id="462" r:id="rId29"/>
    <p:sldId id="400" r:id="rId30"/>
    <p:sldId id="403" r:id="rId31"/>
    <p:sldId id="438" r:id="rId32"/>
    <p:sldId id="463" r:id="rId33"/>
    <p:sldId id="351" r:id="rId34"/>
    <p:sldId id="352" r:id="rId35"/>
    <p:sldId id="429" r:id="rId36"/>
    <p:sldId id="430" r:id="rId37"/>
    <p:sldId id="431" r:id="rId38"/>
    <p:sldId id="432" r:id="rId39"/>
    <p:sldId id="464" r:id="rId40"/>
    <p:sldId id="387" r:id="rId41"/>
    <p:sldId id="367" r:id="rId4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CCFF"/>
    <a:srgbClr val="0000FF"/>
    <a:srgbClr val="FF00FF"/>
    <a:srgbClr val="FF99FF"/>
    <a:srgbClr val="6600CC"/>
    <a:srgbClr val="CC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023" autoAdjust="0"/>
  </p:normalViewPr>
  <p:slideViewPr>
    <p:cSldViewPr>
      <p:cViewPr varScale="1">
        <p:scale>
          <a:sx n="107" d="100"/>
          <a:sy n="107" d="100"/>
        </p:scale>
        <p:origin x="19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246\&#1101;&#1082;&#1086;&#1085;&#1086;&#1084;&#1080;&#1082;&#1072;\5.&#1054;&#1090;&#1095;&#1077;&#1090;&#1085;&#1086;&#1089;&#1090;&#1100;\&#1050;&#1088;&#1091;&#1087;&#1085;&#1099;&#1077;%20&#1087;&#1088;&#1086;&#1077;&#1082;&#1090;&#1099;%20&#1089;%202016%20&#1075;&#1086;&#1076;&#1072;\&#1043;&#1088;&#1072;&#1092;&#1080;&#1082;&#1080;%20&#1080;%20&#1076;&#1080;&#1072;&#1075;&#1088;&#1072;&#1084;&#1084;&#1099;\&#1043;&#1088;&#1072;&#1092;&#1080;&#1082;&#1080;%20&#1080;%20&#1076;&#1080;&#1072;&#1075;&#1088;&#1072;&#1084;&#1084;&#1099;%202018-202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246\&#1101;&#1082;&#1086;&#1085;&#1086;&#1084;&#1080;&#1082;&#1072;\5.&#1054;&#1090;&#1095;&#1077;&#1090;&#1085;&#1086;&#1089;&#1090;&#1100;\&#1050;&#1088;&#1091;&#1087;&#1085;&#1099;&#1077;%20&#1087;&#1088;&#1086;&#1077;&#1082;&#1090;&#1099;%20&#1089;%202016%20&#1075;&#1086;&#1076;&#1072;\&#1043;&#1088;&#1072;&#1092;&#1080;&#1082;&#1080;%20&#1080;%20&#1076;&#1080;&#1072;&#1075;&#1088;&#1072;&#1084;&#1084;&#1099;\&#1043;&#1088;&#1072;&#1092;&#1080;&#1082;&#1080;%20&#1080;%20&#1076;&#1080;&#1072;&#1075;&#1088;&#1072;&#1084;&#1084;&#1099;%202018-202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243000874890642E-2"/>
          <c:y val="2.7106118221481693E-2"/>
          <c:w val="0.87220144356955742"/>
          <c:h val="0.71429317061642461"/>
        </c:manualLayout>
      </c:layout>
      <c:lineChart>
        <c:grouping val="standard"/>
        <c:varyColors val="0"/>
        <c:ser>
          <c:idx val="3"/>
          <c:order val="0"/>
          <c:tx>
            <c:strRef>
              <c:f>'Зарплата и ССЧ'!$E$2</c:f>
              <c:strCache>
                <c:ptCount val="1"/>
                <c:pt idx="0">
                  <c:v>Число вакантных мест заявленных работодателями, единиц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'Зарплата и ССЧ'!$A$3:$A$9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'Зарплата и ССЧ'!$E$3:$E$9</c:f>
              <c:numCache>
                <c:formatCode>General</c:formatCode>
                <c:ptCount val="7"/>
                <c:pt idx="0">
                  <c:v>1189</c:v>
                </c:pt>
                <c:pt idx="1">
                  <c:v>1259</c:v>
                </c:pt>
                <c:pt idx="2">
                  <c:v>1526</c:v>
                </c:pt>
                <c:pt idx="3">
                  <c:v>2418</c:v>
                </c:pt>
                <c:pt idx="4">
                  <c:v>1934</c:v>
                </c:pt>
                <c:pt idx="5">
                  <c:v>2537</c:v>
                </c:pt>
                <c:pt idx="6">
                  <c:v>2223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6B-41EA-BED6-FE32FE6A3227}"/>
            </c:ext>
          </c:extLst>
        </c:ser>
        <c:ser>
          <c:idx val="4"/>
          <c:order val="1"/>
          <c:tx>
            <c:strRef>
              <c:f>'Зарплата и ССЧ'!$F$2</c:f>
              <c:strCache>
                <c:ptCount val="1"/>
                <c:pt idx="0">
                  <c:v>численность безработных граждан на конец периода, человек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0000000000000114E-2"/>
                  <c:y val="4.2824074074074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6B-41EA-BED6-FE32FE6A3227}"/>
                </c:ext>
              </c:extLst>
            </c:dLbl>
            <c:dLbl>
              <c:idx val="1"/>
              <c:layout>
                <c:manualLayout>
                  <c:x val="-4.7222222222222429E-2"/>
                  <c:y val="4.7453703703703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6B-41EA-BED6-FE32FE6A3227}"/>
                </c:ext>
              </c:extLst>
            </c:dLbl>
            <c:dLbl>
              <c:idx val="3"/>
              <c:layout>
                <c:manualLayout>
                  <c:x val="-5.0000000000000114E-2"/>
                  <c:y val="5.6712962962962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6B-41EA-BED6-FE32FE6A3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'Зарплата и ССЧ'!$A$3:$A$9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'Зарплата и ССЧ'!$F$3:$F$9</c:f>
              <c:numCache>
                <c:formatCode>General</c:formatCode>
                <c:ptCount val="7"/>
                <c:pt idx="0">
                  <c:v>581</c:v>
                </c:pt>
                <c:pt idx="1">
                  <c:v>710</c:v>
                </c:pt>
                <c:pt idx="2">
                  <c:v>3821</c:v>
                </c:pt>
                <c:pt idx="3">
                  <c:v>684</c:v>
                </c:pt>
                <c:pt idx="4">
                  <c:v>500</c:v>
                </c:pt>
                <c:pt idx="5">
                  <c:v>350</c:v>
                </c:pt>
                <c:pt idx="6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6B-41EA-BED6-FE32FE6A3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44128"/>
        <c:axId val="147415808"/>
      </c:lineChart>
      <c:catAx>
        <c:axId val="19974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Liberation Serif" pitchFamily="18" charset="0"/>
              </a:defRPr>
            </a:pPr>
            <a:endParaRPr lang="ru-RU"/>
          </a:p>
        </c:txPr>
        <c:crossAx val="147415808"/>
        <c:crosses val="autoZero"/>
        <c:auto val="1"/>
        <c:lblAlgn val="ctr"/>
        <c:lblOffset val="100"/>
        <c:noMultiLvlLbl val="0"/>
      </c:catAx>
      <c:valAx>
        <c:axId val="147415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Liberation Serif" pitchFamily="18" charset="0"/>
              </a:defRPr>
            </a:pPr>
            <a:endParaRPr lang="ru-RU"/>
          </a:p>
        </c:txPr>
        <c:crossAx val="199744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41666666666666"/>
          <c:y val="0.82645099225467611"/>
          <c:w val="0.79872222222222222"/>
          <c:h val="0.13905031182707694"/>
        </c:manualLayout>
      </c:layout>
      <c:overlay val="0"/>
      <c:txPr>
        <a:bodyPr/>
        <a:lstStyle/>
        <a:p>
          <a:pPr>
            <a:defRPr sz="105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52077865266837"/>
          <c:y val="4.5128205128205125E-2"/>
          <c:w val="0.82359033245844515"/>
          <c:h val="0.64199475065617151"/>
        </c:manualLayout>
      </c:layout>
      <c:lineChart>
        <c:grouping val="standard"/>
        <c:varyColors val="0"/>
        <c:ser>
          <c:idx val="0"/>
          <c:order val="0"/>
          <c:tx>
            <c:strRef>
              <c:f>'Зарплата и ССЧ'!$B$2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tx>
          <c:spPr>
            <a:ln w="60325">
              <a:solidFill>
                <a:srgbClr val="FF3300"/>
              </a:solidFill>
            </a:ln>
          </c:spPr>
          <c:marker>
            <c:symbol val="circle"/>
            <c:size val="7"/>
            <c:spPr>
              <a:solidFill>
                <a:srgbClr val="FF3300"/>
              </a:solidFill>
              <a:ln>
                <a:solidFill>
                  <a:srgbClr val="FF3300"/>
                </a:solidFill>
              </a:ln>
            </c:spPr>
          </c:marker>
          <c:dLbls>
            <c:dLbl>
              <c:idx val="3"/>
              <c:layout>
                <c:manualLayout>
                  <c:x val="-8.1890912160419924E-2"/>
                  <c:y val="-5.6023704372456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A-49D2-9D16-A02B7C442382}"/>
                </c:ext>
              </c:extLst>
            </c:dLbl>
            <c:dLbl>
              <c:idx val="4"/>
              <c:layout>
                <c:manualLayout>
                  <c:x val="-0.10273587161943529"/>
                  <c:y val="-4.6173382724552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BA-49D2-9D16-A02B7C442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'Зарплата и ССЧ'!$A$3:$A$9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'Зарплата и ССЧ'!$B$3:$B$9</c:f>
              <c:numCache>
                <c:formatCode>_-* #\ ##0\ _₽_-;\-* #\ ##0\ _₽_-;_-* "-"??\ _₽_-;_-@_-</c:formatCode>
                <c:ptCount val="7"/>
                <c:pt idx="0">
                  <c:v>36461.713100000001</c:v>
                </c:pt>
                <c:pt idx="1">
                  <c:v>39490.861599999997</c:v>
                </c:pt>
                <c:pt idx="2">
                  <c:v>41810.699999999997</c:v>
                </c:pt>
                <c:pt idx="3">
                  <c:v>46314.2</c:v>
                </c:pt>
                <c:pt idx="4">
                  <c:v>53674.400000000001</c:v>
                </c:pt>
                <c:pt idx="5">
                  <c:v>63648</c:v>
                </c:pt>
                <c:pt idx="6">
                  <c:v>79426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BA-49D2-9D16-A02B7C442382}"/>
            </c:ext>
          </c:extLst>
        </c:ser>
        <c:ser>
          <c:idx val="1"/>
          <c:order val="1"/>
          <c:tx>
            <c:strRef>
              <c:f>'Зарплата и ССЧ'!$C$2</c:f>
              <c:strCache>
                <c:ptCount val="1"/>
                <c:pt idx="0">
                  <c:v>Среднесписочная численность работников (без внешних совместителей),  человек</c:v>
                </c:pt>
              </c:strCache>
            </c:strRef>
          </c:tx>
          <c:spPr>
            <a:ln w="41275">
              <a:solidFill>
                <a:srgbClr val="0000FF"/>
              </a:solidFill>
            </a:ln>
          </c:spPr>
          <c:marker>
            <c:symbol val="circle"/>
            <c:size val="7"/>
            <c:spPr>
              <a:solidFill>
                <a:srgbClr val="0000FF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'Зарплата и ССЧ'!$A$3:$A$9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'Зарплата и ССЧ'!$C$3:$C$9</c:f>
              <c:numCache>
                <c:formatCode>_-* #\ ##0\ _₽_-;\-* #\ ##0\ _₽_-;_-* "-"??\ _₽_-;_-@_-</c:formatCode>
                <c:ptCount val="7"/>
                <c:pt idx="0">
                  <c:v>34434.683299999997</c:v>
                </c:pt>
                <c:pt idx="1">
                  <c:v>33723.916700000002</c:v>
                </c:pt>
                <c:pt idx="2">
                  <c:v>34446</c:v>
                </c:pt>
                <c:pt idx="3">
                  <c:v>33537</c:v>
                </c:pt>
                <c:pt idx="4">
                  <c:v>33148</c:v>
                </c:pt>
                <c:pt idx="5">
                  <c:v>33079</c:v>
                </c:pt>
                <c:pt idx="6" formatCode="General">
                  <c:v>33754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BA-49D2-9D16-A02B7C442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49728"/>
        <c:axId val="147451264"/>
      </c:lineChart>
      <c:catAx>
        <c:axId val="14744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Liberation Serif" pitchFamily="18" charset="0"/>
              </a:defRPr>
            </a:pPr>
            <a:endParaRPr lang="ru-RU"/>
          </a:p>
        </c:txPr>
        <c:crossAx val="147451264"/>
        <c:crosses val="autoZero"/>
        <c:auto val="1"/>
        <c:lblAlgn val="ctr"/>
        <c:lblOffset val="100"/>
        <c:noMultiLvlLbl val="0"/>
      </c:catAx>
      <c:valAx>
        <c:axId val="147451264"/>
        <c:scaling>
          <c:orientation val="minMax"/>
          <c:min val="20000"/>
        </c:scaling>
        <c:delete val="0"/>
        <c:axPos val="l"/>
        <c:numFmt formatCode="_-* #\ ##0\ _₽_-;\-* #\ 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Liberation Serif" pitchFamily="18" charset="0"/>
              </a:defRPr>
            </a:pPr>
            <a:endParaRPr lang="ru-RU"/>
          </a:p>
        </c:txPr>
        <c:crossAx val="147449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738296106283775E-2"/>
          <c:y val="0.75892753265730928"/>
          <c:w val="0.81306811332127793"/>
          <c:h val="0.19145399279297787"/>
        </c:manualLayout>
      </c:layout>
      <c:overlay val="0"/>
      <c:txPr>
        <a:bodyPr/>
        <a:lstStyle/>
        <a:p>
          <a:pPr>
            <a:defRPr sz="105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182293561343252E-2"/>
          <c:y val="0.11113975468602449"/>
          <c:w val="0.94770145271216411"/>
          <c:h val="0.87945533834311385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8ABE-48FE-AFF6-0A2EEF7EC27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8ABE-48FE-AFF6-0A2EEF7EC271}"/>
              </c:ext>
            </c:extLst>
          </c:dPt>
          <c:dPt>
            <c:idx val="6"/>
            <c:bubble3D val="0"/>
            <c:explosion val="15"/>
            <c:extLst>
              <c:ext xmlns:c16="http://schemas.microsoft.com/office/drawing/2014/chart" uri="{C3380CC4-5D6E-409C-BE32-E72D297353CC}">
                <c16:uniqueId val="{00000000-8ABE-48FE-AFF6-0A2EEF7EC271}"/>
              </c:ext>
            </c:extLst>
          </c:dPt>
          <c:dLbls>
            <c:dLbl>
              <c:idx val="0"/>
              <c:layout>
                <c:manualLayout>
                  <c:x val="-3.1294843333655412E-2"/>
                  <c:y val="-1.39789033151016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BE-48FE-AFF6-0A2EEF7EC271}"/>
                </c:ext>
              </c:extLst>
            </c:dLbl>
            <c:dLbl>
              <c:idx val="1"/>
              <c:layout>
                <c:manualLayout>
                  <c:x val="3.4666585382532203E-3"/>
                  <c:y val="7.18753267223291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BE-48FE-AFF6-0A2EEF7EC271}"/>
                </c:ext>
              </c:extLst>
            </c:dLbl>
            <c:dLbl>
              <c:idx val="2"/>
              <c:layout>
                <c:manualLayout>
                  <c:x val="5.9141269983804794E-3"/>
                  <c:y val="4.76804177214569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BE-48FE-AFF6-0A2EEF7EC271}"/>
                </c:ext>
              </c:extLst>
            </c:dLbl>
            <c:dLbl>
              <c:idx val="3"/>
              <c:layout>
                <c:manualLayout>
                  <c:x val="1.2823435440252305E-3"/>
                  <c:y val="4.83060261091021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BE-48FE-AFF6-0A2EEF7EC271}"/>
                </c:ext>
              </c:extLst>
            </c:dLbl>
            <c:dLbl>
              <c:idx val="4"/>
              <c:layout>
                <c:manualLayout>
                  <c:x val="3.5816410678524138E-3"/>
                  <c:y val="4.56271389107281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BE-48FE-AFF6-0A2EEF7EC271}"/>
                </c:ext>
              </c:extLst>
            </c:dLbl>
            <c:dLbl>
              <c:idx val="5"/>
              <c:layout>
                <c:manualLayout>
                  <c:x val="-6.2317353429347092E-2"/>
                  <c:y val="6.10976888912721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BE-48FE-AFF6-0A2EEF7EC271}"/>
                </c:ext>
              </c:extLst>
            </c:dLbl>
            <c:dLbl>
              <c:idx val="6"/>
              <c:layout>
                <c:manualLayout>
                  <c:x val="-8.9622350061666967E-2"/>
                  <c:y val="5.799380317435403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BE-48FE-AFF6-0A2EEF7EC27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основные!$F$8:$F$19</c:f>
              <c:strCache>
                <c:ptCount val="7"/>
                <c:pt idx="0">
                  <c:v>Образование</c:v>
                </c:pt>
                <c:pt idx="1">
                  <c:v>ЖКХ</c:v>
                </c:pt>
                <c:pt idx="2">
                  <c:v>Нац.экономика</c:v>
                </c:pt>
                <c:pt idx="3">
                  <c:v>Культура</c:v>
                </c:pt>
                <c:pt idx="4">
                  <c:v>Соц.политика</c:v>
                </c:pt>
                <c:pt idx="5">
                  <c:v>Физкультура</c:v>
                </c:pt>
                <c:pt idx="6">
                  <c:v>Прочие расходы</c:v>
                </c:pt>
              </c:strCache>
            </c:strRef>
          </c:cat>
          <c:val>
            <c:numRef>
              <c:f>основные!$G$8:$G$19</c:f>
              <c:numCache>
                <c:formatCode>#,##0</c:formatCode>
                <c:ptCount val="7"/>
                <c:pt idx="0">
                  <c:v>4396814</c:v>
                </c:pt>
                <c:pt idx="1">
                  <c:v>1231215</c:v>
                </c:pt>
                <c:pt idx="2">
                  <c:v>628141</c:v>
                </c:pt>
                <c:pt idx="3">
                  <c:v>284514</c:v>
                </c:pt>
                <c:pt idx="4">
                  <c:v>424220</c:v>
                </c:pt>
                <c:pt idx="5">
                  <c:v>328931</c:v>
                </c:pt>
                <c:pt idx="6">
                  <c:v>338403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BE-48FE-AFF6-0A2EEF7E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7171940543793219E-2"/>
          <c:y val="1.7420409968820001E-2"/>
          <c:w val="0.95006071128365188"/>
          <c:h val="0.20311182169117359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5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49584315079854"/>
          <c:y val="0.24186117618937578"/>
          <c:w val="0.64126675406766831"/>
          <c:h val="0.62613638831136886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9E28-49AB-87E5-013B5F97C4B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E28-49AB-87E5-013B5F97C4BA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5-9E28-49AB-87E5-013B5F97C4BA}"/>
              </c:ext>
            </c:extLst>
          </c:dPt>
          <c:dPt>
            <c:idx val="3"/>
            <c:bubble3D val="0"/>
            <c:spPr>
              <a:solidFill>
                <a:srgbClr val="993300"/>
              </a:solidFill>
            </c:spPr>
            <c:extLst>
              <c:ext xmlns:c16="http://schemas.microsoft.com/office/drawing/2014/chart" uri="{C3380CC4-5D6E-409C-BE32-E72D297353CC}">
                <c16:uniqueId val="{00000007-9E28-49AB-87E5-013B5F97C4BA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9E28-49AB-87E5-013B5F97C4BA}"/>
              </c:ext>
            </c:extLst>
          </c:dPt>
          <c:dPt>
            <c:idx val="5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B-9E28-49AB-87E5-013B5F97C4BA}"/>
              </c:ext>
            </c:extLst>
          </c:dPt>
          <c:dLbls>
            <c:dLbl>
              <c:idx val="0"/>
              <c:layout>
                <c:manualLayout>
                  <c:x val="0.14084232147360815"/>
                  <c:y val="-1.60302315436697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НДФЛ - 1 884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</a:t>
                    </a:r>
                    <a:r>
                      <a:rPr lang="ru-RU" baseline="0" dirty="0"/>
                      <a:t>  </a:t>
                    </a:r>
                  </a:p>
                  <a:p>
                    <a:r>
                      <a:rPr lang="ru-RU" baseline="0" dirty="0"/>
                      <a:t>(выполнение –</a:t>
                    </a:r>
                    <a:r>
                      <a:rPr lang="ru-RU" dirty="0"/>
                      <a:t> 102,2%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28-49AB-87E5-013B5F97C4BA}"/>
                </c:ext>
              </c:extLst>
            </c:dLbl>
            <c:dLbl>
              <c:idx val="1"/>
              <c:layout>
                <c:manualLayout>
                  <c:x val="-3.4053899925097927E-2"/>
                  <c:y val="-4.434776514344394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 -  549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млн.руб</a:t>
                    </a:r>
                    <a:r>
                      <a:rPr lang="ru-RU" baseline="0" dirty="0"/>
                      <a:t>. (выполнение – 101,1%)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28-49AB-87E5-013B5F97C4BA}"/>
                </c:ext>
              </c:extLst>
            </c:dLbl>
            <c:dLbl>
              <c:idx val="2"/>
              <c:layout>
                <c:manualLayout>
                  <c:x val="-0.15856974673065"/>
                  <c:y val="-8.692469141839587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Налоги на имущество – 165 </a:t>
                    </a:r>
                    <a:r>
                      <a:rPr lang="ru-RU" sz="1200" dirty="0" err="1"/>
                      <a:t>млн.руб</a:t>
                    </a:r>
                    <a:r>
                      <a:rPr lang="ru-RU" sz="1200" dirty="0"/>
                      <a:t>. (выполнение – 100,6%)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28-49AB-87E5-013B5F97C4BA}"/>
                </c:ext>
              </c:extLst>
            </c:dLbl>
            <c:dLbl>
              <c:idx val="3"/>
              <c:layout>
                <c:manualLayout>
                  <c:x val="-0.1558932056703104"/>
                  <c:y val="-9.94464341102651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 использования имущества - 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155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 </a:t>
                    </a:r>
                  </a:p>
                  <a:p>
                    <a:r>
                      <a:rPr lang="ru-RU" dirty="0"/>
                      <a:t>(выполнение</a:t>
                    </a:r>
                    <a:r>
                      <a:rPr lang="ru-RU" baseline="0" dirty="0"/>
                      <a:t> – 100,1%)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E28-49AB-87E5-013B5F97C4BA}"/>
                </c:ext>
              </c:extLst>
            </c:dLbl>
            <c:dLbl>
              <c:idx val="4"/>
              <c:layout>
                <c:manualLayout>
                  <c:x val="2.2133517422795318E-3"/>
                  <c:y val="-0.135712529174883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имущества</a:t>
                    </a:r>
                    <a:r>
                      <a:rPr lang="ru-RU" baseline="0" dirty="0"/>
                      <a:t> –</a:t>
                    </a:r>
                    <a:r>
                      <a:rPr lang="ru-RU" dirty="0"/>
                      <a:t> 146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млн.руб</a:t>
                    </a:r>
                    <a:r>
                      <a:rPr lang="ru-RU" baseline="0" dirty="0"/>
                      <a:t>.   </a:t>
                    </a:r>
                  </a:p>
                  <a:p>
                    <a:r>
                      <a:rPr lang="ru-RU" baseline="0" dirty="0"/>
                      <a:t> (выполнение – 107,1%)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E28-49AB-87E5-013B5F97C4BA}"/>
                </c:ext>
              </c:extLst>
            </c:dLbl>
            <c:dLbl>
              <c:idx val="5"/>
              <c:layout>
                <c:manualLayout>
                  <c:x val="0.12545917837086212"/>
                  <c:y val="-9.2978485305179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</a:t>
                    </a:r>
                    <a:r>
                      <a:rPr lang="ru-RU" baseline="0" dirty="0"/>
                      <a:t> –</a:t>
                    </a:r>
                    <a:r>
                      <a:rPr lang="ru-RU" dirty="0"/>
                      <a:t> 99</a:t>
                    </a:r>
                    <a:r>
                      <a:rPr lang="ru-RU" baseline="0" dirty="0"/>
                      <a:t> </a:t>
                    </a:r>
                    <a:r>
                      <a:rPr lang="ru-RU" baseline="0" dirty="0" err="1"/>
                      <a:t>млн.руб</a:t>
                    </a:r>
                    <a:r>
                      <a:rPr lang="ru-RU" baseline="0" dirty="0"/>
                      <a:t>. </a:t>
                    </a:r>
                  </a:p>
                  <a:p>
                    <a:r>
                      <a:rPr lang="ru-RU" baseline="0" dirty="0"/>
                      <a:t>(выполнение – 100,5%)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E28-49AB-87E5-013B5F97C4BA}"/>
                </c:ext>
              </c:extLst>
            </c:dLbl>
            <c:dLbl>
              <c:idx val="6"/>
              <c:layout>
                <c:manualLayout>
                  <c:x val="0.10254203386003706"/>
                  <c:y val="6.59184220732919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latin typeface="Cambria" pitchFamily="18" charset="0"/>
                      </a:rPr>
                      <a:t>Прочие налоговые и неналоговые доходы</a:t>
                    </a:r>
                  </a:p>
                  <a:p>
                    <a:r>
                      <a:rPr lang="ru-RU" sz="1200" baseline="0" dirty="0">
                        <a:latin typeface="Cambria" pitchFamily="18" charset="0"/>
                      </a:rPr>
                      <a:t>-  104 </a:t>
                    </a:r>
                    <a:r>
                      <a:rPr lang="ru-RU" sz="1200" baseline="0" dirty="0" err="1">
                        <a:latin typeface="Cambria" pitchFamily="18" charset="0"/>
                      </a:rPr>
                      <a:t>млн.руб</a:t>
                    </a:r>
                    <a:r>
                      <a:rPr lang="ru-RU" sz="1200" baseline="0" dirty="0">
                        <a:latin typeface="Cambria" pitchFamily="18" charset="0"/>
                      </a:rPr>
                      <a:t>.     (выполнение – 113,2%)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E28-49AB-87E5-013B5F97C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Лист1!$B$10:$B$16</c:f>
              <c:strCache>
                <c:ptCount val="7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Налоги на имущество </c:v>
                </c:pt>
                <c:pt idx="3">
                  <c:v>Доходы от от использования имущества</c:v>
                </c:pt>
                <c:pt idx="4">
                  <c:v>Доходы от продажи имущества</c:v>
                </c:pt>
                <c:pt idx="5">
                  <c:v>Акцизы</c:v>
                </c:pt>
                <c:pt idx="6">
                  <c:v>Прочие </c:v>
                </c:pt>
              </c:strCache>
            </c:strRef>
          </c:cat>
          <c:val>
            <c:numRef>
              <c:f>Лист1!$C$10:$C$16</c:f>
              <c:numCache>
                <c:formatCode>#,##0.0</c:formatCode>
                <c:ptCount val="7"/>
                <c:pt idx="0">
                  <c:v>1884</c:v>
                </c:pt>
                <c:pt idx="1">
                  <c:v>549</c:v>
                </c:pt>
                <c:pt idx="2">
                  <c:v>165</c:v>
                </c:pt>
                <c:pt idx="3">
                  <c:v>155</c:v>
                </c:pt>
                <c:pt idx="4">
                  <c:v>146</c:v>
                </c:pt>
                <c:pt idx="5">
                  <c:v>99</c:v>
                </c:pt>
                <c:pt idx="6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E28-49AB-87E5-013B5F97C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465-4FEF-8BC3-588EFFD3DD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65-4FEF-8BC3-588EFFD3DD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65-4FEF-8BC3-588EFFD3DDB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г.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65-4FEF-8BC3-588EFFD3D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343296"/>
        <c:axId val="240353280"/>
        <c:axId val="0"/>
      </c:bar3DChart>
      <c:catAx>
        <c:axId val="2403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240353280"/>
        <c:crossesAt val="18"/>
        <c:auto val="1"/>
        <c:lblAlgn val="ctr"/>
        <c:lblOffset val="100"/>
        <c:noMultiLvlLbl val="0"/>
      </c:catAx>
      <c:valAx>
        <c:axId val="240353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40343296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0.46629</cdr:x>
      <cdr:y>0.55933</cdr:y>
    </cdr:from>
    <cdr:to>
      <cdr:x>0.53174</cdr:x>
      <cdr:y>0.61018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3168353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>
              <a:latin typeface="Cambria" pitchFamily="18" charset="0"/>
              <a:ea typeface="Cambria" pitchFamily="18" charset="0"/>
            </a:rPr>
            <a:t>61%</a:t>
          </a:r>
        </a:p>
      </cdr:txBody>
    </cdr:sp>
  </cdr:relSizeAnchor>
  <cdr:relSizeAnchor xmlns:cdr="http://schemas.openxmlformats.org/drawingml/2006/chartDrawing">
    <cdr:from>
      <cdr:x>0.28632</cdr:x>
      <cdr:y>0.3178</cdr:y>
    </cdr:from>
    <cdr:to>
      <cdr:x>0.35176</cdr:x>
      <cdr:y>0.36865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1800201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>
              <a:latin typeface="Cambria" pitchFamily="18" charset="0"/>
              <a:ea typeface="Cambria" pitchFamily="18" charset="0"/>
            </a:rPr>
            <a:t>18%</a:t>
          </a:r>
        </a:p>
      </cdr:txBody>
    </cdr:sp>
  </cdr:relSizeAnchor>
  <cdr:relSizeAnchor xmlns:cdr="http://schemas.openxmlformats.org/drawingml/2006/chartDrawing">
    <cdr:from>
      <cdr:x>0.42973</cdr:x>
      <cdr:y>0.26695</cdr:y>
    </cdr:from>
    <cdr:to>
      <cdr:x>0.48699</cdr:x>
      <cdr:y>0.33051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06788" y="1512168"/>
          <a:ext cx="52060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>
              <a:latin typeface="Cambria" pitchFamily="18" charset="0"/>
              <a:ea typeface="Cambria" pitchFamily="18" charset="0"/>
            </a:rPr>
            <a:t>5%</a:t>
          </a:r>
        </a:p>
      </cdr:txBody>
    </cdr:sp>
  </cdr:relSizeAnchor>
  <cdr:relSizeAnchor xmlns:cdr="http://schemas.openxmlformats.org/drawingml/2006/chartDrawing">
    <cdr:from>
      <cdr:x>0.49309</cdr:x>
      <cdr:y>0.26695</cdr:y>
    </cdr:from>
    <cdr:to>
      <cdr:x>0.55035</cdr:x>
      <cdr:y>0.33051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482852" y="1512168"/>
          <a:ext cx="52060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>
              <a:latin typeface="Cambria" pitchFamily="18" charset="0"/>
              <a:ea typeface="Cambria" pitchFamily="18" charset="0"/>
            </a:rPr>
            <a:t>5%</a:t>
          </a:r>
        </a:p>
      </cdr:txBody>
    </cdr:sp>
  </cdr:relSizeAnchor>
  <cdr:relSizeAnchor xmlns:cdr="http://schemas.openxmlformats.org/drawingml/2006/chartDrawing">
    <cdr:from>
      <cdr:x>0.55645</cdr:x>
      <cdr:y>0.27967</cdr:y>
    </cdr:from>
    <cdr:to>
      <cdr:x>0.61372</cdr:x>
      <cdr:y>0.34323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058916" y="1584176"/>
          <a:ext cx="52060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>
              <a:latin typeface="Cambria" pitchFamily="18" charset="0"/>
              <a:ea typeface="Cambria" pitchFamily="18" charset="0"/>
            </a:rPr>
            <a:t>5%</a:t>
          </a:r>
        </a:p>
      </cdr:txBody>
    </cdr:sp>
  </cdr:relSizeAnchor>
  <cdr:relSizeAnchor xmlns:cdr="http://schemas.openxmlformats.org/drawingml/2006/chartDrawing">
    <cdr:from>
      <cdr:x>0.60942</cdr:x>
      <cdr:y>0.29238</cdr:y>
    </cdr:from>
    <cdr:to>
      <cdr:x>0.66668</cdr:x>
      <cdr:y>0.33051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17615" y="1656184"/>
          <a:ext cx="527859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>
              <a:latin typeface="Cambria" pitchFamily="18" charset="0"/>
              <a:ea typeface="Cambria" pitchFamily="18" charset="0"/>
            </a:rPr>
            <a:t>3%</a:t>
          </a:r>
        </a:p>
      </cdr:txBody>
    </cdr:sp>
  </cdr:relSizeAnchor>
  <cdr:relSizeAnchor xmlns:cdr="http://schemas.openxmlformats.org/drawingml/2006/chartDrawing">
    <cdr:from>
      <cdr:x>0.64848</cdr:x>
      <cdr:y>0.3178</cdr:y>
    </cdr:from>
    <cdr:to>
      <cdr:x>0.70574</cdr:x>
      <cdr:y>0.35594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977655" y="1800200"/>
          <a:ext cx="527859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b="1" dirty="0">
              <a:latin typeface="Cambria" pitchFamily="18" charset="0"/>
              <a:ea typeface="Cambria" pitchFamily="18" charset="0"/>
            </a:rPr>
            <a:t>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5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	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Hero New Bold" panose="02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7D797D-91C8-4D21-AED7-D6C7162AEDE8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E8D34-B38B-4299-AE79-4956ADEAD9E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929" y="620688"/>
            <a:ext cx="477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городского округа Первоуральск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2731" y="5877272"/>
            <a:ext cx="3422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Исполнение за 2024 год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3974"/>
            <a:ext cx="5903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Муниципальные программы соответствуют Стратегии социально-экономического  развития городского округа Первоуральск и содержат: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 в  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показатели эффективности реализации программы, на основании которых дается оценка достижения или не достижения 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2024 год и плановый период 2025 и 2026 годов отражены направления целей и задач, определенные муниципальными программами.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96,0% расходов бюджета городского округа Первоуральск выполняются в рамках мероприятий муниципальных 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88843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1944216" cy="20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2592287" cy="19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ежегодное формирование и исполнение бюджета: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Рассмотрение проекта бюджета очередного года. </a:t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984" tIns="24492" rIns="48984" bIns="24492" anchor="b"/>
          <a:lstStyle/>
          <a:p>
            <a:pPr algn="ctr" defTabSz="684213">
              <a:lnSpc>
                <a:spcPct val="90000"/>
              </a:lnSpc>
            </a:pPr>
            <a:r>
              <a:rPr lang="ru-RU" altLang="ru-RU" sz="2200">
                <a:solidFill>
                  <a:srgbClr val="262626"/>
                </a:solidFill>
                <a:latin typeface="Liberation Serif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defTabSz="684213">
              <a:lnSpc>
                <a:spcPct val="90000"/>
              </a:lnSpc>
            </a:pPr>
            <a:r>
              <a:rPr lang="ru-RU" altLang="ru-RU" sz="2200">
                <a:solidFill>
                  <a:srgbClr val="262626"/>
                </a:solidFill>
                <a:latin typeface="Liberation Serif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91640"/>
              </p:ext>
            </p:extLst>
          </p:nvPr>
        </p:nvGraphicFramePr>
        <p:xfrm>
          <a:off x="179388" y="1268759"/>
          <a:ext cx="8641084" cy="5269525"/>
        </p:xfrm>
        <a:graphic>
          <a:graphicData uri="http://schemas.openxmlformats.org/drawingml/2006/table">
            <a:tbl>
              <a:tblPr/>
              <a:tblGrid>
                <a:gridCol w="55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5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план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факт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5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130 027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130 039</a:t>
                      </a:r>
                    </a:p>
                  </a:txBody>
                  <a:tcPr marL="90003" marR="90003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3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работников крупных и средних предприятий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18001" marR="18001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31 973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1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76 696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79 426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3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</a:t>
                      </a:r>
                    </a:p>
                  </a:txBody>
                  <a:tcPr marL="91443" marR="91443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55 622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56 240</a:t>
                      </a:r>
                    </a:p>
                  </a:txBody>
                  <a:tcPr marL="72002" marR="72002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53946"/>
              </p:ext>
            </p:extLst>
          </p:nvPr>
        </p:nvGraphicFramePr>
        <p:xfrm>
          <a:off x="251520" y="1196752"/>
          <a:ext cx="8352928" cy="4087493"/>
        </p:xfrm>
        <a:graphic>
          <a:graphicData uri="http://schemas.openxmlformats.org/drawingml/2006/table">
            <a:tbl>
              <a:tblPr/>
              <a:tblGrid>
                <a:gridCol w="472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0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2024 год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за 2024 (факт)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58 215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59 126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1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61 644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65 584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1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63 523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63 563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310188" y="1030288"/>
            <a:ext cx="3833812" cy="5238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Заработная плата и занятость населения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1260475" y="3716338"/>
            <a:ext cx="8262938" cy="8001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ru-RU" sz="2400" b="1" dirty="0">
                <a:solidFill>
                  <a:prstClr val="black"/>
                </a:solidFill>
                <a:latin typeface="Hero New Bold"/>
                <a:cs typeface="Arial" panose="020B0604020202020204" pitchFamily="34" charset="0"/>
              </a:rPr>
            </a:br>
            <a:endParaRPr lang="ru-RU" sz="2400" b="1" i="1" dirty="0">
              <a:solidFill>
                <a:prstClr val="black"/>
              </a:solidFill>
              <a:latin typeface="Hero New Bold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30288"/>
            <a:ext cx="3889375" cy="3079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Рынок труда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84213" y="95250"/>
            <a:ext cx="723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8984" tIns="24492" rIns="48984" bIns="24492" anchor="b"/>
          <a:lstStyle/>
          <a:p>
            <a:pPr algn="ctr" defTabSz="684213">
              <a:lnSpc>
                <a:spcPct val="90000"/>
              </a:lnSpc>
            </a:pPr>
            <a:r>
              <a:rPr lang="ru-RU" altLang="ru-RU" sz="2200" b="1" dirty="0">
                <a:solidFill>
                  <a:srgbClr val="262626"/>
                </a:solidFill>
                <a:latin typeface="Liberation Serif" pitchFamily="18" charset="0"/>
                <a:cs typeface="Times New Roman" pitchFamily="18" charset="0"/>
              </a:rPr>
              <a:t>Социально – экономическая ситуация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30289"/>
              </p:ext>
            </p:extLst>
          </p:nvPr>
        </p:nvGraphicFramePr>
        <p:xfrm>
          <a:off x="58142" y="1338263"/>
          <a:ext cx="4572000" cy="515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19949"/>
              </p:ext>
            </p:extLst>
          </p:nvPr>
        </p:nvGraphicFramePr>
        <p:xfrm>
          <a:off x="4716016" y="1585659"/>
          <a:ext cx="426482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Основные параметры бюджета городского округа  Первоуральск  на 31.12.2024 г. </a:t>
            </a:r>
            <a:br>
              <a:rPr lang="ru-RU" sz="22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6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br>
              <a:rPr lang="ru-RU" sz="1300" b="1" dirty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628 140,82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безопасность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53 674,12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4 396 813,99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284 513,66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424 219,86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328 930,83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259 553,83 тыс.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1 231 214,64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15 245,36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9 931,21 тыс.руб.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муниципального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долга  0,00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1 883 565,60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73 551,92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899592" y="2492896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549 016,51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429000"/>
            <a:ext cx="1509713" cy="9367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использования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154 830,26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9592" y="4509120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91 858,43 тыс.руб.</a:t>
            </a:r>
            <a:endParaRPr lang="ru-RU" sz="1200" dirty="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2" y="5373216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hlink"/>
                </a:solidFill>
              </a:rPr>
              <a:t> </a:t>
            </a: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349 405,70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2" y="602128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rgbClr val="CC3300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4 694 190,47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7 796 418,89 тыс.руб.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59 954,47 руб.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58 691,92 руб.</a:t>
            </a: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81884" y="452702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81884" y="524710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81884" y="59671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81884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4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7 632 238,33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1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6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45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85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05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74570"/>
              </p:ext>
            </p:extLst>
          </p:nvPr>
        </p:nvGraphicFramePr>
        <p:xfrm>
          <a:off x="251517" y="1268760"/>
          <a:ext cx="8496946" cy="4862170"/>
        </p:xfrm>
        <a:graphic>
          <a:graphicData uri="http://schemas.openxmlformats.org/drawingml/2006/table">
            <a:tbl>
              <a:tblPr/>
              <a:tblGrid>
                <a:gridCol w="57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5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2024  год 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latin typeface="Arial"/>
                        </a:rPr>
                        <a:t>№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на 01.01.2025 (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2024 году,            (тыс. руб.)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    (тыс.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городского округа Первоуральск  в 2024 году (факт)</a:t>
            </a: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46825644"/>
              </p:ext>
            </p:extLst>
          </p:nvPr>
        </p:nvGraphicFramePr>
        <p:xfrm>
          <a:off x="0" y="1035050"/>
          <a:ext cx="8497888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539552" y="72230"/>
            <a:ext cx="7777112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200" b="1" dirty="0">
                <a:latin typeface="Liberation Serif" pitchFamily="18" charset="0"/>
              </a:rPr>
              <a:t>Структура налоговых и неналоговых доходов бюджета </a:t>
            </a:r>
            <a:br>
              <a:rPr lang="ru-RU" altLang="ru-RU" sz="2200" b="1" dirty="0">
                <a:latin typeface="Liberation Serif" pitchFamily="18" charset="0"/>
              </a:rPr>
            </a:br>
            <a:r>
              <a:rPr lang="ru-RU" altLang="ru-RU" sz="2200" b="1" dirty="0">
                <a:latin typeface="Liberation Serif" pitchFamily="18" charset="0"/>
              </a:rPr>
              <a:t>городского округа Первоуральск в 2024 году</a:t>
            </a:r>
          </a:p>
        </p:txBody>
      </p: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2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-181519" y="980728"/>
          <a:ext cx="9218015" cy="566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1058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2024 году (факт)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71302"/>
              </p:ext>
            </p:extLst>
          </p:nvPr>
        </p:nvGraphicFramePr>
        <p:xfrm>
          <a:off x="35496" y="607027"/>
          <a:ext cx="9054753" cy="5846310"/>
        </p:xfrm>
        <a:graphic>
          <a:graphicData uri="http://schemas.openxmlformats.org/drawingml/2006/table">
            <a:tbl>
              <a:tblPr/>
              <a:tblGrid>
                <a:gridCol w="5281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средств, 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ФБ, млн.руб.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4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и реализация молодежной политики в Свердловской области" (19.12.2019 № 920-ПП)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258,7</a:t>
                      </a:r>
                    </a:p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4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физической культуры и спорта в Свердловской области" (29.10.2013 г. №1332-ПП)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17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«Комплексное развитие сельских территорий  в Свердловской области" (08.09.2021 г. №582-ПП) </a:t>
                      </a:r>
                    </a:p>
                    <a:p>
                      <a:pPr algn="l" rtl="0" fontAlgn="t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  в Свердловской области" (21.10.2013 г. №1268-ПП)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 хозяйства и повышение энергетической эффективности в  Свердловской области" 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"Реализация основных направлений государственной политики в строительном комплексе Свердловской области" (24.10.2013 № 1296-ПП)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«Развитие транспортного комплекса Свердловской области" (25.01.2018 № 28-ПП)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«Формирование современной городской среды на территории Свердловской области» (31.10.2017 № 805-ПП)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20,4 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6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940881"/>
      </p:ext>
    </p:extLst>
  </p:cSld>
  <p:clrMapOvr>
    <a:masterClrMapping/>
  </p:clrMapOvr>
  <p:transition spd="slow" advTm="40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512" y="3645024"/>
            <a:ext cx="180020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 в городском округе Первоуральск» на 2022-2027 годы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123728" y="3645024"/>
            <a:ext cx="2232248" cy="2304256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технологий в городском округе Первоуральск на 2022-2027 годы»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732240" y="3645024"/>
            <a:ext cx="2232248" cy="230346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среды городского округа Первоуральск на 2024-2030 годы»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572000" y="3645024"/>
            <a:ext cx="2016224" cy="2304255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ЧС» на территории городского округа Первоуральск на 2024-2029 годы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179512" y="6237312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20 846,44</a:t>
            </a: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2411760" y="6237312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8 383,49</a:t>
            </a: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4788024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52 174,85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971600" y="116632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бюджета на 2024 год (факт)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7236296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219 508,89</a:t>
            </a:r>
          </a:p>
        </p:txBody>
      </p:sp>
      <p:pic>
        <p:nvPicPr>
          <p:cNvPr id="27" name="Picture 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2233042" cy="18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016125" cy="18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i.novgorod.ru/news/images/16/68/956816/big_956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268760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>
            <a:spLocks noChangeArrowheads="1"/>
          </p:cNvSpPr>
          <p:nvPr/>
        </p:nvSpPr>
        <p:spPr bwMode="auto">
          <a:xfrm>
            <a:off x="179512" y="3429000"/>
            <a:ext cx="1979712" cy="2232248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городского округа Первоуральск на 2024-2029 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663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бюджета на 2024 год (факт)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67544" y="5805264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604 081,71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9752" y="3429000"/>
            <a:ext cx="2016224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среды на территории городского округа Первоуральск на 2023-2028 годы»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27784" y="5805264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22 611,43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96752"/>
            <a:ext cx="216023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avatars.mds.yandex.net/i?id=4e0b1e235b922f002d346259504f09cd-5337299-images-thumbs&amp;ref=rim&amp;n=33&amp;w=225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1268760"/>
            <a:ext cx="2088232" cy="201622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со стрелкой вниз 13"/>
          <p:cNvSpPr/>
          <p:nvPr/>
        </p:nvSpPr>
        <p:spPr>
          <a:xfrm>
            <a:off x="4572000" y="3429000"/>
            <a:ext cx="216024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образования в городском округе Первоуральск на 2024-2030 годы»</a:t>
            </a:r>
          </a:p>
        </p:txBody>
      </p:sp>
      <p:pic>
        <p:nvPicPr>
          <p:cNvPr id="15" name="Picture 5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9744" y="1268760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со стрелкой вниз 15"/>
          <p:cNvSpPr/>
          <p:nvPr/>
        </p:nvSpPr>
        <p:spPr>
          <a:xfrm>
            <a:off x="6876256" y="3501008"/>
            <a:ext cx="2160240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городском округе Первоуральск на 2024-2029 годы»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716016" y="5805264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4 309 582,21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236296" y="5877272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358 282,84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Выноска со стрелкой вниз 29"/>
          <p:cNvSpPr/>
          <p:nvPr/>
        </p:nvSpPr>
        <p:spPr>
          <a:xfrm>
            <a:off x="179512" y="3645024"/>
            <a:ext cx="2064445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«Комплексное развитие сельских территорий городского округа Первоуральск на 2023-2028 годы»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2411760" y="3645024"/>
            <a:ext cx="2016224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граждан городского округа Первоуральск» на 2022-2027 годы»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39552" y="5949280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5 117,51</a:t>
            </a: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2771800" y="5949280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378 972,21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331640" y="11663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бюджета на 2024 год (факт)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 cstate="print"/>
          <a:srcRect l="15169" r="9550"/>
          <a:stretch>
            <a:fillRect/>
          </a:stretch>
        </p:blipFill>
        <p:spPr bwMode="auto">
          <a:xfrm>
            <a:off x="4499992" y="119675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 со стрелкой вниз 16"/>
          <p:cNvSpPr/>
          <p:nvPr/>
        </p:nvSpPr>
        <p:spPr>
          <a:xfrm>
            <a:off x="4572000" y="3645024"/>
            <a:ext cx="2016224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 на территории городского округа Первоуральск на 2024-2029 годы»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860032" y="5949280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293 642,97</a:t>
            </a: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6804248" y="3645024"/>
            <a:ext cx="2212405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ресурсами, расположенными на территории городского округа Первоуральск на 2021-2026 годы»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948264" y="594928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173 083,25</a:t>
            </a:r>
          </a:p>
        </p:txBody>
      </p:sp>
      <p:pic>
        <p:nvPicPr>
          <p:cNvPr id="19460" name="Picture 4" descr="https://www.ryazagro.ru/upload/iblock/d62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267744" cy="2232248"/>
          </a:xfrm>
          <a:prstGeom prst="rect">
            <a:avLst/>
          </a:prstGeom>
          <a:noFill/>
        </p:spPr>
      </p:pic>
      <p:pic>
        <p:nvPicPr>
          <p:cNvPr id="19462" name="Picture 6" descr="https://ufacity.info/upload/iblock/94e/1107307_cu933_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3" y="1196752"/>
            <a:ext cx="2088231" cy="2232248"/>
          </a:xfrm>
          <a:prstGeom prst="rect">
            <a:avLst/>
          </a:prstGeom>
          <a:noFill/>
        </p:spPr>
      </p:pic>
      <p:pic>
        <p:nvPicPr>
          <p:cNvPr id="19464" name="Picture 8" descr="https://lanshaft.com/wp-content/uploads/2022/07/Pokupka-zemelnogo-uchastk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1196752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2627784" y="3645024"/>
            <a:ext cx="2160240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«Переселение граждан на территории городского округа Первоуральск из аварийного жилищного фонда в 2020-2029 годах»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7504" y="3645024"/>
            <a:ext cx="2232249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«Совершенствование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градостроительной  политики на территории городского округа Первоуральск с 2021 по 2026 годы»</a:t>
            </a: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251520" y="58052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6 944,00</a:t>
            </a: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2843808" y="5805264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256 484,36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бюджета на 2024 год (факт)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932040" y="3645024"/>
            <a:ext cx="1872208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городского округа Первоуральск на 2022-2027 годы»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076056" y="5805264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5 348,66</a:t>
            </a:r>
            <a:endParaRPr lang="ru-RU" sz="1600" b="1" dirty="0">
              <a:latin typeface="Arial" pitchFamily="34" charset="0"/>
            </a:endParaRPr>
          </a:p>
        </p:txBody>
      </p:sp>
      <p:pic>
        <p:nvPicPr>
          <p:cNvPr id="18" name="Picture 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1944216" cy="1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s://www.admgalich.ru/images/news/2019/10/10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2088232" cy="1728192"/>
          </a:xfrm>
          <a:prstGeom prst="rect">
            <a:avLst/>
          </a:prstGeom>
          <a:noFill/>
        </p:spPr>
      </p:pic>
      <p:sp>
        <p:nvSpPr>
          <p:cNvPr id="19" name="Выноска со стрелкой вниз 18"/>
          <p:cNvSpPr/>
          <p:nvPr/>
        </p:nvSpPr>
        <p:spPr>
          <a:xfrm>
            <a:off x="6983760" y="3645024"/>
            <a:ext cx="2052736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условий на территории городского округа Первоуральск на 2022-2027 годы»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380312" y="5805264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1 872,03</a:t>
            </a:r>
          </a:p>
        </p:txBody>
      </p:sp>
      <p:pic>
        <p:nvPicPr>
          <p:cNvPr id="18436" name="Picture 4" descr="https://sdo.miigaik.ru/pluginfile.php/24876/course/overviewfiles/%D0%9F%D1%80%D0%B0%D0%B2%D0%BE%D0%B2%D1%8B%D0%B5%20%D0%BE%D1%81%D0%BD%D0%BE%D0%B2%D1%8B%20%D0%B4%D0%B5%D1%8F%D1%82%D0%B5%D0%BB%D1%8C%D0%BD%D0%BE%D1%81%D1%82%D0%B8%20%D0%B0%D1%80%D1%85%D0%B8%D1%82%D0%B5%D0%BA%D1%82%D0%BE%D1%80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3"/>
            <a:ext cx="2232248" cy="1728192"/>
          </a:xfrm>
          <a:prstGeom prst="rect">
            <a:avLst/>
          </a:prstGeom>
          <a:noFill/>
        </p:spPr>
      </p:pic>
      <p:pic>
        <p:nvPicPr>
          <p:cNvPr id="18438" name="Picture 6" descr="https://pro-dachnikov.com/uploads/posts/2021-10/1633914053_90-p-foto-semi-na-fone-doma-foto-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556792"/>
            <a:ext cx="2088232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64502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бюджета на 2024 год  (факт)</a:t>
            </a: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179512" y="3353090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МА» на территории городского округа Первоуральск на 2022-2027 годы»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95983" y="5937031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69 199,41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282700" y="3353090"/>
            <a:ext cx="2073278" cy="246945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малого и среднего предпринимательства, внутреннего и въездного туризма на территории городского округа Первоуральск на 2022-2027 годы»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2408124" y="5937031"/>
            <a:ext cx="1803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2 662,02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509973" y="3353090"/>
            <a:ext cx="2006243" cy="239744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«Безопасность дорожного движения в городском округе Первоуральск на 2024-2029 годы»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895937" y="5937031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513 842,46</a:t>
            </a:r>
          </a:p>
        </p:txBody>
      </p:sp>
      <p:pic>
        <p:nvPicPr>
          <p:cNvPr id="24" name="Picture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1196752"/>
            <a:ext cx="2088232" cy="167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401" y="1196752"/>
            <a:ext cx="1890799" cy="167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s://img.gorodskievesti.ru/wp-content/uploads/2014/04/dum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015777" cy="1679798"/>
          </a:xfrm>
          <a:prstGeom prst="rect">
            <a:avLst/>
          </a:prstGeom>
          <a:noFill/>
        </p:spPr>
      </p:pic>
      <p:pic>
        <p:nvPicPr>
          <p:cNvPr id="17" name="Picture 8" descr="https://seite1.ru/wp-content/uploads/2022/05/5bf6ebd51ca952d6acf36a00f58155a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96752"/>
            <a:ext cx="2520280" cy="1679798"/>
          </a:xfrm>
          <a:prstGeom prst="rect">
            <a:avLst/>
          </a:prstGeom>
          <a:noFill/>
        </p:spPr>
      </p:pic>
      <p:sp>
        <p:nvSpPr>
          <p:cNvPr id="18" name="Выноска со стрелкой вниз 17"/>
          <p:cNvSpPr/>
          <p:nvPr/>
        </p:nvSpPr>
        <p:spPr>
          <a:xfrm>
            <a:off x="6588224" y="3353090"/>
            <a:ext cx="2484276" cy="239744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«Организация регулярных перевозок пассажиров и багажа автомобильным транспортом в городском округе Первоуральск на 2022-2027 годы»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92082" y="5937031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13 964,58</a:t>
            </a: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8439361">
            <a:off x="1034371" y="1680566"/>
            <a:ext cx="268401" cy="29397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936" y="6165304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одного жителя составит  33 812 руб.</a:t>
            </a: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2327303">
            <a:off x="7745353" y="1708543"/>
            <a:ext cx="349948" cy="27087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824755" y="1699970"/>
            <a:ext cx="288031" cy="288022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4 396 813,99 тыс.руб.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060848"/>
            <a:ext cx="2088232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(1 662 914,84 тыс. руб.)</a:t>
            </a:r>
          </a:p>
          <a:p>
            <a:pPr algn="just">
              <a:defRPr/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Выполнены работы по устройству искусственного льда в филиале  № 1 МАДОУ «ДС № 9».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ремонты кровли МАДОУ «ДС № 6», МАДОУ «ДС № 12», в филиале №63 «ДС № 12», МАДОУ «ДС №37»;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ремонт фасадов в филиале №21  МАДОУ «ДС № 3», в филиале №55 МАДОУ «ДС №37» в филиале №38 МАДОУ «ДС №70», в филиале №63 «ДС  № 12»;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ремонт ограждений в МАДОУ «ДС № 3», в филиале №21 МАДОУ «ДС № 3», в филиале №46 МАДОУ «ДС № 70»;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благоустройство территории в филиале №46 МАДОУ «ДС №70»;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ремонт крылец, козырьков главных входов  в филиале №69 «ДС  № 26»;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ремонт подпорной стены в филиале  № 54 «ДС № 26»;</a:t>
            </a: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устройство освещения в филиале №21 МАДОУ «ДС № 3»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2060848"/>
            <a:ext cx="1800199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 образование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(2 104 759,54 тыс. руб.) 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в новом здании МАОУ СОШ № 15 и ремонт спортзала; 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обустройство спортивной площадки СОШ № 26;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капитальный ремонт спортзала и ремонт кабинета технологии для девочек  в МАОУ “СОШ № 2”;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капитальный ремонт столовой  МБОУ “СОШ № 36”; 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капитальный ремонт для организации доступной среды в ПМАОУ “Школа № 32”;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 ремонт кровли над столовой и спортзалом, ремонт кабинетов химии и технологии в МАОУ  “СОШ № 12”;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полов в рекреации МАОУ “СОШ № 6”;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открытие медиацентра на базе МАОУ “Лицей № 21”. </a:t>
            </a: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2060848"/>
            <a:ext cx="2304256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(238 502,70 тыс. руб.)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- 107 платных сертифицированных программ ПФДО, на которые зачислено 2290 обучающихся по сертификатам ПФДО;                        </a:t>
            </a:r>
          </a:p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капитальный ремонт Клуба «Юный строитель» (МБОУ ДО ЦДО);</a:t>
            </a:r>
          </a:p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ремонтные работы помещения бассейна для Центра военно-патриотического воспитания "Авангард"  на базе ПМАОУ ДО ЦРДМ.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ремонты зданий, благоустройство территории МБОУ ДО «ПДХШ»,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ДО «ПДШИ», - оснащение музыкальными инструментами, оборудованием и учебными материалами для МБОУ ДО «ПДХШ»; </a:t>
            </a: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2060848"/>
            <a:ext cx="1368152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(84 791,33 тыс.руб.) </a:t>
            </a: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обеспечивается подготовка молодых граждан к военной службе – 446 чел.; </a:t>
            </a:r>
          </a:p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оздоровлено детей в летний период – </a:t>
            </a:r>
          </a:p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16 928 чел, в учебное время - 209 чел.;</a:t>
            </a:r>
          </a:p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проведено 163 общегородских мероприятий для педагогических работников и молодежи ГО Первоуральск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56376" y="2060848"/>
            <a:ext cx="1080120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(305 845,58 тыс.руб.) </a:t>
            </a:r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Обеспечивается деятельность 3-х казенных учреждений и органа местного самоуправления.</a:t>
            </a: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5007840" y="1699969"/>
            <a:ext cx="288029" cy="288027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819627" y="1715675"/>
            <a:ext cx="288031" cy="288027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880320" cy="1008111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11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>
                <a:latin typeface="Times New Roman" panose="02020603050405020304" pitchFamily="18" charset="0"/>
              </a:rPr>
              <a:t>в рамках Муниципальной программы «Развитие образования городского округа Первоуральск»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2204864"/>
            <a:ext cx="88586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2138" y="2780928"/>
            <a:ext cx="270192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 (19 с учетом сети филиалов)</a:t>
            </a: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77072"/>
            <a:ext cx="2664296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5" y="4077072"/>
            <a:ext cx="2744937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980729"/>
            <a:ext cx="8498334" cy="432048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2024 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492917"/>
            <a:ext cx="2627784" cy="150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 fontAlgn="ctr"/>
            <a:r>
              <a:rPr lang="ru-RU" sz="1200" dirty="0">
                <a:solidFill>
                  <a:srgbClr val="000000"/>
                </a:solidFill>
                <a:latin typeface="Liberation Serif" pitchFamily="18" charset="0"/>
              </a:rPr>
              <a:t>Создание условий для присмотра и ухода за детьми, содержания детей в муниципальных образовательных организациях, капитальный ремонт, ремонт зданий и помещений , мероприятия по антитеррористической защищенности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1492918"/>
            <a:ext cx="3384376" cy="150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Liberation Serif" pitchFamily="18" charset="0"/>
              </a:rPr>
              <a:t>Капитальный ремонт, ремонт зданий и помещений, разработка ПСД на строительство зданий (</a:t>
            </a:r>
            <a:r>
              <a:rPr lang="ru-RU" sz="1200" dirty="0" err="1">
                <a:solidFill>
                  <a:srgbClr val="000000"/>
                </a:solidFill>
                <a:latin typeface="Liberation Serif" pitchFamily="18" charset="0"/>
              </a:rPr>
              <a:t>пристроев</a:t>
            </a:r>
            <a:r>
              <a:rPr lang="ru-RU" sz="1200" dirty="0">
                <a:solidFill>
                  <a:srgbClr val="000000"/>
                </a:solidFill>
                <a:latin typeface="Liberation Serif" pitchFamily="18" charset="0"/>
              </a:rPr>
              <a:t> к зданиям), осуществление мероприятий по обеспечению питанием, мероприятия по антитеррористической защищенности, создание условий для получения детьми-инвалидами качественного образования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24228" y="1492917"/>
            <a:ext cx="2232248" cy="150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Реализация дополнительных общеобразовательных программ в области искусства и изобразительного искусства, ПФДО, ремонт зданий и помещений, мероприятия по антитеррористической защищенности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5821" y="4509120"/>
            <a:ext cx="2160240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Liberation Serif" pitchFamily="18" charset="0"/>
              </a:rPr>
              <a:t>Организация военно-патриотического воспитания и допризывной подготовки молодых граждан, создание и обеспечение деятельности молодежных коворкинг-центров, организация массовых молодежных мероприятий, т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рудовая занятость молодежи в возрасте от 14 до 18 лет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32090" y="4717014"/>
            <a:ext cx="1904148" cy="180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Liberation Serif" pitchFamily="18" charset="0"/>
              </a:rPr>
              <a:t>  Проф. подготовка, переподготовка и повышение квалификации, организация отдыха детей и подростков, трудоустройство несовершеннолетних детей, содержание казенных учреждений</a:t>
            </a:r>
            <a:endParaRPr lang="en-US" sz="12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889785-4A32-4881-B803-15F654A8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48" y="5085184"/>
            <a:ext cx="1960842" cy="1440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5ABE8-513D-4C2B-8229-A9D09FF4A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797153"/>
            <a:ext cx="2160240" cy="17281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2D8E8A-AB76-43DD-9EBE-17C284D20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67" y="3068961"/>
            <a:ext cx="2488134" cy="16480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365B8A-A5B4-4332-98B7-DE96DCD63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247" y="3077092"/>
            <a:ext cx="1960841" cy="19360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AF1F72-506C-4F44-886D-900358AF37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852" y="2912077"/>
            <a:ext cx="2221290" cy="15040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B8885E-14F0-482D-9066-539DFC2E0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166" y="3086365"/>
            <a:ext cx="1905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377"/>
      </p:ext>
    </p:extLst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980728"/>
            <a:ext cx="655272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коммунального хозяйства – 506 925,51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Приобретено многофункциональное очистительное оборудование очистки дна водоемов для очистки дна Верхне-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Шайтанского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водохранилища;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 насос на эксплуатационной скважине в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г.Нижние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Серги для увеличения пропускной способности Нижне-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Сргинского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водовода;  Выполнены работы по реконструкции сетей теплоснабжения горячего и ХВС в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п.Новоуткинск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Выполнены работы 1 этапа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капит.ремонту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участка водопровода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ул.Вайнера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В рамках реализации концессионного соглашения в 2024 г. заменено 8,731 км сетей.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3068960"/>
            <a:ext cx="511256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жилищного хозяйства –378 831,30 тыс.руб.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 капитальный ремонт в 47 МКД общей площадью 99,66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тыс.кв.м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снесено 11 аварийных МКД площадью 6,759 тыс.кв.м;                      расселено 372 человека из 6 аварийных домов;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вывезенных отходов 11 586 м3; приобретено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контейнеров для раздельного накопления ТКО.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797152"/>
            <a:ext cx="612068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– 303 564,00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Выполнено комплексное благоустройство дворовых территорий по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ул.Трубников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д.50 и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ул.Ленина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д.37,39; В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п.Кузино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п.Новоуткинск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благоустроено две новых общественных территории (устройство парковок, тротуаров, устройство детских игровых площадок);Установлен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воркаут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д. Каменка;  Было высажено 34 дерева, 106 кустарников,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кронировано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243 дерева; Отремонтировано 17 памятников погибшим воинам.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093296"/>
            <a:ext cx="5472608" cy="764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жилищно-коммунального            хозяйства – 41 893,83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44151" y="2636912"/>
            <a:ext cx="165618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15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</a:t>
            </a:r>
          </a:p>
          <a:p>
            <a:pPr algn="ctr">
              <a:spcBef>
                <a:spcPct val="15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бюджета </a:t>
            </a:r>
          </a:p>
          <a:p>
            <a:pPr algn="ctr">
              <a:spcBef>
                <a:spcPct val="15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ЖКХ в расчете на </a:t>
            </a:r>
          </a:p>
          <a:p>
            <a:pPr algn="ctr">
              <a:spcBef>
                <a:spcPct val="15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жителя в 2024г. </a:t>
            </a:r>
          </a:p>
          <a:p>
            <a:pPr algn="ctr">
              <a:spcBef>
                <a:spcPct val="15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   </a:t>
            </a:r>
          </a:p>
          <a:p>
            <a:pPr algn="ctr">
              <a:spcBef>
                <a:spcPct val="150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9 468 руб. 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2539" y="980728"/>
            <a:ext cx="2160240" cy="151216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996952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69160"/>
            <a:ext cx="2592288" cy="18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052736"/>
            <a:ext cx="1512887" cy="2520280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052736"/>
            <a:ext cx="1600200" cy="2520280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052736"/>
            <a:ext cx="1720782" cy="2520280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052736"/>
            <a:ext cx="1584325" cy="252028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052736"/>
            <a:ext cx="1484313" cy="244827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3645024"/>
            <a:ext cx="8713787" cy="57606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663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437112"/>
            <a:ext cx="29511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437112"/>
            <a:ext cx="2667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5183558"/>
      </p:ext>
    </p:extLst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483768" y="2708920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276872"/>
            <a:ext cx="540060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284984"/>
            <a:ext cx="1368152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   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1 социальная выплата на строительство жилых помещений;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284984"/>
            <a:ext cx="1800199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  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Компенсацию расходов на оплату жилого помещения и коммунальных услуг получили  22 344 чел., в т.ч.инвалиды – 5 145 чел., ветераны – 10 117 чел., 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труж.тыла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168 чел.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3284984"/>
            <a:ext cx="1440160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   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Произведены социальные выплаты 2 молодым семьям на приобретение (строительство) жилья.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3284984"/>
            <a:ext cx="1512168" cy="3384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мероприятий по организации питания в муниципальных общеобразовательных организациях, за счет субсидии областного бюджета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Предоставлено 53  обучающимся на дому</a:t>
            </a:r>
          </a:p>
        </p:txBody>
      </p:sp>
      <p:sp>
        <p:nvSpPr>
          <p:cNvPr id="19" name="Стрелка вниз 18"/>
          <p:cNvSpPr/>
          <p:nvPr/>
        </p:nvSpPr>
        <p:spPr>
          <a:xfrm rot="18421015">
            <a:off x="7337236" y="2737851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995936" y="2708920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3466016">
            <a:off x="1139189" y="2732493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013176"/>
            <a:ext cx="215334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23728" y="1052736"/>
            <a:ext cx="548099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424 219,86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3284984"/>
            <a:ext cx="194421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 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Региональную выплату  получили 2 семьи  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5580112" y="2708920"/>
            <a:ext cx="504056" cy="504056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7916866">
            <a:off x="2627784" y="4653136"/>
            <a:ext cx="672721" cy="40854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428500">
            <a:off x="2510805" y="338903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684419" y="2898308"/>
            <a:ext cx="563669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3005805" y="2803183"/>
            <a:ext cx="583136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215762" y="2633110"/>
            <a:ext cx="576709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07272">
            <a:off x="6228997" y="3476952"/>
            <a:ext cx="614169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52791">
            <a:off x="5823380" y="4772116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6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    2 902,87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5841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71 098,61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1268760"/>
            <a:ext cx="16561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Лесное хозяйство     4 486,70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589240"/>
            <a:ext cx="18002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хозяйство и рыболовство           4 152,30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340768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486 587,46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и информатика             8 383,49 тыс.руб.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5517232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 национальной экономики                 50 529,40 тыс.руб.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628 140,82 тыс.руб.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55892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расходов на национальную экономику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одного жителя составит  4 830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1602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907704" cy="1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86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культуру, кинематографию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980729"/>
            <a:ext cx="7992888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284 513,66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9592" y="1988840"/>
            <a:ext cx="360040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348880"/>
            <a:ext cx="1368152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87 309,67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досуга и приобщение жителей к творчеству, культурному развитию и самообразованию, любительскому искусству и ремеслам              68 187,42 тыс.руб.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2348880"/>
            <a:ext cx="1224136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ГО Первоуральск          </a:t>
            </a:r>
          </a:p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30 306,14 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2348880"/>
            <a:ext cx="1475656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(модернизация), капитальный ремонт муниципальных объектов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3 089,91тыс.руб.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 flipH="1">
            <a:off x="2267744" y="1988840"/>
            <a:ext cx="432048" cy="288032"/>
          </a:xfrm>
          <a:prstGeom prst="downArrow">
            <a:avLst>
              <a:gd name="adj1" fmla="val 50000"/>
              <a:gd name="adj2" fmla="val 529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444208" y="1988840"/>
            <a:ext cx="504056" cy="288032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884368" y="1988840"/>
            <a:ext cx="432048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58052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расходов бюджета 2024 г. в области культуры на одного жителя составляет 2 188 руб.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932040" y="1988840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2348880"/>
            <a:ext cx="1728193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территории, ремонты зданий и помещений. Укрепление материально-технической базы.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48 043,07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77072"/>
            <a:ext cx="288032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499992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отдыха.   </a:t>
            </a:r>
          </a:p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18 538,06 тыс.руб.</a:t>
            </a:r>
          </a:p>
        </p:txBody>
      </p:sp>
      <p:sp>
        <p:nvSpPr>
          <p:cNvPr id="25" name="Стрелка вниз 24"/>
          <p:cNvSpPr/>
          <p:nvPr/>
        </p:nvSpPr>
        <p:spPr>
          <a:xfrm flipH="1">
            <a:off x="3563888" y="1988840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9552" y="1549075"/>
            <a:ext cx="800127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709066803"/>
      </p:ext>
    </p:extLst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5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5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5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5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7508818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328 930,83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1412776"/>
            <a:ext cx="269311" cy="28803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 flipH="1">
            <a:off x="6876256" y="1412776"/>
            <a:ext cx="216024" cy="288032"/>
          </a:xfrm>
          <a:prstGeom prst="downArrow">
            <a:avLst>
              <a:gd name="adj1" fmla="val 50000"/>
              <a:gd name="adj2" fmla="val 8523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700808"/>
            <a:ext cx="453650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ПМБУ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348880"/>
            <a:ext cx="4536504" cy="5879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 (физкультурно-оздоровительных) мероприятий                                                     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275 мероприятий с участием 36 297 чел.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2996952"/>
            <a:ext cx="4536504" cy="864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спортивно-оздоровительной работы по развитию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среди различных групп населения                                                                  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171 мероприятий с участием 30347 человек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3933056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спортивным объектам         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часов доступа - 108402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4528950"/>
            <a:ext cx="4536504" cy="1055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тестирования выполнения нормативов испытаний (тестов) комплекса ГТО                                                                 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сдаче нормативов ВФСК  ГТО приняли участие 2490 чел. Знаки отличия получили: Золото –420 чел; Серебро – 245 чел; Бронза – 67 чел.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88024" y="4528950"/>
            <a:ext cx="4280280" cy="469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и организация работы в сфере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8024" y="2936781"/>
            <a:ext cx="4271870" cy="492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 «КХ «СКА-Уральский трубник»)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1700808"/>
            <a:ext cx="424847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(ПМАОУ ДО «СШ «Евразия»)                  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учащихся- 118 чел.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5697250"/>
            <a:ext cx="4252677" cy="1044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(ПМАОУ ДО «СШ»)                                                    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учащихся – 533 чел.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5085184"/>
            <a:ext cx="4262662" cy="499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СК по водному поло «Евразия»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3573016"/>
            <a:ext cx="42802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федерации                          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общественных федераций – 10 федераций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5697251"/>
            <a:ext cx="4536504" cy="324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и содержание ДВВС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6093297"/>
            <a:ext cx="4536504" cy="6480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5919"/>
              </p:ext>
            </p:extLst>
          </p:nvPr>
        </p:nvGraphicFramePr>
        <p:xfrm>
          <a:off x="683568" y="1052736"/>
          <a:ext cx="7488832" cy="896012"/>
        </p:xfrm>
        <a:graphic>
          <a:graphicData uri="http://schemas.openxmlformats.org/drawingml/2006/table">
            <a:tbl>
              <a:tblPr/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2024 г. на физическую культуру и спорт в расчете на 1 жителя 2 529 руб.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204864"/>
            <a:ext cx="8642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возросла   в трехлетний период с 52,7% до 61,5%</a:t>
            </a: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728669"/>
              </p:ext>
            </p:extLst>
          </p:nvPr>
        </p:nvGraphicFramePr>
        <p:xfrm>
          <a:off x="683568" y="3212976"/>
          <a:ext cx="8009807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1857"/>
              </p:ext>
            </p:extLst>
          </p:nvPr>
        </p:nvGraphicFramePr>
        <p:xfrm>
          <a:off x="179512" y="1700807"/>
          <a:ext cx="8568952" cy="315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+ 284 261,93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+ 304 357,98</a:t>
                      </a:r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76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+ 25 101,66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+ 127 252,01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76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   + 259 160,27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+ 189 505,57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93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- 12 399,60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профицит </a:t>
                      </a:r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224 235,39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изменений в решение ПГД от 21.12.2023 г. № 148 «О бюджете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городского округа Первоуральск на 2024 год и плановый период 2025 и 2026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РПГД 180 от 25.04.2024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квартал 2024 г.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31666"/>
              </p:ext>
            </p:extLst>
          </p:nvPr>
        </p:nvGraphicFramePr>
        <p:xfrm>
          <a:off x="179512" y="1700808"/>
          <a:ext cx="8784976" cy="321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72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 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2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+ 2 892,90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093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Образование                 + 1 655,00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- 4 547,90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профицит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224 235,39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изменений в решение ПГД от 21.12.2023г. № 148 «О бюджете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городского округа Первоуральск на 2024 год и плановый период 2025 и 2026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РПГД 195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30.05.2024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квартал 2024 г.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54691"/>
              </p:ext>
            </p:extLst>
          </p:nvPr>
        </p:nvGraphicFramePr>
        <p:xfrm>
          <a:off x="179512" y="1700807"/>
          <a:ext cx="8568952" cy="4968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-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99 209,84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-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99 209,83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2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- 100 000,00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+ 44 544,70</a:t>
                      </a:r>
                    </a:p>
                    <a:p>
                      <a:pPr algn="l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Безвозмездные поступления        + 790,17</a:t>
                      </a:r>
                    </a:p>
                    <a:p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 + 23 934,00</a:t>
                      </a:r>
                    </a:p>
                    <a:p>
                      <a:pPr algn="l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            - 16 650,41</a:t>
                      </a: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57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   - 152 603,34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5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    + 7 156,57</a:t>
                      </a:r>
                    </a:p>
                    <a:p>
                      <a:pPr algn="l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551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- 5 591,35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5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профицит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- 224 235,39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изменений в решение ПГД от 21.12.2023 г. № 148 «О бюджете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городского округа Первоуральск на 2024 год и плановый период 2025 и 2026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РПГД 210 от 25.07.2024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квартал 2024 г.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82095"/>
              </p:ext>
            </p:extLst>
          </p:nvPr>
        </p:nvGraphicFramePr>
        <p:xfrm>
          <a:off x="323528" y="1916832"/>
          <a:ext cx="8568952" cy="386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57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+ 219 133,94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+ 219 133,94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402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+219 133,94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+ 273 075,83</a:t>
                      </a:r>
                    </a:p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02"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               + 9 676,94</a:t>
                      </a:r>
                    </a:p>
                    <a:p>
                      <a:pPr algn="l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2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Физическая культура и спорт           - 66 573,94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82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              + 2 955,11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0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профицит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212 110,92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изменений в решение ПГД от 21.12.2023 г. № 148 «О бюджете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городского округа Первоуральск на 2024 год и плановый период 2025 и 2026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РПГД 225 от 31.10.2024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квартал 2024 г.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6235"/>
              </p:ext>
            </p:extLst>
          </p:nvPr>
        </p:nvGraphicFramePr>
        <p:xfrm>
          <a:off x="323528" y="1916832"/>
          <a:ext cx="8568952" cy="500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57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+ 234 846,57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                                               + 62 943,56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402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    +  82 139,17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 + 102 069,84</a:t>
                      </a:r>
                    </a:p>
                    <a:p>
                      <a:pPr algn="l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0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           + 152 707,40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                                      + 83 599,50</a:t>
                      </a:r>
                    </a:p>
                    <a:p>
                      <a:pPr algn="l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82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Культура, кинематография               - 16 862,11      </a:t>
                      </a: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576079"/>
                  </a:ext>
                </a:extLst>
              </a:tr>
              <a:tr h="56882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Физическая культура и спорт           - 18 901,36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82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                     + 19 308,80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824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                 - 106 271,11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743957"/>
                  </a:ext>
                </a:extLst>
              </a:tr>
              <a:tr h="6920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(-),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профицит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          -  212 110,92</a:t>
                      </a:r>
                    </a:p>
                  </a:txBody>
                  <a:tcPr marL="91430" marR="91430"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изменений в решение ПГД от 21.12.2023 г. № 148 «О бюджете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городского округа Первоуральск на 2024 год и плановый период 2025 и 2026 годов»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РПГД 248 от 19.12.2024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квартал 2024 г.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7353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613" cy="7411736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</a:rPr>
              <a:t>Решение Первоуральского городского Совета от 23.06.2005года № 94 (в редакции от 31.10.2024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>
                <a:latin typeface="Times New Roman" pitchFamily="18" charset="0"/>
              </a:rPr>
              <a:t>ешение Первоуральской городской Думы  148 от 21.12.2023 г. </a:t>
            </a:r>
            <a:r>
              <a:rPr lang="ru-RU" altLang="ru-RU" sz="1800" i="1" dirty="0">
                <a:latin typeface="Times New Roman" pitchFamily="18" charset="0"/>
              </a:rPr>
              <a:t>(</a:t>
            </a:r>
            <a:r>
              <a:rPr lang="ru-RU" altLang="ru-RU" sz="1800" dirty="0">
                <a:latin typeface="Times New Roman" pitchFamily="18" charset="0"/>
              </a:rPr>
              <a:t>в ред. № 248 от 19.12.2024г) « О бюджете городского округа Первоуральск на 2024 год и плановый период 2025 и 2026 годов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>
                <a:latin typeface="Times New Roman" pitchFamily="18" charset="0"/>
              </a:rPr>
              <a:t>ешение Первоуральской городской Думы  293 от 29.05.2025 г. « Об утверждении отчета об исполнении  бюджета городского округа Первоуральск за 2024 год»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3150294" cy="165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Тел/факс:8(3439)647755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088"/>
            <a:ext cx="8964613" cy="5776912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2024-2026 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 Бюджетная политика в период 2024 - 2026 годов соответствует критериям последовательности, реалистичности, эффективности и адресности.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 Планирование бюджета городского округа Первоуральск осуществляется на три года:  2024 год и плановый период 2025 и 2026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Основные задачи бюджетной политики на 2024–2026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>
                <a:latin typeface="Times New Roman" pitchFamily="18" charset="0"/>
              </a:rPr>
              <a:t>обеспечение сбалансированности бюджета городского округа Первоуральск,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>
                <a:latin typeface="Times New Roman" pitchFamily="18" charset="0"/>
              </a:rPr>
              <a:t>повышение качества управления бюджетным процессом главными распорядителями бюджетных средств,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>
                <a:latin typeface="Times New Roman" pitchFamily="18" charset="0"/>
              </a:rPr>
              <a:t>оптимизация структуры расходов бюджета городского округа Первоуральск, повышение эффективности бюджетных расходов, в том числе за счет оптимизации закупок максимально эффективного использования 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>
                <a:latin typeface="Times New Roman" pitchFamily="18" charset="0"/>
              </a:rPr>
              <a:t>концентрация усилий на основных направлений стратегического развития городского 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>
                <a:latin typeface="Times New Roman" pitchFamily="18" charset="0"/>
              </a:rPr>
              <a:t>обеспечение открытости планирования бюджета городского округа для 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Улучшение инвестиционного климата.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(20</a:t>
            </a:r>
            <a:r>
              <a:rPr lang="ru-RU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</a:rPr>
              <a:t>муниципальных программ с долей расходов 96,0% 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муниципальных 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Первоуральск.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безвозмездные,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20 -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 денежные средства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33680</TotalTime>
  <Words>4567</Words>
  <Application>Microsoft Office PowerPoint</Application>
  <PresentationFormat>Экран (4:3)</PresentationFormat>
  <Paragraphs>785</Paragraphs>
  <Slides>41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Calibri</vt:lpstr>
      <vt:lpstr>Cambria</vt:lpstr>
      <vt:lpstr>Franklin Gothic Book</vt:lpstr>
      <vt:lpstr>Garamond</vt:lpstr>
      <vt:lpstr>Hero New</vt:lpstr>
      <vt:lpstr>Hero New Bold</vt:lpstr>
      <vt:lpstr>Liberation Serif</vt:lpstr>
      <vt:lpstr>Times New Roman</vt:lpstr>
      <vt:lpstr>Wingdings</vt:lpstr>
      <vt:lpstr>Тема Office</vt:lpstr>
      <vt:lpstr>Презентация PowerPoint</vt:lpstr>
      <vt:lpstr>Цели создания открытого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Презентация PowerPoint</vt:lpstr>
      <vt:lpstr>Презентация PowerPoint</vt:lpstr>
      <vt:lpstr>Презентация PowerPoint</vt:lpstr>
      <vt:lpstr>                    Основные параметры бюджета городского округа  Первоуральск  на 31.12.2024 г.                                </vt:lpstr>
      <vt:lpstr>Презентация PowerPoint</vt:lpstr>
      <vt:lpstr>Презентация PowerPoint</vt:lpstr>
      <vt:lpstr>Структура налоговых и неналоговых доходов бюджета  городского округа Первоуральск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User</cp:lastModifiedBy>
  <cp:revision>2173</cp:revision>
  <cp:lastPrinted>2022-06-17T06:37:07Z</cp:lastPrinted>
  <dcterms:modified xsi:type="dcterms:W3CDTF">2025-05-30T08:25:44Z</dcterms:modified>
</cp:coreProperties>
</file>