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2" r:id="rId3"/>
    <p:sldId id="313" r:id="rId4"/>
    <p:sldId id="317" r:id="rId5"/>
    <p:sldId id="330" r:id="rId6"/>
    <p:sldId id="328" r:id="rId7"/>
    <p:sldId id="331" r:id="rId8"/>
    <p:sldId id="321" r:id="rId9"/>
    <p:sldId id="323" r:id="rId10"/>
    <p:sldId id="324" r:id="rId11"/>
    <p:sldId id="322" r:id="rId12"/>
    <p:sldId id="311" r:id="rId13"/>
    <p:sldId id="325" r:id="rId14"/>
  </p:sldIdLst>
  <p:sldSz cx="16256000" cy="9144000"/>
  <p:notesSz cx="6858000" cy="99472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C0504D"/>
    <a:srgbClr val="FF5050"/>
    <a:srgbClr val="D60093"/>
    <a:srgbClr val="594F8C"/>
    <a:srgbClr val="616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/>
    <p:restoredTop sz="95742" autoAdjust="0"/>
  </p:normalViewPr>
  <p:slideViewPr>
    <p:cSldViewPr>
      <p:cViewPr varScale="1">
        <p:scale>
          <a:sx n="59" d="100"/>
          <a:sy n="59" d="100"/>
        </p:scale>
        <p:origin x="51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77" cy="499091"/>
          </a:xfrm>
          <a:prstGeom prst="rect">
            <a:avLst/>
          </a:prstGeom>
        </p:spPr>
        <p:txBody>
          <a:bodyPr vert="horz" lIns="60497" tIns="30248" rIns="60497" bIns="30248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15" y="1"/>
            <a:ext cx="2972246" cy="499091"/>
          </a:xfrm>
          <a:prstGeom prst="rect">
            <a:avLst/>
          </a:prstGeom>
        </p:spPr>
        <p:txBody>
          <a:bodyPr vert="horz" lIns="60497" tIns="30248" rIns="60497" bIns="30248" rtlCol="0"/>
          <a:lstStyle>
            <a:lvl1pPr algn="r">
              <a:defRPr sz="800"/>
            </a:lvl1pPr>
          </a:lstStyle>
          <a:p>
            <a:fld id="{CC7A1F2F-AF9F-4017-A0F1-204EF1F1991E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7"/>
            <a:ext cx="2971577" cy="499090"/>
          </a:xfrm>
          <a:prstGeom prst="rect">
            <a:avLst/>
          </a:prstGeom>
        </p:spPr>
        <p:txBody>
          <a:bodyPr vert="horz" lIns="60497" tIns="30248" rIns="60497" bIns="30248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15" y="9448187"/>
            <a:ext cx="2972246" cy="499090"/>
          </a:xfrm>
          <a:prstGeom prst="rect">
            <a:avLst/>
          </a:prstGeom>
        </p:spPr>
        <p:txBody>
          <a:bodyPr vert="horz" lIns="60497" tIns="30248" rIns="60497" bIns="30248" rtlCol="0" anchor="b"/>
          <a:lstStyle>
            <a:lvl1pPr algn="r">
              <a:defRPr sz="800"/>
            </a:lvl1pPr>
          </a:lstStyle>
          <a:p>
            <a:fld id="{868FFB56-A3BC-4DC8-BAB0-69A9CE522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4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77" cy="499091"/>
          </a:xfrm>
          <a:prstGeom prst="rect">
            <a:avLst/>
          </a:prstGeom>
        </p:spPr>
        <p:txBody>
          <a:bodyPr vert="horz" lIns="60497" tIns="30248" rIns="60497" bIns="30248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15" y="1"/>
            <a:ext cx="2972246" cy="499091"/>
          </a:xfrm>
          <a:prstGeom prst="rect">
            <a:avLst/>
          </a:prstGeom>
        </p:spPr>
        <p:txBody>
          <a:bodyPr vert="horz" lIns="60497" tIns="30248" rIns="60497" bIns="30248" rtlCol="0"/>
          <a:lstStyle>
            <a:lvl1pPr algn="r">
              <a:defRPr sz="800"/>
            </a:lvl1pPr>
          </a:lstStyle>
          <a:p>
            <a:fld id="{8ACC679A-475E-414E-8BDB-3148D2A84471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497" tIns="30248" rIns="60497" bIns="302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5"/>
            <a:ext cx="5486400" cy="3916740"/>
          </a:xfrm>
          <a:prstGeom prst="rect">
            <a:avLst/>
          </a:prstGeom>
        </p:spPr>
        <p:txBody>
          <a:bodyPr vert="horz" lIns="60497" tIns="30248" rIns="60497" bIns="3024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7"/>
            <a:ext cx="2971577" cy="499090"/>
          </a:xfrm>
          <a:prstGeom prst="rect">
            <a:avLst/>
          </a:prstGeom>
        </p:spPr>
        <p:txBody>
          <a:bodyPr vert="horz" lIns="60497" tIns="30248" rIns="60497" bIns="30248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15" y="9448187"/>
            <a:ext cx="2972246" cy="499090"/>
          </a:xfrm>
          <a:prstGeom prst="rect">
            <a:avLst/>
          </a:prstGeom>
        </p:spPr>
        <p:txBody>
          <a:bodyPr vert="horz" lIns="60497" tIns="30248" rIns="60497" bIns="30248" rtlCol="0" anchor="b"/>
          <a:lstStyle>
            <a:lvl1pPr algn="r">
              <a:defRPr sz="800"/>
            </a:lvl1pPr>
          </a:lstStyle>
          <a:p>
            <a:fld id="{C430BB23-B1C5-4E79-B013-F0EA6110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9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DEA3C-76D3-4A5C-8AEF-F9CC63D2E1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3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DC86E-0606-4578-A8F4-ECBCF61A42AF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0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12800" y="8503920"/>
            <a:ext cx="3738880" cy="276999"/>
          </a:xfrm>
        </p:spPr>
        <p:txBody>
          <a:bodyPr/>
          <a:lstStyle/>
          <a:p>
            <a:fld id="{76056953-F00F-4490-83A8-D6B246BB9F3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27040" y="8503920"/>
            <a:ext cx="5201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/>
          <a:p>
            <a:fld id="{40C38213-297B-4D88-A28F-5F9F5E19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3448845"/>
            <a:ext cx="12192000" cy="123110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49244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" y="8503920"/>
            <a:ext cx="3738880" cy="276999"/>
          </a:xfrm>
        </p:spPr>
        <p:txBody>
          <a:bodyPr/>
          <a:lstStyle/>
          <a:p>
            <a:fld id="{62294CEF-8107-44F7-AB7C-D2B1F51B3FC0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7040" y="8503920"/>
            <a:ext cx="5201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/>
          <a:p>
            <a:fld id="{510EBD61-63FE-4D5B-8413-CF5FEF0AA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17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mailto:obshiy@66.sfr.gov.ru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11" Type="http://schemas.openxmlformats.org/officeDocument/2006/relationships/image" Target="../media/image7.png"/><Relationship Id="rId5" Type="http://schemas.openxmlformats.org/officeDocument/2006/relationships/package" Target="../embeddings/_________Microsoft_Word1.docx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165421"/>
            <a:ext cx="15968014" cy="877196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79400" y="5791200"/>
            <a:ext cx="12039600" cy="16132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5000" b="1" dirty="0" smtClean="0">
                <a:cs typeface="Montserrat-Medium"/>
              </a:rPr>
              <a:t>ФИНАНСОВОЕ ОБЕСПЕЧЕНИЕ ПРЕДУПРЕДИТЕЛЬНЫХ МЕР</a:t>
            </a:r>
            <a:endParaRPr lang="ru-RU" sz="5000" b="1" dirty="0">
              <a:cs typeface="Montserrat-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00" y="5948014"/>
            <a:ext cx="3841736" cy="273878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12800" y="152400"/>
            <a:ext cx="14630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800" dirty="0" smtClean="0">
                <a:cs typeface="Montserrat-Medium"/>
              </a:rPr>
              <a:t>ОТДЕЛЕНИЕ ФОНДА ПЕНСИОННОГО И СОЦИАЛЬНОГО СТРАХОВАНИЯ</a:t>
            </a:r>
            <a:endParaRPr lang="en-US" sz="2800" dirty="0" smtClean="0">
              <a:cs typeface="Montserrat-Medium"/>
            </a:endParaRPr>
          </a:p>
          <a:p>
            <a:pPr marL="12700" marR="5080" algn="ctr"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800" dirty="0" smtClean="0">
                <a:cs typeface="Montserrat-Medium"/>
              </a:rPr>
              <a:t> РОССИЙСКОЙ ФЕДЕРАЦИИ ПО СВЕРДЛОВСКОЙ ОБЛАСТИ</a:t>
            </a:r>
            <a:endParaRPr lang="ru-RU" sz="2800" dirty="0">
              <a:cs typeface="Montserra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367764" y="152400"/>
            <a:ext cx="145326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 этап – возмещение расходов на ФОПМ (до 15 ноября)</a:t>
            </a:r>
            <a:endParaRPr lang="ru-RU" sz="40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itchFamily="18" charset="0"/>
            </a:endParaRPr>
          </a:p>
        </p:txBody>
      </p:sp>
      <p:sp>
        <p:nvSpPr>
          <p:cNvPr id="62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5747999" y="8585719"/>
            <a:ext cx="30480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10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" y="0"/>
            <a:ext cx="1296507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20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605" y="0"/>
            <a:ext cx="732195" cy="9143999"/>
          </a:xfrm>
          <a:prstGeom prst="rect">
            <a:avLst/>
          </a:prstGeom>
        </p:spPr>
      </p:pic>
      <p:grpSp>
        <p:nvGrpSpPr>
          <p:cNvPr id="21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96675" y="241820"/>
            <a:ext cx="716125" cy="901180"/>
            <a:chOff x="634994" y="7556702"/>
            <a:chExt cx="914452" cy="1075534"/>
          </a:xfrm>
        </p:grpSpPr>
        <p:pic>
          <p:nvPicPr>
            <p:cNvPr id="22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3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4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26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7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9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0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1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2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3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312338" y="959038"/>
            <a:ext cx="12413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Сформировать Заявление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 возмещении </a:t>
            </a: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ФОПМ и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Отчет о расходовании средств на ФОПМ с документами, подтверждающими расходы в зависимости от мероприятий (</a:t>
            </a:r>
            <a:r>
              <a:rPr lang="en-US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QR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-код)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Подать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комплект документов в </a:t>
            </a: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Отделение Фонда:</a:t>
            </a:r>
          </a:p>
          <a:p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     - </a:t>
            </a:r>
            <a:r>
              <a:rPr lang="ru-RU" sz="2800" b="1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через портал </a:t>
            </a:r>
            <a:r>
              <a:rPr lang="ru-RU" sz="2800" b="1" dirty="0" err="1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Госуслуг</a:t>
            </a:r>
            <a:endParaRPr lang="ru-RU" sz="2800" b="1" dirty="0" smtClean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    - в </a:t>
            </a: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клиентскую службу Отделения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Фонда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     - почтовое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отправление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3</a:t>
            </a: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  Получить от Отделения Фонда Решение о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возмещении расходов на ФОПМ</a:t>
            </a:r>
            <a:r>
              <a:rPr lang="ru-RU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54530" y="5051187"/>
            <a:ext cx="8379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Причины отказа в возмещении на ФОПМ:</a:t>
            </a:r>
            <a:endParaRPr lang="ru-RU" sz="30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660" y="5690561"/>
            <a:ext cx="15290799" cy="153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just">
              <a:lnSpc>
                <a:spcPct val="80000"/>
              </a:lnSpc>
              <a:spcBef>
                <a:spcPts val="4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Представленные страхователем </a:t>
            </a:r>
            <a:r>
              <a:rPr lang="ru-RU" altLang="ru-RU" sz="2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документы содержат недостоверную </a:t>
            </a:r>
            <a:r>
              <a:rPr lang="ru-RU" altLang="ru-RU" sz="2800" b="1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информацию</a:t>
            </a:r>
          </a:p>
          <a:p>
            <a:pPr algn="just">
              <a:lnSpc>
                <a:spcPct val="80000"/>
              </a:lnSpc>
              <a:spcBef>
                <a:spcPts val="425"/>
              </a:spcBef>
              <a:buClr>
                <a:schemeClr val="tx1"/>
              </a:buClr>
              <a:buSzPct val="100000"/>
            </a:pPr>
            <a:endParaRPr lang="ru-RU" altLang="ru-RU" sz="2800" b="1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80000"/>
              </a:lnSpc>
              <a:spcBef>
                <a:spcPts val="4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 </a:t>
            </a:r>
            <a:r>
              <a:rPr lang="ru-RU" alt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представлении страхователем </a:t>
            </a:r>
            <a:r>
              <a:rPr lang="ru-RU" altLang="ru-RU" sz="2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неполного комплекта </a:t>
            </a:r>
            <a:r>
              <a:rPr lang="ru-RU" altLang="ru-RU" sz="2800" b="1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документов</a:t>
            </a:r>
            <a:endParaRPr lang="ru-RU" altLang="ru-RU" sz="2800" b="1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36" name="Рисунок 35" descr="D:\Documents\Favorites\Downloads\YQR (1).jpe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6658" r="7208" b="8928"/>
          <a:stretch/>
        </p:blipFill>
        <p:spPr bwMode="auto">
          <a:xfrm>
            <a:off x="13855699" y="1808973"/>
            <a:ext cx="20574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80292" y="7433683"/>
            <a:ext cx="1376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Страхователь может </a:t>
            </a:r>
            <a:r>
              <a:rPr lang="ru-RU" sz="3000" b="1" u="sng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неоднократно</a:t>
            </a:r>
            <a:r>
              <a:rPr lang="ru-RU" sz="3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обращаться с заявлением 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о возмещении расходов и комплектом документов по мероприятиям </a:t>
            </a:r>
            <a:endParaRPr lang="ru-RU" sz="30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521" y="7093002"/>
            <a:ext cx="6030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!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375781" y="8658290"/>
            <a:ext cx="912037" cy="383054"/>
          </a:xfrm>
        </p:spPr>
        <p:txBody>
          <a:bodyPr/>
          <a:lstStyle/>
          <a:p>
            <a:pPr>
              <a:defRPr/>
            </a:pPr>
            <a:fld id="{07D28E3A-D9A5-4081-ABAA-41E3FB4B6045}" type="slidenum">
              <a:rPr lang="en-US" sz="2489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en-US" sz="2489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олилиния 111"/>
          <p:cNvSpPr/>
          <p:nvPr/>
        </p:nvSpPr>
        <p:spPr>
          <a:xfrm>
            <a:off x="556106" y="3141788"/>
            <a:ext cx="14171173" cy="1288288"/>
          </a:xfrm>
          <a:custGeom>
            <a:avLst/>
            <a:gdLst>
              <a:gd name="connsiteX0" fmla="*/ 0 w 7971285"/>
              <a:gd name="connsiteY0" fmla="*/ 0 h 724662"/>
              <a:gd name="connsiteX1" fmla="*/ 7971285 w 7971285"/>
              <a:gd name="connsiteY1" fmla="*/ 0 h 724662"/>
              <a:gd name="connsiteX2" fmla="*/ 7971285 w 7971285"/>
              <a:gd name="connsiteY2" fmla="*/ 724662 h 724662"/>
              <a:gd name="connsiteX3" fmla="*/ 0 w 7971285"/>
              <a:gd name="connsiteY3" fmla="*/ 724662 h 724662"/>
              <a:gd name="connsiteX4" fmla="*/ 0 w 7971285"/>
              <a:gd name="connsiteY4" fmla="*/ 0 h 72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1285" h="724662">
                <a:moveTo>
                  <a:pt x="0" y="0"/>
                </a:moveTo>
                <a:lnTo>
                  <a:pt x="7971285" y="0"/>
                </a:lnTo>
                <a:lnTo>
                  <a:pt x="7971285" y="724662"/>
                </a:lnTo>
                <a:lnTo>
                  <a:pt x="0" y="724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3520" tIns="223520" rIns="223520" bIns="223520" numCol="1" spcCol="1270" anchor="b" anchorCtr="0">
            <a:noAutofit/>
          </a:bodyPr>
          <a:lstStyle/>
          <a:p>
            <a:pPr defTabSz="2607700">
              <a:lnSpc>
                <a:spcPct val="90000"/>
              </a:lnSpc>
              <a:spcAft>
                <a:spcPct val="35000"/>
              </a:spcAft>
            </a:pPr>
            <a:endParaRPr lang="ru-RU" sz="5867"/>
          </a:p>
        </p:txBody>
      </p:sp>
      <p:grpSp>
        <p:nvGrpSpPr>
          <p:cNvPr id="121" name="Группа 120"/>
          <p:cNvGrpSpPr/>
          <p:nvPr/>
        </p:nvGrpSpPr>
        <p:grpSpPr>
          <a:xfrm>
            <a:off x="768372" y="1634178"/>
            <a:ext cx="15418871" cy="2150619"/>
            <a:chOff x="312809" y="2491919"/>
            <a:chExt cx="8590388" cy="1476163"/>
          </a:xfrm>
        </p:grpSpPr>
        <p:sp>
          <p:nvSpPr>
            <p:cNvPr id="113" name="Нашивка 112"/>
            <p:cNvSpPr/>
            <p:nvPr/>
          </p:nvSpPr>
          <p:spPr>
            <a:xfrm>
              <a:off x="312809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Нашивка 113"/>
            <p:cNvSpPr/>
            <p:nvPr/>
          </p:nvSpPr>
          <p:spPr>
            <a:xfrm>
              <a:off x="1433218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Нашивка 114"/>
            <p:cNvSpPr/>
            <p:nvPr/>
          </p:nvSpPr>
          <p:spPr>
            <a:xfrm>
              <a:off x="2554512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Нашивка 115"/>
            <p:cNvSpPr/>
            <p:nvPr/>
          </p:nvSpPr>
          <p:spPr>
            <a:xfrm>
              <a:off x="3674920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Нашивка 116"/>
            <p:cNvSpPr/>
            <p:nvPr/>
          </p:nvSpPr>
          <p:spPr>
            <a:xfrm>
              <a:off x="4796214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Нашивка 117"/>
            <p:cNvSpPr/>
            <p:nvPr/>
          </p:nvSpPr>
          <p:spPr>
            <a:xfrm>
              <a:off x="5916623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Нашивка 118"/>
            <p:cNvSpPr/>
            <p:nvPr/>
          </p:nvSpPr>
          <p:spPr>
            <a:xfrm>
              <a:off x="7037917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Полилиния 119"/>
            <p:cNvSpPr/>
            <p:nvPr/>
          </p:nvSpPr>
          <p:spPr>
            <a:xfrm>
              <a:off x="312809" y="2639535"/>
              <a:ext cx="8074912" cy="1180931"/>
            </a:xfrm>
            <a:custGeom>
              <a:avLst/>
              <a:gdLst>
                <a:gd name="connsiteX0" fmla="*/ 0 w 8074912"/>
                <a:gd name="connsiteY0" fmla="*/ 0 h 1180931"/>
                <a:gd name="connsiteX1" fmla="*/ 8074912 w 8074912"/>
                <a:gd name="connsiteY1" fmla="*/ 0 h 1180931"/>
                <a:gd name="connsiteX2" fmla="*/ 8074912 w 8074912"/>
                <a:gd name="connsiteY2" fmla="*/ 1180931 h 1180931"/>
                <a:gd name="connsiteX3" fmla="*/ 0 w 8074912"/>
                <a:gd name="connsiteY3" fmla="*/ 1180931 h 1180931"/>
                <a:gd name="connsiteX4" fmla="*/ 0 w 8074912"/>
                <a:gd name="connsiteY4" fmla="*/ 0 h 11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4912" h="1180931">
                  <a:moveTo>
                    <a:pt x="0" y="0"/>
                  </a:moveTo>
                  <a:lnTo>
                    <a:pt x="8074912" y="0"/>
                  </a:lnTo>
                  <a:lnTo>
                    <a:pt x="8074912" y="1180931"/>
                  </a:lnTo>
                  <a:lnTo>
                    <a:pt x="0" y="11809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60" tIns="162560" rIns="162560" bIns="162560" numCol="1" spcCol="1270" anchor="ctr" anchorCtr="0">
              <a:noAutofit/>
            </a:bodyPr>
            <a:lstStyle/>
            <a:p>
              <a:pPr defTabSz="2844764">
                <a:lnSpc>
                  <a:spcPct val="90000"/>
                </a:lnSpc>
                <a:spcAft>
                  <a:spcPct val="35000"/>
                </a:spcAft>
              </a:pPr>
              <a:endParaRPr lang="ru-RU" sz="640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836549" y="2039118"/>
            <a:ext cx="13882141" cy="13093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1 этап!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Страхователь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может подавать несколько заявлений в пределах расчетных сумм </a:t>
            </a:r>
            <a:r>
              <a:rPr lang="ru-RU" sz="28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не позднее 31 июля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Решение ОСФР принимает в течение 10 рабочих дней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215231" y="4956045"/>
            <a:ext cx="13697524" cy="2201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133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556106" y="6888603"/>
            <a:ext cx="15630342" cy="2026797"/>
            <a:chOff x="312809" y="2491919"/>
            <a:chExt cx="8590388" cy="1476163"/>
          </a:xfrm>
        </p:grpSpPr>
        <p:sp>
          <p:nvSpPr>
            <p:cNvPr id="133" name="Нашивка 132"/>
            <p:cNvSpPr/>
            <p:nvPr/>
          </p:nvSpPr>
          <p:spPr>
            <a:xfrm>
              <a:off x="312809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Нашивка 133"/>
            <p:cNvSpPr/>
            <p:nvPr/>
          </p:nvSpPr>
          <p:spPr>
            <a:xfrm>
              <a:off x="1433218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Нашивка 134"/>
            <p:cNvSpPr/>
            <p:nvPr/>
          </p:nvSpPr>
          <p:spPr>
            <a:xfrm>
              <a:off x="2554512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Нашивка 135"/>
            <p:cNvSpPr/>
            <p:nvPr/>
          </p:nvSpPr>
          <p:spPr>
            <a:xfrm>
              <a:off x="3674920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Нашивка 136"/>
            <p:cNvSpPr/>
            <p:nvPr/>
          </p:nvSpPr>
          <p:spPr>
            <a:xfrm>
              <a:off x="4796214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Нашивка 137"/>
            <p:cNvSpPr/>
            <p:nvPr/>
          </p:nvSpPr>
          <p:spPr>
            <a:xfrm>
              <a:off x="5916623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9" name="Нашивка 138"/>
            <p:cNvSpPr/>
            <p:nvPr/>
          </p:nvSpPr>
          <p:spPr>
            <a:xfrm>
              <a:off x="7037917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Полилиния 139"/>
            <p:cNvSpPr/>
            <p:nvPr/>
          </p:nvSpPr>
          <p:spPr>
            <a:xfrm>
              <a:off x="312809" y="2639535"/>
              <a:ext cx="8074912" cy="1180931"/>
            </a:xfrm>
            <a:custGeom>
              <a:avLst/>
              <a:gdLst>
                <a:gd name="connsiteX0" fmla="*/ 0 w 8074912"/>
                <a:gd name="connsiteY0" fmla="*/ 0 h 1180931"/>
                <a:gd name="connsiteX1" fmla="*/ 8074912 w 8074912"/>
                <a:gd name="connsiteY1" fmla="*/ 0 h 1180931"/>
                <a:gd name="connsiteX2" fmla="*/ 8074912 w 8074912"/>
                <a:gd name="connsiteY2" fmla="*/ 1180931 h 1180931"/>
                <a:gd name="connsiteX3" fmla="*/ 0 w 8074912"/>
                <a:gd name="connsiteY3" fmla="*/ 1180931 h 1180931"/>
                <a:gd name="connsiteX4" fmla="*/ 0 w 8074912"/>
                <a:gd name="connsiteY4" fmla="*/ 0 h 11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4912" h="1180931">
                  <a:moveTo>
                    <a:pt x="0" y="0"/>
                  </a:moveTo>
                  <a:lnTo>
                    <a:pt x="8074912" y="0"/>
                  </a:lnTo>
                  <a:lnTo>
                    <a:pt x="8074912" y="1180931"/>
                  </a:lnTo>
                  <a:lnTo>
                    <a:pt x="0" y="11809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60" tIns="162560" rIns="162560" bIns="162560" numCol="1" spcCol="1270" anchor="ctr" anchorCtr="0">
              <a:noAutofit/>
            </a:bodyPr>
            <a:lstStyle/>
            <a:p>
              <a:pPr defTabSz="2844764">
                <a:lnSpc>
                  <a:spcPct val="90000"/>
                </a:lnSpc>
                <a:spcAft>
                  <a:spcPct val="35000"/>
                </a:spcAft>
              </a:pPr>
              <a:endParaRPr lang="ru-RU" sz="6400"/>
            </a:p>
          </p:txBody>
        </p:sp>
      </p:grpSp>
      <p:sp>
        <p:nvSpPr>
          <p:cNvPr id="141" name="Прямоугольник 140"/>
          <p:cNvSpPr/>
          <p:nvPr/>
        </p:nvSpPr>
        <p:spPr>
          <a:xfrm>
            <a:off x="1836740" y="7382540"/>
            <a:ext cx="13234102" cy="10756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2 этап!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Страхователь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обращается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СФР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возмещением расходов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по ФОПМ не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позднее </a:t>
            </a:r>
            <a:r>
              <a:rPr lang="ru-RU" sz="28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15 </a:t>
            </a:r>
            <a:r>
              <a:rPr lang="ru-RU" sz="28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ноября.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Решение СФР принимает в течение 15 рабочих дней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67577" y="3898502"/>
            <a:ext cx="15418871" cy="2666056"/>
            <a:chOff x="312809" y="2491919"/>
            <a:chExt cx="8590388" cy="1476163"/>
          </a:xfrm>
        </p:grpSpPr>
        <p:sp>
          <p:nvSpPr>
            <p:cNvPr id="38" name="Нашивка 37"/>
            <p:cNvSpPr/>
            <p:nvPr/>
          </p:nvSpPr>
          <p:spPr>
            <a:xfrm>
              <a:off x="312809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38"/>
            <p:cNvSpPr/>
            <p:nvPr/>
          </p:nvSpPr>
          <p:spPr>
            <a:xfrm>
              <a:off x="1433218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Нашивка 39"/>
            <p:cNvSpPr/>
            <p:nvPr/>
          </p:nvSpPr>
          <p:spPr>
            <a:xfrm>
              <a:off x="2554512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0"/>
            <p:cNvSpPr/>
            <p:nvPr/>
          </p:nvSpPr>
          <p:spPr>
            <a:xfrm>
              <a:off x="3674920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Нашивка 41"/>
            <p:cNvSpPr/>
            <p:nvPr/>
          </p:nvSpPr>
          <p:spPr>
            <a:xfrm>
              <a:off x="4796214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Нашивка 42"/>
            <p:cNvSpPr/>
            <p:nvPr/>
          </p:nvSpPr>
          <p:spPr>
            <a:xfrm>
              <a:off x="5916623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Нашивка 43"/>
            <p:cNvSpPr/>
            <p:nvPr/>
          </p:nvSpPr>
          <p:spPr>
            <a:xfrm>
              <a:off x="7037917" y="2491919"/>
              <a:ext cx="1865280" cy="1476163"/>
            </a:xfrm>
            <a:prstGeom prst="chevron">
              <a:avLst>
                <a:gd name="adj" fmla="val 7061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олилиния 44"/>
            <p:cNvSpPr/>
            <p:nvPr/>
          </p:nvSpPr>
          <p:spPr>
            <a:xfrm>
              <a:off x="312809" y="2639535"/>
              <a:ext cx="8074912" cy="1180931"/>
            </a:xfrm>
            <a:custGeom>
              <a:avLst/>
              <a:gdLst>
                <a:gd name="connsiteX0" fmla="*/ 0 w 8074912"/>
                <a:gd name="connsiteY0" fmla="*/ 0 h 1180931"/>
                <a:gd name="connsiteX1" fmla="*/ 8074912 w 8074912"/>
                <a:gd name="connsiteY1" fmla="*/ 0 h 1180931"/>
                <a:gd name="connsiteX2" fmla="*/ 8074912 w 8074912"/>
                <a:gd name="connsiteY2" fmla="*/ 1180931 h 1180931"/>
                <a:gd name="connsiteX3" fmla="*/ 0 w 8074912"/>
                <a:gd name="connsiteY3" fmla="*/ 1180931 h 1180931"/>
                <a:gd name="connsiteX4" fmla="*/ 0 w 8074912"/>
                <a:gd name="connsiteY4" fmla="*/ 0 h 11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4912" h="1180931">
                  <a:moveTo>
                    <a:pt x="0" y="0"/>
                  </a:moveTo>
                  <a:lnTo>
                    <a:pt x="8074912" y="0"/>
                  </a:lnTo>
                  <a:lnTo>
                    <a:pt x="8074912" y="1180931"/>
                  </a:lnTo>
                  <a:lnTo>
                    <a:pt x="0" y="11809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560" tIns="162560" rIns="162560" bIns="162560" numCol="1" spcCol="1270" anchor="ctr" anchorCtr="0">
              <a:noAutofit/>
            </a:bodyPr>
            <a:lstStyle/>
            <a:p>
              <a:pPr defTabSz="2844764">
                <a:lnSpc>
                  <a:spcPct val="90000"/>
                </a:lnSpc>
                <a:spcAft>
                  <a:spcPct val="35000"/>
                </a:spcAft>
              </a:pPr>
              <a:endParaRPr lang="ru-RU" sz="64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62425" y="4310766"/>
            <a:ext cx="135313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1 этап!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 Страхователь вправе дополнительно обратиться в Отделение Фонда с заявлением о ФОПМ </a:t>
            </a:r>
            <a:r>
              <a:rPr lang="ru-RU" sz="28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до 1 сентября,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в случае неполного освоения расчетных средств по первоначальному решению.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Решение ОСФР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принимает в течение 10 рабочих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дней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itchFamily="18" charset="0"/>
            </a:endParaRPr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015385" y="175119"/>
            <a:ext cx="1173940" cy="1353431"/>
            <a:chOff x="634994" y="7556702"/>
            <a:chExt cx="914452" cy="1075534"/>
          </a:xfrm>
        </p:grpSpPr>
        <p:pic>
          <p:nvPicPr>
            <p:cNvPr id="48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49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50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52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53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55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56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57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58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59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573878" y="165661"/>
            <a:ext cx="1280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Сроки обращений в Отделение СФР</a:t>
            </a:r>
            <a:endParaRPr lang="ru-RU" sz="54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600703" y="304800"/>
            <a:ext cx="14655298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ГОС</a:t>
            </a:r>
            <a:r>
              <a:rPr lang="ru-RU" sz="8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УСЛУГИ</a:t>
            </a:r>
            <a:r>
              <a:rPr lang="ru-RU" sz="6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6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6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sz="6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    </a:t>
            </a:r>
            <a:r>
              <a:rPr lang="ru-RU" sz="64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ПРАКТИЧНО И СОВРЕМЕННО</a:t>
            </a:r>
            <a:endParaRPr lang="ru-RU" sz="64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2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5747999" y="8585719"/>
            <a:ext cx="30480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12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" y="0"/>
            <a:ext cx="1296507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20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605" y="0"/>
            <a:ext cx="732195" cy="9143999"/>
          </a:xfrm>
          <a:prstGeom prst="rect">
            <a:avLst/>
          </a:prstGeom>
        </p:spPr>
      </p:pic>
      <p:grpSp>
        <p:nvGrpSpPr>
          <p:cNvPr id="21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96675" y="241820"/>
            <a:ext cx="716125" cy="901180"/>
            <a:chOff x="634994" y="7556702"/>
            <a:chExt cx="914452" cy="1075534"/>
          </a:xfrm>
        </p:grpSpPr>
        <p:pic>
          <p:nvPicPr>
            <p:cNvPr id="22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3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4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26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7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9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0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1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2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3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35" name="Рисунок 34"/>
          <p:cNvPicPr/>
          <p:nvPr/>
        </p:nvPicPr>
        <p:blipFill rotWithShape="1">
          <a:blip r:embed="rId13" cstate="print"/>
          <a:srcRect l="33745" r="32758"/>
          <a:stretch/>
        </p:blipFill>
        <p:spPr>
          <a:xfrm>
            <a:off x="1346200" y="2667001"/>
            <a:ext cx="3352800" cy="4876799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 rotWithShape="1">
          <a:blip r:embed="rId14" cstate="print"/>
          <a:srcRect l="32068" r="30732"/>
          <a:stretch/>
        </p:blipFill>
        <p:spPr>
          <a:xfrm>
            <a:off x="5461001" y="2667001"/>
            <a:ext cx="3581400" cy="4952999"/>
          </a:xfrm>
          <a:prstGeom prst="rect">
            <a:avLst/>
          </a:prstGeom>
        </p:spPr>
      </p:pic>
      <p:sp>
        <p:nvSpPr>
          <p:cNvPr id="39" name="Стрелка вниз 38"/>
          <p:cNvSpPr/>
          <p:nvPr/>
        </p:nvSpPr>
        <p:spPr>
          <a:xfrm rot="16200000">
            <a:off x="4560808" y="4635771"/>
            <a:ext cx="379221" cy="407636"/>
          </a:xfrm>
          <a:prstGeom prst="down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10504408" y="4711971"/>
            <a:ext cx="379221" cy="407636"/>
          </a:xfrm>
          <a:prstGeom prst="down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41" name="Рисунок 40"/>
          <p:cNvPicPr/>
          <p:nvPr/>
        </p:nvPicPr>
        <p:blipFill rotWithShape="1">
          <a:blip r:embed="rId15" cstate="print"/>
          <a:srcRect l="31055" t="4549" r="29876"/>
          <a:stretch/>
        </p:blipFill>
        <p:spPr>
          <a:xfrm>
            <a:off x="10947529" y="2667001"/>
            <a:ext cx="3200271" cy="4876799"/>
          </a:xfrm>
          <a:prstGeom prst="rect">
            <a:avLst/>
          </a:prstGeom>
        </p:spPr>
      </p:pic>
      <p:sp>
        <p:nvSpPr>
          <p:cNvPr id="42" name="object 38"/>
          <p:cNvSpPr txBox="1">
            <a:spLocks/>
          </p:cNvSpPr>
          <p:nvPr/>
        </p:nvSpPr>
        <p:spPr>
          <a:xfrm>
            <a:off x="9042400" y="4720268"/>
            <a:ext cx="95298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ea typeface="+mj-ea"/>
                <a:cs typeface="MyriadPro-Cond"/>
              </a:defRPr>
            </a:lvl1pPr>
          </a:lstStyle>
          <a:p>
            <a:pPr algn="ctr"/>
            <a:r>
              <a:rPr lang="ru-RU" sz="4400" b="1" kern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…</a:t>
            </a:r>
            <a:endParaRPr lang="ru-RU" sz="4400" b="1" kern="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200" y="7543800"/>
            <a:ext cx="1310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Крайний срок первичного предоставления заявления – </a:t>
            </a:r>
            <a:r>
              <a:rPr lang="ru-RU" sz="2800" b="1" dirty="0" smtClean="0"/>
              <a:t>31 июля</a:t>
            </a:r>
          </a:p>
          <a:p>
            <a:pPr algn="ctr"/>
            <a:r>
              <a:rPr lang="ru-RU" sz="2800" dirty="0" smtClean="0"/>
              <a:t>(возможна </a:t>
            </a:r>
            <a:r>
              <a:rPr lang="ru-RU" sz="2800" dirty="0"/>
              <a:t>подача несколько раз в рамках расчетной суммы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 rot="20759681">
            <a:off x="1083208" y="4484905"/>
            <a:ext cx="3227037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20759681">
            <a:off x="5544955" y="3341905"/>
            <a:ext cx="3227037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20759681">
            <a:off x="11717735" y="6260223"/>
            <a:ext cx="1447839" cy="73835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165421"/>
            <a:ext cx="15968014" cy="877196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79400" y="5791200"/>
            <a:ext cx="12039600" cy="16132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5000" b="1" dirty="0" smtClean="0">
                <a:cs typeface="Montserrat-Medium"/>
              </a:rPr>
              <a:t>ФИНАНСОВОЕ ОБЕСПЕЧЕНИЕ ПРЕДУПРЕДИТЕЛЬНЫХ МЕР</a:t>
            </a:r>
            <a:endParaRPr lang="ru-RU" sz="5000" b="1" dirty="0">
              <a:cs typeface="Montserrat-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00" y="5948014"/>
            <a:ext cx="3841736" cy="273878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12800" y="152400"/>
            <a:ext cx="14630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800" dirty="0" smtClean="0">
                <a:cs typeface="Montserrat-Medium"/>
              </a:rPr>
              <a:t>ОТДЕЛЕНИЕ ФОНДА ПЕНСИОННОГО И СОЦИАЛЬНОГО СТРАХОВАНИЯ</a:t>
            </a:r>
            <a:endParaRPr lang="en-US" sz="2800" dirty="0" smtClean="0">
              <a:cs typeface="Montserrat-Medium"/>
            </a:endParaRPr>
          </a:p>
          <a:p>
            <a:pPr marL="12700" marR="5080" algn="ctr"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2800" dirty="0" smtClean="0">
                <a:cs typeface="Montserrat-Medium"/>
              </a:rPr>
              <a:t> РОССИЙСКОЙ ФЕДЕРАЦИИ ПО СВЕРДЛОВСКОЙ ОБЛАСТИ</a:t>
            </a:r>
            <a:endParaRPr lang="ru-RU" sz="2800" dirty="0">
              <a:cs typeface="Montserrat-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10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655405" y="1223532"/>
            <a:ext cx="14167913" cy="1612224"/>
            <a:chOff x="3049723" y="1223532"/>
            <a:chExt cx="12773595" cy="1900668"/>
          </a:xfrm>
        </p:grpSpPr>
        <p:grpSp>
          <p:nvGrpSpPr>
            <p:cNvPr id="2" name="object 2"/>
            <p:cNvGrpSpPr/>
            <p:nvPr/>
          </p:nvGrpSpPr>
          <p:grpSpPr>
            <a:xfrm>
              <a:off x="3049723" y="1223532"/>
              <a:ext cx="12773595" cy="1900668"/>
              <a:chOff x="5747702" y="1916818"/>
              <a:chExt cx="7223125" cy="46609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5749499" y="1918615"/>
                <a:ext cx="49720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62280">
                    <a:moveTo>
                      <a:pt x="496950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174955" y="461911"/>
                    </a:lnTo>
                    <a:lnTo>
                      <a:pt x="496950" y="0"/>
                    </a:lnTo>
                    <a:close/>
                  </a:path>
                </a:pathLst>
              </a:custGeom>
              <a:solidFill>
                <a:srgbClr val="CCDDE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5749499" y="1918615"/>
                <a:ext cx="49720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62280">
                    <a:moveTo>
                      <a:pt x="496950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174955" y="461911"/>
                    </a:lnTo>
                  </a:path>
                </a:pathLst>
              </a:custGeom>
              <a:ln w="3594">
                <a:solidFill>
                  <a:srgbClr val="61606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5903694" y="1918615"/>
                <a:ext cx="706564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7065645" h="462280">
                    <a:moveTo>
                      <a:pt x="6992353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6992353" y="461911"/>
                    </a:lnTo>
                    <a:lnTo>
                      <a:pt x="7020664" y="456195"/>
                    </a:lnTo>
                    <a:lnTo>
                      <a:pt x="7043783" y="440605"/>
                    </a:lnTo>
                    <a:lnTo>
                      <a:pt x="7059370" y="417479"/>
                    </a:lnTo>
                    <a:lnTo>
                      <a:pt x="7065086" y="389153"/>
                    </a:lnTo>
                    <a:lnTo>
                      <a:pt x="7065086" y="72745"/>
                    </a:lnTo>
                    <a:lnTo>
                      <a:pt x="7059370" y="44426"/>
                    </a:lnTo>
                    <a:lnTo>
                      <a:pt x="7043783" y="21304"/>
                    </a:lnTo>
                    <a:lnTo>
                      <a:pt x="7020664" y="5715"/>
                    </a:lnTo>
                    <a:lnTo>
                      <a:pt x="699235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5903694" y="1918615"/>
                <a:ext cx="706564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7065645" h="462280">
                    <a:moveTo>
                      <a:pt x="6992353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6992353" y="461911"/>
                    </a:lnTo>
                    <a:lnTo>
                      <a:pt x="7020664" y="456195"/>
                    </a:lnTo>
                    <a:lnTo>
                      <a:pt x="7043783" y="440605"/>
                    </a:lnTo>
                    <a:lnTo>
                      <a:pt x="7059370" y="417479"/>
                    </a:lnTo>
                    <a:lnTo>
                      <a:pt x="7065086" y="389153"/>
                    </a:lnTo>
                    <a:lnTo>
                      <a:pt x="7065086" y="72745"/>
                    </a:lnTo>
                    <a:lnTo>
                      <a:pt x="7059370" y="44426"/>
                    </a:lnTo>
                    <a:lnTo>
                      <a:pt x="7043783" y="21304"/>
                    </a:lnTo>
                    <a:lnTo>
                      <a:pt x="7020664" y="5715"/>
                    </a:lnTo>
                    <a:lnTo>
                      <a:pt x="6992353" y="0"/>
                    </a:lnTo>
                  </a:path>
                </a:pathLst>
              </a:custGeom>
              <a:ln w="3594">
                <a:solidFill>
                  <a:srgbClr val="61606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7" name="object 37"/>
            <p:cNvSpPr txBox="1"/>
            <p:nvPr/>
          </p:nvSpPr>
          <p:spPr>
            <a:xfrm>
              <a:off x="3879734" y="1524000"/>
              <a:ext cx="11644484" cy="130548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/>
              <a:r>
                <a:rPr lang="ru-RU" sz="2800" b="1" dirty="0">
                  <a:cs typeface="Times New Roman" pitchFamily="18" charset="0"/>
                </a:rPr>
                <a:t>Федеральный закон от 24.07.1998 № 125-ФЗ</a:t>
              </a:r>
              <a:r>
                <a:rPr lang="ru-RU" sz="2800" dirty="0">
                  <a:cs typeface="Times New Roman" pitchFamily="18" charset="0"/>
                </a:rPr>
                <a:t> «Об обязательном социальном страховании от несчастных случаев на производстве и профессиональных заболеваний»</a:t>
              </a:r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969063" y="379016"/>
            <a:ext cx="910638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НОРМАТИВНЫЕ ДОКУМЕНТЫ ПО ФОПМ</a:t>
            </a:r>
            <a:endParaRPr lang="ru-RU" sz="32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itchFamily="18" charset="0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0" y="1"/>
            <a:ext cx="1296509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47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605" y="0"/>
            <a:ext cx="732195" cy="914399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27000" y="448466"/>
            <a:ext cx="753669" cy="1075534"/>
            <a:chOff x="634994" y="7556702"/>
            <a:chExt cx="914452" cy="1075534"/>
          </a:xfrm>
        </p:grpSpPr>
        <p:pic>
          <p:nvPicPr>
            <p:cNvPr id="49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0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51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53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54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57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58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59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60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62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5747999" y="8585719"/>
            <a:ext cx="30480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20906" y="3581399"/>
            <a:ext cx="14302413" cy="1981201"/>
            <a:chOff x="3049723" y="3429002"/>
            <a:chExt cx="12773595" cy="1998379"/>
          </a:xfrm>
        </p:grpSpPr>
        <p:grpSp>
          <p:nvGrpSpPr>
            <p:cNvPr id="73" name="object 32"/>
            <p:cNvGrpSpPr/>
            <p:nvPr/>
          </p:nvGrpSpPr>
          <p:grpSpPr>
            <a:xfrm>
              <a:off x="3049723" y="3429002"/>
              <a:ext cx="12773595" cy="1998379"/>
              <a:chOff x="5749499" y="2874971"/>
              <a:chExt cx="7219840" cy="462280"/>
            </a:xfrm>
          </p:grpSpPr>
          <p:sp>
            <p:nvSpPr>
              <p:cNvPr id="74" name="object 33"/>
              <p:cNvSpPr/>
              <p:nvPr/>
            </p:nvSpPr>
            <p:spPr>
              <a:xfrm>
                <a:off x="5749499" y="2874971"/>
                <a:ext cx="49720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62279">
                    <a:moveTo>
                      <a:pt x="496950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174955" y="461911"/>
                    </a:lnTo>
                    <a:lnTo>
                      <a:pt x="496950" y="0"/>
                    </a:lnTo>
                    <a:close/>
                  </a:path>
                </a:pathLst>
              </a:custGeom>
              <a:solidFill>
                <a:srgbClr val="CCDDE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4"/>
              <p:cNvSpPr/>
              <p:nvPr/>
            </p:nvSpPr>
            <p:spPr>
              <a:xfrm>
                <a:off x="5749499" y="2874971"/>
                <a:ext cx="49720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62279">
                    <a:moveTo>
                      <a:pt x="496950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174955" y="461911"/>
                    </a:lnTo>
                  </a:path>
                </a:pathLst>
              </a:custGeom>
              <a:ln w="3594">
                <a:solidFill>
                  <a:srgbClr val="61606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35"/>
              <p:cNvSpPr/>
              <p:nvPr/>
            </p:nvSpPr>
            <p:spPr>
              <a:xfrm>
                <a:off x="5903694" y="2874971"/>
                <a:ext cx="706564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7065645" h="462279">
                    <a:moveTo>
                      <a:pt x="6992353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6992353" y="461911"/>
                    </a:lnTo>
                    <a:lnTo>
                      <a:pt x="7020664" y="456195"/>
                    </a:lnTo>
                    <a:lnTo>
                      <a:pt x="7043783" y="440605"/>
                    </a:lnTo>
                    <a:lnTo>
                      <a:pt x="7059370" y="417479"/>
                    </a:lnTo>
                    <a:lnTo>
                      <a:pt x="7065086" y="389153"/>
                    </a:lnTo>
                    <a:lnTo>
                      <a:pt x="7065086" y="72745"/>
                    </a:lnTo>
                    <a:lnTo>
                      <a:pt x="7059370" y="44426"/>
                    </a:lnTo>
                    <a:lnTo>
                      <a:pt x="7043783" y="21304"/>
                    </a:lnTo>
                    <a:lnTo>
                      <a:pt x="7020664" y="5715"/>
                    </a:lnTo>
                    <a:lnTo>
                      <a:pt x="699235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36"/>
              <p:cNvSpPr/>
              <p:nvPr/>
            </p:nvSpPr>
            <p:spPr>
              <a:xfrm>
                <a:off x="5903694" y="2874971"/>
                <a:ext cx="7065645" cy="462280"/>
              </a:xfrm>
              <a:custGeom>
                <a:avLst/>
                <a:gdLst/>
                <a:ahLst/>
                <a:cxnLst/>
                <a:rect l="l" t="t" r="r" b="b"/>
                <a:pathLst>
                  <a:path w="7065645" h="462279">
                    <a:moveTo>
                      <a:pt x="6992353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6992353" y="461911"/>
                    </a:lnTo>
                    <a:lnTo>
                      <a:pt x="7020664" y="456195"/>
                    </a:lnTo>
                    <a:lnTo>
                      <a:pt x="7043783" y="440605"/>
                    </a:lnTo>
                    <a:lnTo>
                      <a:pt x="7059370" y="417479"/>
                    </a:lnTo>
                    <a:lnTo>
                      <a:pt x="7065086" y="389153"/>
                    </a:lnTo>
                    <a:lnTo>
                      <a:pt x="7065086" y="72745"/>
                    </a:lnTo>
                    <a:lnTo>
                      <a:pt x="7059370" y="44426"/>
                    </a:lnTo>
                    <a:lnTo>
                      <a:pt x="7043783" y="21304"/>
                    </a:lnTo>
                    <a:lnTo>
                      <a:pt x="7020664" y="5715"/>
                    </a:lnTo>
                    <a:lnTo>
                      <a:pt x="6992353" y="0"/>
                    </a:lnTo>
                  </a:path>
                </a:pathLst>
              </a:custGeom>
              <a:ln w="3594">
                <a:solidFill>
                  <a:srgbClr val="61606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3913365" y="3758733"/>
              <a:ext cx="11818603" cy="1668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cs typeface="Times New Roman" pitchFamily="18" charset="0"/>
                </a:rPr>
                <a:t>Приказ Минтруда России от </a:t>
              </a:r>
              <a:r>
                <a:rPr lang="ru-RU" sz="2400" b="1" dirty="0" smtClean="0">
                  <a:cs typeface="Times New Roman" pitchFamily="18" charset="0"/>
                </a:rPr>
                <a:t>11.07.2024 </a:t>
              </a:r>
              <a:r>
                <a:rPr lang="ru-RU" sz="2400" b="1" dirty="0">
                  <a:cs typeface="Times New Roman" pitchFamily="18" charset="0"/>
                </a:rPr>
                <a:t>№ </a:t>
              </a:r>
              <a:r>
                <a:rPr lang="ru-RU" sz="2400" b="1" dirty="0" smtClean="0">
                  <a:cs typeface="Times New Roman" pitchFamily="18" charset="0"/>
                </a:rPr>
                <a:t>347н</a:t>
              </a:r>
              <a:r>
                <a:rPr lang="ru-RU" sz="2400" dirty="0">
                  <a:cs typeface="Times New Roman" pitchFamily="18" charset="0"/>
                </a:rPr>
                <a:t>, «Об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20906" y="6253529"/>
            <a:ext cx="14268351" cy="1823671"/>
            <a:chOff x="3015660" y="6344390"/>
            <a:chExt cx="12773597" cy="2113810"/>
          </a:xfrm>
        </p:grpSpPr>
        <p:grpSp>
          <p:nvGrpSpPr>
            <p:cNvPr id="79" name="object 32"/>
            <p:cNvGrpSpPr/>
            <p:nvPr/>
          </p:nvGrpSpPr>
          <p:grpSpPr>
            <a:xfrm>
              <a:off x="3015660" y="6344390"/>
              <a:ext cx="12773597" cy="2113810"/>
              <a:chOff x="5749499" y="2968019"/>
              <a:chExt cx="7219840" cy="490738"/>
            </a:xfrm>
          </p:grpSpPr>
          <p:sp>
            <p:nvSpPr>
              <p:cNvPr id="80" name="object 33"/>
              <p:cNvSpPr/>
              <p:nvPr/>
            </p:nvSpPr>
            <p:spPr>
              <a:xfrm>
                <a:off x="5749499" y="2968019"/>
                <a:ext cx="516458" cy="490738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62279">
                    <a:moveTo>
                      <a:pt x="496950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174955" y="461911"/>
                    </a:lnTo>
                    <a:lnTo>
                      <a:pt x="496950" y="0"/>
                    </a:lnTo>
                    <a:close/>
                  </a:path>
                </a:pathLst>
              </a:custGeom>
              <a:solidFill>
                <a:srgbClr val="CCDDE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34"/>
              <p:cNvSpPr/>
              <p:nvPr/>
            </p:nvSpPr>
            <p:spPr>
              <a:xfrm>
                <a:off x="5749499" y="2968019"/>
                <a:ext cx="516458" cy="490738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62279">
                    <a:moveTo>
                      <a:pt x="496950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174955" y="461911"/>
                    </a:lnTo>
                  </a:path>
                </a:pathLst>
              </a:custGeom>
              <a:ln w="3594">
                <a:solidFill>
                  <a:srgbClr val="61606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36"/>
              <p:cNvSpPr/>
              <p:nvPr/>
            </p:nvSpPr>
            <p:spPr>
              <a:xfrm>
                <a:off x="5749499" y="2968019"/>
                <a:ext cx="7219840" cy="490738"/>
              </a:xfrm>
              <a:custGeom>
                <a:avLst/>
                <a:gdLst/>
                <a:ahLst/>
                <a:cxnLst/>
                <a:rect l="l" t="t" r="r" b="b"/>
                <a:pathLst>
                  <a:path w="7065645" h="462279">
                    <a:moveTo>
                      <a:pt x="6992353" y="0"/>
                    </a:moveTo>
                    <a:lnTo>
                      <a:pt x="323443" y="0"/>
                    </a:lnTo>
                    <a:lnTo>
                      <a:pt x="0" y="461911"/>
                    </a:lnTo>
                    <a:lnTo>
                      <a:pt x="6992353" y="461911"/>
                    </a:lnTo>
                    <a:lnTo>
                      <a:pt x="7020664" y="456195"/>
                    </a:lnTo>
                    <a:lnTo>
                      <a:pt x="7043783" y="440605"/>
                    </a:lnTo>
                    <a:lnTo>
                      <a:pt x="7059370" y="417479"/>
                    </a:lnTo>
                    <a:lnTo>
                      <a:pt x="7065086" y="389153"/>
                    </a:lnTo>
                    <a:lnTo>
                      <a:pt x="7065086" y="72745"/>
                    </a:lnTo>
                    <a:lnTo>
                      <a:pt x="7059370" y="44426"/>
                    </a:lnTo>
                    <a:lnTo>
                      <a:pt x="7043783" y="21304"/>
                    </a:lnTo>
                    <a:lnTo>
                      <a:pt x="7020664" y="5715"/>
                    </a:lnTo>
                    <a:lnTo>
                      <a:pt x="6992353" y="0"/>
                    </a:lnTo>
                  </a:path>
                </a:pathLst>
              </a:custGeom>
              <a:ln w="3594">
                <a:solidFill>
                  <a:srgbClr val="61606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3879735" y="6616464"/>
              <a:ext cx="11868264" cy="1613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>
                  <a:cs typeface="Times New Roman" pitchFamily="18" charset="0"/>
                </a:rPr>
                <a:t>«</a:t>
              </a:r>
              <a:r>
                <a:rPr lang="ru-RU" sz="2400" b="1" dirty="0">
                  <a:cs typeface="Times New Roman" pitchFamily="18" charset="0"/>
                </a:rPr>
                <a:t>Административный регламент </a:t>
              </a:r>
              <a:r>
                <a:rPr lang="ru-RU" sz="2400" dirty="0" smtClean="0">
                  <a:cs typeface="Times New Roman" pitchFamily="18" charset="0"/>
                </a:rPr>
                <a:t>по</a:t>
              </a:r>
              <a:r>
                <a:rPr lang="ru-RU" sz="2400" b="1" dirty="0" smtClean="0">
                  <a:cs typeface="Times New Roman" pitchFamily="18" charset="0"/>
                </a:rPr>
                <a:t> </a:t>
              </a:r>
              <a:r>
                <a:rPr lang="ru-RU" sz="2400" dirty="0" smtClean="0">
                  <a:cs typeface="Times New Roman" pitchFamily="18" charset="0"/>
                </a:rPr>
                <a:t>предоставлению государственной </a:t>
              </a:r>
              <a:r>
                <a:rPr lang="ru-RU" sz="2400" dirty="0">
                  <a:cs typeface="Times New Roman" pitchFamily="18" charset="0"/>
                </a:rPr>
                <a:t>услуги </a:t>
              </a:r>
              <a:r>
                <a:rPr lang="ru-RU" sz="2400" dirty="0" smtClean="0">
                  <a:cs typeface="Times New Roman" pitchFamily="18" charset="0"/>
                </a:rPr>
                <a:t>«</a:t>
              </a:r>
              <a:r>
                <a:rPr lang="ru-RU" sz="2400" b="1" dirty="0" smtClean="0">
                  <a:cs typeface="Times New Roman" pitchFamily="18" charset="0"/>
                </a:rPr>
                <a:t>Принятие </a:t>
              </a:r>
              <a:r>
                <a:rPr lang="ru-RU" sz="2400" b="1" dirty="0">
                  <a:cs typeface="Times New Roman" pitchFamily="18" charset="0"/>
                </a:rPr>
                <a:t>решения </a:t>
              </a:r>
              <a:r>
                <a:rPr lang="ru-RU" sz="2400" dirty="0">
                  <a:cs typeface="Times New Roman" pitchFamily="18" charset="0"/>
                </a:rPr>
                <a:t>о финансовом обеспечении предупредительных </a:t>
              </a:r>
              <a:r>
                <a:rPr lang="ru-RU" sz="2400" dirty="0" smtClean="0">
                  <a:cs typeface="Times New Roman" pitchFamily="18" charset="0"/>
                </a:rPr>
                <a:t>мер…, </a:t>
              </a:r>
              <a:r>
                <a:rPr lang="ru-RU" sz="2400" b="1" dirty="0" smtClean="0">
                  <a:cs typeface="Times New Roman" pitchFamily="18" charset="0"/>
                </a:rPr>
                <a:t>а также возмещения </a:t>
              </a:r>
              <a:r>
                <a:rPr lang="ru-RU" sz="2400" dirty="0" smtClean="0">
                  <a:cs typeface="Times New Roman" pitchFamily="18" charset="0"/>
                </a:rPr>
                <a:t>произведенных расходов на оплату предупредительных мер», </a:t>
              </a:r>
              <a:r>
                <a:rPr lang="ru-RU" sz="2400" dirty="0">
                  <a:cs typeface="Times New Roman" pitchFamily="18" charset="0"/>
                </a:rPr>
                <a:t>утвержденный Приказом </a:t>
              </a:r>
              <a:r>
                <a:rPr lang="ru-RU" sz="2400" dirty="0" smtClean="0">
                  <a:cs typeface="Times New Roman" pitchFamily="18" charset="0"/>
                </a:rPr>
                <a:t>СФР </a:t>
              </a:r>
              <a:r>
                <a:rPr lang="ru-RU" sz="2400" b="1" dirty="0" smtClean="0">
                  <a:cs typeface="Times New Roman" pitchFamily="18" charset="0"/>
                </a:rPr>
                <a:t>от 11.03.2025 </a:t>
              </a:r>
              <a:r>
                <a:rPr lang="ru-RU" sz="2400" b="1" dirty="0">
                  <a:cs typeface="Times New Roman" pitchFamily="18" charset="0"/>
                </a:rPr>
                <a:t>№ </a:t>
              </a:r>
              <a:r>
                <a:rPr lang="en-US" sz="2400" b="1" dirty="0" smtClean="0">
                  <a:cs typeface="Times New Roman" pitchFamily="18" charset="0"/>
                </a:rPr>
                <a:t>27</a:t>
              </a:r>
              <a:r>
                <a:rPr lang="ru-RU" sz="2400" b="1" dirty="0" smtClean="0">
                  <a:cs typeface="Times New Roman" pitchFamily="18" charset="0"/>
                </a:rPr>
                <a:t>8н</a:t>
              </a:r>
              <a:endParaRPr lang="ru-RU" sz="24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6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104603"/>
            <a:ext cx="13914120" cy="814769"/>
          </a:xfrm>
        </p:spPr>
        <p:txBody>
          <a:bodyPr>
            <a:noAutofit/>
          </a:bodyPr>
          <a:lstStyle/>
          <a:p>
            <a:pPr algn="ctr"/>
            <a:r>
              <a:rPr lang="ru-RU" altLang="ru-RU" sz="34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Мероприятия, финансируемые за счет </a:t>
            </a:r>
            <a:r>
              <a:rPr lang="ru-RU" altLang="ru-RU" sz="34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средств </a:t>
            </a:r>
            <a:r>
              <a:rPr lang="ru-RU" altLang="ru-RU" sz="34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бюджета </a:t>
            </a:r>
            <a:r>
              <a:rPr lang="ru-RU" altLang="ru-RU" sz="34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Фонда </a:t>
            </a:r>
            <a:r>
              <a:rPr lang="ru-RU" altLang="ru-RU" sz="2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(приказ Минтруда России от 11.07.2024 № 347н)</a:t>
            </a:r>
            <a:endParaRPr lang="ru-RU" sz="2000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8000" y="1143000"/>
            <a:ext cx="15438120" cy="7772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1.</a:t>
            </a:r>
            <a:r>
              <a:rPr lang="ru-RU" altLang="ru-RU" sz="3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Проведение </a:t>
            </a:r>
            <a:r>
              <a:rPr lang="ru-RU" altLang="ru-RU" sz="3600" b="1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специальной оценки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условий труда;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2.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Реализация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мероприятий по приведению 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уровней воздействия вредных и (или) опасных производственных факторов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на рабочих местах в соответствие с государственными нормативными требованиями охраны труда;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3.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Обучение </a:t>
            </a:r>
            <a:r>
              <a:rPr lang="ru-RU" altLang="ru-RU" sz="3600" b="1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по охране труда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отдельных категорий застрахованных;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4.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работникам </a:t>
            </a:r>
            <a:r>
              <a:rPr lang="ru-RU" altLang="ru-RU" sz="3600" b="1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средств индивидуальной защиты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5.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Санаторно-курортное </a:t>
            </a:r>
            <a:r>
              <a:rPr lang="ru-RU" altLang="ru-RU" sz="3600" b="1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лечение работников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занятых на работах с вредными и (или) опасными производственными факторами </a:t>
            </a:r>
            <a:r>
              <a:rPr 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(исключая размещение в номерах высшей категории);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6.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Проведение </a:t>
            </a:r>
            <a:r>
              <a:rPr lang="ru-RU" altLang="ru-RU" sz="3600" b="1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обязательных периодических медицинских осмотров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(обследований) работников;</a:t>
            </a:r>
            <a:endParaRPr lang="ru-RU" altLang="ru-RU" sz="3600" strike="sngStrike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7.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Обеспечение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работников 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лечебно-профилактическим питанием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8.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страхователями </a:t>
            </a:r>
            <a:r>
              <a:rPr lang="ru-RU" altLang="ru-RU" sz="3600" u="sng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алкотестеров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работники которых проходят обязательные </a:t>
            </a:r>
            <a:r>
              <a:rPr lang="ru-RU" altLang="ru-RU" sz="3600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предсменные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ru-RU" altLang="ru-RU" sz="3600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послесменные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) и (или) </a:t>
            </a:r>
            <a:r>
              <a:rPr lang="ru-RU" altLang="ru-RU" sz="3600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предрейсовые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ru-RU" altLang="ru-RU" sz="3600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послерейсовые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) медицинские осмотры;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9.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страхователями приборов контроля за режимом труда и отдыха водителей (</a:t>
            </a:r>
            <a:r>
              <a:rPr lang="ru-RU" altLang="ru-RU" sz="3600" u="sng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тахографов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10.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страхователями 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аптечек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для оказания первой помощи;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11.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отдельных приборов, для 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обеспечения безопасности работников;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12.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отдельных приборов, обеспечивающих 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проведение обучения по вопросам безопасного ведения работ;</a:t>
            </a:r>
            <a:endParaRPr lang="ru-RU" altLang="ru-RU" sz="36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13.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Санаторно-курортное </a:t>
            </a:r>
            <a:r>
              <a:rPr lang="ru-RU" altLang="ru-RU" sz="3600" b="1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лечение работников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не ранее чем за пять лет до достижения ими возраста, дающего право на назначение страховой пенсии по страсти в соответствии с пенсионным законодательством (исключая размещение в номерах высшей категории);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14. </a:t>
            </a:r>
            <a:r>
              <a:rPr lang="ru-RU" alt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отдельных приборов, предназначенных </a:t>
            </a:r>
            <a:r>
              <a:rPr lang="ru-RU" alt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для мониторинга на рабочем месте состояния здоровья работников</a:t>
            </a:r>
            <a:r>
              <a:rPr lang="ru-RU" alt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занятых на работах с вредными и (или) опасными производственными факторами;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15. </a:t>
            </a:r>
            <a:r>
              <a:rPr 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Приобретение </a:t>
            </a:r>
            <a:r>
              <a:rPr 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приборов…стран-членов Евразийского </a:t>
            </a:r>
            <a:r>
              <a:rPr lang="ru-RU" sz="3600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экон</a:t>
            </a:r>
            <a:r>
              <a:rPr 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союза, при отсутствии отечественных аналогов, обеспечивающих безопасное ведение горных работ, в рамках модернизации основных производств (при условии включения мероприятий в отраслевые планы </a:t>
            </a:r>
            <a:r>
              <a:rPr lang="ru-RU" sz="3600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импортозамещения</a:t>
            </a:r>
            <a:r>
              <a:rPr 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ru-RU" sz="3600" i="1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16</a:t>
            </a:r>
            <a:r>
              <a:rPr 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Обеспечение </a:t>
            </a:r>
            <a:r>
              <a:rPr lang="ru-RU" sz="3600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бесплатной выдачей молока </a:t>
            </a:r>
            <a:r>
              <a:rPr lang="ru-RU" sz="36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или других равноценных пищевых продуктов работников</a:t>
            </a:r>
            <a:r>
              <a:rPr 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17</a:t>
            </a:r>
            <a:r>
              <a:rPr lang="ru-RU" sz="3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Проведение оценки профессиональных рисков.</a:t>
            </a:r>
            <a:endParaRPr lang="ru-RU" sz="3600" dirty="0">
              <a:solidFill>
                <a:srgbClr val="3D699C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58B35E-3125-44C8-929A-D334F5504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00" y="228600"/>
            <a:ext cx="1600201" cy="6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5">
            <a:extLst>
              <a:ext uri="{FF2B5EF4-FFF2-40B4-BE49-F238E27FC236}">
                <a16:creationId xmlns:a16="http://schemas.microsoft.com/office/drawing/2014/main" xmlns="" id="{F1DF1D25-E3DA-5D4F-AFBC-07A397F39861}"/>
              </a:ext>
            </a:extLst>
          </p:cNvPr>
          <p:cNvGrpSpPr/>
          <p:nvPr/>
        </p:nvGrpSpPr>
        <p:grpSpPr>
          <a:xfrm>
            <a:off x="94733" y="132928"/>
            <a:ext cx="888559" cy="1028851"/>
            <a:chOff x="634994" y="480009"/>
            <a:chExt cx="914452" cy="1075526"/>
          </a:xfrm>
        </p:grpSpPr>
        <p:pic>
          <p:nvPicPr>
            <p:cNvPr id="12" name="object 3">
              <a:extLst>
                <a:ext uri="{FF2B5EF4-FFF2-40B4-BE49-F238E27FC236}">
                  <a16:creationId xmlns:a16="http://schemas.microsoft.com/office/drawing/2014/main" xmlns="" id="{F380E581-197A-4749-AE4D-D24057C2E5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xmlns="" id="{4976A38B-ADEE-694B-A409-33A3A8A65F8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5" name="object 5">
              <a:extLst>
                <a:ext uri="{FF2B5EF4-FFF2-40B4-BE49-F238E27FC236}">
                  <a16:creationId xmlns:a16="http://schemas.microsoft.com/office/drawing/2014/main" xmlns="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xmlns="" id="{8E5EAE0A-62F7-EA4B-82FF-96E0C074731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xmlns="" id="{EE4C96C7-DD26-1549-8CB5-D5C26BAAE2C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8" name="object 8">
              <a:extLst>
                <a:ext uri="{FF2B5EF4-FFF2-40B4-BE49-F238E27FC236}">
                  <a16:creationId xmlns:a16="http://schemas.microsoft.com/office/drawing/2014/main" xmlns="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xmlns="" id="{41B926E7-0E9E-7948-A232-A8C369A1A10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0" name="object 10">
              <a:extLst>
                <a:ext uri="{FF2B5EF4-FFF2-40B4-BE49-F238E27FC236}">
                  <a16:creationId xmlns:a16="http://schemas.microsoft.com/office/drawing/2014/main" xmlns="" id="{77C660E2-F6D1-B64E-B2B6-A954CF8BF1B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xmlns="" id="{441BF81B-53FE-6A4C-92C5-DB2443010B0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xmlns="" id="{05F2A8D2-8C9F-ED4D-BA00-8EFEA8234DD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3" name="object 13">
              <a:extLst>
                <a:ext uri="{FF2B5EF4-FFF2-40B4-BE49-F238E27FC236}">
                  <a16:creationId xmlns:a16="http://schemas.microsoft.com/office/drawing/2014/main" xmlns="" id="{2F4B0F69-CDB3-3749-B04E-A38361F498E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4" name="object 14">
              <a:extLst>
                <a:ext uri="{FF2B5EF4-FFF2-40B4-BE49-F238E27FC236}">
                  <a16:creationId xmlns:a16="http://schemas.microsoft.com/office/drawing/2014/main" xmlns="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15">
              <a:extLst>
                <a:ext uri="{FF2B5EF4-FFF2-40B4-BE49-F238E27FC236}">
                  <a16:creationId xmlns:a16="http://schemas.microsoft.com/office/drawing/2014/main" xmlns="" id="{D13C6816-0D33-DC44-B3A3-B8C2B694E05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846667" y="-20479"/>
            <a:ext cx="15561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67" b="1" spc="35" dirty="0">
                <a:solidFill>
                  <a:srgbClr val="0070C0"/>
                </a:solidFill>
                <a:cs typeface="Times New Roman" panose="02020603050405020304" pitchFamily="18" charset="0"/>
              </a:rPr>
              <a:t>НАИБОЛЕЕ</a:t>
            </a:r>
            <a:r>
              <a:rPr lang="ru-RU" sz="6400" spc="35" dirty="0">
                <a:solidFill>
                  <a:srgbClr val="0070C0"/>
                </a:solidFill>
                <a:cs typeface="Times New Roman" panose="02020603050405020304" pitchFamily="18" charset="0"/>
              </a:rPr>
              <a:t> «</a:t>
            </a:r>
            <a:r>
              <a:rPr lang="ru-RU" sz="5867" b="1" spc="35" dirty="0">
                <a:solidFill>
                  <a:srgbClr val="C00000"/>
                </a:solidFill>
                <a:cs typeface="Times New Roman" panose="02020603050405020304" pitchFamily="18" charset="0"/>
              </a:rPr>
              <a:t>ПОПУЛЯРНЫЕ</a:t>
            </a:r>
            <a:r>
              <a:rPr lang="ru-RU" sz="6400" spc="35" dirty="0">
                <a:solidFill>
                  <a:srgbClr val="0070C0"/>
                </a:solidFill>
                <a:cs typeface="Times New Roman" panose="02020603050405020304" pitchFamily="18" charset="0"/>
              </a:rPr>
              <a:t>» </a:t>
            </a:r>
            <a:r>
              <a:rPr lang="ru-RU" sz="5867" b="1" spc="35" dirty="0">
                <a:solidFill>
                  <a:srgbClr val="0070C0"/>
                </a:solidFill>
                <a:cs typeface="Times New Roman" panose="02020603050405020304" pitchFamily="18" charset="0"/>
              </a:rPr>
              <a:t>МЕРОПРИЯТИЯ</a:t>
            </a:r>
            <a:endParaRPr lang="ru-RU" sz="5867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37687" y="2310559"/>
            <a:ext cx="6040523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3200" b="1" spc="35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ПРИОБРЕТЕНИЕ СРЕДСТВ ИНДИВИДУАЛЬНОЙ ЗАЩИТЫ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368811" y="2447505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26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227272" y="2478883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40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147272" y="970137"/>
            <a:ext cx="3826933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67" b="1" spc="35" dirty="0">
                <a:solidFill>
                  <a:srgbClr val="0070C0"/>
                </a:solidFill>
                <a:cs typeface="Times New Roman" panose="02020603050405020304" pitchFamily="18" charset="0"/>
              </a:rPr>
              <a:t>Свердловская </a:t>
            </a:r>
          </a:p>
          <a:p>
            <a:pPr algn="ctr"/>
            <a:r>
              <a:rPr lang="ru-RU" sz="4267" b="1" spc="35" dirty="0">
                <a:solidFill>
                  <a:srgbClr val="0070C0"/>
                </a:solidFill>
                <a:cs typeface="Times New Roman" panose="02020603050405020304" pitchFamily="18" charset="0"/>
              </a:rPr>
              <a:t>область</a:t>
            </a:r>
            <a:endParaRPr lang="ru-RU" sz="4267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158134" y="960415"/>
            <a:ext cx="3826933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67" b="1" spc="35" dirty="0">
                <a:solidFill>
                  <a:srgbClr val="C00000"/>
                </a:solidFill>
                <a:cs typeface="Times New Roman" panose="02020603050405020304" pitchFamily="18" charset="0"/>
              </a:rPr>
              <a:t>Российская</a:t>
            </a:r>
          </a:p>
          <a:p>
            <a:pPr algn="ctr"/>
            <a:r>
              <a:rPr lang="ru-RU" sz="4267" b="1" spc="35" dirty="0">
                <a:solidFill>
                  <a:srgbClr val="C00000"/>
                </a:solidFill>
                <a:cs typeface="Times New Roman" panose="02020603050405020304" pitchFamily="18" charset="0"/>
              </a:rPr>
              <a:t>Федерация</a:t>
            </a:r>
            <a:endParaRPr lang="ru-RU" sz="4267" b="1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03820" y="3885359"/>
            <a:ext cx="6040523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3200" b="1" spc="35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ПРОВЕДЕНИЕ ПЕРИОДИЧЕСКИХ МЕДИЦИНСКИХ ОСМОТРОВ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334944" y="3988439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20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227272" y="4036749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21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53020" y="5578692"/>
            <a:ext cx="6040523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3200" b="1" spc="35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САНАТОРНО-КУРОРТНОЕ ЛЕЧЕНИЕ </a:t>
            </a:r>
            <a:r>
              <a:rPr lang="ru-RU" sz="3200" b="1" spc="35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ПРЕДПЕНСИОНЕРОВ</a:t>
            </a:r>
            <a:endParaRPr lang="ru-RU" sz="3200" b="1" spc="35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84144" y="5664839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28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176472" y="5679283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19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19153" y="7238159"/>
            <a:ext cx="6501513" cy="1641469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3200" b="1" spc="35" dirty="0" smtClean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САНАТОРНО-КУРОРТНОЕ </a:t>
            </a:r>
            <a:r>
              <a:rPr lang="ru-RU" sz="3200" b="1" spc="35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ЛЕЧЕНИЕ РАБОТНИКОВ ЗАНЯТЫХ ВО ВРЕДНЫХ УСЛОВИЯХ ТРУДА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250277" y="7459772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22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142605" y="7474216"/>
            <a:ext cx="1688656" cy="1149026"/>
          </a:xfrm>
          <a:prstGeom prst="rect">
            <a:avLst/>
          </a:prstGeom>
        </p:spPr>
        <p:txBody>
          <a:bodyPr wrap="square" lIns="162556" tIns="81277" rIns="162556" bIns="81277">
            <a:spAutoFit/>
          </a:bodyPr>
          <a:lstStyle/>
          <a:p>
            <a:r>
              <a:rPr lang="ru-RU" sz="6400" b="1" spc="35" dirty="0">
                <a:ea typeface="+mj-ea"/>
                <a:cs typeface="Times New Roman" panose="02020603050405020304" pitchFamily="18" charset="0"/>
              </a:rPr>
              <a:t>12</a:t>
            </a:r>
            <a:r>
              <a:rPr lang="ru-RU" sz="3733" b="1" spc="35" dirty="0">
                <a:ea typeface="+mj-ea"/>
                <a:cs typeface="Times New Roman" panose="02020603050405020304" pitchFamily="18" charset="0"/>
              </a:rPr>
              <a:t>%</a:t>
            </a:r>
          </a:p>
        </p:txBody>
      </p:sp>
      <p:pic>
        <p:nvPicPr>
          <p:cNvPr id="1026" name="Picture 2" descr="C:\Users\075SmaginaOA\Desktop\презентация\iconfinder-safety-helmet-builder-labor-4622499_12242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" y="2103563"/>
            <a:ext cx="1563019" cy="15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2" y="3882269"/>
            <a:ext cx="1513791" cy="133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075SmaginaOA\Downloads\173693212831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9" y="5285467"/>
            <a:ext cx="1621403" cy="166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74692" y="7081779"/>
            <a:ext cx="1978329" cy="1925068"/>
            <a:chOff x="3521407" y="3197838"/>
            <a:chExt cx="3616087" cy="3882117"/>
          </a:xfrm>
        </p:grpSpPr>
        <p:pic>
          <p:nvPicPr>
            <p:cNvPr id="48" name="Рисунок 47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407" y="3197838"/>
              <a:ext cx="2762250" cy="140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3" descr="C:\Users\075SmaginaOA\Downloads\labor_building_work_teamwork_construction_icon_227293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486" y="3710947"/>
              <a:ext cx="3369008" cy="3369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77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3152" y="1"/>
            <a:ext cx="1331197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sz="2400"/>
          </a:p>
        </p:txBody>
      </p:sp>
      <p:grpSp>
        <p:nvGrpSpPr>
          <p:cNvPr id="24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109513" y="377642"/>
            <a:ext cx="828523" cy="989543"/>
            <a:chOff x="634994" y="7556702"/>
            <a:chExt cx="914452" cy="1075534"/>
          </a:xfrm>
        </p:grpSpPr>
        <p:pic>
          <p:nvPicPr>
            <p:cNvPr id="25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6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1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2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39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3110" y="2345"/>
            <a:ext cx="568201" cy="9144036"/>
          </a:xfrm>
          <a:prstGeom prst="rect">
            <a:avLst/>
          </a:prstGeom>
        </p:spPr>
      </p:pic>
      <p:sp>
        <p:nvSpPr>
          <p:cNvPr id="19" name="object 38"/>
          <p:cNvSpPr txBox="1">
            <a:spLocks/>
          </p:cNvSpPr>
          <p:nvPr/>
        </p:nvSpPr>
        <p:spPr>
          <a:xfrm>
            <a:off x="5994400" y="221435"/>
            <a:ext cx="5031138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>
              <a:defRPr sz="8000" b="0" i="0">
                <a:solidFill>
                  <a:srgbClr val="594F8C"/>
                </a:solidFill>
                <a:latin typeface="MyriadPro-Cond"/>
                <a:ea typeface="+mj-ea"/>
                <a:cs typeface="MyriadPro-Cond"/>
              </a:defRPr>
            </a:lvl1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ОТКУДА СРЕДСТВА?</a:t>
            </a:r>
            <a:endParaRPr lang="ru-RU" sz="4000" b="1" kern="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11746" r="25142" b="14311"/>
          <a:stretch/>
        </p:blipFill>
        <p:spPr bwMode="auto">
          <a:xfrm>
            <a:off x="6731195" y="981641"/>
            <a:ext cx="1066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0643" r="10109" b="7290"/>
          <a:stretch/>
        </p:blipFill>
        <p:spPr bwMode="auto">
          <a:xfrm>
            <a:off x="8825651" y="952499"/>
            <a:ext cx="1066800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3492" r="24276" b="10380"/>
          <a:stretch/>
        </p:blipFill>
        <p:spPr bwMode="auto">
          <a:xfrm>
            <a:off x="7747000" y="1145627"/>
            <a:ext cx="1078651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Прямоугольник 41"/>
          <p:cNvSpPr/>
          <p:nvPr/>
        </p:nvSpPr>
        <p:spPr>
          <a:xfrm>
            <a:off x="7823200" y="4078069"/>
            <a:ext cx="115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3600" dirty="0" smtClean="0"/>
              <a:t>30 %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62660" y="2856766"/>
            <a:ext cx="4516417" cy="762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взносы на </a:t>
            </a:r>
            <a:r>
              <a:rPr lang="ru-RU" sz="2800" dirty="0" smtClean="0">
                <a:solidFill>
                  <a:schemeClr val="tx1"/>
                </a:solidFill>
              </a:rPr>
              <a:t>пенсионное страхование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62660" y="3784043"/>
            <a:ext cx="4516417" cy="762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взносы </a:t>
            </a:r>
            <a:r>
              <a:rPr lang="ru-RU" sz="2800" dirty="0" smtClean="0">
                <a:solidFill>
                  <a:schemeClr val="tx1"/>
                </a:solidFill>
              </a:rPr>
              <a:t>на временную нетрудоспособность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57123" y="5079240"/>
            <a:ext cx="4516417" cy="762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взносы </a:t>
            </a:r>
            <a:r>
              <a:rPr lang="ru-RU" sz="2800" dirty="0" smtClean="0">
                <a:solidFill>
                  <a:schemeClr val="tx1"/>
                </a:solidFill>
              </a:rPr>
              <a:t>на обязательное медицинское страхование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505623" y="2866199"/>
            <a:ext cx="6394777" cy="2086801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взносы </a:t>
            </a:r>
            <a:r>
              <a:rPr lang="ru-RU" sz="3200" b="1" dirty="0" smtClean="0">
                <a:solidFill>
                  <a:schemeClr val="tx1"/>
                </a:solidFill>
              </a:rPr>
              <a:t>по обязательному социальному страхованию от несчастных случаев и </a:t>
            </a:r>
            <a:r>
              <a:rPr lang="ru-RU" sz="3200" b="1" dirty="0" err="1" smtClean="0">
                <a:solidFill>
                  <a:schemeClr val="tx1"/>
                </a:solidFill>
              </a:rPr>
              <a:t>проф.заболеваний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4" y="2965532"/>
            <a:ext cx="1301369" cy="1354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-1" r="18652" b="-842"/>
          <a:stretch/>
        </p:blipFill>
        <p:spPr>
          <a:xfrm>
            <a:off x="7039474" y="6565874"/>
            <a:ext cx="3429000" cy="2305248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9651999" y="5029200"/>
            <a:ext cx="6521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размер зависит от ОВЭД, составляет 0,2…8,5% от фонда оплаты труда</a:t>
            </a: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10718800" y="6508752"/>
            <a:ext cx="2438400" cy="2025648"/>
          </a:xfrm>
          <a:prstGeom prst="bentArrow">
            <a:avLst/>
          </a:prstGeom>
          <a:solidFill>
            <a:srgbClr val="FF0000">
              <a:alpha val="25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углом 49"/>
          <p:cNvSpPr/>
          <p:nvPr/>
        </p:nvSpPr>
        <p:spPr>
          <a:xfrm rot="10800000" flipH="1">
            <a:off x="1317671" y="4978170"/>
            <a:ext cx="4801613" cy="3525728"/>
          </a:xfrm>
          <a:prstGeom prst="bentArrow">
            <a:avLst/>
          </a:prstGeom>
          <a:solidFill>
            <a:srgbClr val="FF0000">
              <a:alpha val="0"/>
            </a:srgb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156200" y="2362200"/>
            <a:ext cx="0" cy="43200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2471400" y="2362199"/>
            <a:ext cx="0" cy="432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56199" y="2362200"/>
            <a:ext cx="7308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8061231" y="2241600"/>
            <a:ext cx="216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авая фигурная скобка 1"/>
          <p:cNvSpPr/>
          <p:nvPr/>
        </p:nvSpPr>
        <p:spPr>
          <a:xfrm>
            <a:off x="7442200" y="2743200"/>
            <a:ext cx="444123" cy="32848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498600" y="152400"/>
            <a:ext cx="133858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СХЕМА РАСЧЕТА СУММЫ </a:t>
            </a:r>
            <a:endParaRPr lang="ru-RU" sz="32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15086395" y="7924800"/>
            <a:ext cx="914452" cy="1075534"/>
            <a:chOff x="634994" y="7556702"/>
            <a:chExt cx="914452" cy="1075534"/>
          </a:xfrm>
        </p:grpSpPr>
        <p:pic>
          <p:nvPicPr>
            <p:cNvPr id="49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0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51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53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54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57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58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59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60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62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5747999" y="8585719"/>
            <a:ext cx="30480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9667" y="914400"/>
            <a:ext cx="15191733" cy="2071950"/>
            <a:chOff x="269667" y="914400"/>
            <a:chExt cx="15191733" cy="20719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260600" y="914400"/>
              <a:ext cx="13200800" cy="2071950"/>
            </a:xfrm>
            <a:prstGeom prst="roundRect">
              <a:avLst/>
            </a:prstGeom>
            <a:solidFill>
              <a:srgbClr val="002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object 38"/>
            <p:cNvSpPr txBox="1">
              <a:spLocks/>
            </p:cNvSpPr>
            <p:nvPr/>
          </p:nvSpPr>
          <p:spPr>
            <a:xfrm>
              <a:off x="3251200" y="1066800"/>
              <a:ext cx="11633200" cy="17671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>
                <a:defRPr sz="4100" b="0" i="0">
                  <a:solidFill>
                    <a:srgbClr val="594F8C"/>
                  </a:solidFill>
                  <a:latin typeface="MyriadPro-Cond"/>
                  <a:ea typeface="+mj-ea"/>
                  <a:cs typeface="MyriadPro-Cond"/>
                </a:defRPr>
              </a:lvl1pPr>
            </a:lstStyle>
            <a:p>
              <a:r>
                <a:rPr lang="ru-RU" sz="3800" b="1" kern="0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ВЗНОСЫ ПО ОБЯЗАТЕЛЬНОМУ СОЦИАЛЬНОМУ СТРАХОВАНИЮ ОТ НЕСЧАСТНЫХ СЛУЧАЕВ И ПРОФ.ЗАБОЛЕВАНИЙ ЗА ПРОШЛЫЙ ГОД (3 ГОДА*)</a:t>
              </a:r>
              <a:endParaRPr lang="ru-RU" sz="3800" b="1" kern="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69667" y="1066800"/>
              <a:ext cx="1694032" cy="1767150"/>
            </a:xfrm>
            <a:prstGeom prst="ellipse">
              <a:avLst/>
            </a:prstGeom>
            <a:noFill/>
            <a:ln w="1143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0" b="1" dirty="0" smtClean="0">
                  <a:solidFill>
                    <a:srgbClr val="FF0000"/>
                  </a:solidFill>
                </a:rPr>
                <a:t>1</a:t>
              </a:r>
              <a:endParaRPr lang="ru-RU" sz="9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5600" y="3354025"/>
            <a:ext cx="15049062" cy="1979975"/>
            <a:chOff x="355600" y="3354025"/>
            <a:chExt cx="15049062" cy="197997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18000" y="3354025"/>
              <a:ext cx="11086662" cy="1979975"/>
            </a:xfrm>
            <a:prstGeom prst="roundRect">
              <a:avLst/>
            </a:prstGeom>
            <a:solidFill>
              <a:srgbClr val="002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bject 38"/>
            <p:cNvSpPr txBox="1">
              <a:spLocks/>
            </p:cNvSpPr>
            <p:nvPr/>
          </p:nvSpPr>
          <p:spPr>
            <a:xfrm>
              <a:off x="5232400" y="3770625"/>
              <a:ext cx="8534400" cy="11823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>
                <a:defRPr sz="4100" b="0" i="0">
                  <a:solidFill>
                    <a:srgbClr val="594F8C"/>
                  </a:solidFill>
                  <a:latin typeface="MyriadPro-Cond"/>
                  <a:ea typeface="+mj-ea"/>
                  <a:cs typeface="MyriadPro-Cond"/>
                </a:defRPr>
              </a:lvl1pPr>
            </a:lstStyle>
            <a:p>
              <a:r>
                <a:rPr lang="ru-RU" sz="3800" b="1" kern="0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ВЗНОСЫ «МИНУС» РАСХОДЫ ПО ДАННОМУ ВИДУ (ЕСЛИ БЫЛИ) </a:t>
              </a:r>
              <a:endParaRPr lang="ru-RU" sz="3800" b="1" kern="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55600" y="3429000"/>
              <a:ext cx="1694032" cy="1767150"/>
            </a:xfrm>
            <a:prstGeom prst="ellipse">
              <a:avLst/>
            </a:prstGeom>
            <a:noFill/>
            <a:ln w="1143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0" b="1" dirty="0" smtClean="0">
                  <a:solidFill>
                    <a:srgbClr val="FF0000"/>
                  </a:solidFill>
                </a:rPr>
                <a:t>2</a:t>
              </a:r>
              <a:endParaRPr lang="ru-RU" sz="9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5600" y="5574099"/>
            <a:ext cx="15112883" cy="3150119"/>
            <a:chOff x="327599" y="5612750"/>
            <a:chExt cx="15112883" cy="315011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7599" y="5612750"/>
              <a:ext cx="15112883" cy="3150119"/>
              <a:chOff x="422067" y="5410200"/>
              <a:chExt cx="15112883" cy="3150119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1625425" y="5753296"/>
                <a:ext cx="2606350" cy="2095304"/>
              </a:xfrm>
              <a:prstGeom prst="roundRect">
                <a:avLst/>
              </a:prstGeom>
              <a:pattFill prst="pct50">
                <a:fgClr>
                  <a:srgbClr val="00259A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2928600" y="5753296"/>
                <a:ext cx="2606350" cy="2095304"/>
              </a:xfrm>
              <a:prstGeom prst="roundRect">
                <a:avLst/>
              </a:prstGeom>
              <a:solidFill>
                <a:srgbClr val="0025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422067" y="5852850"/>
                <a:ext cx="1694032" cy="1767150"/>
              </a:xfrm>
              <a:prstGeom prst="ellipse">
                <a:avLst/>
              </a:prstGeom>
              <a:noFill/>
              <a:ln w="1143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rgbClr val="FF0000"/>
                    </a:solidFill>
                  </a:rPr>
                  <a:t>3</a:t>
                </a:r>
                <a:endParaRPr lang="ru-RU" sz="96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4249575" y="5410200"/>
                <a:ext cx="6926425" cy="3150119"/>
                <a:chOff x="4249575" y="5410200"/>
                <a:chExt cx="6926425" cy="3150119"/>
              </a:xfrm>
            </p:grpSpPr>
            <p:sp>
              <p:nvSpPr>
                <p:cNvPr id="5" name="Стрелка вправо 4"/>
                <p:cNvSpPr/>
                <p:nvPr/>
              </p:nvSpPr>
              <p:spPr>
                <a:xfrm>
                  <a:off x="4318000" y="5410200"/>
                  <a:ext cx="6858000" cy="2895600"/>
                </a:xfrm>
                <a:prstGeom prst="rightArrow">
                  <a:avLst/>
                </a:prstGeom>
                <a:pattFill prst="pct50">
                  <a:fgClr>
                    <a:srgbClr val="00259A"/>
                  </a:fgClr>
                  <a:bgClr>
                    <a:schemeClr val="bg1"/>
                  </a:bgClr>
                </a:pattFill>
                <a:ln>
                  <a:solidFill>
                    <a:srgbClr val="0025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b="1" dirty="0"/>
                </a:p>
              </p:txBody>
            </p:sp>
            <p:grpSp>
              <p:nvGrpSpPr>
                <p:cNvPr id="6" name="Группа 5"/>
                <p:cNvGrpSpPr/>
                <p:nvPr/>
              </p:nvGrpSpPr>
              <p:grpSpPr>
                <a:xfrm>
                  <a:off x="4249575" y="5410200"/>
                  <a:ext cx="6926424" cy="3150119"/>
                  <a:chOff x="4249575" y="5410200"/>
                  <a:chExt cx="6926424" cy="3150119"/>
                </a:xfrm>
              </p:grpSpPr>
              <p:sp>
                <p:nvSpPr>
                  <p:cNvPr id="30" name="Стрелка вправо 29"/>
                  <p:cNvSpPr/>
                  <p:nvPr/>
                </p:nvSpPr>
                <p:spPr>
                  <a:xfrm>
                    <a:off x="6289466" y="5410200"/>
                    <a:ext cx="4886533" cy="2895600"/>
                  </a:xfrm>
                  <a:prstGeom prst="rightArrow">
                    <a:avLst/>
                  </a:prstGeom>
                  <a:solidFill>
                    <a:srgbClr val="00259A"/>
                  </a:solidFill>
                  <a:ln>
                    <a:solidFill>
                      <a:srgbClr val="00259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200" b="1" dirty="0"/>
                  </a:p>
                </p:txBody>
              </p:sp>
              <p:sp>
                <p:nvSpPr>
                  <p:cNvPr id="33" name="Стрелка вправо 32"/>
                  <p:cNvSpPr/>
                  <p:nvPr/>
                </p:nvSpPr>
                <p:spPr>
                  <a:xfrm>
                    <a:off x="4249575" y="5664719"/>
                    <a:ext cx="6858000" cy="2895600"/>
                  </a:xfrm>
                  <a:prstGeom prst="rightArrow">
                    <a:avLst/>
                  </a:prstGeom>
                  <a:noFill/>
                  <a:ln>
                    <a:solidFill>
                      <a:srgbClr val="00259A">
                        <a:alpha val="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541338"/>
                    <a:endParaRPr lang="ru-RU" sz="3200" b="1" dirty="0"/>
                  </a:p>
                </p:txBody>
              </p:sp>
              <p:sp>
                <p:nvSpPr>
                  <p:cNvPr id="3" name="Прямоугольник 2"/>
                  <p:cNvSpPr/>
                  <p:nvPr/>
                </p:nvSpPr>
                <p:spPr>
                  <a:xfrm>
                    <a:off x="4394200" y="6376081"/>
                    <a:ext cx="5897725" cy="10153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541338"/>
                    <a:r>
                      <a:rPr lang="ru-RU" sz="3600" b="1" dirty="0"/>
                      <a:t>МАКСИМАЛЬНО </a:t>
                    </a:r>
                  </a:p>
                  <a:p>
                    <a:pPr marL="541338"/>
                    <a:r>
                      <a:rPr lang="ru-RU" sz="3600" b="1" dirty="0"/>
                      <a:t>ВОЗМОЖНАЯ </a:t>
                    </a:r>
                    <a:r>
                      <a:rPr lang="ru-RU" sz="3600" b="1" dirty="0" smtClean="0"/>
                      <a:t>СУММА</a:t>
                    </a:r>
                    <a:endParaRPr lang="ru-RU" sz="3600" b="1" dirty="0"/>
                  </a:p>
                </p:txBody>
              </p:sp>
            </p:grpSp>
          </p:grpSp>
        </p:grpSp>
        <p:sp>
          <p:nvSpPr>
            <p:cNvPr id="29" name="object 38"/>
            <p:cNvSpPr txBox="1">
              <a:spLocks/>
            </p:cNvSpPr>
            <p:nvPr/>
          </p:nvSpPr>
          <p:spPr>
            <a:xfrm>
              <a:off x="11784150" y="6361544"/>
              <a:ext cx="3512975" cy="11208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>
                <a:defRPr sz="4100" b="0" i="0">
                  <a:solidFill>
                    <a:srgbClr val="594F8C"/>
                  </a:solidFill>
                  <a:latin typeface="MyriadPro-Cond"/>
                  <a:ea typeface="+mj-ea"/>
                  <a:cs typeface="MyriadPro-Cond"/>
                </a:defRPr>
              </a:lvl1pPr>
            </a:lstStyle>
            <a:p>
              <a:pPr algn="ctr"/>
              <a:r>
                <a:rPr lang="ru-RU" sz="7200" b="1" kern="0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20 (30) %</a:t>
              </a:r>
              <a:endParaRPr lang="ru-RU" sz="7200" b="1" kern="0" dirty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3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108201" y="152400"/>
            <a:ext cx="121920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РАСЧЕТ МОЖНО ПОЛУЧИТЬ ОБРАТИВШИСЬ К НАМ ПО АДРЕСУ </a:t>
            </a:r>
            <a:r>
              <a:rPr lang="en-US" sz="3200" b="1" u="sng" dirty="0" err="1" smtClean="0">
                <a:hlinkClick r:id="rId3"/>
              </a:rPr>
              <a:t>obshiy</a:t>
            </a:r>
            <a:r>
              <a:rPr lang="ru-RU" sz="3200" b="1" u="sng" dirty="0">
                <a:hlinkClick r:id="rId3"/>
              </a:rPr>
              <a:t>@66.</a:t>
            </a:r>
            <a:r>
              <a:rPr lang="en-US" sz="3200" b="1" u="sng" dirty="0" err="1">
                <a:hlinkClick r:id="rId3"/>
              </a:rPr>
              <a:t>sfr</a:t>
            </a:r>
            <a:r>
              <a:rPr lang="ru-RU" sz="3200" b="1" u="sng" dirty="0">
                <a:hlinkClick r:id="rId3"/>
              </a:rPr>
              <a:t>.</a:t>
            </a:r>
            <a:r>
              <a:rPr lang="en-US" sz="3200" b="1" u="sng" dirty="0" err="1">
                <a:hlinkClick r:id="rId3"/>
              </a:rPr>
              <a:t>gov</a:t>
            </a:r>
            <a:r>
              <a:rPr lang="ru-RU" sz="3200" b="1" u="sng" dirty="0">
                <a:hlinkClick r:id="rId3"/>
              </a:rPr>
              <a:t>.</a:t>
            </a:r>
            <a:r>
              <a:rPr lang="en-US" sz="3200" b="1" u="sng" dirty="0" err="1">
                <a:hlinkClick r:id="rId3"/>
              </a:rPr>
              <a:t>ru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2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5747999" y="8585719"/>
            <a:ext cx="30480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7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276599" y="1352095"/>
          <a:ext cx="9144000" cy="736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окумент" r:id="rId5" imgW="6139647" imgH="5089743" progId="Word.Document.12">
                  <p:embed/>
                </p:oleObj>
              </mc:Choice>
              <mc:Fallback>
                <p:oleObj name="Документ" r:id="rId5" imgW="6139647" imgH="5089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599" y="1352095"/>
                        <a:ext cx="9144000" cy="7361237"/>
                      </a:xfrm>
                      <a:prstGeom prst="rect">
                        <a:avLst/>
                      </a:prstGeom>
                      <a:ln w="38100">
                        <a:solidFill>
                          <a:srgbClr val="D6009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bject 3">
            <a:extLst>
              <a:ext uri="{FF2B5EF4-FFF2-40B4-BE49-F238E27FC236}">
                <a16:creationId xmlns:a16="http://schemas.microsoft.com/office/drawing/2014/main" xmlns="" id="{819F3872-8C93-764C-B639-237405654395}"/>
              </a:ext>
            </a:extLst>
          </p:cNvPr>
          <p:cNvSpPr/>
          <p:nvPr/>
        </p:nvSpPr>
        <p:spPr>
          <a:xfrm>
            <a:off x="1" y="0"/>
            <a:ext cx="1296507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20" name="object 4">
            <a:extLst>
              <a:ext uri="{FF2B5EF4-FFF2-40B4-BE49-F238E27FC236}">
                <a16:creationId xmlns:a16="http://schemas.microsoft.com/office/drawing/2014/main" xmlns="" id="{727F49BB-7DF1-9447-A753-D8716D7627C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605" y="0"/>
            <a:ext cx="732195" cy="9143999"/>
          </a:xfrm>
          <a:prstGeom prst="rect">
            <a:avLst/>
          </a:prstGeom>
        </p:spPr>
      </p:pic>
      <p:grpSp>
        <p:nvGrpSpPr>
          <p:cNvPr id="21" name="Group 47">
            <a:extLst>
              <a:ext uri="{FF2B5EF4-FFF2-40B4-BE49-F238E27FC236}">
                <a16:creationId xmlns:a16="http://schemas.microsoft.com/office/drawing/2014/main" xmlns="" id="{A19E95C1-44B7-5941-A77E-45C75DB8EAFB}"/>
              </a:ext>
            </a:extLst>
          </p:cNvPr>
          <p:cNvGrpSpPr/>
          <p:nvPr/>
        </p:nvGrpSpPr>
        <p:grpSpPr>
          <a:xfrm>
            <a:off x="96675" y="241820"/>
            <a:ext cx="716125" cy="901180"/>
            <a:chOff x="634994" y="7556702"/>
            <a:chExt cx="914452" cy="1075534"/>
          </a:xfrm>
        </p:grpSpPr>
        <p:pic>
          <p:nvPicPr>
            <p:cNvPr id="22" name="object 5">
              <a:extLst>
                <a:ext uri="{FF2B5EF4-FFF2-40B4-BE49-F238E27FC236}">
                  <a16:creationId xmlns:a16="http://schemas.microsoft.com/office/drawing/2014/main" xmlns="" id="{0ECA3D47-D73F-E14C-8F56-3257F3C5B0B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3" name="object 6">
              <a:extLst>
                <a:ext uri="{FF2B5EF4-FFF2-40B4-BE49-F238E27FC236}">
                  <a16:creationId xmlns:a16="http://schemas.microsoft.com/office/drawing/2014/main" xmlns="" id="{54DFBAC4-6384-4043-B7AB-6E477911FD3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4" name="object 7">
              <a:extLst>
                <a:ext uri="{FF2B5EF4-FFF2-40B4-BE49-F238E27FC236}">
                  <a16:creationId xmlns:a16="http://schemas.microsoft.com/office/drawing/2014/main" xmlns="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8">
              <a:extLst>
                <a:ext uri="{FF2B5EF4-FFF2-40B4-BE49-F238E27FC236}">
                  <a16:creationId xmlns:a16="http://schemas.microsoft.com/office/drawing/2014/main" xmlns="" id="{2A0B9DA9-576E-5F45-98B3-DDCEC039060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26" name="object 9">
              <a:extLst>
                <a:ext uri="{FF2B5EF4-FFF2-40B4-BE49-F238E27FC236}">
                  <a16:creationId xmlns:a16="http://schemas.microsoft.com/office/drawing/2014/main" xmlns="" id="{920488C4-F170-904D-8568-912251DB6E3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7" name="object 10">
              <a:extLst>
                <a:ext uri="{FF2B5EF4-FFF2-40B4-BE49-F238E27FC236}">
                  <a16:creationId xmlns:a16="http://schemas.microsoft.com/office/drawing/2014/main" xmlns="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1">
              <a:extLst>
                <a:ext uri="{FF2B5EF4-FFF2-40B4-BE49-F238E27FC236}">
                  <a16:creationId xmlns:a16="http://schemas.microsoft.com/office/drawing/2014/main" xmlns="" id="{86F243BE-F416-A648-BCFC-B667C51B261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9" name="object 12">
              <a:extLst>
                <a:ext uri="{FF2B5EF4-FFF2-40B4-BE49-F238E27FC236}">
                  <a16:creationId xmlns:a16="http://schemas.microsoft.com/office/drawing/2014/main" xmlns="" id="{596D7822-8887-3A47-97D1-FB22B43410C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0" name="object 13">
              <a:extLst>
                <a:ext uri="{FF2B5EF4-FFF2-40B4-BE49-F238E27FC236}">
                  <a16:creationId xmlns:a16="http://schemas.microsoft.com/office/drawing/2014/main" xmlns="" id="{D8B163FE-8973-404D-8E08-58D9EF9B960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1" name="object 14">
              <a:extLst>
                <a:ext uri="{FF2B5EF4-FFF2-40B4-BE49-F238E27FC236}">
                  <a16:creationId xmlns:a16="http://schemas.microsoft.com/office/drawing/2014/main" xmlns="" id="{7E5F990C-0C85-284A-BA6B-BD014A99F8E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2" name="object 15">
              <a:extLst>
                <a:ext uri="{FF2B5EF4-FFF2-40B4-BE49-F238E27FC236}">
                  <a16:creationId xmlns:a16="http://schemas.microsoft.com/office/drawing/2014/main" xmlns="" id="{DA5A55AC-4B6C-514F-83B9-4B935DBE48E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3" name="object 16">
              <a:extLst>
                <a:ext uri="{FF2B5EF4-FFF2-40B4-BE49-F238E27FC236}">
                  <a16:creationId xmlns:a16="http://schemas.microsoft.com/office/drawing/2014/main" xmlns="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7">
              <a:extLst>
                <a:ext uri="{FF2B5EF4-FFF2-40B4-BE49-F238E27FC236}">
                  <a16:creationId xmlns:a16="http://schemas.microsoft.com/office/drawing/2014/main" xmlns="" id="{34418427-8B52-414E-A3C5-A4EDAE0BD4D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6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295999" y="319494"/>
            <a:ext cx="1465249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САНАТОРНО-КУРОРТНОЕ ЛЕЧЕНИЕ РАБОТНИКОВ В РАМКАХ ФОПМ </a:t>
            </a:r>
            <a:endParaRPr lang="ru-RU" sz="32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itchFamily="18" charset="0"/>
            </a:endParaRPr>
          </a:p>
        </p:txBody>
      </p:sp>
      <p:sp>
        <p:nvSpPr>
          <p:cNvPr id="62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5747999" y="8585719"/>
            <a:ext cx="30480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8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" y="0"/>
            <a:ext cx="1296507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20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605" y="0"/>
            <a:ext cx="732195" cy="9143999"/>
          </a:xfrm>
          <a:prstGeom prst="rect">
            <a:avLst/>
          </a:prstGeom>
        </p:spPr>
      </p:pic>
      <p:grpSp>
        <p:nvGrpSpPr>
          <p:cNvPr id="21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96675" y="241820"/>
            <a:ext cx="716125" cy="901180"/>
            <a:chOff x="634994" y="7556702"/>
            <a:chExt cx="914452" cy="1075534"/>
          </a:xfrm>
        </p:grpSpPr>
        <p:pic>
          <p:nvPicPr>
            <p:cNvPr id="22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3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4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26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7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9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0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1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2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3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55" y="1457571"/>
            <a:ext cx="6500445" cy="4333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312" y="1143000"/>
            <a:ext cx="636548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работники, занятые на работах с вредными и (или) опасными производственными факторами (по результатам ПМО, рекомендация на СКЛ в заключительном акте)</a:t>
            </a:r>
          </a:p>
          <a:p>
            <a:endParaRPr lang="ru-RU" sz="28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ru-RU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- работники не ранее чем за </a:t>
            </a:r>
            <a:r>
              <a:rPr lang="en-US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5 </a:t>
            </a:r>
            <a:r>
              <a:rPr lang="ru-RU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лет до достижения ими возраста, дающего право на назначение страховой пенсии по старости в соответствии с пенсионным законодательством РФ (</a:t>
            </a:r>
            <a:r>
              <a:rPr lang="ru-RU" sz="2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предпенсионеры</a:t>
            </a:r>
            <a:r>
              <a:rPr lang="ru-RU" sz="2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пенсионеры</a:t>
            </a:r>
            <a:r>
              <a:rPr lang="ru-RU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ru-RU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1431" y="7249127"/>
            <a:ext cx="13487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Возмещению в рамках ФОПМ </a:t>
            </a:r>
            <a:r>
              <a:rPr lang="ru-RU" altLang="ru-RU" sz="32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подлежат </a:t>
            </a:r>
            <a:r>
              <a:rPr lang="ru-RU" altLang="ru-RU" sz="32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расходы </a:t>
            </a:r>
            <a:r>
              <a:rPr lang="ru-RU" altLang="ru-RU" sz="32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страхователя  </a:t>
            </a:r>
            <a:endParaRPr lang="ru-RU" altLang="ru-RU" sz="3200" b="1" dirty="0" smtClean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санаторно-курортное лечение работников, </a:t>
            </a:r>
            <a:endParaRPr lang="ru-RU" altLang="ru-RU" sz="3200" b="1" dirty="0" smtClean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размещенных </a:t>
            </a:r>
            <a:r>
              <a:rPr lang="ru-RU" altLang="ru-RU" sz="3200" b="1" u="sng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в номерах категорий «Стандарт»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113" y="6705600"/>
            <a:ext cx="11120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dirty="0" smtClean="0">
                <a:solidFill>
                  <a:srgbClr val="FF0000"/>
                </a:solidFill>
              </a:rPr>
              <a:t>!</a:t>
            </a:r>
            <a:endParaRPr lang="ru-RU" sz="17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1948" y="1219200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20 %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800" y="420537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30 %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429131" y="376679"/>
            <a:ext cx="1441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itchFamily="18" charset="0"/>
              </a:rPr>
              <a:t>1 этап – получение Решения о ФОПМ (до 31 июля)</a:t>
            </a:r>
            <a:endParaRPr lang="ru-RU" sz="40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itchFamily="18" charset="0"/>
            </a:endParaRPr>
          </a:p>
        </p:txBody>
      </p:sp>
      <p:sp>
        <p:nvSpPr>
          <p:cNvPr id="62" name="Номер слайда 20"/>
          <p:cNvSpPr>
            <a:spLocks noGrp="1"/>
          </p:cNvSpPr>
          <p:nvPr>
            <p:ph type="sldNum" sz="quarter" idx="4294967295"/>
          </p:nvPr>
        </p:nvSpPr>
        <p:spPr>
          <a:xfrm>
            <a:off x="15747999" y="8585719"/>
            <a:ext cx="30480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t>9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" y="0"/>
            <a:ext cx="1296507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20" name="object 4">
            <a:extLst>
              <a:ext uri="{FF2B5EF4-FFF2-40B4-BE49-F238E27FC236}">
                <a16:creationId xmlns=""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605" y="0"/>
            <a:ext cx="732195" cy="9143999"/>
          </a:xfrm>
          <a:prstGeom prst="rect">
            <a:avLst/>
          </a:prstGeom>
        </p:spPr>
      </p:pic>
      <p:grpSp>
        <p:nvGrpSpPr>
          <p:cNvPr id="21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96675" y="241820"/>
            <a:ext cx="716125" cy="901180"/>
            <a:chOff x="634994" y="7556702"/>
            <a:chExt cx="914452" cy="1075534"/>
          </a:xfrm>
        </p:grpSpPr>
        <p:pic>
          <p:nvPicPr>
            <p:cNvPr id="22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3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4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26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7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9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0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1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2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3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64304" y="1312833"/>
            <a:ext cx="95602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Сформировать Заявление о ФОПМ и План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ФОПМ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Подать Заявление о ФОПМ в Отделение Фонда:</a:t>
            </a:r>
          </a:p>
          <a:p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     - </a:t>
            </a:r>
            <a:r>
              <a:rPr lang="ru-RU" sz="2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через портал </a:t>
            </a:r>
            <a:r>
              <a:rPr lang="ru-RU" sz="2800" b="1" dirty="0" err="1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Госуслуг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     - в клиентскую службу Отделения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Фонда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      - почтовое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отправление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  Получить Решение о ФОПМ от Отделения </a:t>
            </a:r>
            <a:r>
              <a:rPr 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Фонда</a:t>
            </a:r>
            <a:endParaRPr lang="ru-RU" sz="28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54312" y="4522545"/>
            <a:ext cx="5226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Причины отказа в ФОПМ:</a:t>
            </a:r>
            <a:endParaRPr lang="ru-RU" sz="3000" b="1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276" y="5315567"/>
            <a:ext cx="14672743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just">
              <a:lnSpc>
                <a:spcPct val="80000"/>
              </a:lnSpc>
              <a:spcBef>
                <a:spcPts val="4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Если на день подачи заявления </a:t>
            </a:r>
            <a:r>
              <a:rPr lang="ru-RU" altLang="ru-RU" sz="2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у страхователя имеются непогашенные недоимка, задолженность по пеням и </a:t>
            </a:r>
            <a:r>
              <a:rPr lang="ru-RU" altLang="ru-RU" sz="2800" b="1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штрафам</a:t>
            </a:r>
            <a:r>
              <a:rPr lang="ru-RU" altLang="ru-RU" sz="28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425"/>
              </a:spcBef>
              <a:buClr>
                <a:schemeClr val="tx1"/>
              </a:buClr>
              <a:buSzPct val="100000"/>
            </a:pPr>
            <a:endParaRPr lang="ru-RU" altLang="ru-RU" sz="2000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80000"/>
              </a:lnSpc>
              <a:spcBef>
                <a:spcPts val="4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Если предусмотренные бюджетом Фонда </a:t>
            </a:r>
            <a:r>
              <a:rPr lang="ru-RU" altLang="ru-RU" sz="2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средства </a:t>
            </a:r>
            <a:r>
              <a:rPr lang="ru-RU" altLang="ru-RU" sz="2800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на финансовое обеспечение предупредительных мер</a:t>
            </a:r>
            <a:r>
              <a:rPr lang="ru-RU" altLang="ru-RU" sz="2800" b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на текущий год полностью </a:t>
            </a:r>
            <a:r>
              <a:rPr lang="ru-RU" altLang="ru-RU" sz="2800" b="1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распределены</a:t>
            </a:r>
            <a:endParaRPr lang="ru-RU" altLang="ru-RU" sz="2800" b="1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6054" y="7612380"/>
            <a:ext cx="1318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Страхователь может </a:t>
            </a:r>
            <a:r>
              <a:rPr lang="ru-RU" sz="3000" b="1" u="sng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неоднократно</a:t>
            </a:r>
            <a:r>
              <a:rPr lang="ru-RU" sz="3000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обращаться с </a:t>
            </a:r>
            <a:r>
              <a:rPr lang="ru-RU" sz="3000" b="1" dirty="0" smtClean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заявлением и планом о ФОПМ в рамках расчетной суммы</a:t>
            </a:r>
            <a:endParaRPr lang="ru-RU" dirty="0">
              <a:solidFill>
                <a:srgbClr val="C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297" y="7304604"/>
            <a:ext cx="6030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!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1007</Words>
  <Application>Microsoft Office PowerPoint</Application>
  <PresentationFormat>Произвольный</PresentationFormat>
  <Paragraphs>122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Malgun Gothic</vt:lpstr>
      <vt:lpstr>Calibri</vt:lpstr>
      <vt:lpstr>Calibri-Light</vt:lpstr>
      <vt:lpstr>Montserrat-Medium</vt:lpstr>
      <vt:lpstr>MyriadPro-Cond</vt:lpstr>
      <vt:lpstr>Times New Roman</vt:lpstr>
      <vt:lpstr>Wingdings</vt:lpstr>
      <vt:lpstr>Office Theme</vt:lpstr>
      <vt:lpstr>Документ</vt:lpstr>
      <vt:lpstr>Презентация PowerPoint</vt:lpstr>
      <vt:lpstr>НОРМАТИВНЫЕ ДОКУМЕНТЫ ПО ФОПМ</vt:lpstr>
      <vt:lpstr>Мероприятия, финансируемые за счет средств бюджета Фонда (приказ Минтруда России от 11.07.2024 № 347н)</vt:lpstr>
      <vt:lpstr>Презентация PowerPoint</vt:lpstr>
      <vt:lpstr>Презентация PowerPoint</vt:lpstr>
      <vt:lpstr>СХЕМА РАСЧЕТА СУММЫ </vt:lpstr>
      <vt:lpstr>РАСЧЕТ МОЖНО ПОЛУЧИТЬ ОБРАТИВШИСЬ К НАМ ПО АДРЕСУ obshiy@66.sfr.gov.ru </vt:lpstr>
      <vt:lpstr>САНАТОРНО-КУРОРТНОЕ ЛЕЧЕНИЕ РАБОТНИКОВ В РАМКАХ ФОПМ </vt:lpstr>
      <vt:lpstr>1 этап – получение Решения о ФОПМ (до 31 июля)</vt:lpstr>
      <vt:lpstr>2 этап – возмещение расходов на ФОПМ (до 15 ноября)</vt:lpstr>
      <vt:lpstr>Презентация PowerPoint</vt:lpstr>
      <vt:lpstr>ГОСУСЛУГИ                ПРАКТИЧНО И СОВРЕМЕННО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Ладохина Вера Сергеевна</dc:creator>
  <cp:lastModifiedBy>Алексеева Екатерина Сергеевна</cp:lastModifiedBy>
  <cp:revision>235</cp:revision>
  <cp:lastPrinted>2025-03-27T11:46:25Z</cp:lastPrinted>
  <dcterms:created xsi:type="dcterms:W3CDTF">2023-05-03T09:25:15Z</dcterms:created>
  <dcterms:modified xsi:type="dcterms:W3CDTF">2025-05-23T06:27:18Z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