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56" r:id="rId2"/>
    <p:sldId id="257" r:id="rId3"/>
    <p:sldId id="295" r:id="rId4"/>
    <p:sldId id="290" r:id="rId5"/>
    <p:sldId id="271" r:id="rId6"/>
    <p:sldId id="291" r:id="rId7"/>
    <p:sldId id="292" r:id="rId8"/>
    <p:sldId id="267" r:id="rId9"/>
    <p:sldId id="265" r:id="rId10"/>
    <p:sldId id="305" r:id="rId11"/>
    <p:sldId id="296" r:id="rId12"/>
    <p:sldId id="293" r:id="rId13"/>
    <p:sldId id="280" r:id="rId14"/>
    <p:sldId id="288" r:id="rId15"/>
    <p:sldId id="282" r:id="rId16"/>
    <p:sldId id="284" r:id="rId17"/>
    <p:sldId id="289" r:id="rId18"/>
    <p:sldId id="294" r:id="rId19"/>
    <p:sldId id="297" r:id="rId20"/>
  </p:sldIdLst>
  <p:sldSz cx="9144000" cy="6858000" type="screen4x3"/>
  <p:notesSz cx="7104063" cy="102346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CF6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45" autoAdjust="0"/>
  </p:normalViewPr>
  <p:slideViewPr>
    <p:cSldViewPr>
      <p:cViewPr>
        <p:scale>
          <a:sx n="120" d="100"/>
          <a:sy n="120" d="100"/>
        </p:scale>
        <p:origin x="-534" y="13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BF2FA1-7522-47EF-8000-223AE3159D0B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68350"/>
            <a:ext cx="5113337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11200" y="4860925"/>
            <a:ext cx="5683250" cy="4605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0CC69C-5139-4672-A6DF-3A2011383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0233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0CC69C-5139-4672-A6DF-3A2011383CD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962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0CC69C-5139-4672-A6DF-3A2011383CDF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5425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0CC69C-5139-4672-A6DF-3A2011383CDF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2201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0CC69C-5139-4672-A6DF-3A2011383CDF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8977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0CC69C-5139-4672-A6DF-3A2011383CDF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1144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0CC69C-5139-4672-A6DF-3A2011383CDF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1144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554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727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443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85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213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185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931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979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091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230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819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836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prvadm.ru/struktura-administracii/finansovoe-upravlenie/publichnyj-bjudzhet/kontrolnye-meroprijatija/" TargetMode="External"/><Relationship Id="rId2" Type="http://schemas.openxmlformats.org/officeDocument/2006/relationships/hyperlink" Target="http://sp-pervouralsk.ru/activitie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zakupki.gov.ru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s://prvadm.ru/struktura-administracii/komitet-po-pravovoj-rabote-i-municipalnoj-sluzhbe/protivodejstvie-korrupcii/doklady-otchety-statisticheskaja-informacija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prvadm.ru/struktura-administracii/komitet-po-pravovoj-rabote-i-municipalnoj-sluzhbe/protivodejstvie-korrupcii/doklady-otchety-statisticheskaja-informacija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rvadm.ru/struktura-administracii/komitet-po-pravovoj-rabote-i-municipalnoj-sluzhbe/protivodejstvie-korrupcii/normativnye-pravovye-i-inye-akty-v-sfere-protivodejstvija-korrupcii/normativno-pravovye-akty-gorodskogo-okruga-pervouralsk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vduma.ru/ezavisimiya-ekspertiza-2023.html" TargetMode="External"/><Relationship Id="rId2" Type="http://schemas.openxmlformats.org/officeDocument/2006/relationships/hyperlink" Target="https://prvadm.ru/nezavisimaja-jekspertiza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9142"/>
            <a:ext cx="9142771" cy="7101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99592" y="5589240"/>
            <a:ext cx="7920880" cy="93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259" y="284163"/>
            <a:ext cx="2581275" cy="542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2551837"/>
            <a:ext cx="770485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ОТЧЕТ </a:t>
            </a:r>
          </a:p>
          <a:p>
            <a:pPr algn="ctr"/>
            <a: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  ИСПОЛНЕНИИ </a:t>
            </a:r>
            <a: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ГОДУ </a:t>
            </a:r>
            <a:endParaRPr lang="ru-RU" sz="28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ПЛАНА МЕРОПРИЯТИЙ </a:t>
            </a:r>
            <a: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ОРГАНОВ МЕСТНОГО </a:t>
            </a:r>
            <a: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САМОУПРАВЛЕНИЯ </a:t>
            </a:r>
          </a:p>
          <a:p>
            <a:pPr algn="ctr"/>
            <a: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ГОРОДСКОГО </a:t>
            </a:r>
            <a: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ОКРУГА ПЕРВОУРАЛЬСК ПО </a:t>
            </a:r>
            <a:endParaRPr lang="ru-RU" sz="28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ПРОТИВОДЕЙСТВИЮ </a:t>
            </a:r>
            <a: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КОРРУПЦИИ </a:t>
            </a:r>
          </a:p>
          <a:p>
            <a:pPr algn="ctr"/>
            <a: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2024 ГОДЫ </a:t>
            </a:r>
            <a:endParaRPr lang="ru-RU" sz="28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309320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16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51519" y="4936426"/>
            <a:ext cx="8496944" cy="1634698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14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44624"/>
            <a:ext cx="82089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Arial" pitchFamily="34" charset="0"/>
                <a:cs typeface="Arial" pitchFamily="34" charset="0"/>
              </a:rPr>
              <a:t>3. СОВЕРШЕНСТВОВАНИЕ 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РАБОТЫ ПО ПРОФИЛАКТИКЕ КОРРУПЦИОННЫХ И ИНЫХ ПРАВОНАРУШЕНИЙ В СИСТЕМЕ КАДРОВОЙ РАБОТЫ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5220072" y="908720"/>
            <a:ext cx="3618148" cy="30963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Анализ соблюдения гражданами, замещавшими должности муниципальной службы, ограничений при заключении ими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после </a:t>
            </a:r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ухода с муниципальной службы трудового договора и (или) гражданско-правового договора в случаях, предусмотренных законодательством 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471033" y="4668229"/>
            <a:ext cx="3456384" cy="12003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/>
              <a:t>2021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smtClean="0"/>
              <a:t>– </a:t>
            </a:r>
            <a:r>
              <a:rPr lang="ru-RU" sz="2400" b="1" dirty="0" smtClean="0">
                <a:solidFill>
                  <a:srgbClr val="FF0000"/>
                </a:solidFill>
              </a:rPr>
              <a:t>24</a:t>
            </a:r>
            <a:r>
              <a:rPr lang="ru-RU" sz="2400" dirty="0" smtClean="0"/>
              <a:t> </a:t>
            </a:r>
            <a:r>
              <a:rPr lang="ru-RU" sz="2400" b="1" dirty="0" smtClean="0"/>
              <a:t>уведомления</a:t>
            </a:r>
          </a:p>
          <a:p>
            <a:pPr lvl="0"/>
            <a:r>
              <a:rPr lang="ru-RU" sz="2400" b="1" dirty="0" smtClean="0"/>
              <a:t>2022 –</a:t>
            </a:r>
            <a:r>
              <a:rPr lang="ru-RU" sz="2400" b="1" dirty="0">
                <a:solidFill>
                  <a:srgbClr val="FF0000"/>
                </a:solidFill>
              </a:rPr>
              <a:t>1</a:t>
            </a:r>
            <a:r>
              <a:rPr lang="ru-RU" sz="2400" b="1" dirty="0" smtClean="0">
                <a:solidFill>
                  <a:srgbClr val="FF0000"/>
                </a:solidFill>
              </a:rPr>
              <a:t>5</a:t>
            </a:r>
            <a:r>
              <a:rPr lang="ru-RU" sz="2400" b="1" dirty="0" smtClean="0"/>
              <a:t> уведомлений</a:t>
            </a:r>
          </a:p>
          <a:p>
            <a:pPr lvl="0"/>
            <a:r>
              <a:rPr lang="ru-RU" sz="2400" b="1" dirty="0" smtClean="0"/>
              <a:t>2023 –</a:t>
            </a:r>
            <a:r>
              <a:rPr lang="ru-RU" sz="2400" b="1" dirty="0" smtClean="0">
                <a:solidFill>
                  <a:srgbClr val="FF0000"/>
                </a:solidFill>
              </a:rPr>
              <a:t> 10 </a:t>
            </a:r>
            <a:r>
              <a:rPr lang="ru-RU" sz="2400" b="1" dirty="0" smtClean="0"/>
              <a:t>уведомления</a:t>
            </a:r>
            <a:endParaRPr lang="ru-RU" sz="2400" b="1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254115" y="884554"/>
            <a:ext cx="3093749" cy="30963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Контроль исполнения муниципальными служащими обязанности по предварительному уведомлению представителя нанимателя о намерении выполнять иную </a:t>
            </a:r>
            <a:endParaRPr lang="ru-RU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оплачиваемую </a:t>
            </a:r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работу 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2195940" y="4005064"/>
            <a:ext cx="4886" cy="663165"/>
          </a:xfrm>
          <a:prstGeom prst="straightConnector1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Прямоугольник 54"/>
          <p:cNvSpPr/>
          <p:nvPr/>
        </p:nvSpPr>
        <p:spPr>
          <a:xfrm>
            <a:off x="5148064" y="4634923"/>
            <a:ext cx="3456384" cy="12003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/>
              <a:t>2021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smtClean="0"/>
              <a:t>– </a:t>
            </a:r>
            <a:r>
              <a:rPr lang="ru-RU" sz="2400" b="1" dirty="0" smtClean="0">
                <a:solidFill>
                  <a:srgbClr val="FF0000"/>
                </a:solidFill>
              </a:rPr>
              <a:t>19</a:t>
            </a:r>
            <a:r>
              <a:rPr lang="ru-RU" sz="2400" dirty="0" smtClean="0"/>
              <a:t> </a:t>
            </a:r>
            <a:r>
              <a:rPr lang="ru-RU" sz="2400" b="1" dirty="0" smtClean="0"/>
              <a:t>уведомлений</a:t>
            </a:r>
          </a:p>
          <a:p>
            <a:pPr lvl="0"/>
            <a:r>
              <a:rPr lang="ru-RU" sz="2400" b="1" dirty="0" smtClean="0"/>
              <a:t>2022 –</a:t>
            </a:r>
            <a:r>
              <a:rPr lang="ru-RU" sz="2400" b="1" dirty="0" smtClean="0">
                <a:solidFill>
                  <a:srgbClr val="FF0000"/>
                </a:solidFill>
              </a:rPr>
              <a:t>25</a:t>
            </a:r>
            <a:r>
              <a:rPr lang="ru-RU" sz="2400" b="1" dirty="0" smtClean="0"/>
              <a:t> уведомлений</a:t>
            </a:r>
          </a:p>
          <a:p>
            <a:pPr lvl="0"/>
            <a:r>
              <a:rPr lang="ru-RU" sz="2400" b="1" dirty="0" smtClean="0"/>
              <a:t>2023 –</a:t>
            </a:r>
            <a:r>
              <a:rPr lang="ru-RU" sz="2400" b="1" dirty="0" smtClean="0">
                <a:solidFill>
                  <a:srgbClr val="FF0000"/>
                </a:solidFill>
              </a:rPr>
              <a:t> 24 </a:t>
            </a:r>
            <a:r>
              <a:rPr lang="ru-RU" sz="2400" b="1" dirty="0" smtClean="0"/>
              <a:t>уведомления</a:t>
            </a:r>
            <a:endParaRPr lang="ru-RU" sz="2400" b="1" dirty="0"/>
          </a:p>
        </p:txBody>
      </p:sp>
      <p:cxnSp>
        <p:nvCxnSpPr>
          <p:cNvPr id="58" name="Прямая со стрелкой 57"/>
          <p:cNvCxnSpPr/>
          <p:nvPr/>
        </p:nvCxnSpPr>
        <p:spPr>
          <a:xfrm flipH="1">
            <a:off x="6955039" y="4043765"/>
            <a:ext cx="4887" cy="591158"/>
          </a:xfrm>
          <a:prstGeom prst="straightConnector1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https://kartinkof.club/uploads/posts/2023-05/1683446516_kartinkof-club-p-kontrol-kartinki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3543" y="3037019"/>
            <a:ext cx="1728192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758488" y="6094486"/>
            <a:ext cx="33389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ПРОВЕРКИ НЕ ПРОВОДИЛИСЬ</a:t>
            </a:r>
          </a:p>
        </p:txBody>
      </p:sp>
    </p:spTree>
    <p:extLst>
      <p:ext uri="{BB962C8B-B14F-4D97-AF65-F5344CB8AC3E}">
        <p14:creationId xmlns:p14="http://schemas.microsoft.com/office/powerpoint/2010/main" val="289856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381328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  <a:latin typeface="Franklin Gothic Book" pitchFamily="34" charset="0"/>
                <a:cs typeface="Times New Roman" pitchFamily="18" charset="0"/>
              </a:rPr>
              <a:t>12</a:t>
            </a:r>
            <a:endParaRPr lang="ru-RU" sz="1600" b="1" dirty="0">
              <a:solidFill>
                <a:prstClr val="white"/>
              </a:solidFill>
              <a:latin typeface="Franklin Gothic Book" pitchFamily="34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403648" y="1020226"/>
            <a:ext cx="7056784" cy="720080"/>
          </a:xfrm>
          <a:prstGeom prst="round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44069" y="816976"/>
            <a:ext cx="83323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i="1" dirty="0"/>
              <a:t> </a:t>
            </a:r>
            <a:r>
              <a:rPr lang="ru-RU" b="1" i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Уведомления о возникновении (возможном возникновении) конфликта интересов</a:t>
            </a:r>
            <a:endParaRPr lang="ru-RU" b="1" i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45954" y="3622735"/>
            <a:ext cx="35101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Анализ поступивших уведомлений о возможном возникновении конфликта интересов</a:t>
            </a:r>
          </a:p>
          <a:p>
            <a:pPr algn="ctr"/>
            <a:r>
              <a:rPr lang="ru-RU" sz="16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100%</a:t>
            </a:r>
            <a:endParaRPr lang="ru-RU" sz="1600" b="1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0" name="Picture 6" descr="https://businessman.ru/static/img/a/98582/463132/7668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0112" y="1740305"/>
            <a:ext cx="2540360" cy="1882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avatars.mds.yandex.net/i?id=7b027a17cada702024a752463d5b13945759145e-7550683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5954" y="1740305"/>
            <a:ext cx="3178174" cy="1876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386442" y="5361465"/>
            <a:ext cx="23561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ПРОВЕРКИ НЕ ПРОВОДИЛИСЬ</a:t>
            </a:r>
            <a:endParaRPr lang="ru-RU" sz="1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7020272" y="3869340"/>
            <a:ext cx="1272840" cy="830228"/>
          </a:xfrm>
          <a:prstGeom prst="downArrow">
            <a:avLst>
              <a:gd name="adj1" fmla="val 50000"/>
              <a:gd name="adj2" fmla="val 49042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55321" y="4788550"/>
            <a:ext cx="268867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/>
              <a:t>Предотвращение конфликта интересов состояло </a:t>
            </a:r>
            <a:r>
              <a:rPr lang="ru-RU" b="1" dirty="0">
                <a:solidFill>
                  <a:srgbClr val="FF0000"/>
                </a:solidFill>
              </a:rPr>
              <a:t>в отводе и самоотводе 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2415571" y="4788550"/>
            <a:ext cx="860285" cy="538609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2415571" y="5960339"/>
            <a:ext cx="932293" cy="320695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344069" y="1498"/>
            <a:ext cx="8332385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/>
              <a:t> </a:t>
            </a:r>
            <a:r>
              <a:rPr lang="ru-RU" dirty="0" smtClean="0"/>
              <a:t>3. </a:t>
            </a:r>
            <a:r>
              <a:rPr lang="ru-RU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СОВЕРШЕНСТВОВАНИЕ </a:t>
            </a:r>
            <a:r>
              <a:rPr lang="ru-RU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РАБОТЫ ПО ПРОФИЛАКТИКЕ КОРРУПЦИОННЫХ И ИНЫХ ПРАВОНАРУШЕНИЙ В СИСТЕМЕ КАДРОВОЙ </a:t>
            </a:r>
            <a:r>
              <a:rPr lang="ru-RU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РАБОТЫ</a:t>
            </a:r>
            <a:endParaRPr lang="ru-RU" sz="16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Picture 2" descr="https://avatars.mds.yandex.net/i?id=b5718582c9af848bb7622181ba783b76-4809764-images-thumbs&amp;ref=rim&amp;n=33&amp;w=146&amp;h=15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05683"/>
            <a:ext cx="1368152" cy="1590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179512" y="1419995"/>
            <a:ext cx="1800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 smtClean="0"/>
              <a:t>Уведомления 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07504" y="3622735"/>
            <a:ext cx="2304256" cy="13234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lvl="0"/>
            <a:r>
              <a:rPr lang="ru-RU" sz="1600" b="1" dirty="0" smtClean="0">
                <a:solidFill>
                  <a:srgbClr val="FF0000"/>
                </a:solidFill>
              </a:rPr>
              <a:t>Муниципальные служащие:</a:t>
            </a:r>
          </a:p>
          <a:p>
            <a:pPr lvl="0"/>
            <a:r>
              <a:rPr lang="ru-RU" sz="1600" b="1" dirty="0" smtClean="0"/>
              <a:t>2021</a:t>
            </a:r>
            <a:r>
              <a:rPr lang="ru-RU" sz="1600" b="1" dirty="0" smtClean="0">
                <a:solidFill>
                  <a:srgbClr val="FF0000"/>
                </a:solidFill>
              </a:rPr>
              <a:t> </a:t>
            </a:r>
            <a:r>
              <a:rPr lang="ru-RU" sz="1600" b="1" dirty="0" smtClean="0"/>
              <a:t>– </a:t>
            </a:r>
            <a:r>
              <a:rPr lang="ru-RU" sz="1600" b="1" dirty="0" smtClean="0">
                <a:solidFill>
                  <a:srgbClr val="FF0000"/>
                </a:solidFill>
              </a:rPr>
              <a:t>3</a:t>
            </a:r>
            <a:r>
              <a:rPr lang="ru-RU" sz="1600" dirty="0" smtClean="0"/>
              <a:t> </a:t>
            </a:r>
            <a:r>
              <a:rPr lang="ru-RU" sz="1600" b="1" dirty="0" smtClean="0"/>
              <a:t>уведомления</a:t>
            </a:r>
          </a:p>
          <a:p>
            <a:pPr lvl="0"/>
            <a:r>
              <a:rPr lang="ru-RU" sz="1600" b="1" dirty="0" smtClean="0"/>
              <a:t>2022 – </a:t>
            </a:r>
            <a:r>
              <a:rPr lang="ru-RU" sz="1600" b="1" dirty="0" smtClean="0">
                <a:solidFill>
                  <a:srgbClr val="FF0000"/>
                </a:solidFill>
              </a:rPr>
              <a:t>6</a:t>
            </a:r>
            <a:r>
              <a:rPr lang="ru-RU" sz="1600" b="1" dirty="0" smtClean="0"/>
              <a:t> уведомлений</a:t>
            </a:r>
          </a:p>
          <a:p>
            <a:pPr lvl="0"/>
            <a:r>
              <a:rPr lang="ru-RU" sz="1600" b="1" dirty="0" smtClean="0"/>
              <a:t>2023 –</a:t>
            </a:r>
            <a:r>
              <a:rPr lang="ru-RU" sz="1600" b="1" dirty="0" smtClean="0">
                <a:solidFill>
                  <a:srgbClr val="FF0000"/>
                </a:solidFill>
              </a:rPr>
              <a:t> 9 </a:t>
            </a:r>
            <a:r>
              <a:rPr lang="ru-RU" sz="1600" b="1" dirty="0" smtClean="0"/>
              <a:t>уведомлений</a:t>
            </a:r>
            <a:endParaRPr lang="ru-RU" sz="1600" b="1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111315" y="5175509"/>
            <a:ext cx="2304256" cy="15696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lvl="0"/>
            <a:r>
              <a:rPr lang="ru-RU" sz="1600" b="1" dirty="0" smtClean="0">
                <a:solidFill>
                  <a:srgbClr val="FF0000"/>
                </a:solidFill>
              </a:rPr>
              <a:t>Руководители муниципальных организаций:</a:t>
            </a:r>
          </a:p>
          <a:p>
            <a:pPr lvl="0"/>
            <a:r>
              <a:rPr lang="ru-RU" sz="1600" b="1" dirty="0" smtClean="0"/>
              <a:t>2021</a:t>
            </a:r>
            <a:r>
              <a:rPr lang="ru-RU" sz="1600" b="1" dirty="0" smtClean="0">
                <a:solidFill>
                  <a:srgbClr val="FF0000"/>
                </a:solidFill>
              </a:rPr>
              <a:t> </a:t>
            </a:r>
            <a:r>
              <a:rPr lang="ru-RU" sz="1600" b="1" dirty="0" smtClean="0"/>
              <a:t>– </a:t>
            </a:r>
            <a:r>
              <a:rPr lang="ru-RU" sz="1600" b="1" dirty="0">
                <a:solidFill>
                  <a:srgbClr val="FF0000"/>
                </a:solidFill>
              </a:rPr>
              <a:t>1</a:t>
            </a:r>
            <a:r>
              <a:rPr lang="ru-RU" sz="1600" dirty="0" smtClean="0"/>
              <a:t> </a:t>
            </a:r>
            <a:r>
              <a:rPr lang="ru-RU" sz="1600" b="1" dirty="0" smtClean="0"/>
              <a:t>уведомление</a:t>
            </a:r>
          </a:p>
          <a:p>
            <a:pPr lvl="0"/>
            <a:r>
              <a:rPr lang="ru-RU" sz="1600" b="1" dirty="0" smtClean="0"/>
              <a:t>2022 – </a:t>
            </a:r>
            <a:r>
              <a:rPr lang="ru-RU" sz="1600" b="1" dirty="0">
                <a:solidFill>
                  <a:srgbClr val="FF0000"/>
                </a:solidFill>
              </a:rPr>
              <a:t>1</a:t>
            </a:r>
            <a:r>
              <a:rPr lang="ru-RU" sz="1600" b="1" dirty="0" smtClean="0"/>
              <a:t> уведомление</a:t>
            </a:r>
          </a:p>
          <a:p>
            <a:pPr lvl="0"/>
            <a:r>
              <a:rPr lang="ru-RU" sz="1600" b="1" dirty="0" smtClean="0"/>
              <a:t>2023 –</a:t>
            </a:r>
            <a:r>
              <a:rPr lang="ru-RU" sz="1600" b="1" dirty="0" smtClean="0">
                <a:solidFill>
                  <a:srgbClr val="FF0000"/>
                </a:solidFill>
              </a:rPr>
              <a:t> 5 </a:t>
            </a:r>
            <a:r>
              <a:rPr lang="ru-RU" sz="1600" b="1" dirty="0" smtClean="0"/>
              <a:t>уведомлений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1295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381328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  <a:latin typeface="Franklin Gothic Book" pitchFamily="34" charset="0"/>
                <a:cs typeface="Times New Roman" pitchFamily="18" charset="0"/>
              </a:rPr>
              <a:t>12</a:t>
            </a:r>
            <a:endParaRPr lang="ru-RU" sz="1600" b="1" dirty="0">
              <a:solidFill>
                <a:prstClr val="white"/>
              </a:solidFill>
              <a:latin typeface="Franklin Gothic Book" pitchFamily="34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4858" y="44624"/>
            <a:ext cx="84815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Arial" pitchFamily="34" charset="0"/>
                <a:cs typeface="Arial" pitchFamily="34" charset="0"/>
              </a:rPr>
              <a:t>СОВЕРШЕНСТВОВАНИЕ РАБОТЫ ПО ПРОФИЛАКТИКЕ КОРРУПЦИОННЫХ И ИНЫХ ПРАВОНАРУШЕНИЙ В СИСТЕМЕ КАДРОВОЙ РАБОТЫ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91241" y="918601"/>
            <a:ext cx="74888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/>
              <a:t> 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629399"/>
            <a:ext cx="8280920" cy="132343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just" defTabSz="91440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Органами местного самоуправления,</a:t>
            </a:r>
            <a:r>
              <a:rPr kumimoji="0" lang="ru-RU" sz="1600" b="1" i="1" u="none" strike="noStrike" kern="0" cap="none" spc="0" normalizeH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подведомственными муниципальными организациями </a:t>
            </a:r>
            <a:r>
              <a:rPr lang="ru-RU" sz="1600" b="1" i="1" kern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проведена</a:t>
            </a:r>
            <a:r>
              <a:rPr kumimoji="0" lang="ru-RU" sz="16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оценка </a:t>
            </a:r>
            <a:r>
              <a:rPr kumimoji="0" lang="ru-RU" sz="1600" b="1" i="1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коррупционных </a:t>
            </a:r>
            <a:r>
              <a:rPr kumimoji="0" lang="ru-RU" sz="16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рисков при осуществлении закупок товаров, работ, услуг для обеспечения муниципальных нужд, по результатам которой составлены карты коррупционных риском и план по их минимизации</a:t>
            </a:r>
            <a:endParaRPr kumimoji="0" lang="ru-RU" sz="1600" b="1" i="1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858" y="2185332"/>
            <a:ext cx="4718952" cy="3619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91883"/>
            <a:ext cx="3600400" cy="4589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953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381328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  <a:latin typeface="Franklin Gothic Book" pitchFamily="34" charset="0"/>
                <a:cs typeface="Times New Roman" pitchFamily="18" charset="0"/>
              </a:rPr>
              <a:t>13</a:t>
            </a:r>
            <a:endParaRPr lang="ru-RU" sz="1600" b="1" dirty="0">
              <a:solidFill>
                <a:prstClr val="white"/>
              </a:solidFill>
              <a:latin typeface="Franklin Gothic Book" pitchFamily="34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4858" y="44624"/>
            <a:ext cx="84815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Arial" pitchFamily="34" charset="0"/>
                <a:cs typeface="Arial" pitchFamily="34" charset="0"/>
              </a:rPr>
              <a:t>СОВЕРШЕНСТВОВАНИЕ РАБОТЫ ПО ПРОФИЛАКТИКЕ КОРРУПЦИОННЫХ И ИНЫХ ПРАВОНАРУШЕНИЙ В СИСТЕМЕ КАДРОВОЙ РАБОТЫ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12566" y="554004"/>
            <a:ext cx="8820472" cy="549791"/>
          </a:xfrm>
          <a:prstGeom prst="round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Правовое просвещение по вопросам противодействия коррупции</a:t>
            </a:r>
            <a:endParaRPr lang="ru-RU" b="1" i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4858" y="980728"/>
            <a:ext cx="5529270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Aft>
                <a:spcPts val="0"/>
              </a:spcAft>
            </a:pPr>
            <a:r>
              <a:rPr lang="ru-RU" sz="11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Организованы и проведены методические занятия </a:t>
            </a:r>
            <a:r>
              <a:rPr lang="ru-RU" sz="1100" b="1" i="1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с муниципальными </a:t>
            </a:r>
            <a:r>
              <a:rPr lang="ru-RU" sz="11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служащими и руководителями муниципальных организаций по темам:</a:t>
            </a:r>
          </a:p>
          <a:p>
            <a:pPr marL="171450" indent="-171450" algn="just" fontAlgn="auto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95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«</a:t>
            </a:r>
            <a:r>
              <a:rPr lang="ru-RU" sz="95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О представлении  сведений о доходах, расходах, об имуществе и обязательствах имущественного характера, заполнения соответствующей формы справки в 2023 году (за отчетный 2022 год)» (17.02.2023 г., 28.02.2023 г., 01.03.2023 г., 03.03.2023 г., 06.03.2023 г., 09.03.2023 г., 10.03.2023 г.);</a:t>
            </a:r>
          </a:p>
          <a:p>
            <a:pPr marL="171450" indent="-171450" algn="just" fontAlgn="auto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95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«</a:t>
            </a:r>
            <a:r>
              <a:rPr lang="ru-RU" sz="95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О выявлении случаев  конфликта интересов</a:t>
            </a:r>
            <a:r>
              <a:rPr lang="ru-RU" sz="95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»(</a:t>
            </a:r>
            <a:r>
              <a:rPr lang="ru-RU" sz="95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30.06.2023 г);</a:t>
            </a:r>
          </a:p>
          <a:p>
            <a:pPr marL="171450" indent="-171450" algn="just" fontAlgn="auto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95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«</a:t>
            </a:r>
            <a:r>
              <a:rPr lang="ru-RU" sz="95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Мы против коррупции в муниципальных организациях!» (07.11.2023 г.);</a:t>
            </a:r>
          </a:p>
          <a:p>
            <a:pPr marL="171450" indent="-171450" algn="just" fontAlgn="auto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95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«</a:t>
            </a:r>
            <a:r>
              <a:rPr lang="ru-RU" sz="95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Организация работы по выявлению личной заинтересованности при осуществлении закупок товаров, работ, услуг для муниципальных нужд», в том числе распространены памятки о типовых ситуациях, содержащих факты личной заинтересованности в сфере закупок товаров, работ, услуг из обзора Минтруда России (05.12.2023 г., 13.12.2023 г.).</a:t>
            </a:r>
            <a:endParaRPr lang="ru-RU" sz="950" dirty="0">
              <a:effectLst/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94858" y="3212976"/>
            <a:ext cx="8579380" cy="346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</a:pPr>
            <a:r>
              <a:rPr lang="ru-RU" sz="950" b="1" i="1" dirty="0" smtClean="0">
                <a:solidFill>
                  <a:srgbClr val="020202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Муниципальные служащие приняли </a:t>
            </a:r>
            <a:r>
              <a:rPr lang="ru-RU" sz="950" b="1" i="1" dirty="0">
                <a:solidFill>
                  <a:srgbClr val="020202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участие в методических онлайн – семинарах, организованных и проведенных</a:t>
            </a:r>
            <a:r>
              <a:rPr lang="ru-RU" sz="95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Департаментом противодействия коррупции и контроля Свердловской </a:t>
            </a:r>
            <a:r>
              <a:rPr lang="ru-RU" sz="950" b="1" i="1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области:</a:t>
            </a:r>
            <a:endParaRPr lang="ru-RU" sz="950" b="1" i="1" dirty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171450" indent="-171450" algn="just" fontAlgn="auto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95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15.02.2023 </a:t>
            </a:r>
            <a:r>
              <a:rPr lang="ru-RU" sz="95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г. на тему: «Об основных новеллах антикоррупционного законодательства, методических рекомендациях по вопросам представления сведений о доходах, расходах, об имуществе и обязательствах имущественного характера и заполнения соответствующей формы справки в 2023 году (за отчетный 2022 год)»;</a:t>
            </a:r>
          </a:p>
          <a:p>
            <a:pPr marL="171450" indent="-171450" algn="just" fontAlgn="auto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95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12.05.2023 </a:t>
            </a:r>
            <a:r>
              <a:rPr lang="ru-RU" sz="95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г. на тему: «Об основных результатах социологических исследований уровня коррупции 2022 года, антикоррупционном просвещении, защите лиц, уведомивших о фактах склонения к совершению коррупционных правонарушений, и новеллах антикоррупционного законодательства»;</a:t>
            </a:r>
          </a:p>
          <a:p>
            <a:pPr marL="171450" indent="-171450" algn="just" fontAlgn="auto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95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03.11.2023 </a:t>
            </a:r>
            <a:r>
              <a:rPr lang="ru-RU" sz="95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г. на тему: «О работе с обращениями по фактам коррупции, порядке направления сведений в реестр лиц, уволенных в связи с утратой доверия, и новеллах антикоррупционного законодательства»;</a:t>
            </a:r>
          </a:p>
          <a:p>
            <a:pPr marL="171450" indent="-171450" algn="just" fontAlgn="auto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95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07.12.2023 </a:t>
            </a:r>
            <a:r>
              <a:rPr lang="ru-RU" sz="95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г. на тему: «Об организации работы и порядке выявления личной заинтересованности при осуществлении закупок, практике рассмотрения судами уголовных дел коррупционной направленности».</a:t>
            </a:r>
          </a:p>
          <a:p>
            <a:pPr marL="171450" indent="-171450" algn="just" fontAlgn="auto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95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24.10.2023 г. в рамках Дня Департамента противодействия коррупции Свердловской области для муниципальных служащих  проведен выездной  семинар – практикум на тему «Ограничения, запреты и обязанности, установленные в целях противодействия коррупции. Ответственность за совершение коррупционных правонарушений».</a:t>
            </a:r>
          </a:p>
          <a:p>
            <a:pPr algn="just" fontAlgn="auto">
              <a:spcAft>
                <a:spcPts val="0"/>
              </a:spcAft>
            </a:pPr>
            <a:r>
              <a:rPr lang="ru-RU" sz="95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М</a:t>
            </a:r>
            <a:r>
              <a:rPr lang="ru-RU" sz="950" b="1" i="1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униципальные </a:t>
            </a:r>
            <a:r>
              <a:rPr lang="ru-RU" sz="95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служащие,</a:t>
            </a:r>
            <a:r>
              <a:rPr lang="ru-RU" sz="950" b="1" i="1" dirty="0">
                <a:solidFill>
                  <a:srgbClr val="020202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в должностные обязанности которых входит участие в противодействии коррупции,</a:t>
            </a:r>
            <a:r>
              <a:rPr lang="ru-RU" sz="95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приняли участие:</a:t>
            </a:r>
          </a:p>
          <a:p>
            <a:pPr marL="171450" indent="-171450" algn="just" fontAlgn="auto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95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16.02.2023 </a:t>
            </a:r>
            <a:r>
              <a:rPr lang="ru-RU" sz="95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г. в онлайн </a:t>
            </a:r>
            <a:r>
              <a:rPr lang="ru-RU" sz="95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вебинаре</a:t>
            </a:r>
            <a:r>
              <a:rPr lang="ru-RU" sz="95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 «Противодействие коррупции на муниципальной службе», проведенном Всероссийской ассоциацией развития местного  самоуправления;</a:t>
            </a:r>
          </a:p>
          <a:p>
            <a:pPr marL="171450" indent="-171450" algn="just" fontAlgn="auto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95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30.08.2023 </a:t>
            </a:r>
            <a:r>
              <a:rPr lang="ru-RU" sz="95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г. в онлайн </a:t>
            </a:r>
            <a:r>
              <a:rPr lang="ru-RU" sz="95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вебинаре</a:t>
            </a:r>
            <a:r>
              <a:rPr lang="ru-RU" sz="95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, посвященном автоматизации проверок на выявление </a:t>
            </a:r>
            <a:r>
              <a:rPr lang="ru-RU" sz="95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аффилированности</a:t>
            </a:r>
            <a:r>
              <a:rPr lang="ru-RU" sz="95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государственных и муниципальных служащих с участниками закупок, проведенном АО «Производственная фирма «СКБ Контур» Уральский макрорегиональный центр;</a:t>
            </a:r>
          </a:p>
          <a:p>
            <a:pPr marL="171450" indent="-171450" algn="just" fontAlgn="auto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95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29.09.2023 </a:t>
            </a:r>
            <a:r>
              <a:rPr lang="ru-RU" sz="95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г. в онлайн </a:t>
            </a:r>
            <a:r>
              <a:rPr lang="ru-RU" sz="95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вебинаре</a:t>
            </a:r>
            <a:r>
              <a:rPr lang="ru-RU" sz="95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«Организация работы по профилактике и противодействию коррупции в образовательных организациях», проведенном ГАОУ ДПО СО «Институт развития образования».</a:t>
            </a:r>
          </a:p>
          <a:p>
            <a:pPr algn="just" fontAlgn="auto">
              <a:spcAft>
                <a:spcPts val="0"/>
              </a:spcAft>
            </a:pPr>
            <a:endParaRPr lang="ru-RU" sz="1000" dirty="0">
              <a:effectLst/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980728"/>
            <a:ext cx="2920809" cy="1744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8548" y="1983642"/>
            <a:ext cx="1650699" cy="1229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166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381328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  <a:latin typeface="Franklin Gothic Book" pitchFamily="34" charset="0"/>
                <a:cs typeface="Times New Roman" pitchFamily="18" charset="0"/>
              </a:rPr>
              <a:t>13</a:t>
            </a:r>
            <a:endParaRPr lang="ru-RU" sz="1600" b="1" dirty="0">
              <a:solidFill>
                <a:prstClr val="white"/>
              </a:solidFill>
              <a:latin typeface="Franklin Gothic Book" pitchFamily="34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4858" y="44624"/>
            <a:ext cx="84815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Arial" pitchFamily="34" charset="0"/>
                <a:cs typeface="Arial" pitchFamily="34" charset="0"/>
              </a:rPr>
              <a:t>СОВЕРШЕНСТВОВАНИЕ РАБОТЫ ПО ПРОФИЛАКТИКЕ КОРРУПЦИОННЫХ И ИНЫХ ПРАВОНАРУШЕНИЙ В СИСТЕМЕ КАДРОВОЙ РАБОТЫ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-3925" y="692696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Прохождение обучения по антикоррупционной тематике, в  виде прохождения курсов повышения квалификации</a:t>
            </a:r>
            <a:r>
              <a:rPr lang="ru-RU" sz="1600" dirty="0">
                <a:latin typeface="Liberation Serif"/>
                <a:ea typeface="Times New Roman"/>
                <a:cs typeface="Times New Roman"/>
              </a:rPr>
              <a:t> </a:t>
            </a:r>
            <a:r>
              <a:rPr lang="ru-RU" sz="1600" dirty="0" smtClean="0">
                <a:latin typeface="Liberation Serif"/>
                <a:ea typeface="Times New Roman"/>
                <a:cs typeface="Times New Roman"/>
              </a:rPr>
              <a:t> (исполнение подпунктов </a:t>
            </a:r>
            <a:r>
              <a:rPr lang="ru-RU" sz="1600" dirty="0">
                <a:latin typeface="Liberation Serif"/>
                <a:ea typeface="Times New Roman"/>
                <a:cs typeface="Times New Roman"/>
              </a:rPr>
              <a:t>«а</a:t>
            </a:r>
            <a:r>
              <a:rPr lang="ru-RU" sz="1600" dirty="0" smtClean="0">
                <a:latin typeface="Liberation Serif"/>
                <a:ea typeface="Times New Roman"/>
                <a:cs typeface="Times New Roman"/>
              </a:rPr>
              <a:t>», «б», «в» </a:t>
            </a:r>
            <a:r>
              <a:rPr lang="ru-RU" sz="1600" dirty="0">
                <a:latin typeface="Liberation Serif"/>
                <a:ea typeface="Times New Roman"/>
                <a:cs typeface="Times New Roman"/>
              </a:rPr>
              <a:t>п. 39 Национального плана противодействия коррупции на 2021 – 2024 годы, утвержденного Указом Президента Российской Федерации от 16 августа 2021 года № </a:t>
            </a:r>
            <a:r>
              <a:rPr lang="ru-RU" sz="1600" dirty="0" smtClean="0">
                <a:latin typeface="Liberation Serif"/>
                <a:ea typeface="Times New Roman"/>
                <a:cs typeface="Times New Roman"/>
              </a:rPr>
              <a:t>478)</a:t>
            </a:r>
            <a:endParaRPr lang="ru-RU" sz="1600" i="1" dirty="0">
              <a:solidFill>
                <a:schemeClr val="accent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64838" y="1844824"/>
            <a:ext cx="4896543" cy="136624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Aft>
                <a:spcPts val="0"/>
              </a:spcAft>
            </a:pPr>
            <a:r>
              <a:rPr lang="ru-RU" sz="1600" i="1" dirty="0" smtClean="0">
                <a:solidFill>
                  <a:schemeClr val="tx1"/>
                </a:solidFill>
                <a:latin typeface="Liberation Serif"/>
                <a:ea typeface="Times New Roman"/>
                <a:cs typeface="Times New Roman"/>
              </a:rPr>
              <a:t>Муниципальные служащие в </a:t>
            </a:r>
            <a:r>
              <a:rPr lang="ru-RU" sz="1600" i="1" dirty="0">
                <a:solidFill>
                  <a:schemeClr val="tx1"/>
                </a:solidFill>
                <a:latin typeface="Liberation Serif"/>
                <a:ea typeface="Times New Roman"/>
                <a:cs typeface="Times New Roman"/>
              </a:rPr>
              <a:t>должностные обязанности которых входит участие в противодействии </a:t>
            </a:r>
            <a:r>
              <a:rPr lang="ru-RU" sz="1600" i="1" dirty="0" smtClean="0">
                <a:solidFill>
                  <a:schemeClr val="tx1"/>
                </a:solidFill>
                <a:latin typeface="Liberation Serif"/>
                <a:ea typeface="Times New Roman"/>
                <a:cs typeface="Times New Roman"/>
              </a:rPr>
              <a:t>коррупции – </a:t>
            </a:r>
            <a:r>
              <a:rPr lang="ru-RU" sz="1600" b="1" i="1" dirty="0" smtClean="0">
                <a:solidFill>
                  <a:srgbClr val="FF0000"/>
                </a:solidFill>
                <a:latin typeface="Liberation Serif"/>
                <a:ea typeface="Times New Roman"/>
                <a:cs typeface="Times New Roman"/>
              </a:rPr>
              <a:t>16 человек                </a:t>
            </a:r>
            <a:r>
              <a:rPr lang="ru-RU" sz="1600" i="1" dirty="0" smtClean="0">
                <a:solidFill>
                  <a:schemeClr val="tx1"/>
                </a:solidFill>
                <a:latin typeface="Liberation Serif"/>
                <a:ea typeface="Times New Roman"/>
                <a:cs typeface="Times New Roman"/>
              </a:rPr>
              <a:t>(100</a:t>
            </a:r>
            <a:r>
              <a:rPr lang="ru-RU" sz="1600" i="1" dirty="0">
                <a:solidFill>
                  <a:schemeClr val="tx1"/>
                </a:solidFill>
                <a:latin typeface="Liberation Serif"/>
                <a:ea typeface="Times New Roman"/>
                <a:cs typeface="Times New Roman"/>
              </a:rPr>
              <a:t>%</a:t>
            </a:r>
            <a:r>
              <a:rPr lang="ru-RU" sz="1600" i="1" dirty="0">
                <a:solidFill>
                  <a:srgbClr val="FF0000"/>
                </a:solidFill>
                <a:latin typeface="Liberation Serif"/>
                <a:ea typeface="Times New Roman"/>
                <a:cs typeface="Times New Roman"/>
              </a:rPr>
              <a:t> </a:t>
            </a:r>
            <a:r>
              <a:rPr lang="ru-RU" sz="1600" i="1" dirty="0">
                <a:solidFill>
                  <a:schemeClr val="tx1"/>
                </a:solidFill>
                <a:latin typeface="Liberation Serif"/>
                <a:ea typeface="Times New Roman"/>
                <a:cs typeface="Times New Roman"/>
              </a:rPr>
              <a:t>от общего количества муниципальных служащих данной категории</a:t>
            </a:r>
            <a:r>
              <a:rPr lang="ru-RU" sz="1600" i="1" dirty="0" smtClean="0">
                <a:solidFill>
                  <a:schemeClr val="tx1"/>
                </a:solidFill>
                <a:latin typeface="Liberation Serif"/>
                <a:ea typeface="Times New Roman"/>
                <a:cs typeface="Times New Roman"/>
              </a:rPr>
              <a:t>)  </a:t>
            </a:r>
            <a:endParaRPr lang="ru-RU" sz="1600" i="1" dirty="0">
              <a:solidFill>
                <a:schemeClr val="tx1"/>
              </a:solidFill>
              <a:latin typeface="Times New Roman"/>
              <a:ea typeface="Times New Roman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36845" y="5253772"/>
            <a:ext cx="4752527" cy="129318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600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муниципальные служащие, впервые поступившие на  муниципальную службу – </a:t>
            </a:r>
            <a:r>
              <a:rPr lang="ru-RU" sz="16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11  человек </a:t>
            </a:r>
            <a:r>
              <a:rPr lang="ru-RU" sz="1600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(100% от общего количества муниципальных служащих данной категории</a:t>
            </a:r>
            <a:r>
              <a:rPr lang="ru-RU" sz="1600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1600" i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endParaRPr lang="ru-RU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32798" y="3472592"/>
            <a:ext cx="4896543" cy="151216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600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Муниципальные  служащие, </a:t>
            </a:r>
            <a:r>
              <a:rPr lang="ru-RU" sz="1600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 должностные обязанности которых входит участие в проведении закупок товаров, работ,</a:t>
            </a:r>
          </a:p>
          <a:p>
            <a:pPr algn="ctr"/>
            <a:r>
              <a:rPr lang="ru-RU" sz="1600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услуг для обеспечения муниципальных </a:t>
            </a:r>
            <a:r>
              <a:rPr lang="ru-RU" sz="1600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нужд </a:t>
            </a:r>
            <a:r>
              <a:rPr lang="ru-RU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ru-RU" sz="16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37</a:t>
            </a:r>
            <a:r>
              <a:rPr lang="ru-RU" sz="1600" b="1" i="1" dirty="0">
                <a:solidFill>
                  <a:srgbClr val="FF0000"/>
                </a:solidFill>
                <a:latin typeface="Liberation Serif"/>
                <a:ea typeface="Times New Roman"/>
                <a:cs typeface="Times New Roman"/>
              </a:rPr>
              <a:t> человек </a:t>
            </a:r>
            <a:r>
              <a:rPr lang="ru-RU" sz="1600" dirty="0">
                <a:solidFill>
                  <a:prstClr val="black"/>
                </a:solidFill>
                <a:latin typeface="Liberation Serif"/>
                <a:ea typeface="Times New Roman"/>
                <a:cs typeface="Times New Roman"/>
              </a:rPr>
              <a:t>(</a:t>
            </a:r>
            <a:r>
              <a:rPr lang="ru-RU" sz="1600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100% от общего количества муниципальных служащих данной категории). </a:t>
            </a:r>
          </a:p>
        </p:txBody>
      </p:sp>
      <p:pic>
        <p:nvPicPr>
          <p:cNvPr id="2" name="Picture 2" descr="https://avatars.mds.yandex.net/i?id=5e935a16cc89607bed4625e7601cf908_sr-5589536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803" y="2132857"/>
            <a:ext cx="3672408" cy="376750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351650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381328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  <a:latin typeface="Franklin Gothic Book" pitchFamily="34" charset="0"/>
                <a:cs typeface="Times New Roman" pitchFamily="18" charset="0"/>
              </a:rPr>
              <a:t>14</a:t>
            </a:r>
            <a:endParaRPr lang="ru-RU" sz="1600" b="1" dirty="0">
              <a:solidFill>
                <a:prstClr val="white"/>
              </a:solidFill>
              <a:latin typeface="Franklin Gothic Book" pitchFamily="34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-30381"/>
            <a:ext cx="820891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ПРОТИВОДЕЙСТВИЕ КОРРУПЦИИ В СФЕРЕ УПРАВЛЕНИЯ И РАСПОРЯЖЕНИЯ  МУНИЦИПАЛЬНОЙ СОБСТВЕННОСТЬЮ, В БЮДЖЕТНОЙ СФЕРЕ, В СФЕРЕ ЗАКУПОК ТОВАРОВ, РАБОТ, УСЛУГ ДЛЯ ОБЕСПЕЧЕНИЯ МУНИЦИПАЛЬНЫХ НУЖД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2504208"/>
              </p:ext>
            </p:extLst>
          </p:nvPr>
        </p:nvGraphicFramePr>
        <p:xfrm>
          <a:off x="611560" y="980728"/>
          <a:ext cx="8208912" cy="418247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346554"/>
                <a:gridCol w="1985545"/>
                <a:gridCol w="3876813"/>
              </a:tblGrid>
              <a:tr h="7200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Контрольные мероприятия 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Ответственный орган, проводивший проверку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Выявленные нарушения</a:t>
                      </a:r>
                    </a:p>
                    <a:p>
                      <a:pPr algn="ctr"/>
                      <a:endParaRPr lang="ru-RU" sz="14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996672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сфере использования муниципального имущества </a:t>
                      </a:r>
                      <a:r>
                        <a:rPr lang="ru-RU" sz="11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- 3 мероприятия</a:t>
                      </a:r>
                      <a:endParaRPr lang="ru-RU" sz="11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Счетная палата городского округа Первоуральск, Финансовое управление Администрации городского округа Первоуральск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Выявлены  нарушения при управлении и распоряжении имуществом на сумму 40 329,03 </a:t>
                      </a:r>
                      <a:r>
                        <a:rPr lang="ru-RU" sz="1100" kern="1200" dirty="0" err="1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тыс.рублей</a:t>
                      </a: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. Неэффективного, нецелевого использования имущества не установлено. 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807623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В бюджетной сфере – </a:t>
                      </a:r>
                      <a:r>
                        <a:rPr lang="ru-RU" sz="1100" b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18</a:t>
                      </a:r>
                      <a:r>
                        <a:rPr lang="ru-RU" sz="11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1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контрольных мероприятия</a:t>
                      </a:r>
                      <a:endParaRPr lang="ru-RU" sz="11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Счетная палата городского округа Первоуральск, Финансовое управление Администрации городского округа Первоуральск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Установлено 32 нарушения бюджетного законодательства Российской Федерации</a:t>
                      </a: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на </a:t>
                      </a:r>
                      <a:r>
                        <a:rPr kumimoji="0" lang="ru-RU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на</a:t>
                      </a: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сумму </a:t>
                      </a: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21 134,57 </a:t>
                      </a:r>
                      <a:r>
                        <a:rPr kumimoji="0" lang="ru-RU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тыс.рублей</a:t>
                      </a: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. </a:t>
                      </a:r>
                      <a:r>
                        <a:rPr lang="ru-RU" sz="11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В прокуратуру города Первоуральска для возбуждения дел об административных правонарушениях  направлены </a:t>
                      </a:r>
                      <a:r>
                        <a:rPr lang="ru-RU" sz="11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материалы 6 проверок.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kern="1200" dirty="0" smtClean="0">
                        <a:solidFill>
                          <a:schemeClr val="dk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11893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сфере закупок товаров, работ, услуг для обеспечения муниципальных нужд проведена</a:t>
                      </a:r>
                      <a:r>
                        <a:rPr lang="ru-RU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проведено - </a:t>
                      </a:r>
                      <a:r>
                        <a:rPr lang="ru-RU" sz="11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контрольных мероприятий</a:t>
                      </a:r>
                      <a:endParaRPr lang="ru-RU" sz="11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Счетная палата городского округа Первоуральск, Финансовое управление Администрации городского округа Первоуральск</a:t>
                      </a:r>
                    </a:p>
                    <a:p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Установлено 43 нарушения в сфере закупок товаров, работ, услуг для муниципальных нужд на сумму                    </a:t>
                      </a: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102 484,01 </a:t>
                      </a:r>
                      <a:r>
                        <a:rPr kumimoji="0" lang="ru-RU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тыс.руб</a:t>
                      </a: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.</a:t>
                      </a: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, 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 rot="10800000" flipV="1">
            <a:off x="563159" y="5267091"/>
            <a:ext cx="82603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 smtClean="0">
                <a:latin typeface="Arial" pitchFamily="34" charset="0"/>
                <a:cs typeface="Arial" pitchFamily="34" charset="0"/>
              </a:rPr>
              <a:t>Результаты контрольных мероприятий размещены: </a:t>
            </a:r>
          </a:p>
          <a:p>
            <a:pPr algn="just"/>
            <a:r>
              <a:rPr lang="ru-RU" sz="1200" dirty="0" smtClean="0">
                <a:latin typeface="Arial" pitchFamily="34" charset="0"/>
                <a:cs typeface="Arial" pitchFamily="34" charset="0"/>
              </a:rPr>
              <a:t>на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официальном сайте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Счетной палаты городского округа Первоуральск о </a:t>
            </a:r>
            <a:r>
              <a:rPr lang="en-US" sz="1200" dirty="0" smtClean="0">
                <a:latin typeface="Arial" pitchFamily="34" charset="0"/>
                <a:cs typeface="Arial" pitchFamily="34" charset="0"/>
                <a:hlinkClick r:id="rId2"/>
              </a:rPr>
              <a:t>http</a:t>
            </a:r>
            <a:r>
              <a:rPr lang="en-US" sz="1200" dirty="0">
                <a:latin typeface="Arial" pitchFamily="34" charset="0"/>
                <a:cs typeface="Arial" pitchFamily="34" charset="0"/>
                <a:hlinkClick r:id="rId2"/>
              </a:rPr>
              <a:t>://</a:t>
            </a:r>
            <a:r>
              <a:rPr lang="en-US" sz="1200" dirty="0" smtClean="0">
                <a:latin typeface="Arial" pitchFamily="34" charset="0"/>
                <a:cs typeface="Arial" pitchFamily="34" charset="0"/>
                <a:hlinkClick r:id="rId2"/>
              </a:rPr>
              <a:t>sp-pervouralsk.ru/activities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, </a:t>
            </a:r>
          </a:p>
          <a:p>
            <a:pPr algn="just"/>
            <a:r>
              <a:rPr lang="ru-RU" sz="1200" dirty="0">
                <a:latin typeface="Arial" pitchFamily="34" charset="0"/>
                <a:cs typeface="Arial" pitchFamily="34" charset="0"/>
              </a:rPr>
              <a:t>н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а официальном сайте Администрации городского округа Первоуральск </a:t>
            </a:r>
            <a:r>
              <a:rPr lang="en-US" sz="1200" dirty="0" smtClean="0">
                <a:latin typeface="Arial" pitchFamily="34" charset="0"/>
                <a:cs typeface="Arial" pitchFamily="34" charset="0"/>
                <a:hlinkClick r:id="rId3"/>
              </a:rPr>
              <a:t>https</a:t>
            </a:r>
            <a:r>
              <a:rPr lang="en-US" sz="1200" dirty="0">
                <a:latin typeface="Arial" pitchFamily="34" charset="0"/>
                <a:cs typeface="Arial" pitchFamily="34" charset="0"/>
                <a:hlinkClick r:id="rId3"/>
              </a:rPr>
              <a:t>://</a:t>
            </a:r>
            <a:r>
              <a:rPr lang="en-US" sz="1200" dirty="0" smtClean="0">
                <a:latin typeface="Arial" pitchFamily="34" charset="0"/>
                <a:cs typeface="Arial" pitchFamily="34" charset="0"/>
                <a:hlinkClick r:id="rId3"/>
              </a:rPr>
              <a:t>prvadm.ru/struktura-administracii/finansovoe-upravlenie/publichnyj-bjudzhet/kontrolnye-meroprijatija/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1200" dirty="0" smtClean="0">
                <a:latin typeface="Liberation Serif"/>
                <a:ea typeface="Times New Roman"/>
                <a:cs typeface="Times New Roman"/>
              </a:rPr>
              <a:t>результаты </a:t>
            </a:r>
            <a:r>
              <a:rPr lang="ru-RU" sz="1200" dirty="0">
                <a:latin typeface="Liberation Serif"/>
                <a:ea typeface="Times New Roman"/>
                <a:cs typeface="Times New Roman"/>
              </a:rPr>
              <a:t>проверок в сфере закупок товаров, работ, услуг дополнительно </a:t>
            </a:r>
            <a:r>
              <a:rPr lang="ru-RU" sz="1200" dirty="0" smtClean="0">
                <a:latin typeface="Liberation Serif"/>
                <a:ea typeface="Times New Roman"/>
                <a:cs typeface="Times New Roman"/>
              </a:rPr>
              <a:t>размещены в том числе  </a:t>
            </a:r>
            <a:r>
              <a:rPr lang="ru-RU" sz="1200" dirty="0">
                <a:latin typeface="Liberation Serif"/>
                <a:ea typeface="Times New Roman"/>
                <a:cs typeface="Times New Roman"/>
              </a:rPr>
              <a:t>на официальном сайте Единой информационной системы  в сфере закупок </a:t>
            </a:r>
            <a:r>
              <a:rPr lang="en-US" sz="1200" u="sng" dirty="0" err="1">
                <a:solidFill>
                  <a:srgbClr val="000000"/>
                </a:solidFill>
                <a:latin typeface="Liberation Serif"/>
                <a:ea typeface="Times New Roman"/>
                <a:cs typeface="Times New Roman"/>
                <a:hlinkClick r:id="rId4"/>
              </a:rPr>
              <a:t>zakupki</a:t>
            </a:r>
            <a:r>
              <a:rPr lang="ru-RU" sz="1200" u="sng" dirty="0">
                <a:solidFill>
                  <a:srgbClr val="000000"/>
                </a:solidFill>
                <a:latin typeface="Liberation Serif"/>
                <a:ea typeface="Times New Roman"/>
                <a:cs typeface="Times New Roman"/>
                <a:hlinkClick r:id="rId4"/>
              </a:rPr>
              <a:t>.</a:t>
            </a:r>
            <a:r>
              <a:rPr lang="en-US" sz="1200" u="sng" dirty="0" err="1">
                <a:solidFill>
                  <a:srgbClr val="000000"/>
                </a:solidFill>
                <a:latin typeface="Liberation Serif"/>
                <a:ea typeface="Times New Roman"/>
                <a:cs typeface="Times New Roman"/>
                <a:hlinkClick r:id="rId4"/>
              </a:rPr>
              <a:t>gov</a:t>
            </a:r>
            <a:r>
              <a:rPr lang="ru-RU" sz="1200" u="sng" dirty="0">
                <a:solidFill>
                  <a:srgbClr val="000000"/>
                </a:solidFill>
                <a:latin typeface="Liberation Serif"/>
                <a:ea typeface="Times New Roman"/>
                <a:cs typeface="Times New Roman"/>
                <a:hlinkClick r:id="rId4"/>
              </a:rPr>
              <a:t>.</a:t>
            </a:r>
            <a:r>
              <a:rPr lang="en-US" sz="1200" u="sng" dirty="0" err="1">
                <a:solidFill>
                  <a:srgbClr val="000000"/>
                </a:solidFill>
                <a:latin typeface="Liberation Serif"/>
                <a:ea typeface="Times New Roman"/>
                <a:cs typeface="Times New Roman"/>
                <a:hlinkClick r:id="rId4"/>
              </a:rPr>
              <a:t>ru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79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381328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  <a:latin typeface="Franklin Gothic Book" pitchFamily="34" charset="0"/>
                <a:cs typeface="Times New Roman" pitchFamily="18" charset="0"/>
              </a:rPr>
              <a:t>16</a:t>
            </a:r>
            <a:endParaRPr lang="ru-RU" sz="1600" b="1" dirty="0">
              <a:solidFill>
                <a:prstClr val="white"/>
              </a:solidFill>
              <a:latin typeface="Franklin Gothic Book" pitchFamily="34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3548" y="90549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ОБЕСПЕЧЕНИЕ ОТКРЫТОСТИ ДЕЯТЕЛЬНОСТИ ОРГАНОВ МЕСТНОГО САМОУПРАВЛЕНИЯ В СФЕРЕ ПРОТИВОДЕЙСТВИЯ КОРРУПЦИИ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967" y="836712"/>
            <a:ext cx="817290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Arial" pitchFamily="34" charset="0"/>
                <a:cs typeface="Arial" pitchFamily="34" charset="0"/>
              </a:rPr>
              <a:t>Обеспечена открытость и доступность информации о деятельности по профилактике коррупционных правонарушений </a:t>
            </a:r>
            <a:r>
              <a:rPr lang="ru-RU" sz="16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1400" u="sng" dirty="0" smtClean="0">
                <a:latin typeface="Arial" pitchFamily="34" charset="0"/>
                <a:cs typeface="Arial" pitchFamily="34" charset="0"/>
                <a:hlinkClick r:id="rId2"/>
              </a:rPr>
              <a:t>https</a:t>
            </a:r>
            <a:r>
              <a:rPr lang="ru-RU" sz="1400" u="sng" dirty="0">
                <a:latin typeface="Arial" pitchFamily="34" charset="0"/>
                <a:cs typeface="Arial" pitchFamily="34" charset="0"/>
                <a:hlinkClick r:id="rId2"/>
              </a:rPr>
              <a:t>://</a:t>
            </a:r>
            <a:r>
              <a:rPr lang="ru-RU" sz="1400" u="sng" dirty="0" smtClean="0">
                <a:latin typeface="Arial" pitchFamily="34" charset="0"/>
                <a:cs typeface="Arial" pitchFamily="34" charset="0"/>
                <a:hlinkClick r:id="rId2"/>
              </a:rPr>
              <a:t>prvadm.ru/struktura-administracii/komitet-po-pravovoj-rabote-i-municipalnoj-sluzhbe/protivodejstvie-korrupcii</a:t>
            </a:r>
            <a:r>
              <a:rPr lang="ru-RU" u="sng" dirty="0" smtClean="0">
                <a:hlinkClick r:id="rId2"/>
              </a:rPr>
              <a:t>/</a:t>
            </a:r>
            <a:endParaRPr lang="ru-RU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418" y="1827114"/>
            <a:ext cx="8102006" cy="4892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148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381328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  <a:latin typeface="Franklin Gothic Book" pitchFamily="34" charset="0"/>
                <a:cs typeface="Times New Roman" pitchFamily="18" charset="0"/>
              </a:rPr>
              <a:t>18</a:t>
            </a:r>
            <a:endParaRPr lang="ru-RU" sz="1600" b="1" dirty="0">
              <a:solidFill>
                <a:prstClr val="white"/>
              </a:solidFill>
              <a:latin typeface="Franklin Gothic Book" pitchFamily="34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-31535"/>
            <a:ext cx="80648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Arial" pitchFamily="34" charset="0"/>
                <a:cs typeface="Arial" pitchFamily="34" charset="0"/>
              </a:rPr>
              <a:t>Целевые показатели реализации Плана мероприятий по противодействию коррупции в городском округе Первоуральск на 2021 – 2024 годы на 2023 год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4566917"/>
              </p:ext>
            </p:extLst>
          </p:nvPr>
        </p:nvGraphicFramePr>
        <p:xfrm>
          <a:off x="143508" y="620688"/>
          <a:ext cx="8856984" cy="533531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96044"/>
                <a:gridCol w="6732748"/>
                <a:gridCol w="864096"/>
                <a:gridCol w="864096"/>
              </a:tblGrid>
              <a:tr h="6914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№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п/п</a:t>
                      </a: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Наименование показателей</a:t>
                      </a: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Плановое значение целевого показателя</a:t>
                      </a:r>
                      <a:endParaRPr lang="ru-RU" sz="1000" b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Достигнутое значение целевого показателя</a:t>
                      </a:r>
                      <a:endParaRPr lang="ru-RU" sz="1000" b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28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428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Доля заседаний комиссий по соблюдению требований к служебному поведению муниципальных служащих городского округа Первоуральск и урегулированию конфликта интересов в органах местного самоуправления городского округа Первоуральск, информация в отношении которых размещена на официальных сайтах органов местного самоуправления городского округа Первоуральск, от общего количества проведенных заседаний комиссий</a:t>
                      </a:r>
                      <a:endParaRPr lang="ru-RU" sz="1000" b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100%</a:t>
                      </a:r>
                      <a:endParaRPr lang="ru-RU" sz="1000" b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100%</a:t>
                      </a:r>
                      <a:endParaRPr lang="ru-RU" sz="1000" b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313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Доля лиц, замещающих должности муниципальной службы в органах местного самоуправления городского округа Первоуральск, представивших сведения о доходах, расходах, об имуществе и обязательствах имущественного характера, от общего количества муниципальных служащих, замещающих на 31 декабря года, предшествующего отчетному году, должности муниципальной службы в органах местного самоуправления городского округа Первоуральск и, осуществление полномочий по которым влечет за собой обязанность представлять такие сведения.</a:t>
                      </a:r>
                      <a:endParaRPr lang="ru-RU" sz="1000" b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100%</a:t>
                      </a:r>
                      <a:endParaRPr lang="ru-RU" sz="1000" b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100%</a:t>
                      </a:r>
                      <a:endParaRPr lang="ru-RU" sz="1000" b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803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Доля руководителей муниципальных учреждений городского округа Первоуральск, представивших сведения о доходах, об имуществе и обязательствах имущественного характера, от общего количества руководителей муниципальных учреждений городского округа Первоуральск.</a:t>
                      </a:r>
                      <a:endParaRPr lang="ru-RU" sz="1000" b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100%</a:t>
                      </a:r>
                      <a:endParaRPr lang="ru-RU" sz="1000" b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100%</a:t>
                      </a:r>
                      <a:endParaRPr lang="ru-RU" sz="1000" b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736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Доля лиц, замещающих муниципальные должности городского округа Первоуральск, должности муниципальной службы в органах местного самоуправления городского округа Первоуральск в отношении которых опубликованы представленные ими сведения о доходах, расходах, об имуществе и обязательствах имущественного характера, от общего количества лиц, обязанных представить сведения о доходах, расходах, об имуществе и обязательствах имущественного характера, подлежащие опубликованию.</a:t>
                      </a:r>
                      <a:endParaRPr lang="ru-RU" sz="1000" b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100%</a:t>
                      </a:r>
                      <a:endParaRPr lang="ru-RU" sz="1000" b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100%</a:t>
                      </a:r>
                      <a:endParaRPr lang="ru-RU" sz="1000" b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428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Доля руководителей муниципальных учреждений городского округа Первоуральск, в отношении которых опубликованы сведения о доходах, об имуществе и обязательствах имущественного характера, от общего количества руководителей муниципальных учреждений городского округа Первоуральск, представивших сведения о доходах, об имуществе и обязательствах имущественного характера.</a:t>
                      </a:r>
                      <a:endParaRPr lang="ru-RU" sz="1000" b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100%</a:t>
                      </a:r>
                      <a:endParaRPr lang="ru-RU" sz="1000" b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100%</a:t>
                      </a:r>
                      <a:endParaRPr lang="ru-RU" sz="1000" b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963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381328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  <a:latin typeface="Franklin Gothic Book" pitchFamily="34" charset="0"/>
                <a:cs typeface="Times New Roman" pitchFamily="18" charset="0"/>
              </a:rPr>
              <a:t>18</a:t>
            </a:r>
            <a:endParaRPr lang="ru-RU" sz="1600" b="1" dirty="0">
              <a:solidFill>
                <a:prstClr val="white"/>
              </a:solidFill>
              <a:latin typeface="Franklin Gothic Book" pitchFamily="34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7129" y="116632"/>
            <a:ext cx="806489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Arial" pitchFamily="34" charset="0"/>
                <a:cs typeface="Arial" pitchFamily="34" charset="0"/>
              </a:rPr>
              <a:t>ЦЕЛЕВЫЕ ПОКАЗАТЕЛИ РЕАЛИЗАЦИИ ПЛАНА МЕРОПРИЯТИЙ ОРГАНОВ МЕСТНОГО САМОУПРАВЛЕНИЯ ГОРОДСКОГО ОКРУГА ПЕРВОУРАЛЬСК ПО</a:t>
            </a:r>
          </a:p>
          <a:p>
            <a:pPr algn="ctr"/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ПРОТИВОДЕЙСТВИЮ КОРРУПЦИИ НА 2023 ГОД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075075"/>
              </p:ext>
            </p:extLst>
          </p:nvPr>
        </p:nvGraphicFramePr>
        <p:xfrm>
          <a:off x="179512" y="1196752"/>
          <a:ext cx="8820979" cy="478801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24035"/>
                <a:gridCol w="6768752"/>
                <a:gridCol w="864096"/>
                <a:gridCol w="864096"/>
              </a:tblGrid>
              <a:tr h="65657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№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п/п</a:t>
                      </a: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Наименование показателей</a:t>
                      </a: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Плановое значение целевого показателя</a:t>
                      </a:r>
                      <a:endParaRPr lang="ru-RU" sz="1000" b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Достигнутое значение целевого показателя</a:t>
                      </a:r>
                      <a:endParaRPr lang="ru-RU" sz="1000" b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641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94880"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ru-RU" sz="1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Снижение доли лиц, замещающих должности муниципальной службы в органах местного самоуправления городского округа Первоуральск, допустивших представление недостоверных и (или) неполных сведений о доходах, расходах, об имуществе и обязательствах имущественного характера, а также о доходах, расходах, об имуществе и обязательствах имущественного характера своих супруги (супруга) и несовершеннолетних детей, от общего количества лиц, замещающих должности муниципальной службы в органах местного самоуправления городского округа Первоуральск, представляющих сведения о доходах, расходах, об имуществе и обязательствах имущественного характера.</a:t>
                      </a:r>
                      <a:endParaRPr lang="ru-RU" sz="1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0,3%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0,5%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761960"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ru-RU" sz="1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Доля лиц, замещающих должности муниципальной службы в органах местного самоуправления городского округа Первоуральск, в том числе ответственных за работу по профилактике коррупционных и иных правонарушений, прошедших обучение по программам антикоррупционной тематики.</a:t>
                      </a:r>
                      <a:endParaRPr lang="ru-RU" sz="1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62886"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ru-RU" sz="1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Доля проектов нормативных правовых актов городского округа Первоуральск, в отношении которых проводилась внутренняя антикоррупционная экспертиза, в общем количестве подготовленных нормативных правовых актов городского округа Первоуральск</a:t>
                      </a:r>
                      <a:endParaRPr lang="ru-RU" sz="1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78370"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ru-RU" sz="1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Доля обращений граждан, организаций (сообщений) о фактах коррупции или коррупционных проявлениях от общего количества обращений.</a:t>
                      </a:r>
                      <a:endParaRPr lang="ru-RU" sz="1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0,1%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0,01%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92430">
                <a:tc>
                  <a:txBody>
                    <a:bodyPr/>
                    <a:lstStyle/>
                    <a:p>
                      <a:pPr algn="l"/>
                      <a:r>
                        <a:rPr lang="ru-RU" sz="1200" b="0" dirty="0" smtClean="0"/>
                        <a:t>10</a:t>
                      </a:r>
                    </a:p>
                    <a:p>
                      <a:pPr algn="l"/>
                      <a:endParaRPr lang="ru-RU" sz="1200" b="0" dirty="0" smtClean="0"/>
                    </a:p>
                    <a:p>
                      <a:pPr algn="l"/>
                      <a:endParaRPr lang="ru-RU" sz="1200" b="0" dirty="0" smtClean="0"/>
                    </a:p>
                    <a:p>
                      <a:pPr algn="l"/>
                      <a:r>
                        <a:rPr lang="ru-RU" sz="1200" b="0" dirty="0" smtClean="0"/>
                        <a:t>11</a:t>
                      </a:r>
                      <a:endParaRPr lang="ru-RU" sz="1200" b="0" dirty="0"/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0" dirty="0" smtClean="0"/>
                        <a:t>Доля нарушений в сфере управления и распоряжения имуществом, находящимся в муниципальной собственности. </a:t>
                      </a:r>
                    </a:p>
                    <a:p>
                      <a:pPr algn="l"/>
                      <a:endParaRPr lang="ru-RU" sz="1200" b="0" dirty="0" smtClean="0"/>
                    </a:p>
                    <a:p>
                      <a:pPr algn="l"/>
                      <a:r>
                        <a:rPr lang="ru-RU" sz="1200" b="0" dirty="0" smtClean="0"/>
                        <a:t>Доля нарушений действующего законодательства при проведении конкурсов и аукционов на размещение заказов на закупку продукции для муниципальных нужд.</a:t>
                      </a:r>
                    </a:p>
                    <a:p>
                      <a:pPr algn="l"/>
                      <a:endParaRPr lang="ru-RU" sz="1200" b="0" dirty="0"/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4,0%</a:t>
                      </a:r>
                    </a:p>
                    <a:p>
                      <a:pPr algn="l"/>
                      <a:endParaRPr lang="ru-RU" sz="1200" dirty="0" smtClean="0"/>
                    </a:p>
                    <a:p>
                      <a:pPr algn="l"/>
                      <a:endParaRPr lang="ru-RU" sz="1200" dirty="0" smtClean="0"/>
                    </a:p>
                    <a:p>
                      <a:pPr algn="l"/>
                      <a:r>
                        <a:rPr lang="ru-RU" sz="1200" dirty="0" smtClean="0"/>
                        <a:t>4,0%</a:t>
                      </a:r>
                      <a:endParaRPr lang="ru-RU" sz="1200" dirty="0"/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2,7%</a:t>
                      </a:r>
                    </a:p>
                    <a:p>
                      <a:pPr algn="l"/>
                      <a:endParaRPr lang="ru-RU" sz="1200" dirty="0" smtClean="0"/>
                    </a:p>
                    <a:p>
                      <a:pPr algn="l"/>
                      <a:endParaRPr lang="ru-RU" sz="1200" dirty="0" smtClean="0"/>
                    </a:p>
                    <a:p>
                      <a:pPr algn="l"/>
                      <a:r>
                        <a:rPr lang="ru-RU" sz="1200" dirty="0" smtClean="0"/>
                        <a:t>4,8%</a:t>
                      </a:r>
                      <a:endParaRPr lang="ru-RU" sz="1200" dirty="0"/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747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943" y="0"/>
            <a:ext cx="9036496" cy="908720"/>
          </a:xfrm>
        </p:spPr>
        <p:txBody>
          <a:bodyPr>
            <a:normAutofit/>
          </a:bodyPr>
          <a:lstStyle/>
          <a:p>
            <a:r>
              <a:rPr lang="ru-RU" sz="1800" b="1" dirty="0">
                <a:latin typeface="Arial" pitchFamily="34" charset="0"/>
                <a:cs typeface="Arial" pitchFamily="34" charset="0"/>
              </a:rPr>
              <a:t>ПОВЫШЕНИЕ ЭФФЕКТИВНОСТИ АНТИКОРРУПЦИОННОЙ ДЕЯТЕЛЬНОСТИ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16757"/>
            <a:ext cx="3960440" cy="4525963"/>
          </a:xfrm>
        </p:spPr>
        <p:txBody>
          <a:bodyPr/>
          <a:lstStyle/>
          <a:p>
            <a:pPr marL="0" lvl="0" indent="0" algn="just">
              <a:spcBef>
                <a:spcPts val="0"/>
              </a:spcBef>
              <a:buNone/>
            </a:pPr>
            <a:r>
              <a:rPr lang="ru-RU" sz="16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Отчеты об исполнении </a:t>
            </a:r>
            <a:r>
              <a:rPr lang="ru-RU" sz="16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1600" i="1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лана мероприятий </a:t>
            </a:r>
            <a:r>
              <a:rPr lang="ru-RU" sz="1600" i="1" dirty="0">
                <a:solidFill>
                  <a:prstClr val="black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по противодействию </a:t>
            </a:r>
            <a:r>
              <a:rPr lang="ru-RU" sz="1600" i="1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коррупции в </a:t>
            </a:r>
            <a:r>
              <a:rPr lang="ru-RU" sz="1600" i="1" dirty="0">
                <a:solidFill>
                  <a:prstClr val="black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городском округе Первоуральск на 2021 - 2024 </a:t>
            </a:r>
            <a:r>
              <a:rPr lang="ru-RU" sz="1600" i="1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годы  </a:t>
            </a:r>
            <a:r>
              <a:rPr lang="ru-RU" sz="1600" i="1" dirty="0">
                <a:solidFill>
                  <a:prstClr val="black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и перечня целевых показателей </a:t>
            </a:r>
            <a:r>
              <a:rPr lang="ru-RU" sz="1600" i="1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Плана </a:t>
            </a:r>
            <a:r>
              <a:rPr lang="ru-RU" sz="1600" i="1" dirty="0">
                <a:solidFill>
                  <a:prstClr val="black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мероприятий </a:t>
            </a:r>
            <a:r>
              <a:rPr lang="ru-RU" sz="1600" i="1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по </a:t>
            </a:r>
            <a:r>
              <a:rPr lang="ru-RU" sz="1600" i="1" dirty="0">
                <a:solidFill>
                  <a:prstClr val="black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противодействию </a:t>
            </a:r>
            <a:r>
              <a:rPr lang="ru-RU" sz="1600" i="1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коррупции в </a:t>
            </a:r>
            <a:r>
              <a:rPr lang="ru-RU" sz="1600" i="1" dirty="0">
                <a:solidFill>
                  <a:prstClr val="black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городском округе Первоуральск на 2021 - 2024 </a:t>
            </a:r>
            <a:r>
              <a:rPr lang="ru-RU" sz="1600" i="1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годы, размещены на официальном сайте Администрации городского округа Первоуральск</a:t>
            </a:r>
          </a:p>
          <a:p>
            <a:pPr marL="0" lvl="0" indent="0" algn="just">
              <a:spcBef>
                <a:spcPts val="0"/>
              </a:spcBef>
              <a:buNone/>
            </a:pPr>
            <a:endParaRPr lang="ru-RU" sz="1600" b="1" dirty="0" smtClean="0">
              <a:solidFill>
                <a:prstClr val="black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0" lvl="0" indent="0" algn="ctr">
              <a:spcBef>
                <a:spcPts val="0"/>
              </a:spcBef>
              <a:buNone/>
            </a:pPr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hlinkClick r:id="rId2"/>
              </a:rPr>
              <a:t>https://prvadm.ru/struktura-administracii/komitet-po-pravovoj-rabote-i-municipalnoj-sluzhbe/protivodejstvie-korrupcii/doklady-otchety-statisticheskaja-informacija</a:t>
            </a:r>
            <a:r>
              <a:rPr lang="en-US" sz="1600" b="1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hlinkClick r:id="rId2"/>
              </a:rPr>
              <a:t>/</a:t>
            </a:r>
            <a:endParaRPr lang="ru-RU" sz="1600" b="1" dirty="0" smtClean="0">
              <a:solidFill>
                <a:prstClr val="black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0" lvl="0" indent="0">
              <a:spcBef>
                <a:spcPts val="0"/>
              </a:spcBef>
              <a:buNone/>
            </a:pPr>
            <a:endParaRPr lang="ru-RU" sz="1600" b="1" dirty="0">
              <a:solidFill>
                <a:prstClr val="black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692696"/>
            <a:ext cx="4896544" cy="6165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8253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309320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Franklin Gothic Book" pitchFamily="34" charset="0"/>
                <a:cs typeface="Times New Roman" pitchFamily="18" charset="0"/>
              </a:rPr>
              <a:t>2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14435" y="836712"/>
            <a:ext cx="83075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3000" dirty="0" smtClean="0">
              <a:latin typeface="Times New Roman"/>
              <a:ea typeface="Calibri"/>
            </a:endParaRPr>
          </a:p>
          <a:p>
            <a:pPr algn="just"/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829038" y="2021595"/>
            <a:ext cx="1512168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3" y="1"/>
            <a:ext cx="81429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prstClr val="black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ПЛАН</a:t>
            </a:r>
          </a:p>
          <a:p>
            <a:pPr lvl="0" algn="ctr"/>
            <a:r>
              <a:rPr lang="ru-RU" b="1" dirty="0">
                <a:solidFill>
                  <a:prstClr val="black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МЕРОПРИЯТИЙ ПО ПРОТИВОДЕЙСТВИЮ КОРРУПЦИИ</a:t>
            </a:r>
          </a:p>
          <a:p>
            <a:pPr lvl="0" algn="ctr"/>
            <a:r>
              <a:rPr lang="ru-RU" b="1" dirty="0">
                <a:solidFill>
                  <a:prstClr val="black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В ГОРОДСКОМ ОКРУГЕ ПЕРВОУРАЛЬСК НА 2021 - 2024 ГОДЫ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7952" y="1298377"/>
            <a:ext cx="81578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УТВЕРЖДЕН РАСПОРЯЖЕНИЕМ ГЛАВЫ ГОРОДСКОГО ОКРУГА ПЕРВОУРАЛЬСК ОТ 24.12.2020 г. № 225 (в ред. распоряжений Главы городского округа Первоуральск от 25.06.2012 № 130, от 17.09.2021 № 194, от 29.12.2021 № 267) «ОБ </a:t>
            </a:r>
            <a:r>
              <a:rPr lang="ru-RU" dirty="0"/>
              <a:t>УТВЕРЖДЕНИИ </a:t>
            </a:r>
            <a:r>
              <a:rPr lang="ru-RU" dirty="0" smtClean="0"/>
              <a:t>ПЛАНА МЕРОПРИЯТИЙ </a:t>
            </a:r>
            <a:r>
              <a:rPr lang="ru-RU" dirty="0"/>
              <a:t>ПО ПРОТИВОДЕЙСТВИЮ </a:t>
            </a:r>
            <a:r>
              <a:rPr lang="ru-RU" dirty="0" smtClean="0"/>
              <a:t>КОРРУПЦИИВ </a:t>
            </a:r>
            <a:r>
              <a:rPr lang="ru-RU" dirty="0"/>
              <a:t>ГОРОДСКОМ ОКРУГЕ ПЕРВОУРАЛЬСК НА 2021 - 2024 ГОДЫ </a:t>
            </a:r>
            <a:r>
              <a:rPr lang="ru-RU" dirty="0" smtClean="0"/>
              <a:t>И ПЕРЕЧНЯ </a:t>
            </a:r>
            <a:r>
              <a:rPr lang="ru-RU" dirty="0"/>
              <a:t>ЦЕЛЕВЫХ ПОКАЗАТЕЛЕЙ ЭФФЕКТИВНОСТИ </a:t>
            </a:r>
            <a:r>
              <a:rPr lang="ru-RU" dirty="0" smtClean="0"/>
              <a:t>РЕАЛИЗАЦИИ ПЛАНА </a:t>
            </a:r>
            <a:r>
              <a:rPr lang="ru-RU" dirty="0"/>
              <a:t>МЕРОПРИЯТИЙ ПО ПРОТИВОДЕЙСТВИЮ </a:t>
            </a:r>
            <a:r>
              <a:rPr lang="ru-RU" dirty="0" smtClean="0"/>
              <a:t>КОРРУПЦИИ </a:t>
            </a:r>
          </a:p>
          <a:p>
            <a:pPr algn="ctr"/>
            <a:r>
              <a:rPr lang="ru-RU" dirty="0" smtClean="0"/>
              <a:t>В </a:t>
            </a:r>
            <a:r>
              <a:rPr lang="ru-RU" dirty="0"/>
              <a:t>ГОРОДСКОМ ОКРУГЕ ПЕРВОУРАЛЬСК </a:t>
            </a:r>
            <a:r>
              <a:rPr lang="ru-RU" dirty="0" smtClean="0"/>
              <a:t>НА </a:t>
            </a:r>
            <a:r>
              <a:rPr lang="ru-RU" dirty="0"/>
              <a:t>2021 - 2024 </a:t>
            </a:r>
            <a:r>
              <a:rPr lang="ru-RU" dirty="0" smtClean="0"/>
              <a:t>ГОДЫ</a:t>
            </a:r>
            <a:endParaRPr lang="ru-RU" dirty="0"/>
          </a:p>
        </p:txBody>
      </p:sp>
      <p:sp>
        <p:nvSpPr>
          <p:cNvPr id="9" name="Стрелка вниз 8"/>
          <p:cNvSpPr/>
          <p:nvPr/>
        </p:nvSpPr>
        <p:spPr>
          <a:xfrm>
            <a:off x="4142938" y="3717032"/>
            <a:ext cx="975889" cy="641685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314435" y="4614114"/>
            <a:ext cx="2241341" cy="5847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>
                <a:cs typeface="Aharoni" panose="02010803020104030203" pitchFamily="2" charset="-79"/>
              </a:defRPr>
            </a:lvl1pPr>
          </a:lstStyle>
          <a:p>
            <a:pPr algn="ctr"/>
            <a:r>
              <a:rPr lang="ru-RU" sz="1600" b="1" cap="all" dirty="0" smtClean="0">
                <a:solidFill>
                  <a:srgbClr val="FF0000"/>
                </a:solidFill>
                <a:latin typeface="Arial" pitchFamily="34" charset="0"/>
              </a:rPr>
              <a:t>Включает – 119 мероприятий </a:t>
            </a:r>
            <a:endParaRPr lang="ru-RU" sz="1600" b="1" cap="all" dirty="0">
              <a:solidFill>
                <a:srgbClr val="FF0000"/>
              </a:solidFill>
              <a:latin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347864" y="4614114"/>
            <a:ext cx="2808312" cy="83099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>
                <a:cs typeface="Aharoni" panose="02010803020104030203" pitchFamily="2" charset="-79"/>
              </a:defRPr>
            </a:lvl1pPr>
          </a:lstStyle>
          <a:p>
            <a:pPr algn="ctr"/>
            <a:r>
              <a:rPr lang="ru-RU" sz="1600" b="1" cap="all" dirty="0" smtClean="0">
                <a:solidFill>
                  <a:srgbClr val="FF0000"/>
                </a:solidFill>
                <a:latin typeface="Arial" pitchFamily="34" charset="0"/>
              </a:rPr>
              <a:t>ПО 15 направлениям антикоррупционной деятельности</a:t>
            </a:r>
            <a:endParaRPr lang="ru-RU" sz="1600" b="1" cap="all" dirty="0">
              <a:solidFill>
                <a:srgbClr val="FF0000"/>
              </a:solidFill>
              <a:latin typeface="Arial" pitchFamily="34" charset="0"/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2699792" y="4853062"/>
            <a:ext cx="432048" cy="360040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6522983" y="4614114"/>
            <a:ext cx="2387245" cy="132343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>
                <a:cs typeface="Aharoni" panose="02010803020104030203" pitchFamily="2" charset="-79"/>
              </a:defRPr>
            </a:lvl1pPr>
          </a:lstStyle>
          <a:p>
            <a:pPr algn="ctr"/>
            <a:r>
              <a:rPr lang="ru-RU" sz="1600" b="1" cap="all" dirty="0" smtClean="0">
                <a:solidFill>
                  <a:srgbClr val="FF0000"/>
                </a:solidFill>
                <a:latin typeface="Arial" pitchFamily="34" charset="0"/>
              </a:rPr>
              <a:t>Включает 11 целевых показателей реализации плана</a:t>
            </a:r>
            <a:endParaRPr lang="ru-RU" sz="1600" b="1" cap="all" dirty="0">
              <a:solidFill>
                <a:srgbClr val="FF0000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309320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Franklin Gothic Book" pitchFamily="34" charset="0"/>
                <a:cs typeface="Times New Roman" pitchFamily="18" charset="0"/>
              </a:rPr>
              <a:t>2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14435" y="836712"/>
            <a:ext cx="83075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3000" dirty="0" smtClean="0">
              <a:latin typeface="Times New Roman"/>
              <a:ea typeface="Calibri"/>
            </a:endParaRPr>
          </a:p>
          <a:p>
            <a:pPr algn="just"/>
            <a:endParaRPr lang="ru-RU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4152228" y="2185083"/>
            <a:ext cx="4413902" cy="10772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>
                <a:cs typeface="Aharoni" panose="02010803020104030203" pitchFamily="2" charset="-79"/>
              </a:defRPr>
            </a:lvl1pPr>
          </a:lstStyle>
          <a:p>
            <a:pPr algn="ctr"/>
            <a:r>
              <a:rPr lang="ru-RU" sz="1600" b="1" cap="all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Заседание Комиссия </a:t>
            </a:r>
            <a:r>
              <a:rPr lang="ru-RU" sz="1600" b="1" cap="all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 координации работы по противодействию коррупции </a:t>
            </a:r>
          </a:p>
          <a:p>
            <a:pPr algn="ctr"/>
            <a:r>
              <a:rPr lang="ru-RU" sz="1600" b="1" cap="all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городском округе </a:t>
            </a:r>
            <a:r>
              <a:rPr lang="ru-RU" sz="1600" b="1" cap="all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первоуральск</a:t>
            </a:r>
            <a:r>
              <a:rPr lang="ru-RU" sz="1600" b="1" cap="all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</a:t>
            </a:r>
            <a:endParaRPr lang="ru-RU" sz="1600" b="1" cap="all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717114" y="6262573"/>
            <a:ext cx="1512168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-21391"/>
            <a:ext cx="84424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91746" y="86033"/>
            <a:ext cx="821800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prstClr val="black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ОБЕСПЕЧЕНЕИ </a:t>
            </a:r>
            <a:r>
              <a:rPr lang="ru-RU" sz="1600" b="1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ДЕЯТЕЛЬНОСТИ </a:t>
            </a:r>
            <a:r>
              <a:rPr lang="ru-RU" sz="1600" b="1" dirty="0">
                <a:solidFill>
                  <a:prstClr val="black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КОМИССИИ ПО КООРДИНАЦИИ РАБОТЫ ПО ПРОТИВОДЕЙСТВИЮ </a:t>
            </a:r>
            <a:r>
              <a:rPr lang="ru-RU" sz="1600" b="1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КОРРУПЦИИ В ГОРОДСКОМ ОКРУГЕ ПЕРВОУРАЛЬСК</a:t>
            </a:r>
            <a:endParaRPr lang="ru-RU" sz="1600" b="1" dirty="0">
              <a:solidFill>
                <a:prstClr val="black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2030" y="1038423"/>
            <a:ext cx="4272576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>
                <a:cs typeface="Aharoni" panose="02010803020104030203" pitchFamily="2" charset="-79"/>
              </a:defRPr>
            </a:lvl1pPr>
          </a:lstStyle>
          <a:p>
            <a:pPr algn="ctr"/>
            <a:r>
              <a:rPr lang="ru-RU" b="1" cap="all" dirty="0" smtClean="0">
                <a:solidFill>
                  <a:schemeClr val="tx1"/>
                </a:solidFill>
                <a:latin typeface="Arial" pitchFamily="34" charset="0"/>
              </a:rPr>
              <a:t>План работы комиссии</a:t>
            </a:r>
            <a:endParaRPr lang="ru-RU" b="1" cap="all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203451" y="4149080"/>
            <a:ext cx="1849839" cy="740662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solidFill>
              <a:schemeClr val="accent2">
                <a:lumMod val="40000"/>
                <a:lumOff val="60000"/>
              </a:schemeClr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ЗАСЕДАНИЕ </a:t>
            </a:r>
            <a:r>
              <a:rPr lang="ru-RU" sz="1400" kern="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11</a:t>
            </a: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.04.2023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6660232" y="4149081"/>
            <a:ext cx="1905700" cy="740661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solidFill>
              <a:schemeClr val="accent2">
                <a:lumMod val="40000"/>
                <a:lumOff val="60000"/>
              </a:schemeClr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ЗАСЕДАНИЕ </a:t>
            </a:r>
            <a:r>
              <a:rPr lang="ru-RU" sz="1400" kern="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07</a:t>
            </a: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.07.2023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4203451" y="5101625"/>
            <a:ext cx="1888261" cy="71874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solidFill>
              <a:schemeClr val="accent2">
                <a:lumMod val="40000"/>
                <a:lumOff val="60000"/>
              </a:schemeClr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ЗАСЕДАНИЕ </a:t>
            </a:r>
            <a:r>
              <a:rPr lang="ru-RU" sz="1400" kern="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.10.2023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6660232" y="5101626"/>
            <a:ext cx="1926166" cy="71874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solidFill>
              <a:schemeClr val="accent2">
                <a:lumMod val="40000"/>
                <a:lumOff val="60000"/>
              </a:schemeClr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ЗАСЕДАНИЕ 27.12.2023</a:t>
            </a:r>
          </a:p>
        </p:txBody>
      </p:sp>
      <p:sp>
        <p:nvSpPr>
          <p:cNvPr id="37" name="Стрелка вниз 36"/>
          <p:cNvSpPr/>
          <p:nvPr/>
        </p:nvSpPr>
        <p:spPr>
          <a:xfrm>
            <a:off x="6000493" y="1556792"/>
            <a:ext cx="659739" cy="601229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4658" y="3789040"/>
            <a:ext cx="342915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b="1" dirty="0" smtClean="0">
                <a:solidFill>
                  <a:prstClr val="black"/>
                </a:solidFill>
              </a:rPr>
              <a:t>Информация о деятельности комиссии размещена на официальном сайте Администрации городского округа Первоуральск </a:t>
            </a:r>
            <a:r>
              <a:rPr lang="en-US" sz="1400" b="1" dirty="0" smtClean="0">
                <a:solidFill>
                  <a:srgbClr val="FF0000"/>
                </a:solidFill>
              </a:rPr>
              <a:t>https</a:t>
            </a:r>
            <a:r>
              <a:rPr lang="en-US" sz="1400" b="1" dirty="0">
                <a:solidFill>
                  <a:srgbClr val="FF0000"/>
                </a:solidFill>
              </a:rPr>
              <a:t>://prvadm.ru/struktura-administracii/komitet-po-pravovoj-rabote-i-municipalnoj-sluzhbe/protivodejstvie-korrupcii/komissija-po-koordinacii-raboty-po-protivodejstviju-korrupcii/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18" name="Стрелка вниз 17"/>
          <p:cNvSpPr/>
          <p:nvPr/>
        </p:nvSpPr>
        <p:spPr>
          <a:xfrm>
            <a:off x="6002911" y="3428998"/>
            <a:ext cx="712536" cy="614649"/>
          </a:xfrm>
          <a:prstGeom prst="downArrow">
            <a:avLst>
              <a:gd name="adj1" fmla="val 50000"/>
              <a:gd name="adj2" fmla="val 51871"/>
            </a:avLst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 descr="C:\Users\just01\Desktop\WhatsApp-Image-2023-12-27-at-15.10.01-1-768x576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39" y="887044"/>
            <a:ext cx="3677306" cy="2757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374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309320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prstClr val="white"/>
                </a:solidFill>
                <a:latin typeface="Franklin Gothic Book" pitchFamily="34" charset="0"/>
                <a:cs typeface="Times New Roman" pitchFamily="18" charset="0"/>
              </a:rPr>
              <a:t>2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42638" y="801591"/>
            <a:ext cx="83075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3000" dirty="0" smtClean="0">
              <a:solidFill>
                <a:prstClr val="black"/>
              </a:solidFill>
              <a:latin typeface="Times New Roman"/>
              <a:ea typeface="Calibri"/>
            </a:endParaRPr>
          </a:p>
          <a:p>
            <a:pPr algn="just"/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829038" y="2021595"/>
            <a:ext cx="1512168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47886"/>
            <a:ext cx="84424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1" y="497"/>
            <a:ext cx="877067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 СОВЕРШЕНСТВОВАНИЕ 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НОРМАТИВНОГО ПРАВОВОГО ОБЕСПЕЧЕНИЯ ДЕЯТЕЛЬНОСТИ ПО ПРОТИВОДЕЙСТВИЮ КОРРУПЦИИ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7889" y="865390"/>
            <a:ext cx="3960441" cy="1169551"/>
          </a:xfrm>
          <a:prstGeom prst="rect">
            <a:avLst/>
          </a:prstGeom>
          <a:solidFill>
            <a:schemeClr val="bg1">
              <a:lumMod val="95000"/>
            </a:schemeClr>
          </a:solidFill>
          <a:ln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latin typeface="Arial" pitchFamily="34" charset="0"/>
                <a:cs typeface="Arial" pitchFamily="34" charset="0"/>
              </a:rPr>
              <a:t>Анализ нормативных правовых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актов, 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в целях приведения их в соответствие с законодательством Российской Федерации и Свердловской области по противодействию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коррупции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85750" y="2768620"/>
            <a:ext cx="3294724" cy="830997"/>
          </a:xfrm>
          <a:prstGeom prst="rect">
            <a:avLst/>
          </a:prstGeom>
          <a:solidFill>
            <a:schemeClr val="bg1">
              <a:lumMod val="95000"/>
            </a:schemeClr>
          </a:solidFill>
          <a:ln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fontAlgn="auto">
              <a:spcAft>
                <a:spcPts val="0"/>
              </a:spcAft>
            </a:pPr>
            <a:r>
              <a:rPr lang="ru-RU" sz="16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</a:t>
            </a:r>
            <a:r>
              <a:rPr lang="ru-RU" sz="1600" b="1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ринято  </a:t>
            </a:r>
            <a:r>
              <a:rPr lang="ru-RU" sz="1600" b="1" dirty="0" smtClean="0">
                <a:solidFill>
                  <a:srgbClr val="FF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18</a:t>
            </a:r>
            <a:r>
              <a:rPr lang="ru-RU" sz="1600" b="1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ru-RU" sz="1600" b="1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муниципальных НПА в </a:t>
            </a:r>
            <a:r>
              <a:rPr lang="ru-RU" sz="16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сфере противодействия </a:t>
            </a:r>
            <a:r>
              <a:rPr lang="ru-RU" sz="1600" b="1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коррупции</a:t>
            </a:r>
            <a:endParaRPr lang="ru-RU" sz="1600" b="1" dirty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48064" y="895072"/>
            <a:ext cx="3294724" cy="1323439"/>
          </a:xfrm>
          <a:prstGeom prst="rect">
            <a:avLst/>
          </a:prstGeom>
          <a:solidFill>
            <a:schemeClr val="bg1">
              <a:lumMod val="95000"/>
            </a:schemeClr>
          </a:solidFill>
          <a:ln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fontAlgn="auto">
              <a:spcAft>
                <a:spcPts val="0"/>
              </a:spcAft>
            </a:pPr>
            <a:r>
              <a:rPr lang="ru-RU" sz="1600" b="1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Юридические службы Администрации городского округа Первоуральск, аппарата Первоуральской городской Думы</a:t>
            </a:r>
            <a:endParaRPr lang="ru-RU" sz="1600" b="1" dirty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  <p:sp>
        <p:nvSpPr>
          <p:cNvPr id="2" name="Стрелка вправо 1"/>
          <p:cNvSpPr/>
          <p:nvPr/>
        </p:nvSpPr>
        <p:spPr>
          <a:xfrm>
            <a:off x="4585122" y="1556792"/>
            <a:ext cx="417643" cy="360040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dk1"/>
              </a:solidFill>
            </a:endParaRPr>
          </a:p>
        </p:txBody>
      </p:sp>
      <p:pic>
        <p:nvPicPr>
          <p:cNvPr id="1026" name="Picture 2" descr="https://pharmvestnik.ru/apps/fv/assets/files/content/news/742/74213/fron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59" y="2348272"/>
            <a:ext cx="3923928" cy="3079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низ 5"/>
          <p:cNvSpPr/>
          <p:nvPr/>
        </p:nvSpPr>
        <p:spPr>
          <a:xfrm>
            <a:off x="6795426" y="2348880"/>
            <a:ext cx="440870" cy="360040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dk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356036" y="4225561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400" dirty="0">
                <a:solidFill>
                  <a:prstClr val="black"/>
                </a:solidFill>
                <a:latin typeface="Arial" pitchFamily="34" charset="0"/>
                <a:ea typeface="Times New Roman"/>
                <a:cs typeface="Arial" pitchFamily="34" charset="0"/>
              </a:rPr>
              <a:t>Муниципальные нормативно - правовые размещены на официальном сайте городского округа Первоуральск в разделе «Противодействие коррупции»</a:t>
            </a:r>
            <a:r>
              <a:rPr lang="en-US" sz="1400" dirty="0">
                <a:solidFill>
                  <a:prstClr val="black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en-US" sz="1400" b="1" dirty="0">
                <a:solidFill>
                  <a:prstClr val="black"/>
                </a:solidFill>
                <a:latin typeface="Arial" pitchFamily="34" charset="0"/>
                <a:ea typeface="Times New Roman"/>
                <a:cs typeface="Arial" pitchFamily="34" charset="0"/>
                <a:hlinkClick r:id="rId4"/>
              </a:rPr>
              <a:t>https://prvadm.ru/struktura-administracii/komitet-po-pravovoj-rabote-i-municipalnoj-sluzhbe/protivodejstvie-korrupcii/normativnye-pravovye-i-inye-akty-v-sfere-protivodejstvija-korrupcii/normativno-pravovye-akty-gorodskogo-okruga-pervouralsk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705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309320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Franklin Gothic Book" pitchFamily="34" charset="0"/>
                <a:cs typeface="Times New Roman" pitchFamily="18" charset="0"/>
              </a:rPr>
              <a:t>5</a:t>
            </a:r>
            <a:endParaRPr lang="ru-RU" sz="1600" b="1" dirty="0">
              <a:solidFill>
                <a:schemeClr val="bg1"/>
              </a:solidFill>
              <a:latin typeface="Franklin Gothic Book" pitchFamily="34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3937" y="797242"/>
            <a:ext cx="83075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3000" dirty="0" smtClean="0">
              <a:latin typeface="Times New Roman"/>
              <a:ea typeface="Calibri"/>
            </a:endParaRPr>
          </a:p>
          <a:p>
            <a:pPr algn="just"/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9710" y="120512"/>
            <a:ext cx="898429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00" b="1" dirty="0" smtClean="0">
                <a:latin typeface="Arial" pitchFamily="34" charset="0"/>
                <a:cs typeface="Arial" pitchFamily="34" charset="0"/>
              </a:rPr>
              <a:t>2. ПОВЫШЕНИЕ РЕЗУЛЬТАТИВНОСТИ АНТИКОРРУПЦИОННОЙ ЭКСПЕРТИЗЫ НОРМАТИВНЫХ ПРАВОВЫХ АКТОВ ГОРОДСКОГО ОКРУГА ПЕРВОУРАЛЬСК И ИХ ПРОЕКТОВ</a:t>
            </a:r>
            <a:endParaRPr lang="ru-RU" sz="15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458008" y="1595978"/>
            <a:ext cx="1788423" cy="1407194"/>
          </a:xfrm>
          <a:prstGeom prst="rightArrow">
            <a:avLst>
              <a:gd name="adj1" fmla="val 50000"/>
              <a:gd name="adj2" fmla="val 45846"/>
            </a:avLst>
          </a:prstGeom>
          <a:solidFill>
            <a:schemeClr val="bg1">
              <a:lumMod val="8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dk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14037" y="2095951"/>
            <a:ext cx="1734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экспертиза</a:t>
            </a:r>
            <a:endParaRPr lang="ru-RU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651663" y="4500740"/>
            <a:ext cx="1832106" cy="954107"/>
          </a:xfrm>
          <a:prstGeom prst="rect">
            <a:avLst/>
          </a:prstGeom>
          <a:solidFill>
            <a:schemeClr val="bg1">
              <a:lumMod val="95000"/>
            </a:schemeClr>
          </a:solidFill>
          <a:ln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1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14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заключение</a:t>
            </a:r>
            <a:r>
              <a:rPr lang="ru-RU" sz="14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 выявлении </a:t>
            </a:r>
            <a:r>
              <a:rPr lang="ru-RU" sz="1400" b="1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коррупциогенных</a:t>
            </a:r>
            <a:r>
              <a:rPr lang="ru-RU" sz="14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факторов</a:t>
            </a:r>
            <a:endParaRPr lang="ru-RU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868144" y="3466634"/>
            <a:ext cx="2808312" cy="646331"/>
          </a:xfrm>
          <a:prstGeom prst="rect">
            <a:avLst/>
          </a:prstGeom>
          <a:solidFill>
            <a:schemeClr val="bg1"/>
          </a:solidFill>
          <a:ln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ГЛАВНОЕ УПРАВЛЕНИЕ  МИНЮСТА РОССИИ ПО СВЕРДЛОВСКОЙ ОБЛАСТИ</a:t>
            </a:r>
            <a:endParaRPr lang="ru-RU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67543" y="3448169"/>
            <a:ext cx="2304257" cy="769441"/>
          </a:xfrm>
          <a:prstGeom prst="rect">
            <a:avLst/>
          </a:prstGeom>
          <a:solidFill>
            <a:schemeClr val="bg1">
              <a:lumMod val="95000"/>
            </a:schemeClr>
          </a:solidFill>
          <a:ln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11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ЮРИДИЧЕСКИЕ СЛУЖБЫ  АДМИНИСТРАЦИИ, ПЕРВОУРАЛЬСКОЙ ГОРОДСКОЙ ДУМЫ</a:t>
            </a:r>
            <a:endParaRPr lang="ru-RU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75656" y="6016932"/>
            <a:ext cx="34320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b="1" i="1" dirty="0" err="1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коррупциогенные</a:t>
            </a:r>
            <a:r>
              <a:rPr lang="ru-RU" sz="1600" b="1" i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факторы </a:t>
            </a:r>
            <a:r>
              <a:rPr lang="ru-RU" sz="16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устранены</a:t>
            </a:r>
            <a:endParaRPr lang="ru-RU" sz="16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092959" y="1896437"/>
            <a:ext cx="29418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144 проектов </a:t>
            </a:r>
            <a:r>
              <a:rPr lang="ru-RU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нормативно – правовых </a:t>
            </a:r>
            <a:r>
              <a:rPr lang="ru-RU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актов (100%)</a:t>
            </a:r>
            <a:endParaRPr lang="ru-RU" b="1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431590" y="3466634"/>
            <a:ext cx="2136804" cy="492443"/>
          </a:xfrm>
          <a:prstGeom prst="rect">
            <a:avLst/>
          </a:prstGeom>
          <a:solidFill>
            <a:schemeClr val="bg1">
              <a:lumMod val="95000"/>
            </a:schemeClr>
          </a:solidFill>
          <a:ln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13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ПРОКУРАТУРА   </a:t>
            </a:r>
          </a:p>
          <a:p>
            <a:pPr lvl="0" algn="ctr"/>
            <a:r>
              <a:rPr lang="ru-RU" sz="13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Г. ПЕРВОУРАЛЬСКА</a:t>
            </a:r>
            <a:endParaRPr lang="ru-RU" sz="13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563889" y="4458055"/>
            <a:ext cx="1872208" cy="1384995"/>
          </a:xfrm>
          <a:prstGeom prst="rect">
            <a:avLst/>
          </a:prstGeom>
          <a:solidFill>
            <a:schemeClr val="bg1">
              <a:lumMod val="95000"/>
            </a:schemeClr>
          </a:solidFill>
          <a:ln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14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 актов прокурорского реагирования </a:t>
            </a:r>
            <a:r>
              <a:rPr lang="ru-RU" sz="14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 устранении </a:t>
            </a:r>
            <a:r>
              <a:rPr lang="ru-RU" sz="1400" b="1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коррупциогенных</a:t>
            </a:r>
            <a:r>
              <a:rPr lang="ru-RU" sz="14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факторов</a:t>
            </a:r>
            <a:endParaRPr lang="ru-RU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893176" y="4450909"/>
            <a:ext cx="2808312" cy="523220"/>
          </a:xfrm>
          <a:prstGeom prst="rect">
            <a:avLst/>
          </a:prstGeom>
          <a:solidFill>
            <a:schemeClr val="bg1">
              <a:lumMod val="95000"/>
            </a:schemeClr>
          </a:solidFill>
          <a:ln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1400" b="1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коррупциогенные</a:t>
            </a:r>
            <a:r>
              <a:rPr lang="ru-RU" sz="14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факторы </a:t>
            </a:r>
            <a:r>
              <a:rPr lang="ru-RU" sz="14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выявлены</a:t>
            </a:r>
            <a:endParaRPr lang="ru-RU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2411760" y="5518715"/>
            <a:ext cx="940763" cy="468052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dk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580112" y="1895464"/>
            <a:ext cx="324035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ru-RU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проекта о внесении изменений в Устав городского округа </a:t>
            </a:r>
            <a:r>
              <a:rPr lang="ru-RU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ервоуральск </a:t>
            </a:r>
            <a:endParaRPr lang="ru-RU" b="1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663177" y="4245977"/>
            <a:ext cx="0" cy="23324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547712" y="3959077"/>
            <a:ext cx="0" cy="4664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7362997" y="4115172"/>
            <a:ext cx="0" cy="3428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371248" y="797242"/>
            <a:ext cx="8352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i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Обобщение результатов антикоррупционной экспертизы </a:t>
            </a:r>
          </a:p>
          <a:p>
            <a:pPr lvl="0" algn="ctr"/>
            <a:r>
              <a:rPr lang="ru-RU" sz="2000" b="1" i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нормативных правовых актов и  их проектов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2699792" y="2918883"/>
            <a:ext cx="1182899" cy="353820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dk1"/>
              </a:solidFill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6608842" y="3082723"/>
            <a:ext cx="754156" cy="353820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872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309320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Franklin Gothic Book" pitchFamily="34" charset="0"/>
                <a:cs typeface="Times New Roman" pitchFamily="18" charset="0"/>
              </a:rPr>
              <a:t>5</a:t>
            </a:r>
            <a:endParaRPr lang="ru-RU" sz="1600" b="1" dirty="0">
              <a:solidFill>
                <a:schemeClr val="bg1"/>
              </a:solidFill>
              <a:latin typeface="Franklin Gothic Book" pitchFamily="34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4435" y="836712"/>
            <a:ext cx="83075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3000" dirty="0" smtClean="0">
              <a:latin typeface="Times New Roman"/>
              <a:ea typeface="Calibri"/>
            </a:endParaRPr>
          </a:p>
          <a:p>
            <a:pPr algn="just"/>
            <a:endParaRPr lang="ru-RU" sz="24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187624" y="1777106"/>
            <a:ext cx="6840760" cy="57235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2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      ОРГАНЫ МЕСТНОГО САМОУПРАВЛЕНИЯ</a:t>
            </a:r>
            <a:endParaRPr lang="ru-RU" sz="2000" b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Выгнутая влево стрелка 4"/>
          <p:cNvSpPr/>
          <p:nvPr/>
        </p:nvSpPr>
        <p:spPr>
          <a:xfrm>
            <a:off x="861823" y="2428588"/>
            <a:ext cx="1105290" cy="1084796"/>
          </a:xfrm>
          <a:prstGeom prst="curved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2">
                <a:lumMod val="25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103513" y="116631"/>
            <a:ext cx="939653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00" b="1" dirty="0" smtClean="0">
                <a:latin typeface="Arial" pitchFamily="34" charset="0"/>
                <a:cs typeface="Arial" pitchFamily="34" charset="0"/>
              </a:rPr>
              <a:t>2. ПОВЫШЕНИЕ РЕЗУЛЬТАТИВНОСТИ  АНТИКОРРУПЦИОННОЙ ЭКСПЕРТИЗЫ </a:t>
            </a:r>
          </a:p>
          <a:p>
            <a:pPr algn="ctr"/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НОРМАТИВНО – ПРАВОВЫХ АКТОВ ГОРОДСКОГО ОКРУГА ПЕРВОУРАЛЬСК И ИХ ПРОЕКТОВ</a:t>
            </a:r>
            <a:endParaRPr lang="ru-RU" sz="15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000691" y="2440724"/>
            <a:ext cx="4736557" cy="1554272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>
                <a:cs typeface="Aharoni" panose="02010803020104030203" pitchFamily="2" charset="-79"/>
              </a:defRPr>
            </a:lvl1pPr>
          </a:lstStyle>
          <a:p>
            <a:pPr algn="ctr"/>
            <a:r>
              <a:rPr lang="ru-RU" sz="1400" b="1" dirty="0" smtClean="0">
                <a:latin typeface="Arial" pitchFamily="34" charset="0"/>
                <a:ea typeface="Times New Roman"/>
                <a:cs typeface="Arial" pitchFamily="34" charset="0"/>
              </a:rPr>
              <a:t>Размещение проектов  нормативных </a:t>
            </a:r>
            <a:r>
              <a:rPr lang="ru-RU" sz="1400" b="1" dirty="0">
                <a:latin typeface="Arial" pitchFamily="34" charset="0"/>
                <a:ea typeface="Times New Roman"/>
                <a:cs typeface="Arial" pitchFamily="34" charset="0"/>
              </a:rPr>
              <a:t>правовых </a:t>
            </a:r>
            <a:r>
              <a:rPr lang="ru-RU" sz="1400" b="1" dirty="0" smtClean="0">
                <a:latin typeface="Arial" pitchFamily="34" charset="0"/>
                <a:ea typeface="Times New Roman"/>
                <a:cs typeface="Arial" pitchFamily="34" charset="0"/>
              </a:rPr>
              <a:t>актов проведения независимой антикоррупционной экспертизы:</a:t>
            </a:r>
          </a:p>
          <a:p>
            <a:pPr algn="ctr"/>
            <a:r>
              <a:rPr lang="en-US" sz="1400" b="1" dirty="0">
                <a:latin typeface="Arial" pitchFamily="34" charset="0"/>
                <a:ea typeface="Times New Roman"/>
                <a:cs typeface="Arial" pitchFamily="34" charset="0"/>
                <a:hlinkClick r:id="rId2"/>
              </a:rPr>
              <a:t>https://prvadm.ru/nezavisimaja-jekspertiza</a:t>
            </a:r>
            <a:r>
              <a:rPr lang="en-US" sz="1100" b="1" dirty="0" smtClean="0">
                <a:latin typeface="Arial" pitchFamily="34" charset="0"/>
                <a:ea typeface="Times New Roman"/>
                <a:cs typeface="Arial" pitchFamily="34" charset="0"/>
                <a:hlinkClick r:id="rId2"/>
              </a:rPr>
              <a:t>/</a:t>
            </a:r>
            <a:endParaRPr lang="ru-RU" sz="1100" b="1" dirty="0" smtClean="0">
              <a:latin typeface="Arial" pitchFamily="34" charset="0"/>
              <a:ea typeface="Times New Roman"/>
              <a:cs typeface="Arial" pitchFamily="34" charset="0"/>
            </a:endParaRPr>
          </a:p>
          <a:p>
            <a:pPr algn="ctr"/>
            <a:endParaRPr lang="ru-RU" sz="1100" b="1" dirty="0" smtClean="0">
              <a:latin typeface="Arial" pitchFamily="34" charset="0"/>
              <a:ea typeface="Times New Roman"/>
              <a:cs typeface="Arial" pitchFamily="34" charset="0"/>
            </a:endParaRPr>
          </a:p>
          <a:p>
            <a:pPr algn="ctr"/>
            <a:r>
              <a:rPr lang="ru-RU" sz="1100" b="1" dirty="0" smtClean="0"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en-US" sz="1400" b="1" dirty="0">
                <a:latin typeface="Arial" pitchFamily="34" charset="0"/>
                <a:ea typeface="Times New Roman"/>
                <a:cs typeface="Arial" pitchFamily="34" charset="0"/>
                <a:hlinkClick r:id="rId3"/>
              </a:rPr>
              <a:t>https://</a:t>
            </a:r>
            <a:r>
              <a:rPr lang="en-US" sz="1400" b="1" dirty="0" smtClean="0">
                <a:latin typeface="Arial" pitchFamily="34" charset="0"/>
                <a:ea typeface="Times New Roman"/>
                <a:cs typeface="Arial" pitchFamily="34" charset="0"/>
                <a:hlinkClick r:id="rId3"/>
              </a:rPr>
              <a:t>www.prvduma.ru/ezavisimiya-ekspertiza-2023.html</a:t>
            </a:r>
            <a:r>
              <a:rPr lang="ru-RU" sz="1100" b="1" dirty="0" smtClean="0"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endParaRPr lang="ru-RU" sz="1100" b="1" dirty="0">
              <a:solidFill>
                <a:srgbClr val="FF0000"/>
              </a:solidFill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9022" y="838171"/>
            <a:ext cx="88474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i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Ведение учета  и обобщение результатов независимой антикоррупционной экспертизы 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7236296" y="2762675"/>
            <a:ext cx="203127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srgbClr val="FF0000"/>
                </a:solidFill>
              </a:rPr>
              <a:t>144 проектов НПА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направлено на независимую экспертизу </a:t>
            </a:r>
            <a:r>
              <a:rPr lang="ru-RU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(100%)</a:t>
            </a:r>
            <a:endParaRPr lang="ru-RU" sz="1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"/>
          <p:cNvSpPr>
            <a:spLocks noChangeArrowheads="1"/>
          </p:cNvSpPr>
          <p:nvPr/>
        </p:nvSpPr>
        <p:spPr bwMode="auto">
          <a:xfrm>
            <a:off x="1187624" y="15014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34739" y="4509120"/>
            <a:ext cx="2913471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 г. – 4 заключения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независимого эксперта (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Чуприянов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В.Н.) по результатам проведения независимой антикоррупционной экспертизы проектов НПА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Стрелка вправо 12"/>
          <p:cNvSpPr/>
          <p:nvPr/>
        </p:nvSpPr>
        <p:spPr>
          <a:xfrm>
            <a:off x="6804248" y="3119962"/>
            <a:ext cx="432048" cy="393422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2">
                <a:lumMod val="25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189881" y="4524471"/>
            <a:ext cx="2773247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 г. – 1 заключение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независимого эксперта (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Чуприянов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В.Н.) по результатам проведения независимой антикоррупционной экспертизы проектов НПА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230351" y="4509120"/>
            <a:ext cx="261345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3203848" y="4472345"/>
            <a:ext cx="278181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6355065" y="4493610"/>
            <a:ext cx="255516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6156176" y="4594126"/>
            <a:ext cx="2880321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2023 г. – </a:t>
            </a:r>
            <a:r>
              <a:rPr lang="ru-RU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заключения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независимого эксперта (Мельникова О.А.) по результатам проведения независимой антикоррупционной экспертизы проектов НПА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176942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309320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Franklin Gothic Book" pitchFamily="34" charset="0"/>
                <a:cs typeface="Times New Roman" pitchFamily="18" charset="0"/>
              </a:rPr>
              <a:t>7</a:t>
            </a:r>
            <a:endParaRPr lang="ru-RU" sz="1600" b="1" dirty="0">
              <a:solidFill>
                <a:schemeClr val="bg1"/>
              </a:solidFill>
              <a:latin typeface="Franklin Gothic Book" pitchFamily="34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8903" y="1201859"/>
            <a:ext cx="83075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3000" dirty="0" smtClean="0">
              <a:latin typeface="Times New Roman"/>
              <a:ea typeface="Calibri"/>
            </a:endParaRPr>
          </a:p>
          <a:p>
            <a:pPr algn="just"/>
            <a:endParaRPr lang="ru-RU" sz="24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85201" y="-21591"/>
            <a:ext cx="82536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Arial" pitchFamily="34" charset="0"/>
                <a:cs typeface="Arial" pitchFamily="34" charset="0"/>
              </a:rPr>
              <a:t>3. СОВЕРШЕНСТВОВАНИЕ РАБОТЫ ПО ПРОФИЛАКТИКЕ КОРРУПЦИОННЫХ И ИНЫХ ПРАВОНАРУШЕНИЙ В СИСТЕМЕ КАДРОВОЙ РАБОТЫ</a:t>
            </a:r>
            <a:endParaRPr lang="ru-RU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4255" y="5770728"/>
            <a:ext cx="37577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000" b="1" dirty="0" smtClean="0">
                <a:latin typeface="Arial" pitchFamily="34" charset="0"/>
                <a:ea typeface="Times New Roman"/>
                <a:cs typeface="Arial" pitchFamily="34" charset="0"/>
              </a:rPr>
              <a:t>Количество муниципальных служащих, представивших сведения о доходах</a:t>
            </a:r>
            <a:endParaRPr lang="ru-RU" sz="10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9897" y="523220"/>
            <a:ext cx="81086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i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Представление сведений </a:t>
            </a:r>
            <a:r>
              <a:rPr lang="ru-RU" sz="2000" b="1" i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о доходах, расходах, об имуществе и обязательствах имущественного характера</a:t>
            </a:r>
            <a:endParaRPr lang="ru-RU" sz="2000" b="1" i="1" dirty="0">
              <a:solidFill>
                <a:schemeClr val="accent1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586" y="5940005"/>
            <a:ext cx="83354" cy="72008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142586" y="6273316"/>
            <a:ext cx="83354" cy="7200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141416" y="6563745"/>
            <a:ext cx="83354" cy="7200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67383" y="6109265"/>
            <a:ext cx="35416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1" dirty="0">
                <a:latin typeface="Arial" pitchFamily="34" charset="0"/>
                <a:ea typeface="Times New Roman"/>
                <a:cs typeface="Arial" pitchFamily="34" charset="0"/>
              </a:rPr>
              <a:t>Проведено проверок достоверности представленных сведений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368903" y="1286210"/>
            <a:ext cx="40300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 smtClean="0">
                <a:latin typeface="Arial" pitchFamily="34" charset="0"/>
                <a:ea typeface="Times New Roman"/>
                <a:cs typeface="Arial" pitchFamily="34" charset="0"/>
              </a:rPr>
              <a:t>МУНИЦИПАЛЬНЫЕ СЛУЖАЩИЕ</a:t>
            </a:r>
            <a:endParaRPr lang="ru-RU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4780620" y="5781180"/>
            <a:ext cx="37577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000" b="1" dirty="0" smtClean="0">
                <a:latin typeface="Arial" pitchFamily="34" charset="0"/>
                <a:ea typeface="Times New Roman"/>
                <a:cs typeface="Arial" pitchFamily="34" charset="0"/>
              </a:rPr>
              <a:t>Количество муниципальных служащих, представивших сведения о доходах</a:t>
            </a:r>
            <a:endParaRPr lang="ru-RU" sz="10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4440495" y="5945231"/>
            <a:ext cx="83354" cy="72008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4440495" y="6278542"/>
            <a:ext cx="83354" cy="7200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4439325" y="6568971"/>
            <a:ext cx="83354" cy="7200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4752164" y="6145269"/>
            <a:ext cx="35416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1" dirty="0">
                <a:latin typeface="Arial" pitchFamily="34" charset="0"/>
                <a:ea typeface="Times New Roman"/>
                <a:cs typeface="Arial" pitchFamily="34" charset="0"/>
              </a:rPr>
              <a:t>Проведено проверок достоверности представленных сведений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4796685" y="6512642"/>
            <a:ext cx="230425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000" b="1" dirty="0" smtClean="0">
                <a:latin typeface="Arial" pitchFamily="34" charset="0"/>
                <a:ea typeface="Times New Roman"/>
                <a:cs typeface="Arial" pitchFamily="34" charset="0"/>
              </a:rPr>
              <a:t>Привлечено к ответственности</a:t>
            </a:r>
            <a:endParaRPr lang="ru-RU" sz="10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892" y="1916832"/>
            <a:ext cx="1653820" cy="17465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085" y="1916832"/>
            <a:ext cx="1661548" cy="17465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2219" y="3861048"/>
            <a:ext cx="1661548" cy="17381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731" y="1840450"/>
            <a:ext cx="1718542" cy="18229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0844" y="1840448"/>
            <a:ext cx="1710511" cy="18229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5512" y="3861048"/>
            <a:ext cx="1728192" cy="17381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" name="Прямоугольник 63"/>
          <p:cNvSpPr/>
          <p:nvPr/>
        </p:nvSpPr>
        <p:spPr>
          <a:xfrm>
            <a:off x="444560" y="6476638"/>
            <a:ext cx="395799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000" b="1" dirty="0" smtClean="0">
                <a:latin typeface="Arial" pitchFamily="34" charset="0"/>
                <a:ea typeface="Times New Roman"/>
                <a:cs typeface="Arial" pitchFamily="34" charset="0"/>
              </a:rPr>
              <a:t>Привлечено к ответственности</a:t>
            </a:r>
            <a:endParaRPr lang="ru-RU" sz="10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4780620" y="1305009"/>
            <a:ext cx="40300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 smtClean="0">
                <a:latin typeface="Arial" pitchFamily="34" charset="0"/>
                <a:ea typeface="Times New Roman"/>
                <a:cs typeface="Arial" pitchFamily="34" charset="0"/>
              </a:rPr>
              <a:t>РУКОВОДИТЕЛИ УЧРЕЖДЕНИЙ</a:t>
            </a:r>
            <a:endParaRPr lang="ru-RU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582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309320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ru-RU" sz="16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94823" y="44624"/>
            <a:ext cx="82952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Arial" pitchFamily="34" charset="0"/>
                <a:cs typeface="Arial" pitchFamily="34" charset="0"/>
              </a:rPr>
              <a:t>3. СОВЕРШЕНСТВОВАНИЕ 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РАБОТЫ ПО ПРОФИЛАКТИКЕ КОРРУПЦИОННЫХ И ИНЫХ ПРАВОНАРУШЕНИЙ В СИСТЕМЕ КАДРОВОЙ РАБОТЫ</a:t>
            </a:r>
          </a:p>
        </p:txBody>
      </p:sp>
      <p:pic>
        <p:nvPicPr>
          <p:cNvPr id="1030" name="Picture 6" descr="https://avatars.mds.yandex.net/i?id=af3e94a13e5f00d38b75c77abc5d74dfdbf5468b-7068603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329" y="3659251"/>
            <a:ext cx="2870246" cy="2907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2202" y="836712"/>
            <a:ext cx="398914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Д</a:t>
            </a:r>
            <a:r>
              <a:rPr lang="ru-RU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еятельность комиссий по соблюдению требований к </a:t>
            </a:r>
          </a:p>
          <a:p>
            <a:pPr lvl="0" algn="ctr"/>
            <a:r>
              <a:rPr lang="ru-RU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служебному поведению муниципальных служащих и </a:t>
            </a:r>
          </a:p>
          <a:p>
            <a:pPr lvl="0" algn="ctr"/>
            <a:r>
              <a:rPr lang="ru-RU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урегулированию  конфликта интересов</a:t>
            </a:r>
            <a:endParaRPr lang="ru-RU" sz="1600" b="1" i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462724" y="836712"/>
            <a:ext cx="451974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Д</a:t>
            </a:r>
            <a:r>
              <a:rPr lang="ru-RU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еятельность комиссий по соблюдению требований к служебному поведению руководителей муниципальных учреждений, муниципальных унитарных предприятий и урегулированию  конфликта интересов</a:t>
            </a:r>
            <a:endParaRPr lang="ru-RU" sz="1600" b="1" i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2202" y="2564904"/>
            <a:ext cx="4107677" cy="830997"/>
          </a:xfrm>
          <a:prstGeom prst="rect">
            <a:avLst/>
          </a:prstGeom>
          <a:solidFill>
            <a:schemeClr val="bg1">
              <a:lumMod val="95000"/>
            </a:schemeClr>
          </a:solidFill>
          <a:ln/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>
                <a:cs typeface="Aharoni" panose="02010803020104030203" pitchFamily="2" charset="-79"/>
              </a:defRPr>
            </a:lvl1pPr>
          </a:lstStyle>
          <a:p>
            <a:pPr lvl="0" algn="ctr"/>
            <a:r>
              <a:rPr lang="ru-RU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ru-RU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ru-RU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Комиссии в органах местного самоуправления городского округа Первоуральск</a:t>
            </a:r>
            <a:endParaRPr lang="ru-RU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672020" y="2564904"/>
            <a:ext cx="4342836" cy="830997"/>
          </a:xfrm>
          <a:prstGeom prst="rect">
            <a:avLst/>
          </a:prstGeom>
          <a:solidFill>
            <a:schemeClr val="bg1">
              <a:lumMod val="95000"/>
            </a:schemeClr>
          </a:solidFill>
          <a:ln/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lvl="0" algn="ctr">
              <a:defRPr sz="1400" b="1">
                <a:solidFill>
                  <a:srgbClr val="FF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/>
              <a:t>2 – </a:t>
            </a:r>
            <a:r>
              <a:rPr lang="ru-RU" sz="1600" dirty="0">
                <a:solidFill>
                  <a:schemeClr val="tx1"/>
                </a:solidFill>
              </a:rPr>
              <a:t>Комиссии в органах местного самоуправления городского округа Первоуральск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2202" y="3659252"/>
            <a:ext cx="2965314" cy="954107"/>
          </a:xfrm>
          <a:prstGeom prst="rect">
            <a:avLst/>
          </a:prstGeom>
          <a:solidFill>
            <a:schemeClr val="bg1">
              <a:lumMod val="95000"/>
            </a:schemeClr>
          </a:solid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>
                <a:cs typeface="Aharoni" panose="02010803020104030203" pitchFamily="2" charset="-79"/>
              </a:defRPr>
            </a:lvl1pPr>
          </a:lstStyle>
          <a:p>
            <a:r>
              <a:rPr lang="ru-RU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2021 г. </a:t>
            </a: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 проведено </a:t>
            </a:r>
            <a:r>
              <a:rPr lang="ru-RU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9</a:t>
            </a:r>
            <a:r>
              <a:rPr lang="ru-RU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заседаний; рассмотрены </a:t>
            </a: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материалы в отношении </a:t>
            </a:r>
            <a:r>
              <a:rPr lang="ru-RU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36</a:t>
            </a:r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муниципальных служащих</a:t>
            </a:r>
            <a:endParaRPr lang="ru-RU" sz="1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2202" y="4683772"/>
            <a:ext cx="2931361" cy="892552"/>
          </a:xfrm>
          <a:prstGeom prst="rect">
            <a:avLst/>
          </a:prstGeom>
          <a:solidFill>
            <a:schemeClr val="bg1">
              <a:lumMod val="95000"/>
            </a:schemeClr>
          </a:solid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>
                <a:cs typeface="Aharoni" panose="02010803020104030203" pitchFamily="2" charset="-79"/>
              </a:defRPr>
            </a:lvl1pPr>
          </a:lstStyle>
          <a:p>
            <a:pPr lvl="0" algn="l"/>
            <a:r>
              <a:rPr lang="ru-RU" sz="13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2022 г. -  </a:t>
            </a:r>
            <a:r>
              <a:rPr lang="ru-RU" sz="13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проведено</a:t>
            </a:r>
            <a:r>
              <a:rPr lang="ru-RU" sz="13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3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 </a:t>
            </a:r>
            <a:r>
              <a:rPr lang="ru-RU" sz="13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заседаний;</a:t>
            </a:r>
            <a:endParaRPr lang="ru-RU" sz="13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algn="l"/>
            <a:r>
              <a:rPr lang="ru-RU" sz="13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рассмотрены материалы в отношении </a:t>
            </a:r>
            <a:r>
              <a:rPr lang="ru-RU" sz="13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27 </a:t>
            </a:r>
            <a:r>
              <a:rPr lang="ru-RU" sz="13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муниципальных служащих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82201" y="5673735"/>
            <a:ext cx="2931361" cy="892552"/>
          </a:xfrm>
          <a:prstGeom prst="rect">
            <a:avLst/>
          </a:prstGeom>
          <a:solidFill>
            <a:schemeClr val="bg1">
              <a:lumMod val="95000"/>
            </a:schemeClr>
          </a:solid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>
                <a:cs typeface="Aharoni" panose="02010803020104030203" pitchFamily="2" charset="-79"/>
              </a:defRPr>
            </a:lvl1pPr>
          </a:lstStyle>
          <a:p>
            <a:pPr lvl="0" algn="l"/>
            <a:r>
              <a:rPr lang="ru-RU" sz="13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2023 </a:t>
            </a:r>
            <a:r>
              <a:rPr lang="ru-RU" sz="13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г. -  </a:t>
            </a:r>
            <a:r>
              <a:rPr lang="ru-RU" sz="13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проведено</a:t>
            </a:r>
            <a:r>
              <a:rPr lang="ru-RU" sz="13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3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 </a:t>
            </a:r>
            <a:r>
              <a:rPr lang="ru-RU" sz="13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заседание,</a:t>
            </a:r>
            <a:endParaRPr lang="ru-RU" sz="13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algn="l"/>
            <a:r>
              <a:rPr lang="ru-RU" sz="13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рассмотрены материалы в отношении </a:t>
            </a:r>
            <a:r>
              <a:rPr lang="ru-RU" sz="13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 </a:t>
            </a:r>
            <a:r>
              <a:rPr lang="ru-RU" sz="13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муниципального служащего</a:t>
            </a:r>
            <a:endParaRPr lang="ru-RU" sz="13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957005" y="3659252"/>
            <a:ext cx="3057851" cy="523220"/>
          </a:xfrm>
          <a:prstGeom prst="rect">
            <a:avLst/>
          </a:prstGeom>
          <a:solidFill>
            <a:schemeClr val="bg1">
              <a:lumMod val="95000"/>
            </a:schemeClr>
          </a:solid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>
                <a:cs typeface="Aharoni" panose="02010803020104030203" pitchFamily="2" charset="-79"/>
              </a:defRPr>
            </a:lvl1pPr>
          </a:lstStyle>
          <a:p>
            <a:r>
              <a:rPr lang="ru-RU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2021 г. </a:t>
            </a:r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– заседания не  проводились</a:t>
            </a:r>
            <a:endParaRPr lang="ru-RU" sz="1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921575" y="4351749"/>
            <a:ext cx="3093281" cy="523220"/>
          </a:xfrm>
          <a:prstGeom prst="rect">
            <a:avLst/>
          </a:prstGeom>
          <a:solidFill>
            <a:schemeClr val="bg1">
              <a:lumMod val="95000"/>
            </a:schemeClr>
          </a:solid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>
                <a:cs typeface="Aharoni" panose="02010803020104030203" pitchFamily="2" charset="-79"/>
              </a:defRPr>
            </a:lvl1pPr>
          </a:lstStyle>
          <a:p>
            <a:r>
              <a:rPr lang="ru-RU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2022 </a:t>
            </a:r>
            <a:r>
              <a:rPr lang="ru-RU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г. </a:t>
            </a:r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заседания </a:t>
            </a: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  </a:t>
            </a:r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проводились</a:t>
            </a:r>
            <a:endParaRPr lang="ru-RU" sz="1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957005" y="5130048"/>
            <a:ext cx="3057851" cy="1169551"/>
          </a:xfrm>
          <a:prstGeom prst="rect">
            <a:avLst/>
          </a:prstGeom>
          <a:solidFill>
            <a:schemeClr val="bg1">
              <a:lumMod val="95000"/>
            </a:schemeClr>
          </a:solid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>
                <a:cs typeface="Aharoni" panose="02010803020104030203" pitchFamily="2" charset="-79"/>
              </a:defRPr>
            </a:lvl1pPr>
          </a:lstStyle>
          <a:p>
            <a:pPr lvl="0" algn="l"/>
            <a:r>
              <a:rPr lang="ru-RU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2023 </a:t>
            </a:r>
            <a:r>
              <a:rPr lang="ru-RU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г. </a:t>
            </a:r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ru-RU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проведено</a:t>
            </a:r>
            <a:r>
              <a:rPr lang="ru-RU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2 </a:t>
            </a:r>
            <a:r>
              <a:rPr lang="ru-RU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заседания,</a:t>
            </a:r>
          </a:p>
          <a:p>
            <a:pPr lvl="0" algn="l"/>
            <a:r>
              <a:rPr lang="ru-RU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рассмотрены материалы в отношении </a:t>
            </a:r>
            <a:r>
              <a:rPr lang="ru-RU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ru-RU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руководителей муниципальных учреждений</a:t>
            </a:r>
            <a:endParaRPr lang="ru-RU" sz="1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endParaRPr lang="ru-RU" sz="1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1544915" y="3429000"/>
            <a:ext cx="0" cy="23025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7459605" y="3429000"/>
            <a:ext cx="0" cy="23025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15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309320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16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51519" y="4936426"/>
            <a:ext cx="8496944" cy="1634698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14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44624"/>
            <a:ext cx="82089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Arial" pitchFamily="34" charset="0"/>
                <a:cs typeface="Arial" pitchFamily="34" charset="0"/>
              </a:rPr>
              <a:t>3. СОВЕРШЕНСТВОВАНИЕ 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РАБОТЫ ПО ПРОФИЛАКТИКЕ КОРРУПЦИОННЫХ И ИНЫХ ПРАВОНАРУШЕНИЙ В СИСТЕМЕ КАДРОВОЙ РАБОТЫ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191694" y="2270337"/>
            <a:ext cx="2909928" cy="197993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Нарушения, связанные с предоставлением сведений о доходах, об имуществе и обязательствах имущественного характера</a:t>
            </a:r>
          </a:p>
          <a:p>
            <a:pPr algn="ctr"/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2429" y="1852375"/>
            <a:ext cx="26642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МУНИЦИПАЛЬНЫЕ</a:t>
            </a:r>
          </a:p>
          <a:p>
            <a:pPr algn="ctr"/>
            <a:r>
              <a:rPr lang="ru-RU" sz="20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СЛУЖАЩИЕ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339562" y="1834951"/>
            <a:ext cx="269693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РУКОВОДИТЕЛИ </a:t>
            </a:r>
            <a:r>
              <a:rPr lang="ru-RU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МУНИЦИПАЛЬНЫХ</a:t>
            </a:r>
          </a:p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УЧРЕЖДЕНИЙ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0" y="3160233"/>
            <a:ext cx="936104" cy="7008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9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2021 –</a:t>
            </a:r>
            <a:r>
              <a:rPr lang="ru-RU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22</a:t>
            </a:r>
            <a:endParaRPr lang="ru-RU" sz="1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flipH="1">
            <a:off x="6084169" y="5126339"/>
            <a:ext cx="22260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>
            <a:off x="8047998" y="3504230"/>
            <a:ext cx="2104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52377" y="4805617"/>
            <a:ext cx="945557" cy="7524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9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  <a:t>2021 –</a:t>
            </a:r>
            <a:r>
              <a:rPr lang="ru-RU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</a:t>
            </a:r>
            <a:endParaRPr lang="ru-RU" sz="1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6271869" y="4767334"/>
            <a:ext cx="928760" cy="80754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9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2021–</a:t>
            </a:r>
            <a:r>
              <a:rPr lang="ru-RU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11</a:t>
            </a:r>
            <a:endParaRPr lang="ru-RU" sz="1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153043" y="4738828"/>
            <a:ext cx="2952322" cy="157049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Привлечены к дисциплинарной ответственности</a:t>
            </a:r>
          </a:p>
          <a:p>
            <a:pPr algn="ctr"/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3528" y="836712"/>
            <a:ext cx="85867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i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Выявленные случаи несоблюдения антикоррупционного законодательства  </a:t>
            </a:r>
            <a:r>
              <a:rPr lang="ru-RU" sz="2000" b="1" i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Российской Федерации, применение мер юридической ответственности</a:t>
            </a:r>
            <a:endParaRPr lang="ru-RU" sz="2000" b="1" i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059764" y="3160233"/>
            <a:ext cx="954104" cy="7251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9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2022 </a:t>
            </a:r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–</a:t>
            </a:r>
            <a:r>
              <a:rPr lang="ru-RU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8</a:t>
            </a:r>
          </a:p>
        </p:txBody>
      </p:sp>
      <p:cxnSp>
        <p:nvCxnSpPr>
          <p:cNvPr id="32" name="Прямая соединительная линия 31"/>
          <p:cNvCxnSpPr>
            <a:stCxn id="42" idx="2"/>
            <a:endCxn id="34" idx="0"/>
          </p:cNvCxnSpPr>
          <p:nvPr/>
        </p:nvCxnSpPr>
        <p:spPr>
          <a:xfrm>
            <a:off x="6736248" y="3861049"/>
            <a:ext cx="1" cy="9062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Прямоугольник 38"/>
          <p:cNvSpPr/>
          <p:nvPr/>
        </p:nvSpPr>
        <p:spPr>
          <a:xfrm>
            <a:off x="7282822" y="3177196"/>
            <a:ext cx="831201" cy="6838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9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2022– </a:t>
            </a:r>
            <a:r>
              <a:rPr lang="ru-RU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0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8275368" y="3177196"/>
            <a:ext cx="862111" cy="6668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9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2023– </a:t>
            </a:r>
            <a:r>
              <a:rPr lang="ru-RU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p:cxnSp>
        <p:nvCxnSpPr>
          <p:cNvPr id="41" name="Прямая соединительная линия 40"/>
          <p:cNvCxnSpPr>
            <a:stCxn id="12" idx="2"/>
            <a:endCxn id="35" idx="0"/>
          </p:cNvCxnSpPr>
          <p:nvPr/>
        </p:nvCxnSpPr>
        <p:spPr>
          <a:xfrm flipH="1">
            <a:off x="4629204" y="4250271"/>
            <a:ext cx="17454" cy="4885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Прямоугольник 41"/>
          <p:cNvSpPr/>
          <p:nvPr/>
        </p:nvSpPr>
        <p:spPr>
          <a:xfrm>
            <a:off x="6271867" y="3177195"/>
            <a:ext cx="928761" cy="6838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9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2021–</a:t>
            </a:r>
            <a:r>
              <a:rPr lang="ru-RU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11</a:t>
            </a:r>
            <a:endParaRPr lang="ru-RU" sz="1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7282822" y="4788760"/>
            <a:ext cx="831201" cy="76926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9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2022– </a:t>
            </a:r>
            <a:r>
              <a:rPr lang="ru-RU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0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8275368" y="4776353"/>
            <a:ext cx="862112" cy="76926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9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2023– </a:t>
            </a:r>
            <a:r>
              <a:rPr lang="ru-RU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p:cxnSp>
        <p:nvCxnSpPr>
          <p:cNvPr id="45" name="Прямая соединительная линия 44"/>
          <p:cNvCxnSpPr>
            <a:endCxn id="42" idx="1"/>
          </p:cNvCxnSpPr>
          <p:nvPr/>
        </p:nvCxnSpPr>
        <p:spPr>
          <a:xfrm>
            <a:off x="6084169" y="3519122"/>
            <a:ext cx="1876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>
            <a:stCxn id="42" idx="3"/>
            <a:endCxn id="39" idx="1"/>
          </p:cNvCxnSpPr>
          <p:nvPr/>
        </p:nvCxnSpPr>
        <p:spPr>
          <a:xfrm>
            <a:off x="7200628" y="3519122"/>
            <a:ext cx="8219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>
            <a:stCxn id="34" idx="3"/>
            <a:endCxn id="43" idx="1"/>
          </p:cNvCxnSpPr>
          <p:nvPr/>
        </p:nvCxnSpPr>
        <p:spPr>
          <a:xfrm>
            <a:off x="7200629" y="5171106"/>
            <a:ext cx="82193" cy="22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flipH="1">
            <a:off x="8114024" y="5125369"/>
            <a:ext cx="1613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Прямоугольник 62"/>
          <p:cNvSpPr/>
          <p:nvPr/>
        </p:nvSpPr>
        <p:spPr>
          <a:xfrm>
            <a:off x="2128909" y="3177196"/>
            <a:ext cx="858915" cy="7081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9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2023 –</a:t>
            </a:r>
            <a:r>
              <a:rPr lang="ru-RU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1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8" name="Прямая соединительная линия 67"/>
          <p:cNvCxnSpPr/>
          <p:nvPr/>
        </p:nvCxnSpPr>
        <p:spPr>
          <a:xfrm flipV="1">
            <a:off x="2987824" y="3474341"/>
            <a:ext cx="187700" cy="13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>
            <a:endCxn id="63" idx="1"/>
          </p:cNvCxnSpPr>
          <p:nvPr/>
        </p:nvCxnSpPr>
        <p:spPr>
          <a:xfrm>
            <a:off x="2013867" y="3522059"/>
            <a:ext cx="115042" cy="92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>
            <a:stCxn id="28" idx="1"/>
            <a:endCxn id="26" idx="3"/>
          </p:cNvCxnSpPr>
          <p:nvPr/>
        </p:nvCxnSpPr>
        <p:spPr>
          <a:xfrm flipH="1" flipV="1">
            <a:off x="936104" y="3510641"/>
            <a:ext cx="123660" cy="121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>
            <a:stCxn id="39" idx="2"/>
            <a:endCxn id="43" idx="0"/>
          </p:cNvCxnSpPr>
          <p:nvPr/>
        </p:nvCxnSpPr>
        <p:spPr>
          <a:xfrm>
            <a:off x="7698423" y="3861049"/>
            <a:ext cx="0" cy="9277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>
            <a:stCxn id="40" idx="2"/>
            <a:endCxn id="44" idx="0"/>
          </p:cNvCxnSpPr>
          <p:nvPr/>
        </p:nvCxnSpPr>
        <p:spPr>
          <a:xfrm>
            <a:off x="8706424" y="3844088"/>
            <a:ext cx="0" cy="9322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Прямоугольник 88"/>
          <p:cNvSpPr/>
          <p:nvPr/>
        </p:nvSpPr>
        <p:spPr>
          <a:xfrm>
            <a:off x="1135286" y="4805615"/>
            <a:ext cx="878582" cy="7524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9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  <a:t>2022 –</a:t>
            </a:r>
            <a:r>
              <a:rPr lang="ru-RU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8</a:t>
            </a:r>
          </a:p>
        </p:txBody>
      </p:sp>
      <p:sp>
        <p:nvSpPr>
          <p:cNvPr id="90" name="Прямоугольник 89"/>
          <p:cNvSpPr/>
          <p:nvPr/>
        </p:nvSpPr>
        <p:spPr>
          <a:xfrm>
            <a:off x="2128909" y="4788760"/>
            <a:ext cx="858915" cy="76926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9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2023 –</a:t>
            </a:r>
            <a:r>
              <a:rPr lang="ru-RU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1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7" name="Прямая соединительная линия 106"/>
          <p:cNvCxnSpPr/>
          <p:nvPr/>
        </p:nvCxnSpPr>
        <p:spPr>
          <a:xfrm>
            <a:off x="2974815" y="5146526"/>
            <a:ext cx="16521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Прямая соединительная линия 115"/>
          <p:cNvCxnSpPr/>
          <p:nvPr/>
        </p:nvCxnSpPr>
        <p:spPr>
          <a:xfrm>
            <a:off x="1976938" y="5162737"/>
            <a:ext cx="16521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Прямая соединительная линия 116"/>
          <p:cNvCxnSpPr/>
          <p:nvPr/>
        </p:nvCxnSpPr>
        <p:spPr>
          <a:xfrm>
            <a:off x="970067" y="5102962"/>
            <a:ext cx="16521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Прямая соединительная линия 117"/>
          <p:cNvCxnSpPr/>
          <p:nvPr/>
        </p:nvCxnSpPr>
        <p:spPr>
          <a:xfrm>
            <a:off x="445947" y="3844088"/>
            <a:ext cx="1" cy="9232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Прямая соединительная линия 118"/>
          <p:cNvCxnSpPr/>
          <p:nvPr/>
        </p:nvCxnSpPr>
        <p:spPr>
          <a:xfrm>
            <a:off x="1574576" y="3861049"/>
            <a:ext cx="1" cy="9232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Прямая соединительная линия 119"/>
          <p:cNvCxnSpPr/>
          <p:nvPr/>
        </p:nvCxnSpPr>
        <p:spPr>
          <a:xfrm>
            <a:off x="2558365" y="3885383"/>
            <a:ext cx="1" cy="9232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370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10778</TotalTime>
  <Words>2466</Words>
  <Application>Microsoft Office PowerPoint</Application>
  <PresentationFormat>Экран (4:3)</PresentationFormat>
  <Paragraphs>278</Paragraphs>
  <Slides>19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ПОВЫШЕНИЕ ЭФФЕКТИВНОСТИ АНТИКОРРУПЦИОННОЙ ДЕЯТЕЛЬНОСТИ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Антон Г. Барац</dc:creator>
  <cp:lastModifiedBy>Купцова А.Ф.</cp:lastModifiedBy>
  <cp:revision>605</cp:revision>
  <cp:lastPrinted>2019-04-16T05:16:38Z</cp:lastPrinted>
  <dcterms:modified xsi:type="dcterms:W3CDTF">2024-01-22T04:20:52Z</dcterms:modified>
</cp:coreProperties>
</file>