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5" r:id="rId1"/>
  </p:sldMasterIdLst>
  <p:notesMasterIdLst>
    <p:notesMasterId r:id="rId57"/>
  </p:notesMasterIdLst>
  <p:sldIdLst>
    <p:sldId id="256" r:id="rId2"/>
    <p:sldId id="351" r:id="rId3"/>
    <p:sldId id="368" r:id="rId4"/>
    <p:sldId id="373" r:id="rId5"/>
    <p:sldId id="352" r:id="rId6"/>
    <p:sldId id="356" r:id="rId7"/>
    <p:sldId id="355" r:id="rId8"/>
    <p:sldId id="347" r:id="rId9"/>
    <p:sldId id="345" r:id="rId10"/>
    <p:sldId id="301" r:id="rId11"/>
    <p:sldId id="329" r:id="rId12"/>
    <p:sldId id="290" r:id="rId13"/>
    <p:sldId id="358" r:id="rId14"/>
    <p:sldId id="370" r:id="rId15"/>
    <p:sldId id="371" r:id="rId16"/>
    <p:sldId id="357" r:id="rId17"/>
    <p:sldId id="302" r:id="rId18"/>
    <p:sldId id="292" r:id="rId19"/>
    <p:sldId id="317" r:id="rId20"/>
    <p:sldId id="293" r:id="rId21"/>
    <p:sldId id="266" r:id="rId22"/>
    <p:sldId id="372" r:id="rId23"/>
    <p:sldId id="338" r:id="rId24"/>
    <p:sldId id="374" r:id="rId25"/>
    <p:sldId id="306" r:id="rId26"/>
    <p:sldId id="375" r:id="rId27"/>
    <p:sldId id="307" r:id="rId28"/>
    <p:sldId id="376" r:id="rId29"/>
    <p:sldId id="311" r:id="rId30"/>
    <p:sldId id="378" r:id="rId31"/>
    <p:sldId id="377" r:id="rId32"/>
    <p:sldId id="312" r:id="rId33"/>
    <p:sldId id="359" r:id="rId34"/>
    <p:sldId id="360" r:id="rId35"/>
    <p:sldId id="361" r:id="rId36"/>
    <p:sldId id="362" r:id="rId37"/>
    <p:sldId id="363" r:id="rId38"/>
    <p:sldId id="364" r:id="rId39"/>
    <p:sldId id="295" r:id="rId40"/>
    <p:sldId id="339" r:id="rId41"/>
    <p:sldId id="322" r:id="rId42"/>
    <p:sldId id="323" r:id="rId43"/>
    <p:sldId id="299" r:id="rId44"/>
    <p:sldId id="330" r:id="rId45"/>
    <p:sldId id="340" r:id="rId46"/>
    <p:sldId id="333" r:id="rId47"/>
    <p:sldId id="331" r:id="rId48"/>
    <p:sldId id="365" r:id="rId49"/>
    <p:sldId id="332" r:id="rId50"/>
    <p:sldId id="334" r:id="rId51"/>
    <p:sldId id="335" r:id="rId52"/>
    <p:sldId id="366" r:id="rId53"/>
    <p:sldId id="336" r:id="rId54"/>
    <p:sldId id="367" r:id="rId55"/>
    <p:sldId id="324" r:id="rId56"/>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51" autoAdjust="0"/>
  </p:normalViewPr>
  <p:slideViewPr>
    <p:cSldViewPr snapToGrid="0">
      <p:cViewPr>
        <p:scale>
          <a:sx n="100" d="100"/>
          <a:sy n="100" d="100"/>
        </p:scale>
        <p:origin x="5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ru-RU"/>
          </a:p>
        </p:txBody>
      </p:sp>
      <p:sp>
        <p:nvSpPr>
          <p:cNvPr id="3" name="Дата 2"/>
          <p:cNvSpPr>
            <a:spLocks noGrp="1"/>
          </p:cNvSpPr>
          <p:nvPr>
            <p:ph type="dt" idx="1"/>
          </p:nvPr>
        </p:nvSpPr>
        <p:spPr>
          <a:xfrm>
            <a:off x="3851098" y="0"/>
            <a:ext cx="2944958" cy="496967"/>
          </a:xfrm>
          <a:prstGeom prst="rect">
            <a:avLst/>
          </a:prstGeom>
        </p:spPr>
        <p:txBody>
          <a:bodyPr vert="horz" lIns="92153" tIns="46077" rIns="92153" bIns="46077" rtlCol="0"/>
          <a:lstStyle>
            <a:lvl1pPr algn="r">
              <a:defRPr sz="1200"/>
            </a:lvl1pPr>
          </a:lstStyle>
          <a:p>
            <a:fld id="{6C326E6C-B8DA-453D-861F-54E54FF6DD73}" type="datetimeFigureOut">
              <a:rPr lang="ru-RU" smtClean="0"/>
              <a:t>25.02.2025</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53" tIns="46077" rIns="92153" bIns="46077" rtlCol="0" anchor="ctr"/>
          <a:lstStyle/>
          <a:p>
            <a:endParaRPr lang="ru-RU"/>
          </a:p>
        </p:txBody>
      </p:sp>
      <p:sp>
        <p:nvSpPr>
          <p:cNvPr id="5" name="Заметки 4"/>
          <p:cNvSpPr>
            <a:spLocks noGrp="1"/>
          </p:cNvSpPr>
          <p:nvPr>
            <p:ph type="body" sz="quarter" idx="3"/>
          </p:nvPr>
        </p:nvSpPr>
        <p:spPr>
          <a:xfrm>
            <a:off x="679606" y="4715629"/>
            <a:ext cx="5438464" cy="4467939"/>
          </a:xfrm>
          <a:prstGeom prst="rect">
            <a:avLst/>
          </a:prstGeom>
        </p:spPr>
        <p:txBody>
          <a:bodyPr vert="horz" lIns="92153" tIns="46077" rIns="92153" bIns="4607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671"/>
            <a:ext cx="2944958" cy="496966"/>
          </a:xfrm>
          <a:prstGeom prst="rect">
            <a:avLst/>
          </a:prstGeom>
        </p:spPr>
        <p:txBody>
          <a:bodyPr vert="horz" lIns="92153" tIns="46077" rIns="92153" bIns="46077"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429671"/>
            <a:ext cx="2944958" cy="496966"/>
          </a:xfrm>
          <a:prstGeom prst="rect">
            <a:avLst/>
          </a:prstGeom>
        </p:spPr>
        <p:txBody>
          <a:bodyPr vert="horz" lIns="92153" tIns="46077" rIns="92153" bIns="46077" rtlCol="0" anchor="b"/>
          <a:lstStyle>
            <a:lvl1pPr algn="r">
              <a:defRPr sz="1200"/>
            </a:lvl1pPr>
          </a:lstStyle>
          <a:p>
            <a:fld id="{BC870801-2AF5-457A-A8AE-5A11C06A0AD0}" type="slidenum">
              <a:rPr lang="ru-RU" smtClean="0"/>
              <a:t>‹#›</a:t>
            </a:fld>
            <a:endParaRPr lang="ru-RU"/>
          </a:p>
        </p:txBody>
      </p:sp>
    </p:spTree>
    <p:extLst>
      <p:ext uri="{BB962C8B-B14F-4D97-AF65-F5344CB8AC3E}">
        <p14:creationId xmlns:p14="http://schemas.microsoft.com/office/powerpoint/2010/main" val="379704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870801-2AF5-457A-A8AE-5A11C06A0AD0}" type="slidenum">
              <a:rPr lang="ru-RU" smtClean="0"/>
              <a:t>3</a:t>
            </a:fld>
            <a:endParaRPr lang="ru-RU"/>
          </a:p>
        </p:txBody>
      </p:sp>
    </p:spTree>
    <p:extLst>
      <p:ext uri="{BB962C8B-B14F-4D97-AF65-F5344CB8AC3E}">
        <p14:creationId xmlns:p14="http://schemas.microsoft.com/office/powerpoint/2010/main" val="145747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870801-2AF5-457A-A8AE-5A11C06A0AD0}" type="slidenum">
              <a:rPr lang="ru-RU" smtClean="0"/>
              <a:t>23</a:t>
            </a:fld>
            <a:endParaRPr lang="ru-RU"/>
          </a:p>
        </p:txBody>
      </p:sp>
    </p:spTree>
    <p:extLst>
      <p:ext uri="{BB962C8B-B14F-4D97-AF65-F5344CB8AC3E}">
        <p14:creationId xmlns:p14="http://schemas.microsoft.com/office/powerpoint/2010/main" val="391784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870801-2AF5-457A-A8AE-5A11C06A0AD0}" type="slidenum">
              <a:rPr lang="ru-RU" smtClean="0"/>
              <a:t>24</a:t>
            </a:fld>
            <a:endParaRPr lang="ru-RU"/>
          </a:p>
        </p:txBody>
      </p:sp>
    </p:spTree>
    <p:extLst>
      <p:ext uri="{BB962C8B-B14F-4D97-AF65-F5344CB8AC3E}">
        <p14:creationId xmlns:p14="http://schemas.microsoft.com/office/powerpoint/2010/main" val="391784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870801-2AF5-457A-A8AE-5A11C06A0AD0}" type="slidenum">
              <a:rPr lang="ru-RU" smtClean="0"/>
              <a:t>41</a:t>
            </a:fld>
            <a:endParaRPr lang="ru-RU"/>
          </a:p>
        </p:txBody>
      </p:sp>
    </p:spTree>
    <p:extLst>
      <p:ext uri="{BB962C8B-B14F-4D97-AF65-F5344CB8AC3E}">
        <p14:creationId xmlns:p14="http://schemas.microsoft.com/office/powerpoint/2010/main" val="46116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2"/>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40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C6B4A9-1611-4792-9094-5F34BCA07E0B}" type="datetimeFigureOut">
              <a:rPr lang="en-US" smtClean="0"/>
              <a:t>2/25/2025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69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2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23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1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712588-04B1-427B-82EE-E8DB90309F08}" type="datetimeFigureOut">
              <a:rPr lang="en-US" smtClean="0"/>
              <a:t>2/25/2025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9005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0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155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64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7"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A54C80-263E-416B-A8E0-580EDEADCBDC}" type="datetimeFigureOut">
              <a:rPr lang="en-US" smtClean="0"/>
              <a:t>2/25/2025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8308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2/25/2025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48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2/25/2025</a:t>
            </a:fld>
            <a:endParaRPr lang="en-US" dirty="0"/>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7165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file:///E:\&#1055;&#1056;&#1045;&#1047;&#1045;&#1053;&#1058;&#1040;&#1062;&#1048;&#1071;\media\image7.jpeg"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ogin.consultant.ru/link/?req=doc&amp;base=LAW&amp;n=468048&amp;dst=100181"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login.consultant.ru/link/?req=doc&amp;base=LAW&amp;n=468048&amp;dst=100181"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ogin.consultant.ru/link/?req=doc&amp;base=LAW&amp;n=468048&amp;dst=100181"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login.consultant.ru/link/?req=doc&amp;base=LAW&amp;n=468048&amp;dst=10018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ossluzhba.gov.ru/anticorruption/spravki_bk" TargetMode="External"/><Relationship Id="rId2" Type="http://schemas.openxmlformats.org/officeDocument/2006/relationships/hyperlink" Target="http://www.kremlin.ru/structure/additional/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2091" y="992038"/>
            <a:ext cx="8376249" cy="4080293"/>
          </a:xfrm>
        </p:spPr>
        <p:txBody>
          <a:bodyPr wrap="square" anchor="ctr">
            <a:noAutofit/>
          </a:bodyPr>
          <a:lstStyle/>
          <a:p>
            <a:pPr algn="ctr"/>
            <a:r>
              <a:rPr lang="ru-RU" sz="2200" b="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t/>
            </a:r>
            <a:br>
              <a:rPr lang="ru-RU" sz="2200" b="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200" b="1" i="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t>                 </a:t>
            </a:r>
            <a:br>
              <a:rPr lang="ru-RU" sz="2200" b="1" i="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32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t>МЕТОДИЧЕСКИЙ </a:t>
            </a:r>
            <a:r>
              <a:rPr lang="ru-RU" sz="32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t>СЕМИНАР</a:t>
            </a:r>
            <a:br>
              <a:rPr lang="ru-RU" sz="32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br>
            <a:r>
              <a:rPr lang="ru-RU" sz="24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t>Особенности применения Методических рекомендаций </a:t>
            </a:r>
            <a:r>
              <a:rPr lang="ru-RU" sz="24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t>по вопросам представления сведений о доходах, расходах, об имуществе и обязательствах имущественного характера и </a:t>
            </a:r>
            <a:r>
              <a:rPr lang="ru-RU" sz="24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t>заполнения </a:t>
            </a:r>
            <a:r>
              <a:rPr lang="ru-RU" sz="24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t>соответствующей формы справки </a:t>
            </a:r>
            <a:r>
              <a:rPr lang="ru-RU" sz="24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t/>
            </a:r>
            <a:br>
              <a:rPr lang="ru-RU" sz="24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br>
            <a:r>
              <a:rPr lang="ru-RU" sz="2400" b="1" i="1" dirty="0" smtClean="0">
                <a:solidFill>
                  <a:srgbClr val="002060"/>
                </a:solidFill>
                <a:latin typeface="Arial" panose="020B0604020202020204" pitchFamily="34" charset="0"/>
                <a:ea typeface="Liberation Serif" panose="02020603050405020304" pitchFamily="18" charset="0"/>
                <a:cs typeface="Arial" panose="020B0604020202020204" pitchFamily="34" charset="0"/>
              </a:rPr>
              <a:t>в </a:t>
            </a:r>
            <a:r>
              <a:rPr lang="ru-RU" sz="24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t>2025 году (за отчетный 2024  год) </a:t>
            </a:r>
            <a:br>
              <a:rPr lang="ru-RU" sz="2400" b="1" i="1" dirty="0">
                <a:solidFill>
                  <a:srgbClr val="002060"/>
                </a:solidFill>
                <a:latin typeface="Arial" panose="020B0604020202020204" pitchFamily="34" charset="0"/>
                <a:ea typeface="Liberation Serif" panose="02020603050405020304" pitchFamily="18" charset="0"/>
                <a:cs typeface="Arial" panose="020B0604020202020204" pitchFamily="34" charset="0"/>
              </a:rPr>
            </a:br>
            <a:r>
              <a:rPr lang="ru-RU" sz="2200" b="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t/>
            </a:r>
            <a:br>
              <a:rPr lang="ru-RU" sz="2200" b="1" dirty="0">
                <a:solidFill>
                  <a:srgbClr val="222222"/>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2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	</a:t>
            </a:r>
            <a:br>
              <a:rPr lang="ru-RU" sz="22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br>
            <a:endParaRPr lang="ru-RU" sz="22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4" name="TextBox 3"/>
          <p:cNvSpPr txBox="1"/>
          <p:nvPr/>
        </p:nvSpPr>
        <p:spPr>
          <a:xfrm>
            <a:off x="1104181" y="220094"/>
            <a:ext cx="7090913" cy="707886"/>
          </a:xfrm>
          <a:prstGeom prst="rect">
            <a:avLst/>
          </a:prstGeom>
          <a:noFill/>
        </p:spPr>
        <p:txBody>
          <a:bodyPr wrap="square" rtlCol="0">
            <a:spAutoFit/>
          </a:bodyPr>
          <a:lstStyle/>
          <a:p>
            <a:pPr algn="ctr"/>
            <a:r>
              <a:rPr lang="ru-RU" sz="2000" b="1" i="1" dirty="0">
                <a:solidFill>
                  <a:schemeClr val="accent6">
                    <a:lumMod val="50000"/>
                  </a:schemeClr>
                </a:solidFill>
                <a:latin typeface="Arial" panose="020B0604020202020204" pitchFamily="34" charset="0"/>
                <a:cs typeface="Arial" panose="020B0604020202020204" pitchFamily="34" charset="0"/>
              </a:rPr>
              <a:t>АДМИНИСТРАЦИЯ </a:t>
            </a:r>
          </a:p>
          <a:p>
            <a:pPr algn="ctr"/>
            <a:r>
              <a:rPr lang="ru-RU" sz="2000" b="1" i="1" dirty="0">
                <a:solidFill>
                  <a:schemeClr val="accent6">
                    <a:lumMod val="50000"/>
                  </a:schemeClr>
                </a:solidFill>
                <a:latin typeface="Arial" panose="020B0604020202020204" pitchFamily="34" charset="0"/>
                <a:cs typeface="Arial" panose="020B0604020202020204" pitchFamily="34" charset="0"/>
              </a:rPr>
              <a:t>МУНИЦИПАЛЬНОГО ОКРУГА ПЕРВОУРАЛЬСК</a:t>
            </a:r>
          </a:p>
        </p:txBody>
      </p:sp>
    </p:spTree>
    <p:extLst>
      <p:ext uri="{BB962C8B-B14F-4D97-AF65-F5344CB8AC3E}">
        <p14:creationId xmlns:p14="http://schemas.microsoft.com/office/powerpoint/2010/main" val="322928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82976" y="0"/>
            <a:ext cx="7990982" cy="611660"/>
          </a:xfrm>
          <a:prstGeom prst="rect">
            <a:avLst/>
          </a:prstGeom>
        </p:spPr>
        <p:txBody>
          <a:bodyPr lIns="68580" tIns="34290" rIns="68580" bIns="34290"/>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chemeClr val="tx1"/>
                </a:solidFill>
                <a:latin typeface="Arial" panose="020B0604020202020204" pitchFamily="34" charset="0"/>
                <a:cs typeface="Arial" panose="020B0604020202020204" pitchFamily="34" charset="0"/>
              </a:rPr>
              <a:t>Титульный лист</a:t>
            </a:r>
          </a:p>
        </p:txBody>
      </p:sp>
      <p:pic>
        <p:nvPicPr>
          <p:cNvPr id="5" name="Рисунок 4"/>
          <p:cNvPicPr>
            <a:picLocks noChangeAspect="1"/>
          </p:cNvPicPr>
          <p:nvPr/>
        </p:nvPicPr>
        <p:blipFill>
          <a:blip r:embed="rId2"/>
          <a:stretch>
            <a:fillRect/>
          </a:stretch>
        </p:blipFill>
        <p:spPr>
          <a:xfrm>
            <a:off x="360706" y="561974"/>
            <a:ext cx="8516593" cy="4581525"/>
          </a:xfrm>
          <a:prstGeom prst="rect">
            <a:avLst/>
          </a:prstGeom>
        </p:spPr>
      </p:pic>
      <p:sp>
        <p:nvSpPr>
          <p:cNvPr id="2" name="TextBox 1"/>
          <p:cNvSpPr txBox="1"/>
          <p:nvPr/>
        </p:nvSpPr>
        <p:spPr>
          <a:xfrm>
            <a:off x="3201931" y="869854"/>
            <a:ext cx="5279460" cy="192360"/>
          </a:xfrm>
          <a:prstGeom prst="rect">
            <a:avLst/>
          </a:prstGeom>
          <a:solidFill>
            <a:schemeClr val="bg1"/>
          </a:solidFill>
        </p:spPr>
        <p:txBody>
          <a:bodyPr wrap="square" lIns="68580" tIns="34290" rIns="68580" bIns="34290" rtlCol="0">
            <a:spAutoFit/>
          </a:bodyPr>
          <a:lstStyle/>
          <a:p>
            <a:r>
              <a:rPr lang="ru-RU" sz="800" b="1" dirty="0"/>
              <a:t>Комитет по правовой работе и муниципальной службе Администрации муниципального округа Первоуральск</a:t>
            </a:r>
          </a:p>
        </p:txBody>
      </p:sp>
      <p:sp>
        <p:nvSpPr>
          <p:cNvPr id="6" name="TextBox 5"/>
          <p:cNvSpPr txBox="1"/>
          <p:nvPr/>
        </p:nvSpPr>
        <p:spPr>
          <a:xfrm>
            <a:off x="3201931" y="4354389"/>
            <a:ext cx="676769" cy="176972"/>
          </a:xfrm>
          <a:prstGeom prst="rect">
            <a:avLst/>
          </a:prstGeom>
          <a:solidFill>
            <a:schemeClr val="bg1"/>
          </a:solidFill>
        </p:spPr>
        <p:txBody>
          <a:bodyPr wrap="square" lIns="68580" tIns="34290" rIns="68580" bIns="34290" rtlCol="0">
            <a:spAutoFit/>
          </a:bodyPr>
          <a:lstStyle/>
          <a:p>
            <a:r>
              <a:rPr lang="ru-RU" sz="700" b="1" dirty="0"/>
              <a:t>01.01.2024</a:t>
            </a:r>
          </a:p>
        </p:txBody>
      </p:sp>
      <p:sp>
        <p:nvSpPr>
          <p:cNvPr id="7" name="TextBox 6"/>
          <p:cNvSpPr txBox="1"/>
          <p:nvPr/>
        </p:nvSpPr>
        <p:spPr>
          <a:xfrm>
            <a:off x="4276197" y="4354389"/>
            <a:ext cx="676769" cy="176972"/>
          </a:xfrm>
          <a:prstGeom prst="rect">
            <a:avLst/>
          </a:prstGeom>
          <a:solidFill>
            <a:schemeClr val="bg1"/>
          </a:solidFill>
        </p:spPr>
        <p:txBody>
          <a:bodyPr wrap="square" lIns="68580" tIns="34290" rIns="68580" bIns="34290" rtlCol="0">
            <a:spAutoFit/>
          </a:bodyPr>
          <a:lstStyle/>
          <a:p>
            <a:r>
              <a:rPr lang="ru-RU" sz="700" b="1" dirty="0"/>
              <a:t>31.12.2024</a:t>
            </a:r>
          </a:p>
        </p:txBody>
      </p:sp>
      <p:sp>
        <p:nvSpPr>
          <p:cNvPr id="8" name="TextBox 7"/>
          <p:cNvSpPr txBox="1"/>
          <p:nvPr/>
        </p:nvSpPr>
        <p:spPr>
          <a:xfrm>
            <a:off x="3201931" y="3660670"/>
            <a:ext cx="5095748" cy="176972"/>
          </a:xfrm>
          <a:prstGeom prst="rect">
            <a:avLst/>
          </a:prstGeom>
          <a:solidFill>
            <a:schemeClr val="bg1"/>
          </a:solidFill>
        </p:spPr>
        <p:txBody>
          <a:bodyPr wrap="square" lIns="68580" tIns="34290" rIns="68580" bIns="34290" rtlCol="0">
            <a:spAutoFit/>
          </a:bodyPr>
          <a:lstStyle/>
          <a:p>
            <a:r>
              <a:rPr lang="ru-RU" sz="700" b="1" dirty="0"/>
              <a:t>Администрация </a:t>
            </a:r>
            <a:r>
              <a:rPr lang="ru-RU" sz="700" b="1" dirty="0" err="1" smtClean="0"/>
              <a:t>муниуципально</a:t>
            </a:r>
            <a:r>
              <a:rPr lang="ru-RU" sz="700" b="1" dirty="0" err="1" smtClean="0"/>
              <a:t>го</a:t>
            </a:r>
            <a:r>
              <a:rPr lang="ru-RU" sz="700" b="1" dirty="0" smtClean="0"/>
              <a:t> </a:t>
            </a:r>
            <a:r>
              <a:rPr lang="ru-RU" sz="700" b="1" dirty="0"/>
              <a:t>округа Первоуральск</a:t>
            </a:r>
          </a:p>
        </p:txBody>
      </p:sp>
      <p:sp>
        <p:nvSpPr>
          <p:cNvPr id="9" name="TextBox 8"/>
          <p:cNvSpPr txBox="1"/>
          <p:nvPr/>
        </p:nvSpPr>
        <p:spPr>
          <a:xfrm>
            <a:off x="3201931" y="3891992"/>
            <a:ext cx="5095748" cy="176972"/>
          </a:xfrm>
          <a:prstGeom prst="rect">
            <a:avLst/>
          </a:prstGeom>
          <a:solidFill>
            <a:schemeClr val="bg1"/>
          </a:solidFill>
        </p:spPr>
        <p:txBody>
          <a:bodyPr wrap="square" lIns="68580" tIns="34290" rIns="68580" bIns="34290" rtlCol="0">
            <a:spAutoFit/>
          </a:bodyPr>
          <a:lstStyle/>
          <a:p>
            <a:r>
              <a:rPr lang="ru-RU" sz="700" b="1" dirty="0"/>
              <a:t>ведущий специалист</a:t>
            </a:r>
          </a:p>
        </p:txBody>
      </p:sp>
      <p:sp>
        <p:nvSpPr>
          <p:cNvPr id="10" name="TextBox 9"/>
          <p:cNvSpPr txBox="1"/>
          <p:nvPr/>
        </p:nvSpPr>
        <p:spPr>
          <a:xfrm>
            <a:off x="4008540" y="4748944"/>
            <a:ext cx="676769" cy="176972"/>
          </a:xfrm>
          <a:prstGeom prst="rect">
            <a:avLst/>
          </a:prstGeom>
          <a:solidFill>
            <a:schemeClr val="bg1"/>
          </a:solidFill>
        </p:spPr>
        <p:txBody>
          <a:bodyPr wrap="square" lIns="68580" tIns="34290" rIns="68580" bIns="34290" rtlCol="0">
            <a:spAutoFit/>
          </a:bodyPr>
          <a:lstStyle/>
          <a:p>
            <a:r>
              <a:rPr lang="ru-RU" sz="700" b="1" dirty="0"/>
              <a:t>31.12.2024</a:t>
            </a:r>
          </a:p>
        </p:txBody>
      </p:sp>
    </p:spTree>
    <p:extLst>
      <p:ext uri="{BB962C8B-B14F-4D97-AF65-F5344CB8AC3E}">
        <p14:creationId xmlns:p14="http://schemas.microsoft.com/office/powerpoint/2010/main" val="329880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3518" y="-94891"/>
            <a:ext cx="8811882" cy="749518"/>
          </a:xfrm>
          <a:prstGeom prst="rect">
            <a:avLst/>
          </a:prstGeom>
        </p:spPr>
        <p:txBody>
          <a:bodyPr lIns="68580" tIns="34290" rIns="68580" bIns="34290"/>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i="1" dirty="0">
                <a:solidFill>
                  <a:schemeClr val="tx1"/>
                </a:solidFill>
                <a:latin typeface="Arial" panose="020B0604020202020204" pitchFamily="34" charset="0"/>
                <a:cs typeface="Arial" panose="020B0604020202020204" pitchFamily="34" charset="0"/>
              </a:rPr>
              <a:t>Порядок заполнения титульного листа</a:t>
            </a:r>
          </a:p>
        </p:txBody>
      </p:sp>
      <p:sp>
        <p:nvSpPr>
          <p:cNvPr id="4" name="Прямоугольник 3"/>
          <p:cNvSpPr/>
          <p:nvPr/>
        </p:nvSpPr>
        <p:spPr>
          <a:xfrm>
            <a:off x="103518" y="431709"/>
            <a:ext cx="8893834" cy="4442242"/>
          </a:xfrm>
          <a:prstGeom prst="rect">
            <a:avLst/>
          </a:prstGeom>
          <a:solidFill>
            <a:schemeClr val="bg1">
              <a:lumMod val="95000"/>
            </a:schemeClr>
          </a:solidFill>
        </p:spPr>
        <p:txBody>
          <a:bodyPr wrap="square">
            <a:spAutoFit/>
          </a:bodyPr>
          <a:lstStyle/>
          <a:p>
            <a:pPr marL="285750" indent="-285750" algn="just">
              <a:buFont typeface="Wingdings" panose="05000000000000000000" pitchFamily="2" charset="2"/>
              <a:buChar char="Ø"/>
            </a:pPr>
            <a:r>
              <a:rPr lang="ru-RU" sz="1600" baseline="-25000" dirty="0" smtClean="0">
                <a:latin typeface="Arial" panose="020B0604020202020204" pitchFamily="34" charset="0"/>
                <a:cs typeface="Arial" panose="020B0604020202020204" pitchFamily="34" charset="0"/>
              </a:rPr>
              <a:t>В строке «куда подается справка» указывается </a:t>
            </a:r>
            <a:r>
              <a:rPr lang="ru-RU" sz="1600" b="1" baseline="-25000" dirty="0" smtClean="0">
                <a:solidFill>
                  <a:srgbClr val="FF0000"/>
                </a:solidFill>
                <a:latin typeface="Arial" panose="020B0604020202020204" pitchFamily="34" charset="0"/>
                <a:cs typeface="Arial" panose="020B0604020202020204" pitchFamily="34" charset="0"/>
              </a:rPr>
              <a:t>Комитет </a:t>
            </a:r>
            <a:r>
              <a:rPr lang="ru-RU" sz="1600" b="1" baseline="-25000" dirty="0">
                <a:solidFill>
                  <a:srgbClr val="FF0000"/>
                </a:solidFill>
                <a:latin typeface="Arial" panose="020B0604020202020204" pitchFamily="34" charset="0"/>
                <a:cs typeface="Arial" panose="020B0604020202020204" pitchFamily="34" charset="0"/>
              </a:rPr>
              <a:t>по правовой работе и муниципальной службе</a:t>
            </a:r>
            <a:r>
              <a:rPr lang="ru-RU" sz="1600" b="1" dirty="0">
                <a:solidFill>
                  <a:srgbClr val="FF0000"/>
                </a:solidFill>
                <a:latin typeface="Arial" panose="020B0604020202020204" pitchFamily="34" charset="0"/>
                <a:cs typeface="Arial" panose="020B0604020202020204" pitchFamily="34" charset="0"/>
              </a:rPr>
              <a:t> </a:t>
            </a:r>
            <a:r>
              <a:rPr lang="ru-RU" sz="1600" b="1" baseline="-25000" dirty="0">
                <a:solidFill>
                  <a:srgbClr val="FF0000"/>
                </a:solidFill>
                <a:latin typeface="Arial" panose="020B0604020202020204" pitchFamily="34" charset="0"/>
                <a:cs typeface="Arial" panose="020B0604020202020204" pitchFamily="34" charset="0"/>
              </a:rPr>
              <a:t>Администрации муниципального округа Первоуральск</a:t>
            </a:r>
          </a:p>
          <a:p>
            <a:pPr algn="just"/>
            <a:endParaRPr lang="ru-RU" sz="1600" baseline="-25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Указывается должность, замещаемая </a:t>
            </a:r>
            <a:r>
              <a:rPr lang="ru-RU" sz="1600" b="1" baseline="-25000" dirty="0">
                <a:solidFill>
                  <a:srgbClr val="FF0000"/>
                </a:solidFill>
                <a:latin typeface="Arial" panose="020B0604020202020204" pitchFamily="34" charset="0"/>
                <a:cs typeface="Arial" panose="020B0604020202020204" pitchFamily="34" charset="0"/>
              </a:rPr>
              <a:t>на 31 декабря </a:t>
            </a:r>
            <a:r>
              <a:rPr lang="ru-RU" sz="1600" baseline="-25000" dirty="0">
                <a:latin typeface="Arial" panose="020B0604020202020204" pitchFamily="34" charset="0"/>
                <a:cs typeface="Arial" panose="020B0604020202020204" pitchFamily="34" charset="0"/>
              </a:rPr>
              <a:t>отчетного года</a:t>
            </a:r>
          </a:p>
          <a:p>
            <a:pPr marL="285750" indent="-285750" algn="just">
              <a:buFont typeface="Wingdings" panose="05000000000000000000" pitchFamily="2" charset="2"/>
              <a:buChar char="Ø"/>
            </a:pPr>
            <a:endParaRPr lang="ru-RU" sz="1600" baseline="-25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В случае прохождения военной службы</a:t>
            </a:r>
            <a:r>
              <a:rPr lang="ru-RU" sz="1600" dirty="0">
                <a:latin typeface="Arial" panose="020B0604020202020204" pitchFamily="34" charset="0"/>
                <a:cs typeface="Arial" panose="020B0604020202020204" pitchFamily="34" charset="0"/>
              </a:rPr>
              <a:t> </a:t>
            </a:r>
            <a:r>
              <a:rPr lang="ru-RU" sz="1600" baseline="-25000" dirty="0">
                <a:latin typeface="Arial" panose="020B0604020202020204" pitchFamily="34" charset="0"/>
                <a:cs typeface="Arial" panose="020B0604020202020204" pitchFamily="34" charset="0"/>
              </a:rPr>
              <a:t>супругом (супругой) при заполнении титульного листа справки указывать «Военнослужащий» </a:t>
            </a:r>
          </a:p>
          <a:p>
            <a:pPr algn="just"/>
            <a:endParaRPr lang="ru-RU" sz="1600" baseline="-25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Если лицо, в отношении которого представляется </a:t>
            </a:r>
            <a:r>
              <a:rPr lang="ru-RU" sz="1600" baseline="-25000" dirty="0" smtClean="0">
                <a:latin typeface="Arial" panose="020B0604020202020204" pitchFamily="34" charset="0"/>
                <a:cs typeface="Arial" panose="020B0604020202020204" pitchFamily="34" charset="0"/>
              </a:rPr>
              <a:t>справка не имеет работы, но зарегистрирован в органах службы занятости, указывать  «</a:t>
            </a:r>
            <a:r>
              <a:rPr lang="ru-RU" sz="1600" baseline="-25000" dirty="0">
                <a:latin typeface="Arial" panose="020B0604020202020204" pitchFamily="34" charset="0"/>
                <a:cs typeface="Arial" panose="020B0604020202020204" pitchFamily="34" charset="0"/>
              </a:rPr>
              <a:t>безработный». В случае если лицо не имеет работу и при этом не зарегистрировано в органах службы занятости, то в графе «род занятий» рекомендуется указывать «временно неработающий», «домохозяйка</a:t>
            </a:r>
            <a:r>
              <a:rPr lang="ru-RU" sz="1600" baseline="-250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u-RU" sz="1600" baseline="-25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В отношении несовершеннолетнего ребенка в графе «род занятий» указывать </a:t>
            </a:r>
            <a:r>
              <a:rPr lang="ru-RU" sz="1600" b="1" baseline="-25000" dirty="0">
                <a:solidFill>
                  <a:srgbClr val="FF0000"/>
                </a:solidFill>
                <a:latin typeface="Arial" panose="020B0604020202020204" pitchFamily="34" charset="0"/>
                <a:cs typeface="Arial" panose="020B0604020202020204" pitchFamily="34" charset="0"/>
              </a:rPr>
              <a:t>образовательную организацию </a:t>
            </a:r>
            <a:r>
              <a:rPr lang="ru-RU" sz="1600" baseline="-25000" dirty="0">
                <a:latin typeface="Arial" panose="020B0604020202020204" pitchFamily="34" charset="0"/>
                <a:cs typeface="Arial" panose="020B0604020202020204" pitchFamily="34" charset="0"/>
              </a:rPr>
              <a:t>или </a:t>
            </a:r>
            <a:r>
              <a:rPr lang="ru-RU" sz="1600" b="1" baseline="-25000" dirty="0">
                <a:solidFill>
                  <a:srgbClr val="FF0000"/>
                </a:solidFill>
                <a:latin typeface="Arial" panose="020B0604020202020204" pitchFamily="34" charset="0"/>
                <a:cs typeface="Arial" panose="020B0604020202020204" pitchFamily="34" charset="0"/>
              </a:rPr>
              <a:t>«находится на домашнем </a:t>
            </a:r>
            <a:r>
              <a:rPr lang="ru-RU" sz="1600" b="1" baseline="-25000" dirty="0" smtClean="0">
                <a:solidFill>
                  <a:srgbClr val="FF0000"/>
                </a:solidFill>
                <a:latin typeface="Arial" panose="020B0604020202020204" pitchFamily="34" charset="0"/>
                <a:cs typeface="Arial" panose="020B0604020202020204" pitchFamily="34" charset="0"/>
              </a:rPr>
              <a:t>воспитании»</a:t>
            </a:r>
            <a:endParaRPr lang="ru-RU" sz="1600" baseline="-25000" dirty="0">
              <a:latin typeface="Arial" panose="020B0604020202020204" pitchFamily="34" charset="0"/>
              <a:cs typeface="Arial" panose="020B0604020202020204" pitchFamily="34" charset="0"/>
            </a:endParaRPr>
          </a:p>
          <a:p>
            <a:pPr algn="just"/>
            <a:endParaRPr lang="ru-RU" sz="1600" baseline="-25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При выполнении работы и (или) оказании услуги на основании </a:t>
            </a:r>
            <a:r>
              <a:rPr lang="ru-RU" sz="1600" baseline="-25000" dirty="0" err="1">
                <a:latin typeface="Arial" panose="020B0604020202020204" pitchFamily="34" charset="0"/>
                <a:cs typeface="Arial" panose="020B0604020202020204" pitchFamily="34" charset="0"/>
              </a:rPr>
              <a:t>гражданско</a:t>
            </a:r>
            <a:r>
              <a:rPr lang="ru-RU" sz="1600" baseline="-25000" dirty="0">
                <a:latin typeface="Arial" panose="020B0604020202020204" pitchFamily="34" charset="0"/>
                <a:cs typeface="Arial" panose="020B0604020202020204" pitchFamily="34" charset="0"/>
              </a:rPr>
              <a:t> – правового договора (</a:t>
            </a:r>
            <a:r>
              <a:rPr lang="ru-RU" sz="1600" baseline="-25000" dirty="0" err="1">
                <a:latin typeface="Arial" panose="020B0604020202020204" pitchFamily="34" charset="0"/>
                <a:cs typeface="Arial" panose="020B0604020202020204" pitchFamily="34" charset="0"/>
              </a:rPr>
              <a:t>самозанятые</a:t>
            </a:r>
            <a:r>
              <a:rPr lang="ru-RU" sz="1600" baseline="-25000" dirty="0">
                <a:latin typeface="Arial" panose="020B0604020202020204" pitchFamily="34" charset="0"/>
                <a:cs typeface="Arial" panose="020B0604020202020204" pitchFamily="34" charset="0"/>
              </a:rPr>
              <a:t> граждане, работающие без трудовой книжки), указывать </a:t>
            </a:r>
            <a:r>
              <a:rPr lang="ru-RU" sz="1600" b="1" baseline="-25000" dirty="0">
                <a:solidFill>
                  <a:srgbClr val="FF0000"/>
                </a:solidFill>
                <a:latin typeface="Arial" panose="020B0604020202020204" pitchFamily="34" charset="0"/>
                <a:cs typeface="Arial" panose="020B0604020202020204" pitchFamily="34" charset="0"/>
              </a:rPr>
              <a:t>«Выполнение работ (услуг) в соответствующей сфере</a:t>
            </a:r>
            <a:r>
              <a:rPr lang="ru-RU" sz="1600" b="1" baseline="-25000" dirty="0" smtClean="0">
                <a:solidFill>
                  <a:srgbClr val="FF0000"/>
                </a:solidFill>
                <a:latin typeface="Arial" panose="020B0604020202020204" pitchFamily="34" charset="0"/>
                <a:cs typeface="Arial" panose="020B0604020202020204" pitchFamily="34" charset="0"/>
              </a:rPr>
              <a:t>»</a:t>
            </a:r>
            <a:endParaRPr lang="ru-RU" sz="1600" b="1" baseline="-250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ru-RU" sz="1600" b="1" baseline="-250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При  регистрации  в качестве индивидуального предпринимателя указывать </a:t>
            </a:r>
            <a:r>
              <a:rPr lang="ru-RU" sz="1600" b="1" baseline="-25000" dirty="0">
                <a:solidFill>
                  <a:srgbClr val="FF0000"/>
                </a:solidFill>
                <a:latin typeface="Arial" panose="020B0604020202020204" pitchFamily="34" charset="0"/>
                <a:cs typeface="Arial" panose="020B0604020202020204" pitchFamily="34" charset="0"/>
              </a:rPr>
              <a:t>соответствующий статус</a:t>
            </a:r>
          </a:p>
          <a:p>
            <a:pPr marL="285750" indent="-285750" algn="just">
              <a:buFont typeface="Wingdings" panose="05000000000000000000" pitchFamily="2" charset="2"/>
              <a:buChar char="Ø"/>
            </a:pPr>
            <a:endParaRPr lang="ru-RU" sz="1600" b="1" baseline="-250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Адрес места регистрации указывается на дату представления справки. Если лицо не проживает по адресу места регистрации, то в графе «</a:t>
            </a:r>
            <a:r>
              <a:rPr lang="ru-RU" sz="1600" baseline="-25000" dirty="0" err="1">
                <a:latin typeface="Arial" panose="020B0604020202020204" pitchFamily="34" charset="0"/>
                <a:cs typeface="Arial" panose="020B0604020202020204" pitchFamily="34" charset="0"/>
              </a:rPr>
              <a:t>Доп.информация</a:t>
            </a:r>
            <a:r>
              <a:rPr lang="ru-RU" sz="1600" baseline="-25000" dirty="0">
                <a:latin typeface="Arial" panose="020B0604020202020204" pitchFamily="34" charset="0"/>
                <a:cs typeface="Arial" panose="020B0604020202020204" pitchFamily="34" charset="0"/>
              </a:rPr>
              <a:t>» указывается адрес фактического проживания</a:t>
            </a:r>
          </a:p>
          <a:p>
            <a:pPr algn="just"/>
            <a:endParaRPr lang="ru-RU"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baseline="-25000" dirty="0">
                <a:latin typeface="Arial" panose="020B0604020202020204" pitchFamily="34" charset="0"/>
                <a:cs typeface="Arial" panose="020B0604020202020204" pitchFamily="34" charset="0"/>
              </a:rPr>
              <a:t>	Внизу титульного листа указывается отчетный период: - </a:t>
            </a:r>
            <a:r>
              <a:rPr lang="ru-RU" sz="1600" b="1" baseline="-25000" dirty="0">
                <a:solidFill>
                  <a:srgbClr val="FF0000"/>
                </a:solidFill>
                <a:latin typeface="Arial" panose="020B0604020202020204" pitchFamily="34" charset="0"/>
                <a:cs typeface="Arial" panose="020B0604020202020204" pitchFamily="34" charset="0"/>
              </a:rPr>
              <a:t>с 1 января 2024 г. по 31 декабря 2024 г. </a:t>
            </a:r>
            <a:r>
              <a:rPr lang="ru-RU" sz="1600" baseline="-25000" dirty="0">
                <a:latin typeface="Arial" panose="020B0604020202020204" pitchFamily="34" charset="0"/>
                <a:cs typeface="Arial" panose="020B0604020202020204" pitchFamily="34" charset="0"/>
              </a:rPr>
              <a:t>(о доходах, расходах); - </a:t>
            </a:r>
            <a:r>
              <a:rPr lang="ru-RU" sz="1600" b="1" baseline="-25000" dirty="0">
                <a:solidFill>
                  <a:srgbClr val="FF0000"/>
                </a:solidFill>
                <a:latin typeface="Arial" panose="020B0604020202020204" pitchFamily="34" charset="0"/>
                <a:cs typeface="Arial" panose="020B0604020202020204" pitchFamily="34" charset="0"/>
              </a:rPr>
              <a:t>отчетная дата - 31 декабря 2024 года </a:t>
            </a:r>
            <a:r>
              <a:rPr lang="ru-RU" sz="1600" baseline="-25000" dirty="0">
                <a:latin typeface="Arial" panose="020B0604020202020204" pitchFamily="34" charset="0"/>
                <a:cs typeface="Arial" panose="020B0604020202020204" pitchFamily="34" charset="0"/>
              </a:rPr>
              <a:t>(об имуществе, счетах, ценных бумагах)</a:t>
            </a:r>
          </a:p>
        </p:txBody>
      </p:sp>
    </p:spTree>
    <p:extLst>
      <p:ext uri="{BB962C8B-B14F-4D97-AF65-F5344CB8AC3E}">
        <p14:creationId xmlns:p14="http://schemas.microsoft.com/office/powerpoint/2010/main" val="256658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540" y="0"/>
            <a:ext cx="8161546" cy="549876"/>
          </a:xfrm>
        </p:spPr>
        <p:txBody>
          <a:bodyPr>
            <a:noAutofit/>
          </a:bodyPr>
          <a:lstStyle/>
          <a:p>
            <a:pPr algn="ctr"/>
            <a:r>
              <a:rPr lang="ru-RU" sz="3200" b="1" i="1" dirty="0">
                <a:solidFill>
                  <a:schemeClr val="tx1"/>
                </a:solidFill>
                <a:latin typeface="Arial" panose="020B0604020202020204" pitchFamily="34" charset="0"/>
                <a:cs typeface="Arial" panose="020B0604020202020204" pitchFamily="34" charset="0"/>
              </a:rPr>
              <a:t>Раздел 1. Сведения о доходах</a:t>
            </a:r>
            <a:endParaRPr lang="ru-RU" sz="32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131455" y="518837"/>
            <a:ext cx="8952160" cy="4472853"/>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506" y="4143858"/>
            <a:ext cx="6021387"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a:off x="3040632" y="4143858"/>
            <a:ext cx="2618295" cy="2700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0" name="TextBox 9"/>
          <p:cNvSpPr txBox="1"/>
          <p:nvPr/>
        </p:nvSpPr>
        <p:spPr>
          <a:xfrm>
            <a:off x="2372739" y="3797609"/>
            <a:ext cx="6710876" cy="346249"/>
          </a:xfrm>
          <a:prstGeom prst="rect">
            <a:avLst/>
          </a:prstGeom>
          <a:noFill/>
        </p:spPr>
        <p:txBody>
          <a:bodyPr wrap="square" lIns="68580" tIns="34290" rIns="68580" bIns="34290" rtlCol="0">
            <a:spAutoFit/>
          </a:bodyPr>
          <a:lstStyle/>
          <a:p>
            <a:pPr algn="ctr"/>
            <a:r>
              <a:rPr lang="ru-RU" b="1" dirty="0"/>
              <a:t>Справка о доходах и суммах о налогах физического лица</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504" y="1561411"/>
            <a:ext cx="3905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6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78376" y="500696"/>
            <a:ext cx="8995956" cy="4543349"/>
          </a:xfrm>
          <a:solidFill>
            <a:schemeClr val="bg1">
              <a:lumMod val="95000"/>
            </a:schemeClr>
          </a:solidFill>
        </p:spPr>
        <p:txBody>
          <a:bodyPr>
            <a:normAutofit/>
          </a:bodyPr>
          <a:lstStyle/>
          <a:p>
            <a:pPr algn="just">
              <a:lnSpc>
                <a:spcPct val="120000"/>
              </a:lnSpc>
              <a:spcBef>
                <a:spcPts val="0"/>
              </a:spcBef>
            </a:pPr>
            <a:endParaRPr lang="ru-RU" sz="4800" b="1" dirty="0">
              <a:solidFill>
                <a:srgbClr val="FF0000"/>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dirty="0">
              <a:solidFill>
                <a:schemeClr val="tx1"/>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dirty="0">
              <a:solidFill>
                <a:schemeClr val="tx1"/>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b="1" dirty="0">
              <a:solidFill>
                <a:srgbClr val="FF0000"/>
              </a:solidFill>
              <a:latin typeface="Arial" panose="020B0604020202020204" pitchFamily="34" charset="0"/>
              <a:cs typeface="Arial" panose="020B0604020202020204" pitchFamily="34" charset="0"/>
            </a:endParaRPr>
          </a:p>
          <a:p>
            <a:pPr lvl="0" algn="just">
              <a:lnSpc>
                <a:spcPct val="120000"/>
              </a:lnSpc>
              <a:spcBef>
                <a:spcPts val="0"/>
              </a:spcBef>
            </a:pPr>
            <a:endParaRPr lang="ru-RU" sz="4800" b="1" dirty="0">
              <a:solidFill>
                <a:srgbClr val="FF0000"/>
              </a:solidFill>
              <a:latin typeface="Arial" panose="020B0604020202020204" pitchFamily="34" charset="0"/>
              <a:cs typeface="Arial" panose="020B0604020202020204" pitchFamily="34" charset="0"/>
            </a:endParaRPr>
          </a:p>
          <a:p>
            <a:pPr lvl="0" algn="just">
              <a:lnSpc>
                <a:spcPct val="120000"/>
              </a:lnSpc>
              <a:spcBef>
                <a:spcPts val="0"/>
              </a:spcBef>
            </a:pPr>
            <a:endParaRPr lang="ru-RU" sz="5200" dirty="0">
              <a:solidFill>
                <a:schemeClr val="tx1"/>
              </a:solidFill>
              <a:latin typeface="Arial" panose="020B0604020202020204" pitchFamily="34" charset="0"/>
              <a:cs typeface="Arial" panose="020B0604020202020204" pitchFamily="34" charset="0"/>
            </a:endParaRPr>
          </a:p>
          <a:p>
            <a:pPr lvl="0" algn="just">
              <a:lnSpc>
                <a:spcPct val="120000"/>
              </a:lnSpc>
              <a:spcBef>
                <a:spcPts val="0"/>
              </a:spcBef>
            </a:pPr>
            <a:endParaRPr lang="ru-RU" sz="5600" dirty="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38222" y="0"/>
            <a:ext cx="8824823" cy="400110"/>
          </a:xfrm>
          <a:prstGeom prst="rect">
            <a:avLst/>
          </a:prstGeom>
        </p:spPr>
        <p:txBody>
          <a:bodyPr wrap="square">
            <a:spAutoFit/>
          </a:bodyPr>
          <a:lstStyle/>
          <a:p>
            <a:pPr algn="ctr">
              <a:spcBef>
                <a:spcPct val="0"/>
              </a:spcBef>
            </a:pPr>
            <a:r>
              <a:rPr lang="ru-RU" sz="2000" b="1" i="1" dirty="0">
                <a:latin typeface="Arial" panose="020B0604020202020204" pitchFamily="34" charset="0"/>
                <a:ea typeface="+mj-ea"/>
                <a:cs typeface="Arial" panose="020B0604020202020204" pitchFamily="34" charset="0"/>
              </a:rPr>
              <a:t>Особенности заполнения раздела 1 «Сведения о доходах»</a:t>
            </a:r>
          </a:p>
        </p:txBody>
      </p:sp>
      <p:sp>
        <p:nvSpPr>
          <p:cNvPr id="6" name="TextBox 5"/>
          <p:cNvSpPr txBox="1"/>
          <p:nvPr/>
        </p:nvSpPr>
        <p:spPr>
          <a:xfrm>
            <a:off x="6031193" y="571838"/>
            <a:ext cx="2962758" cy="1311128"/>
          </a:xfrm>
          <a:prstGeom prst="rect">
            <a:avLst/>
          </a:prstGeom>
          <a:solidFill>
            <a:schemeClr val="bg1"/>
          </a:solidFill>
          <a:ln>
            <a:solidFill>
              <a:schemeClr val="tx2"/>
            </a:solidFill>
          </a:ln>
        </p:spPr>
        <p:txBody>
          <a:bodyPr wrap="square" rtlCol="0">
            <a:spAutoFit/>
          </a:bodyPr>
          <a:lstStyle/>
          <a:p>
            <a:pPr algn="just" defTabSz="914400">
              <a:lnSpc>
                <a:spcPct val="120000"/>
              </a:lnSpc>
            </a:pPr>
            <a:r>
              <a:rPr lang="ru-RU" sz="1100" dirty="0">
                <a:solidFill>
                  <a:prstClr val="black"/>
                </a:solidFill>
                <a:latin typeface="Arial" panose="020B0604020202020204" pitchFamily="34" charset="0"/>
                <a:cs typeface="Arial" panose="020B0604020202020204" pitchFamily="34" charset="0"/>
              </a:rPr>
              <a:t>Если педагогическая или научная деятельность являлась деятельностью по основному месту работы, то сведения о полученных от нее доходах следует </a:t>
            </a:r>
            <a:r>
              <a:rPr lang="ru-RU" sz="1100" b="1" dirty="0">
                <a:solidFill>
                  <a:srgbClr val="FF0000"/>
                </a:solidFill>
                <a:latin typeface="Arial" panose="020B0604020202020204" pitchFamily="34" charset="0"/>
                <a:cs typeface="Arial" panose="020B0604020202020204" pitchFamily="34" charset="0"/>
              </a:rPr>
              <a:t>указывать в стоке «Доход по основному месту работы»</a:t>
            </a:r>
          </a:p>
        </p:txBody>
      </p:sp>
      <p:sp>
        <p:nvSpPr>
          <p:cNvPr id="5" name="TextBox 4"/>
          <p:cNvSpPr txBox="1"/>
          <p:nvPr/>
        </p:nvSpPr>
        <p:spPr>
          <a:xfrm>
            <a:off x="170045" y="524256"/>
            <a:ext cx="2563819" cy="1449628"/>
          </a:xfrm>
          <a:prstGeom prst="rect">
            <a:avLst/>
          </a:prstGeom>
          <a:solidFill>
            <a:schemeClr val="bg1"/>
          </a:solidFill>
          <a:ln>
            <a:solidFill>
              <a:schemeClr val="tx2"/>
            </a:solidFill>
          </a:ln>
        </p:spPr>
        <p:txBody>
          <a:bodyPr wrap="square" rtlCol="0">
            <a:spAutoFit/>
          </a:bodyPr>
          <a:lstStyle>
            <a:defPPr>
              <a:defRPr lang="en-US"/>
            </a:defPPr>
            <a:lvl1pPr lvl="0" algn="just" defTabSz="914400">
              <a:lnSpc>
                <a:spcPct val="120000"/>
              </a:lnSpc>
              <a:defRPr sz="1050">
                <a:latin typeface="Arial" panose="020B0604020202020204" pitchFamily="34" charset="0"/>
                <a:cs typeface="Arial" panose="020B0604020202020204" pitchFamily="34" charset="0"/>
              </a:defRPr>
            </a:lvl1pPr>
          </a:lstStyle>
          <a:p>
            <a:r>
              <a:rPr lang="ru-RU" dirty="0"/>
              <a:t>В строке  </a:t>
            </a:r>
            <a:r>
              <a:rPr lang="ru-RU" dirty="0">
                <a:solidFill>
                  <a:srgbClr val="FF0000"/>
                </a:solidFill>
              </a:rPr>
              <a:t> </a:t>
            </a:r>
            <a:r>
              <a:rPr lang="ru-RU" b="1" dirty="0">
                <a:solidFill>
                  <a:srgbClr val="FF0000"/>
                </a:solidFill>
              </a:rPr>
              <a:t>«Доход по основному мету работы»</a:t>
            </a:r>
            <a:r>
              <a:rPr lang="ru-RU" dirty="0">
                <a:solidFill>
                  <a:srgbClr val="FF0000"/>
                </a:solidFill>
              </a:rPr>
              <a:t> </a:t>
            </a:r>
            <a:r>
              <a:rPr lang="ru-RU" dirty="0"/>
              <a:t>подлежит указанию сумма дохода, содержащаяся в справке доходах и суммах налога физического лица, выдаваемой по месту службы  или работы (графа «Общая сумма дохода»)</a:t>
            </a:r>
          </a:p>
        </p:txBody>
      </p:sp>
      <p:sp>
        <p:nvSpPr>
          <p:cNvPr id="7" name="TextBox 6"/>
          <p:cNvSpPr txBox="1"/>
          <p:nvPr/>
        </p:nvSpPr>
        <p:spPr>
          <a:xfrm>
            <a:off x="2896622" y="537682"/>
            <a:ext cx="2971813" cy="1107996"/>
          </a:xfrm>
          <a:prstGeom prst="rect">
            <a:avLst/>
          </a:prstGeom>
          <a:solidFill>
            <a:schemeClr val="bg1"/>
          </a:solidFill>
          <a:ln>
            <a:solidFill>
              <a:schemeClr val="tx2"/>
            </a:solidFill>
          </a:ln>
        </p:spPr>
        <p:txBody>
          <a:bodyPr wrap="square" rtlCol="0">
            <a:spAutoFit/>
          </a:bodyPr>
          <a:lstStyle/>
          <a:p>
            <a:pPr lvl="0" algn="just" defTabSz="914400">
              <a:lnSpc>
                <a:spcPct val="120000"/>
              </a:lnSpc>
            </a:pPr>
            <a:r>
              <a:rPr lang="ru-RU" sz="1100" dirty="0">
                <a:solidFill>
                  <a:prstClr val="black"/>
                </a:solidFill>
                <a:latin typeface="Arial" panose="020B0604020202020204" pitchFamily="34" charset="0"/>
                <a:cs typeface="Arial" panose="020B0604020202020204" pitchFamily="34" charset="0"/>
              </a:rPr>
              <a:t>В строках </a:t>
            </a:r>
            <a:r>
              <a:rPr lang="ru-RU" sz="1100" b="1" dirty="0">
                <a:solidFill>
                  <a:srgbClr val="FF0000"/>
                </a:solidFill>
                <a:latin typeface="Arial" panose="020B0604020202020204" pitchFamily="34" charset="0"/>
                <a:cs typeface="Arial" panose="020B0604020202020204" pitchFamily="34" charset="0"/>
              </a:rPr>
              <a:t>«Доход от педагогической и научной деятельности» </a:t>
            </a:r>
            <a:r>
              <a:rPr lang="ru-RU" sz="1100" dirty="0">
                <a:solidFill>
                  <a:prstClr val="black"/>
                </a:solidFill>
                <a:latin typeface="Arial" panose="020B0604020202020204" pitchFamily="34" charset="0"/>
                <a:cs typeface="Arial" panose="020B0604020202020204" pitchFamily="34" charset="0"/>
              </a:rPr>
              <a:t>и </a:t>
            </a:r>
            <a:r>
              <a:rPr lang="ru-RU" sz="1100" b="1" dirty="0">
                <a:solidFill>
                  <a:srgbClr val="FF0000"/>
                </a:solidFill>
                <a:latin typeface="Arial" panose="020B0604020202020204" pitchFamily="34" charset="0"/>
                <a:cs typeface="Arial" panose="020B0604020202020204" pitchFamily="34" charset="0"/>
              </a:rPr>
              <a:t>«Доход от иной творческой деятельности» </a:t>
            </a:r>
            <a:r>
              <a:rPr lang="ru-RU" sz="1100" dirty="0">
                <a:solidFill>
                  <a:prstClr val="black"/>
                </a:solidFill>
                <a:latin typeface="Arial" panose="020B0604020202020204" pitchFamily="34" charset="0"/>
                <a:cs typeface="Arial" panose="020B0604020202020204" pitchFamily="34" charset="0"/>
              </a:rPr>
              <a:t>подлежат указанию суммы, полученные виде грантов, премий за достижения</a:t>
            </a:r>
          </a:p>
        </p:txBody>
      </p:sp>
      <p:sp>
        <p:nvSpPr>
          <p:cNvPr id="8" name="TextBox 7"/>
          <p:cNvSpPr txBox="1"/>
          <p:nvPr/>
        </p:nvSpPr>
        <p:spPr>
          <a:xfrm>
            <a:off x="192316" y="2038350"/>
            <a:ext cx="2541549" cy="2013500"/>
          </a:xfrm>
          <a:prstGeom prst="rect">
            <a:avLst/>
          </a:prstGeom>
          <a:solidFill>
            <a:schemeClr val="bg1"/>
          </a:solidFill>
          <a:ln>
            <a:solidFill>
              <a:schemeClr val="tx2"/>
            </a:solidFill>
          </a:ln>
        </p:spPr>
        <p:txBody>
          <a:bodyPr wrap="square" rtlCol="0">
            <a:spAutoFit/>
          </a:bodyPr>
          <a:lstStyle/>
          <a:p>
            <a:pPr lvl="0" algn="just" defTabSz="914400">
              <a:lnSpc>
                <a:spcPct val="120000"/>
              </a:lnSpc>
            </a:pPr>
            <a:r>
              <a:rPr lang="ru-RU" sz="1050" dirty="0" smtClean="0">
                <a:latin typeface="Arial" panose="020B0604020202020204" pitchFamily="34" charset="0"/>
                <a:cs typeface="Arial" panose="020B0604020202020204" pitchFamily="34" charset="0"/>
              </a:rPr>
              <a:t>В </a:t>
            </a:r>
            <a:r>
              <a:rPr lang="ru-RU" sz="1050" dirty="0">
                <a:latin typeface="Arial" panose="020B0604020202020204" pitchFamily="34" charset="0"/>
                <a:cs typeface="Arial" panose="020B0604020202020204" pitchFamily="34" charset="0"/>
              </a:rPr>
              <a:t>строке </a:t>
            </a:r>
            <a:r>
              <a:rPr lang="ru-RU" sz="1050" b="1" dirty="0">
                <a:solidFill>
                  <a:srgbClr val="FF0000"/>
                </a:solidFill>
                <a:latin typeface="Arial" panose="020B0604020202020204" pitchFamily="34" charset="0"/>
                <a:cs typeface="Arial" panose="020B0604020202020204" pitchFamily="34" charset="0"/>
              </a:rPr>
              <a:t>«Доход от вкладов в банках и иных кредитных организациях» </a:t>
            </a:r>
            <a:r>
              <a:rPr lang="ru-RU" sz="1050" dirty="0">
                <a:latin typeface="Arial" panose="020B0604020202020204" pitchFamily="34" charset="0"/>
                <a:cs typeface="Arial" panose="020B0604020202020204" pitchFamily="34" charset="0"/>
              </a:rPr>
              <a:t>указывается общая сумма доходов, выплаченных в отчетном периоде в виде процентов по любым вкладам  (счетам) в банках, включая доходы от вкладов и счетов, закрытых в отчетном периоде </a:t>
            </a:r>
            <a:r>
              <a:rPr lang="ru-RU" sz="1050" b="1" dirty="0">
                <a:solidFill>
                  <a:srgbClr val="FF0000"/>
                </a:solidFill>
                <a:latin typeface="Arial" panose="020B0604020202020204" pitchFamily="34" charset="0"/>
                <a:cs typeface="Arial" panose="020B0604020202020204" pitchFamily="34" charset="0"/>
              </a:rPr>
              <a:t>(руководствоваться формой 5798-У)</a:t>
            </a:r>
          </a:p>
        </p:txBody>
      </p:sp>
      <p:sp>
        <p:nvSpPr>
          <p:cNvPr id="9" name="TextBox 8"/>
          <p:cNvSpPr txBox="1"/>
          <p:nvPr/>
        </p:nvSpPr>
        <p:spPr>
          <a:xfrm>
            <a:off x="2938364" y="2038350"/>
            <a:ext cx="2962758" cy="2059025"/>
          </a:xfrm>
          <a:prstGeom prst="rect">
            <a:avLst/>
          </a:prstGeom>
          <a:solidFill>
            <a:schemeClr val="bg1"/>
          </a:solidFill>
          <a:ln>
            <a:solidFill>
              <a:schemeClr val="tx2"/>
            </a:solidFill>
          </a:ln>
        </p:spPr>
        <p:txBody>
          <a:bodyPr wrap="square" rtlCol="0">
            <a:spAutoFit/>
          </a:bodyPr>
          <a:lstStyle/>
          <a:p>
            <a:pPr algn="just" defTabSz="914400">
              <a:lnSpc>
                <a:spcPct val="120000"/>
              </a:lnSpc>
            </a:pPr>
            <a:r>
              <a:rPr lang="ru-RU" sz="1050" dirty="0">
                <a:latin typeface="Arial" panose="020B0604020202020204" pitchFamily="34" charset="0"/>
                <a:cs typeface="Arial" panose="020B0604020202020204" pitchFamily="34" charset="0"/>
              </a:rPr>
              <a:t>В строке </a:t>
            </a:r>
            <a:r>
              <a:rPr lang="ru-RU" sz="1050" b="1" dirty="0">
                <a:solidFill>
                  <a:srgbClr val="FF0000"/>
                </a:solidFill>
                <a:latin typeface="Arial" panose="020B0604020202020204" pitchFamily="34" charset="0"/>
                <a:cs typeface="Arial" panose="020B0604020202020204" pitchFamily="34" charset="0"/>
              </a:rPr>
              <a:t>«Доход от ценных бумаг и долей участия в коммерческих организациях» </a:t>
            </a:r>
            <a:r>
              <a:rPr lang="ru-RU" sz="1050" dirty="0">
                <a:latin typeface="Arial" panose="020B0604020202020204" pitchFamily="34" charset="0"/>
                <a:cs typeface="Arial" panose="020B0604020202020204" pitchFamily="34" charset="0"/>
              </a:rPr>
              <a:t>указываются: дивиденды; выплаченный купонный доход по облигациям; дисконт, полученный в качестве дохода по облигациям; доход от операций с ценными бумагами </a:t>
            </a:r>
            <a:r>
              <a:rPr lang="ru-RU" sz="1050" b="1" dirty="0">
                <a:solidFill>
                  <a:srgbClr val="FF0000"/>
                </a:solidFill>
                <a:latin typeface="Arial" panose="020B0604020202020204" pitchFamily="34" charset="0"/>
                <a:cs typeface="Arial" panose="020B0604020202020204" pitchFamily="34" charset="0"/>
              </a:rPr>
              <a:t>(указывается финансовый результат). </a:t>
            </a:r>
            <a:r>
              <a:rPr lang="ru-RU" sz="1050" dirty="0">
                <a:latin typeface="Arial" panose="020B0604020202020204" pitchFamily="34" charset="0"/>
                <a:cs typeface="Arial" panose="020B0604020202020204" pitchFamily="34" charset="0"/>
              </a:rPr>
              <a:t>Указывать содержание</a:t>
            </a:r>
            <a:r>
              <a:rPr lang="ru-RU" sz="1050" b="1" dirty="0">
                <a:solidFill>
                  <a:srgbClr val="FF0000"/>
                </a:solidFill>
                <a:latin typeface="Arial" panose="020B0604020202020204" pitchFamily="34" charset="0"/>
                <a:cs typeface="Arial" panose="020B0604020202020204" pitchFamily="34" charset="0"/>
              </a:rPr>
              <a:t> графы </a:t>
            </a:r>
            <a:r>
              <a:rPr lang="ru-RU" sz="1100" b="1" dirty="0">
                <a:solidFill>
                  <a:srgbClr val="FF0000"/>
                </a:solidFill>
                <a:latin typeface="Arial" panose="020B0604020202020204" pitchFamily="34" charset="0"/>
                <a:cs typeface="Arial" panose="020B0604020202020204" pitchFamily="34" charset="0"/>
              </a:rPr>
              <a:t>«Налоговая база», </a:t>
            </a:r>
            <a:r>
              <a:rPr lang="ru-RU" sz="1050" dirty="0">
                <a:latin typeface="Arial" panose="020B0604020202020204" pitchFamily="34" charset="0"/>
                <a:cs typeface="Arial" panose="020B0604020202020204" pitchFamily="34" charset="0"/>
              </a:rPr>
              <a:t>а не общую сумму дохода.</a:t>
            </a:r>
          </a:p>
        </p:txBody>
      </p:sp>
      <p:sp>
        <p:nvSpPr>
          <p:cNvPr id="10" name="TextBox 9"/>
          <p:cNvSpPr txBox="1"/>
          <p:nvPr/>
        </p:nvSpPr>
        <p:spPr>
          <a:xfrm>
            <a:off x="6031194" y="2038350"/>
            <a:ext cx="3000662" cy="2806922"/>
          </a:xfrm>
          <a:prstGeom prst="rect">
            <a:avLst/>
          </a:prstGeom>
          <a:solidFill>
            <a:schemeClr val="bg1"/>
          </a:solidFill>
          <a:ln>
            <a:solidFill>
              <a:schemeClr val="tx2"/>
            </a:solidFill>
          </a:ln>
        </p:spPr>
        <p:txBody>
          <a:bodyPr wrap="square" rtlCol="0">
            <a:spAutoFit/>
          </a:bodyPr>
          <a:lstStyle/>
          <a:p>
            <a:pPr lvl="0" algn="just" defTabSz="914400">
              <a:lnSpc>
                <a:spcPct val="120000"/>
              </a:lnSpc>
            </a:pPr>
            <a:r>
              <a:rPr lang="ru-RU" sz="1050" dirty="0">
                <a:latin typeface="Arial" panose="020B0604020202020204" pitchFamily="34" charset="0"/>
                <a:cs typeface="Arial" panose="020B0604020202020204" pitchFamily="34" charset="0"/>
              </a:rPr>
              <a:t>В строке </a:t>
            </a:r>
            <a:r>
              <a:rPr lang="ru-RU" sz="1050" b="1" dirty="0">
                <a:solidFill>
                  <a:srgbClr val="FF0000"/>
                </a:solidFill>
                <a:latin typeface="Arial" panose="020B0604020202020204" pitchFamily="34" charset="0"/>
                <a:cs typeface="Arial" panose="020B0604020202020204" pitchFamily="34" charset="0"/>
              </a:rPr>
              <a:t>«Иные доходы» </a:t>
            </a:r>
            <a:r>
              <a:rPr lang="ru-RU" sz="1050" dirty="0">
                <a:latin typeface="Arial" panose="020B0604020202020204" pitchFamily="34" charset="0"/>
                <a:cs typeface="Arial" panose="020B0604020202020204" pitchFamily="34" charset="0"/>
              </a:rPr>
              <a:t>указываются:  пенсии, пособия, алименты, стипендия, доходы от сдачи в аренду имущества, от продажи имущества, взнос при покупке автомобиля по договору «трейд-ин», вознаграждения по договору совместительства и </a:t>
            </a:r>
            <a:r>
              <a:rPr lang="ru-RU" sz="1050" dirty="0" err="1">
                <a:latin typeface="Arial" panose="020B0604020202020204" pitchFamily="34" charset="0"/>
                <a:cs typeface="Arial" panose="020B0604020202020204" pitchFamily="34" charset="0"/>
              </a:rPr>
              <a:t>гражданско</a:t>
            </a:r>
            <a:r>
              <a:rPr lang="ru-RU" sz="1050" dirty="0">
                <a:latin typeface="Arial" panose="020B0604020202020204" pitchFamily="34" charset="0"/>
                <a:cs typeface="Arial" panose="020B0604020202020204" pitchFamily="34" charset="0"/>
              </a:rPr>
              <a:t> – правовому договору, денежные средства, полученные в порядке дарения или наследства, выигрыши в лотереях, букмекерских конторах, тотализаторах, выплаты членам профсоюзных организаций, средства, полученные от родственников и третьих лиц на невозвратной основе, иные выплаты </a:t>
            </a:r>
          </a:p>
        </p:txBody>
      </p:sp>
    </p:spTree>
    <p:extLst>
      <p:ext uri="{BB962C8B-B14F-4D97-AF65-F5344CB8AC3E}">
        <p14:creationId xmlns:p14="http://schemas.microsoft.com/office/powerpoint/2010/main" val="155044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3280411-3454-4BAE-A08D-37483C42E423}"/>
              </a:ext>
            </a:extLst>
          </p:cNvPr>
          <p:cNvPicPr>
            <a:picLocks noChangeAspect="1"/>
          </p:cNvPicPr>
          <p:nvPr/>
        </p:nvPicPr>
        <p:blipFill>
          <a:blip r:embed="rId2"/>
          <a:stretch>
            <a:fillRect/>
          </a:stretch>
        </p:blipFill>
        <p:spPr>
          <a:xfrm>
            <a:off x="0" y="526659"/>
            <a:ext cx="9144000" cy="4679655"/>
          </a:xfrm>
          <a:prstGeom prst="rect">
            <a:avLst/>
          </a:prstGeom>
        </p:spPr>
      </p:pic>
      <p:sp>
        <p:nvSpPr>
          <p:cNvPr id="3" name="Прямоугольник 2"/>
          <p:cNvSpPr/>
          <p:nvPr/>
        </p:nvSpPr>
        <p:spPr>
          <a:xfrm>
            <a:off x="457713" y="0"/>
            <a:ext cx="8450291" cy="400110"/>
          </a:xfrm>
          <a:prstGeom prst="rect">
            <a:avLst/>
          </a:prstGeom>
        </p:spPr>
        <p:txBody>
          <a:bodyPr wrap="square">
            <a:spAutoFit/>
          </a:bodyPr>
          <a:lstStyle/>
          <a:p>
            <a:r>
              <a:rPr lang="ru-RU" sz="2000" b="1" i="1" dirty="0">
                <a:latin typeface="Arial" panose="020B0604020202020204" pitchFamily="34" charset="0"/>
                <a:cs typeface="Arial" panose="020B0604020202020204" pitchFamily="34" charset="0"/>
              </a:rPr>
              <a:t>Сведения о доходах из личного кабинета налогоплательщика</a:t>
            </a:r>
            <a:endParaRPr lang="ru-RU" sz="2000" dirty="0"/>
          </a:p>
        </p:txBody>
      </p:sp>
    </p:spTree>
    <p:extLst>
      <p:ext uri="{BB962C8B-B14F-4D97-AF65-F5344CB8AC3E}">
        <p14:creationId xmlns:p14="http://schemas.microsoft.com/office/powerpoint/2010/main" val="233364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78376" y="500696"/>
            <a:ext cx="8995956" cy="4543349"/>
          </a:xfrm>
          <a:solidFill>
            <a:schemeClr val="bg1">
              <a:lumMod val="95000"/>
            </a:schemeClr>
          </a:solidFill>
        </p:spPr>
        <p:txBody>
          <a:bodyPr>
            <a:normAutofit/>
          </a:bodyPr>
          <a:lstStyle/>
          <a:p>
            <a:pPr algn="just">
              <a:lnSpc>
                <a:spcPct val="120000"/>
              </a:lnSpc>
              <a:spcBef>
                <a:spcPts val="0"/>
              </a:spcBef>
            </a:pPr>
            <a:endParaRPr lang="ru-RU" sz="4800" b="1" dirty="0">
              <a:solidFill>
                <a:srgbClr val="FF0000"/>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dirty="0">
              <a:solidFill>
                <a:schemeClr val="tx1"/>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dirty="0">
              <a:solidFill>
                <a:schemeClr val="tx1"/>
              </a:solidFill>
              <a:latin typeface="Arial" panose="020B0604020202020204" pitchFamily="34" charset="0"/>
              <a:cs typeface="Arial" panose="020B0604020202020204" pitchFamily="34" charset="0"/>
            </a:endParaRPr>
          </a:p>
          <a:p>
            <a:pPr marL="342900" lvl="0" indent="-342900" algn="just">
              <a:lnSpc>
                <a:spcPct val="120000"/>
              </a:lnSpc>
              <a:spcBef>
                <a:spcPts val="0"/>
              </a:spcBef>
              <a:buFont typeface="Wingdings" panose="05000000000000000000" pitchFamily="2" charset="2"/>
              <a:buChar char="Ø"/>
            </a:pPr>
            <a:endParaRPr lang="ru-RU" sz="4800" b="1" dirty="0">
              <a:solidFill>
                <a:srgbClr val="FF0000"/>
              </a:solidFill>
              <a:latin typeface="Arial" panose="020B0604020202020204" pitchFamily="34" charset="0"/>
              <a:cs typeface="Arial" panose="020B0604020202020204" pitchFamily="34" charset="0"/>
            </a:endParaRPr>
          </a:p>
          <a:p>
            <a:pPr lvl="0" algn="just">
              <a:lnSpc>
                <a:spcPct val="120000"/>
              </a:lnSpc>
              <a:spcBef>
                <a:spcPts val="0"/>
              </a:spcBef>
            </a:pPr>
            <a:endParaRPr lang="ru-RU" sz="4800" b="1" dirty="0">
              <a:solidFill>
                <a:srgbClr val="FF0000"/>
              </a:solidFill>
              <a:latin typeface="Arial" panose="020B0604020202020204" pitchFamily="34" charset="0"/>
              <a:cs typeface="Arial" panose="020B0604020202020204" pitchFamily="34" charset="0"/>
            </a:endParaRPr>
          </a:p>
          <a:p>
            <a:pPr lvl="0" algn="just">
              <a:lnSpc>
                <a:spcPct val="120000"/>
              </a:lnSpc>
              <a:spcBef>
                <a:spcPts val="0"/>
              </a:spcBef>
            </a:pPr>
            <a:endParaRPr lang="ru-RU" sz="5200" dirty="0">
              <a:solidFill>
                <a:schemeClr val="tx1"/>
              </a:solidFill>
              <a:latin typeface="Arial" panose="020B0604020202020204" pitchFamily="34" charset="0"/>
              <a:cs typeface="Arial" panose="020B0604020202020204" pitchFamily="34" charset="0"/>
            </a:endParaRPr>
          </a:p>
          <a:p>
            <a:pPr lvl="0" algn="just">
              <a:lnSpc>
                <a:spcPct val="120000"/>
              </a:lnSpc>
              <a:spcBef>
                <a:spcPts val="0"/>
              </a:spcBef>
            </a:pPr>
            <a:endParaRPr lang="ru-RU" sz="5600" dirty="0">
              <a:solidFill>
                <a:schemeClr val="tx1"/>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5" y="500696"/>
            <a:ext cx="8995957" cy="454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09575" y="-22873"/>
            <a:ext cx="8391525" cy="400110"/>
          </a:xfrm>
          <a:prstGeom prst="rect">
            <a:avLst/>
          </a:prstGeom>
        </p:spPr>
        <p:txBody>
          <a:bodyPr wrap="square">
            <a:spAutoFit/>
          </a:bodyPr>
          <a:lstStyle/>
          <a:p>
            <a:pPr algn="ctr"/>
            <a:r>
              <a:rPr lang="ru-RU" sz="2000" b="1" i="1" dirty="0">
                <a:latin typeface="Arial" panose="020B0604020202020204" pitchFamily="34" charset="0"/>
                <a:cs typeface="Arial" panose="020B0604020202020204" pitchFamily="34" charset="0"/>
              </a:rPr>
              <a:t>Сведения  о дохах из личного кабинета налогоплательщика </a:t>
            </a:r>
            <a:endParaRPr lang="ru-RU" sz="2000" dirty="0"/>
          </a:p>
        </p:txBody>
      </p:sp>
      <p:sp>
        <p:nvSpPr>
          <p:cNvPr id="5" name="TextBox 4">
            <a:extLst>
              <a:ext uri="{FF2B5EF4-FFF2-40B4-BE49-F238E27FC236}">
                <a16:creationId xmlns:a16="http://schemas.microsoft.com/office/drawing/2014/main" id="{2984372A-2FB8-467F-9AD4-248F5C7B3D37}"/>
              </a:ext>
            </a:extLst>
          </p:cNvPr>
          <p:cNvSpPr txBox="1"/>
          <p:nvPr/>
        </p:nvSpPr>
        <p:spPr>
          <a:xfrm>
            <a:off x="4427756" y="3864845"/>
            <a:ext cx="608069" cy="192360"/>
          </a:xfrm>
          <a:prstGeom prst="rect">
            <a:avLst/>
          </a:prstGeom>
          <a:solidFill>
            <a:schemeClr val="bg1"/>
          </a:solidFill>
        </p:spPr>
        <p:txBody>
          <a:bodyPr wrap="square" lIns="68580" tIns="34290" rIns="68580" bIns="34290" rtlCol="0">
            <a:spAutoFit/>
          </a:bodyPr>
          <a:lstStyle/>
          <a:p>
            <a:r>
              <a:rPr lang="ru-RU" sz="800" b="1" dirty="0"/>
              <a:t>02.02.2025</a:t>
            </a:r>
          </a:p>
        </p:txBody>
      </p:sp>
      <p:sp>
        <p:nvSpPr>
          <p:cNvPr id="6" name="TextBox 5">
            <a:extLst>
              <a:ext uri="{FF2B5EF4-FFF2-40B4-BE49-F238E27FC236}">
                <a16:creationId xmlns:a16="http://schemas.microsoft.com/office/drawing/2014/main" id="{12571338-4794-4DBE-9579-A0893AC7D452}"/>
              </a:ext>
            </a:extLst>
          </p:cNvPr>
          <p:cNvSpPr txBox="1"/>
          <p:nvPr/>
        </p:nvSpPr>
        <p:spPr>
          <a:xfrm>
            <a:off x="4427757" y="4779245"/>
            <a:ext cx="608069" cy="192360"/>
          </a:xfrm>
          <a:prstGeom prst="rect">
            <a:avLst/>
          </a:prstGeom>
          <a:solidFill>
            <a:schemeClr val="bg1"/>
          </a:solidFill>
        </p:spPr>
        <p:txBody>
          <a:bodyPr wrap="square" lIns="68580" tIns="34290" rIns="68580" bIns="34290" rtlCol="0">
            <a:spAutoFit/>
          </a:bodyPr>
          <a:lstStyle/>
          <a:p>
            <a:r>
              <a:rPr lang="ru-RU" sz="800" b="1" dirty="0"/>
              <a:t>02.02.2025</a:t>
            </a:r>
          </a:p>
        </p:txBody>
      </p:sp>
      <p:sp>
        <p:nvSpPr>
          <p:cNvPr id="7" name="TextBox 6">
            <a:extLst>
              <a:ext uri="{FF2B5EF4-FFF2-40B4-BE49-F238E27FC236}">
                <a16:creationId xmlns:a16="http://schemas.microsoft.com/office/drawing/2014/main" id="{3DF1A32C-0456-441D-91FF-3CDBBA3E2911}"/>
              </a:ext>
            </a:extLst>
          </p:cNvPr>
          <p:cNvSpPr txBox="1"/>
          <p:nvPr/>
        </p:nvSpPr>
        <p:spPr>
          <a:xfrm>
            <a:off x="198305" y="2857680"/>
            <a:ext cx="608069" cy="192360"/>
          </a:xfrm>
          <a:prstGeom prst="rect">
            <a:avLst/>
          </a:prstGeom>
          <a:solidFill>
            <a:schemeClr val="bg1"/>
          </a:solidFill>
        </p:spPr>
        <p:txBody>
          <a:bodyPr wrap="square" lIns="68580" tIns="34290" rIns="68580" bIns="34290" rtlCol="0">
            <a:spAutoFit/>
          </a:bodyPr>
          <a:lstStyle/>
          <a:p>
            <a:r>
              <a:rPr lang="ru-RU" sz="800" b="1" dirty="0"/>
              <a:t>2024</a:t>
            </a:r>
          </a:p>
        </p:txBody>
      </p:sp>
    </p:spTree>
    <p:extLst>
      <p:ext uri="{BB962C8B-B14F-4D97-AF65-F5344CB8AC3E}">
        <p14:creationId xmlns:p14="http://schemas.microsoft.com/office/powerpoint/2010/main" val="417452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52554" y="271694"/>
            <a:ext cx="6672470" cy="477077"/>
          </a:xfrm>
        </p:spPr>
        <p:txBody>
          <a:bodyPr anchor="t"/>
          <a:lstStyle/>
          <a:p>
            <a:pPr algn="just"/>
            <a:r>
              <a:rPr lang="ru-RU" sz="1050" b="1" dirty="0">
                <a:solidFill>
                  <a:srgbClr val="FF0000"/>
                </a:solidFill>
                <a:latin typeface="Liberation Serif" panose="02020603050405020304" pitchFamily="18" charset="0"/>
                <a:ea typeface="Liberation Serif" panose="02020603050405020304" pitchFamily="18" charset="0"/>
                <a:cs typeface="Liberation Serif" panose="02020603050405020304" pitchFamily="18" charset="0"/>
              </a:rPr>
              <a:t>     </a:t>
            </a:r>
            <a:endParaRPr lang="ru-RU" sz="12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4" name="Подзаголовок 3"/>
          <p:cNvSpPr>
            <a:spLocks noGrp="1"/>
          </p:cNvSpPr>
          <p:nvPr>
            <p:ph type="subTitle" idx="1"/>
          </p:nvPr>
        </p:nvSpPr>
        <p:spPr>
          <a:xfrm>
            <a:off x="258793" y="673100"/>
            <a:ext cx="8695426" cy="4470400"/>
          </a:xfrm>
        </p:spPr>
        <p:txBody>
          <a:bodyPr>
            <a:normAutofit/>
          </a:bodyPr>
          <a:lstStyle/>
          <a:p>
            <a:pPr marL="342900" indent="-342900" algn="just">
              <a:lnSpc>
                <a:spcPct val="120000"/>
              </a:lnSpc>
              <a:spcBef>
                <a:spcPts val="0"/>
              </a:spcBef>
              <a:buFont typeface="Wingdings" panose="05000000000000000000" pitchFamily="2" charset="2"/>
              <a:buChar char="Ø"/>
            </a:pPr>
            <a:endParaRPr lang="ru-RU" sz="4000" dirty="0">
              <a:solidFill>
                <a:schemeClr val="tx1"/>
              </a:solidFill>
              <a:latin typeface="Liberation Serif" panose="02020603050405020304" pitchFamily="18" charset="0"/>
            </a:endParaRPr>
          </a:p>
          <a:p>
            <a:pPr algn="just"/>
            <a:endParaRPr lang="ru-RU" sz="4800" dirty="0">
              <a:solidFill>
                <a:srgbClr val="FF0000"/>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Прямоугольник 4"/>
          <p:cNvSpPr/>
          <p:nvPr/>
        </p:nvSpPr>
        <p:spPr>
          <a:xfrm>
            <a:off x="890414" y="-99414"/>
            <a:ext cx="7779297" cy="523220"/>
          </a:xfrm>
          <a:prstGeom prst="rect">
            <a:avLst/>
          </a:prstGeom>
        </p:spPr>
        <p:txBody>
          <a:bodyPr wrap="square">
            <a:spAutoFit/>
          </a:bodyPr>
          <a:lstStyle/>
          <a:p>
            <a:pPr lvl="0" algn="ctr"/>
            <a:r>
              <a:rPr lang="ru-RU" sz="2800" b="1" i="1" dirty="0">
                <a:latin typeface="+mj-lt"/>
                <a:ea typeface="+mj-ea"/>
                <a:cs typeface="+mj-cs"/>
              </a:rPr>
              <a:t>Раздел 1 «Сведения о доходах»</a:t>
            </a:r>
          </a:p>
        </p:txBody>
      </p:sp>
      <p:sp>
        <p:nvSpPr>
          <p:cNvPr id="6" name="Прямоугольник 5"/>
          <p:cNvSpPr/>
          <p:nvPr/>
        </p:nvSpPr>
        <p:spPr>
          <a:xfrm>
            <a:off x="81424" y="610630"/>
            <a:ext cx="8986376" cy="4326313"/>
          </a:xfrm>
          <a:prstGeom prst="rect">
            <a:avLst/>
          </a:prstGeom>
          <a:solidFill>
            <a:schemeClr val="bg1"/>
          </a:solidFill>
        </p:spPr>
        <p:txBody>
          <a:bodyPr wrap="square">
            <a:spAutoFit/>
          </a:bodyPr>
          <a:lstStyle/>
          <a:p>
            <a:pPr lvl="0" algn="ctr" defTabSz="914400">
              <a:buClr>
                <a:srgbClr val="000000"/>
              </a:buClr>
            </a:pPr>
            <a:r>
              <a:rPr lang="ru-RU" sz="1600" b="1" i="1" kern="0" dirty="0">
                <a:solidFill>
                  <a:srgbClr val="FF0000"/>
                </a:solidFill>
                <a:latin typeface="Arial"/>
                <a:ea typeface="Arial"/>
                <a:cs typeface="Arial"/>
                <a:sym typeface="Arial"/>
              </a:rPr>
              <a:t>НЕ ОТРАЖАЮТСЯ  СВЕДЕНИЯ О ДЕНЕЖНЫХ СРЕДСТВАХ В ВИДЕ:</a:t>
            </a:r>
            <a:endParaRPr lang="ru-RU" sz="1600" b="1" i="1" kern="0" dirty="0">
              <a:solidFill>
                <a:srgbClr val="FF0000"/>
              </a:solidFill>
              <a:latin typeface="Arial" panose="020B0604020202020204" pitchFamily="34" charset="0"/>
              <a:ea typeface="Arial"/>
              <a:cs typeface="Arial" panose="020B0604020202020204" pitchFamily="34" charset="0"/>
              <a:sym typeface="Arial"/>
            </a:endParaRPr>
          </a:p>
          <a:p>
            <a:pPr lvl="0" defTabSz="914400">
              <a:buClr>
                <a:srgbClr val="000000"/>
              </a:buClr>
            </a:pPr>
            <a:endParaRPr lang="ru-RU" sz="1400" b="1" i="1" kern="0" dirty="0">
              <a:solidFill>
                <a:srgbClr val="FF0000"/>
              </a:solidFill>
              <a:latin typeface="Arial" panose="020B0604020202020204" pitchFamily="34" charset="0"/>
              <a:ea typeface="Arial"/>
              <a:cs typeface="Arial" panose="020B0604020202020204" pitchFamily="34" charset="0"/>
              <a:sym typeface="Arial"/>
            </a:endParaRPr>
          </a:p>
          <a:p>
            <a:pPr lvl="0" defTabSz="914400">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lvl="0" defTabSz="914400">
              <a:lnSpc>
                <a:spcPct val="107000"/>
              </a:lnSpc>
              <a:buClr>
                <a:srgbClr val="000000"/>
              </a:buClr>
              <a:buSzPts val="1400"/>
            </a:pPr>
            <a:endParaRPr lang="ru-RU" b="1" i="1" kern="0" dirty="0">
              <a:solidFill>
                <a:srgbClr val="FF0000"/>
              </a:solidFill>
              <a:latin typeface="Arial" panose="020B0604020202020204" pitchFamily="34" charset="0"/>
              <a:ea typeface="Arial"/>
              <a:cs typeface="Arial" panose="020B0604020202020204" pitchFamily="34" charset="0"/>
              <a:sym typeface="Arial"/>
            </a:endParaRPr>
          </a:p>
          <a:p>
            <a:pPr lvl="0" algn="just" defTabSz="914400">
              <a:buClr>
                <a:srgbClr val="000000"/>
              </a:buClr>
            </a:pPr>
            <a:endParaRPr lang="ru-RU" b="1" i="1" kern="0" dirty="0">
              <a:solidFill>
                <a:srgbClr val="FF0000"/>
              </a:solidFill>
              <a:latin typeface="Arial" panose="020B0604020202020204" pitchFamily="34" charset="0"/>
              <a:ea typeface="Arial"/>
              <a:cs typeface="Arial" panose="020B0604020202020204" pitchFamily="34" charset="0"/>
              <a:sym typeface="Arial"/>
            </a:endParaRPr>
          </a:p>
          <a:p>
            <a:pPr lvl="0" algn="just" defTabSz="914400">
              <a:buClr>
                <a:srgbClr val="000000"/>
              </a:buClr>
            </a:pPr>
            <a:endParaRPr lang="ru-RU" b="1" i="1" kern="0" dirty="0">
              <a:solidFill>
                <a:srgbClr val="FF0000"/>
              </a:solidFill>
              <a:latin typeface="Arial" panose="020B0604020202020204" pitchFamily="34" charset="0"/>
              <a:ea typeface="Arial"/>
              <a:cs typeface="Arial" panose="020B0604020202020204" pitchFamily="34" charset="0"/>
              <a:sym typeface="Arial"/>
            </a:endParaRPr>
          </a:p>
          <a:p>
            <a:pPr lvl="0" algn="just" defTabSz="914400">
              <a:buClr>
                <a:srgbClr val="000000"/>
              </a:buClr>
            </a:pPr>
            <a:endParaRPr lang="ru-RU" b="1" i="1" kern="0" dirty="0">
              <a:solidFill>
                <a:srgbClr val="FF0000"/>
              </a:solidFill>
              <a:latin typeface="Arial"/>
              <a:ea typeface="Arial"/>
              <a:cs typeface="Arial"/>
              <a:sym typeface="Arial"/>
            </a:endParaRPr>
          </a:p>
          <a:p>
            <a:pPr marL="171450" indent="-171450" algn="just" defTabSz="914400">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lnSpc>
                <a:spcPct val="107000"/>
              </a:lnSpc>
              <a:spcAft>
                <a:spcPts val="0"/>
              </a:spcAft>
              <a:buClr>
                <a:srgbClr val="000000"/>
              </a:buClr>
              <a:buSzPts val="1400"/>
              <a:buFont typeface="Wingdings" panose="05000000000000000000" pitchFamily="2" charset="2"/>
              <a:buChar char="§"/>
            </a:pPr>
            <a:endParaRPr lang="ru-RU" sz="1400" kern="0" dirty="0">
              <a:solidFill>
                <a:srgbClr val="000000"/>
              </a:solidFill>
              <a:latin typeface="Arial" panose="020B0604020202020204" pitchFamily="34" charset="0"/>
              <a:ea typeface="Arial"/>
              <a:cs typeface="Arial" panose="020B0604020202020204" pitchFamily="34" charset="0"/>
            </a:endParaRPr>
          </a:p>
          <a:p>
            <a:pPr marL="171450" lvl="0" indent="-171450" algn="just" defTabSz="914400">
              <a:buClr>
                <a:srgbClr val="000000"/>
              </a:buClr>
              <a:buSzPts val="1400"/>
              <a:buFont typeface="Wingdings" panose="05000000000000000000" pitchFamily="2" charset="2"/>
              <a:buChar char="§"/>
            </a:pPr>
            <a:endParaRPr lang="ru-RU" sz="1400" b="1" kern="0" dirty="0">
              <a:solidFill>
                <a:srgbClr val="FF0000"/>
              </a:solidFill>
              <a:latin typeface="Arial" panose="020B0604020202020204" pitchFamily="34" charset="0"/>
              <a:ea typeface="Arial"/>
              <a:cs typeface="Arial" panose="020B0604020202020204" pitchFamily="34" charset="0"/>
            </a:endParaRPr>
          </a:p>
        </p:txBody>
      </p:sp>
      <p:cxnSp>
        <p:nvCxnSpPr>
          <p:cNvPr id="18" name="Прямая соединительная линия 17"/>
          <p:cNvCxnSpPr/>
          <p:nvPr/>
        </p:nvCxnSpPr>
        <p:spPr>
          <a:xfrm flipH="1">
            <a:off x="4447177" y="1049182"/>
            <a:ext cx="2388" cy="37445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4611" y="1019686"/>
            <a:ext cx="4373936" cy="4035079"/>
          </a:xfrm>
          <a:prstGeom prst="rect">
            <a:avLst/>
          </a:prstGeom>
          <a:noFill/>
          <a:ln>
            <a:noFill/>
          </a:ln>
        </p:spPr>
        <p:txBody>
          <a:bodyPr wrap="square" rtlCol="0">
            <a:spAutoFit/>
          </a:bodyPr>
          <a:lstStyle/>
          <a:p>
            <a:pPr marL="171450" lvl="0" indent="-171450" defTabSz="914400">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sym typeface="Arial"/>
              </a:rPr>
              <a:t>социальный, имущественный, инвестиционный налоговый вычет </a:t>
            </a:r>
          </a:p>
          <a:p>
            <a:pPr marL="171450" lvl="0" indent="-171450" defTabSz="914400">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sym typeface="Arial"/>
              </a:rPr>
              <a:t>подарочные сертификаты (карты)</a:t>
            </a:r>
          </a:p>
          <a:p>
            <a:pPr marL="171450" lvl="0" indent="-171450" defTabSz="914400">
              <a:lnSpc>
                <a:spcPct val="107000"/>
              </a:lnSpc>
              <a:buClr>
                <a:srgbClr val="000000"/>
              </a:buClr>
              <a:buSzPts val="1400"/>
              <a:buFontTx/>
              <a:buChar char="-"/>
            </a:pPr>
            <a:r>
              <a:rPr lang="ru-RU" sz="1200" b="1" kern="0" dirty="0">
                <a:solidFill>
                  <a:srgbClr val="000000"/>
                </a:solidFill>
                <a:latin typeface="Arial" panose="020B0604020202020204" pitchFamily="34" charset="0"/>
                <a:ea typeface="Arial"/>
                <a:cs typeface="Arial" panose="020B0604020202020204" pitchFamily="34" charset="0"/>
              </a:rPr>
              <a:t>Пушкинская карта</a:t>
            </a:r>
          </a:p>
          <a:p>
            <a:pPr marL="171450" lvl="0" indent="-171450" defTabSz="914400">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rPr>
              <a:t>оплата страховщиком восстановительного ремонта поврежденного транспорта по договору страхования)</a:t>
            </a:r>
          </a:p>
          <a:p>
            <a:pPr marL="171450" lvl="0" indent="-171450" defTabSz="914400">
              <a:buClr>
                <a:srgbClr val="000000"/>
              </a:buClr>
              <a:buSzPts val="1400"/>
              <a:buFontTx/>
              <a:buChar char="-"/>
            </a:pPr>
            <a:r>
              <a:rPr lang="ru-RU" sz="1200" b="1" kern="0" dirty="0">
                <a:solidFill>
                  <a:srgbClr val="000000"/>
                </a:solidFill>
                <a:latin typeface="Arial" panose="020B0604020202020204" pitchFamily="34" charset="0"/>
                <a:ea typeface="Arial"/>
                <a:cs typeface="Arial" panose="020B0604020202020204" pitchFamily="34" charset="0"/>
                <a:sym typeface="Arial"/>
              </a:rPr>
              <a:t>в</a:t>
            </a:r>
            <a:r>
              <a:rPr lang="ru-RU" sz="1200" b="1" kern="0" dirty="0">
                <a:solidFill>
                  <a:srgbClr val="000000"/>
                </a:solidFill>
                <a:latin typeface="Arial" panose="020B0604020202020204" pitchFamily="34" charset="0"/>
                <a:ea typeface="Arial"/>
                <a:cs typeface="Arial" panose="020B0604020202020204" pitchFamily="34" charset="0"/>
              </a:rPr>
              <a:t>озврат займа, </a:t>
            </a:r>
            <a:r>
              <a:rPr lang="ru-RU" sz="1200" kern="0" dirty="0">
                <a:solidFill>
                  <a:srgbClr val="000000"/>
                </a:solidFill>
                <a:latin typeface="Arial" panose="020B0604020202020204" pitchFamily="34" charset="0"/>
                <a:ea typeface="Arial"/>
                <a:cs typeface="Arial" panose="020B0604020202020204" pitchFamily="34" charset="0"/>
              </a:rPr>
              <a:t>денежных средств за купленные товары, а также в качестве возврата денежных средств за оплаченные за третьих лиц товары, работы и услуги, если факт такой оплаты может быть подтвержден (участие в родительском комитете)</a:t>
            </a:r>
          </a:p>
          <a:p>
            <a:pPr marL="171450" lvl="0" indent="-171450" defTabSz="914400">
              <a:lnSpc>
                <a:spcPct val="107000"/>
              </a:lnSpc>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rPr>
              <a:t>полученные суммы в виде кредитов, займов</a:t>
            </a:r>
          </a:p>
          <a:p>
            <a:pPr lvl="0"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rPr>
              <a:t>    бонусные баллы, бонусы на накопительных</a:t>
            </a:r>
          </a:p>
          <a:p>
            <a:pPr lvl="0"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rPr>
              <a:t>    дисконтных картах ("</a:t>
            </a:r>
            <a:r>
              <a:rPr lang="ru-RU" sz="1200" kern="0" dirty="0" err="1">
                <a:solidFill>
                  <a:srgbClr val="000000"/>
                </a:solidFill>
                <a:latin typeface="Arial" panose="020B0604020202020204" pitchFamily="34" charset="0"/>
                <a:ea typeface="Arial"/>
                <a:cs typeface="Arial" panose="020B0604020202020204" pitchFamily="34" charset="0"/>
              </a:rPr>
              <a:t>кешбэк</a:t>
            </a:r>
            <a:r>
              <a:rPr lang="ru-RU" sz="1200" kern="0" dirty="0">
                <a:solidFill>
                  <a:srgbClr val="000000"/>
                </a:solidFill>
                <a:latin typeface="Arial" panose="020B0604020202020204" pitchFamily="34" charset="0"/>
                <a:ea typeface="Arial"/>
                <a:cs typeface="Arial" panose="020B0604020202020204" pitchFamily="34" charset="0"/>
              </a:rPr>
              <a:t> сервис"), включая  </a:t>
            </a:r>
          </a:p>
          <a:p>
            <a:pPr lvl="0"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rPr>
              <a:t>    "туристический </a:t>
            </a:r>
            <a:r>
              <a:rPr lang="ru-RU" sz="1200" kern="0" dirty="0" err="1">
                <a:solidFill>
                  <a:srgbClr val="000000"/>
                </a:solidFill>
                <a:latin typeface="Arial" panose="020B0604020202020204" pitchFamily="34" charset="0"/>
                <a:ea typeface="Arial"/>
                <a:cs typeface="Arial" panose="020B0604020202020204" pitchFamily="34" charset="0"/>
              </a:rPr>
              <a:t>кешбэк</a:t>
            </a:r>
            <a:r>
              <a:rPr lang="ru-RU" sz="1200" kern="0" dirty="0">
                <a:solidFill>
                  <a:srgbClr val="000000"/>
                </a:solidFill>
                <a:latin typeface="Arial" panose="020B0604020202020204" pitchFamily="34" charset="0"/>
                <a:ea typeface="Arial"/>
                <a:cs typeface="Arial" panose="020B0604020202020204" pitchFamily="34" charset="0"/>
              </a:rPr>
              <a:t>", «детский </a:t>
            </a:r>
            <a:r>
              <a:rPr lang="ru-RU" sz="1200" kern="0" dirty="0" err="1">
                <a:solidFill>
                  <a:srgbClr val="000000"/>
                </a:solidFill>
                <a:latin typeface="Arial" panose="020B0604020202020204" pitchFamily="34" charset="0"/>
                <a:ea typeface="Arial"/>
                <a:cs typeface="Arial" panose="020B0604020202020204" pitchFamily="34" charset="0"/>
              </a:rPr>
              <a:t>кешбэк</a:t>
            </a:r>
            <a:r>
              <a:rPr lang="ru-RU" sz="1200" kern="0" dirty="0">
                <a:solidFill>
                  <a:srgbClr val="000000"/>
                </a:solidFill>
                <a:latin typeface="Arial" panose="020B0604020202020204" pitchFamily="34" charset="0"/>
                <a:ea typeface="Arial"/>
                <a:cs typeface="Arial" panose="020B0604020202020204" pitchFamily="34" charset="0"/>
              </a:rPr>
              <a:t>»</a:t>
            </a:r>
          </a:p>
          <a:p>
            <a:pPr marL="171450" lvl="0" indent="-171450" defTabSz="914400">
              <a:lnSpc>
                <a:spcPct val="107000"/>
              </a:lnSpc>
              <a:buClr>
                <a:srgbClr val="000000"/>
              </a:buClr>
              <a:buSzPts val="1400"/>
              <a:buFontTx/>
              <a:buChar char="-"/>
            </a:pPr>
            <a:r>
              <a:rPr lang="ru-RU" sz="1200" b="1" kern="0" dirty="0">
                <a:solidFill>
                  <a:srgbClr val="000000"/>
                </a:solidFill>
                <a:latin typeface="Arial" panose="020B0604020202020204" pitchFamily="34" charset="0"/>
                <a:ea typeface="Arial"/>
                <a:cs typeface="Arial" panose="020B0604020202020204" pitchFamily="34" charset="0"/>
              </a:rPr>
              <a:t>от продажи иностранной валюты</a:t>
            </a:r>
          </a:p>
          <a:p>
            <a:pPr marL="171450" lvl="0" indent="-171450" defTabSz="914400">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sym typeface="Arial"/>
              </a:rPr>
              <a:t>вознаграждение донорам за сданную кровь, ее компонентов</a:t>
            </a:r>
          </a:p>
          <a:p>
            <a:pPr marL="171450" lvl="0" indent="-171450" defTabSz="914400">
              <a:lnSpc>
                <a:spcPct val="107000"/>
              </a:lnSpc>
              <a:buClr>
                <a:srgbClr val="000000"/>
              </a:buClr>
              <a:buSzPts val="1400"/>
              <a:buFontTx/>
              <a:buChar char="-"/>
            </a:pPr>
            <a:r>
              <a:rPr lang="ru-RU" sz="1200" kern="0" dirty="0">
                <a:solidFill>
                  <a:srgbClr val="000000"/>
                </a:solidFill>
                <a:latin typeface="Arial" panose="020B0604020202020204" pitchFamily="34" charset="0"/>
                <a:ea typeface="Arial"/>
                <a:cs typeface="Arial" panose="020B0604020202020204" pitchFamily="34" charset="0"/>
              </a:rPr>
              <a:t>переводы между своими банковскими счетами, супругами и (или) несовершеннолетними детьми</a:t>
            </a: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marL="171450" lvl="0" indent="-171450" defTabSz="914400">
              <a:buClr>
                <a:srgbClr val="000000"/>
              </a:buClr>
              <a:buSzPts val="1400"/>
              <a:buFontTx/>
              <a:buChar char="-"/>
            </a:pPr>
            <a:endParaRPr lang="ru-RU" sz="1200" kern="0" dirty="0">
              <a:solidFill>
                <a:srgbClr val="000000"/>
              </a:solidFill>
              <a:latin typeface="Arial" panose="020B0604020202020204" pitchFamily="34" charset="0"/>
              <a:ea typeface="Arial"/>
              <a:cs typeface="Arial" panose="020B0604020202020204" pitchFamily="34" charset="0"/>
              <a:sym typeface="Arial"/>
            </a:endParaRPr>
          </a:p>
        </p:txBody>
      </p:sp>
      <p:sp>
        <p:nvSpPr>
          <p:cNvPr id="23" name="TextBox 22"/>
          <p:cNvSpPr txBox="1"/>
          <p:nvPr/>
        </p:nvSpPr>
        <p:spPr>
          <a:xfrm>
            <a:off x="485774" y="1049182"/>
            <a:ext cx="4088837" cy="3976088"/>
          </a:xfrm>
          <a:prstGeom prst="rect">
            <a:avLst/>
          </a:prstGeom>
          <a:noFill/>
          <a:ln>
            <a:noFill/>
          </a:ln>
        </p:spPr>
        <p:txBody>
          <a:bodyPr wrap="square" rtlCol="0">
            <a:spAutoFit/>
          </a:bodyPr>
          <a:lstStyle/>
          <a:p>
            <a:pPr lvl="0"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 возмещение расходов по служебным командировкам;   </a:t>
            </a:r>
          </a:p>
          <a:p>
            <a:pPr marL="171450" lvl="0" indent="-171450" defTabSz="914400">
              <a:buClr>
                <a:srgbClr val="000000"/>
              </a:buClr>
              <a:buSzPts val="1400"/>
              <a:buFontTx/>
              <a:buChar char="-"/>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lvl="0" defTabSz="914400">
              <a:lnSpc>
                <a:spcPct val="107000"/>
              </a:lnSpc>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 возмещение оплаты родительской платы </a:t>
            </a:r>
          </a:p>
          <a:p>
            <a:pPr lvl="0" defTabSz="914400">
              <a:lnSpc>
                <a:spcPct val="107000"/>
              </a:lnSpc>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за посещение ДОУ;</a:t>
            </a:r>
          </a:p>
          <a:p>
            <a:pPr lvl="0" defTabSz="914400">
              <a:lnSpc>
                <a:spcPct val="107000"/>
              </a:lnSpc>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lvl="0" defTabSz="914400">
              <a:lnSpc>
                <a:spcPct val="107000"/>
              </a:lnSpc>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 </a:t>
            </a:r>
            <a:r>
              <a:rPr lang="ru-RU" sz="1200" kern="0" dirty="0">
                <a:solidFill>
                  <a:srgbClr val="000000"/>
                </a:solidFill>
                <a:latin typeface="Arial" panose="020B0604020202020204" pitchFamily="34" charset="0"/>
                <a:ea typeface="Arial"/>
                <a:cs typeface="Arial" panose="020B0604020202020204" pitchFamily="34" charset="0"/>
              </a:rPr>
              <a:t> возмещение расходов, связанных с</a:t>
            </a:r>
          </a:p>
          <a:p>
            <a:pPr lvl="0" defTabSz="914400">
              <a:lnSpc>
                <a:spcPct val="107000"/>
              </a:lnSpc>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rPr>
              <a:t> оформлением нотариальной доверенности,</a:t>
            </a:r>
          </a:p>
          <a:p>
            <a:pPr lvl="0" defTabSz="914400">
              <a:lnSpc>
                <a:spcPct val="107000"/>
              </a:lnSpc>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rPr>
              <a:t> почтовыми расходами, расходами на   оплату услуг представителя (возмещаются по решению суда)</a:t>
            </a:r>
          </a:p>
          <a:p>
            <a:pPr lvl="0" defTabSz="914400">
              <a:lnSpc>
                <a:spcPct val="107000"/>
              </a:lnSpc>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endParaRPr>
          </a:p>
          <a:p>
            <a:pPr lvl="0" algn="just"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 возмещение расходов коммунальных и </a:t>
            </a:r>
          </a:p>
          <a:p>
            <a:pPr lvl="0" algn="just" defTabSz="914400">
              <a:buClr>
                <a:srgbClr val="000000"/>
              </a:buClr>
              <a:buSzPts val="1400"/>
            </a:pPr>
            <a:r>
              <a:rPr lang="ru-RU" sz="1200" kern="0" dirty="0">
                <a:solidFill>
                  <a:srgbClr val="000000"/>
                </a:solidFill>
                <a:latin typeface="Arial" panose="020B0604020202020204" pitchFamily="34" charset="0"/>
                <a:ea typeface="Arial"/>
                <a:cs typeface="Arial" panose="020B0604020202020204" pitchFamily="34" charset="0"/>
                <a:sym typeface="Arial"/>
              </a:rPr>
              <a:t>иных услуг, найма жилого помещения</a:t>
            </a:r>
          </a:p>
          <a:p>
            <a:pPr lvl="0" algn="just" defTabSz="914400">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lvl="0" defTabSz="914400">
              <a:lnSpc>
                <a:spcPct val="120000"/>
              </a:lnSpc>
            </a:pPr>
            <a:r>
              <a:rPr lang="ru-RU" sz="1200" kern="0" dirty="0">
                <a:solidFill>
                  <a:srgbClr val="000000"/>
                </a:solidFill>
                <a:latin typeface="Arial" panose="020B0604020202020204" pitchFamily="34" charset="0"/>
                <a:ea typeface="Arial"/>
                <a:cs typeface="Arial" panose="020B0604020202020204" pitchFamily="34" charset="0"/>
                <a:sym typeface="Arial"/>
              </a:rPr>
              <a:t>- возмещение расходов по приобретению </a:t>
            </a:r>
          </a:p>
          <a:p>
            <a:pPr lvl="0" defTabSz="914400">
              <a:lnSpc>
                <a:spcPct val="120000"/>
              </a:lnSpc>
            </a:pPr>
            <a:r>
              <a:rPr lang="ru-RU" sz="1200" kern="0" dirty="0">
                <a:solidFill>
                  <a:srgbClr val="000000"/>
                </a:solidFill>
                <a:latin typeface="Arial" panose="020B0604020202020204" pitchFamily="34" charset="0"/>
                <a:ea typeface="Arial"/>
                <a:cs typeface="Arial" panose="020B0604020202020204" pitchFamily="34" charset="0"/>
                <a:sym typeface="Arial"/>
              </a:rPr>
              <a:t>проездных документов в связи с работой</a:t>
            </a:r>
          </a:p>
          <a:p>
            <a:pPr lvl="0" defTabSz="914400">
              <a:lnSpc>
                <a:spcPct val="107000"/>
              </a:lnSpc>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lvl="0" defTabSz="914400">
              <a:buClr>
                <a:srgbClr val="000000"/>
              </a:buClr>
              <a:buSzPts val="1400"/>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marL="171450" lvl="0" indent="-171450" defTabSz="914400">
              <a:buClr>
                <a:srgbClr val="000000"/>
              </a:buClr>
              <a:buSzPts val="1400"/>
              <a:buFontTx/>
              <a:buChar char="-"/>
            </a:pPr>
            <a:endParaRPr lang="ru-RU" sz="1200" kern="0" dirty="0">
              <a:solidFill>
                <a:srgbClr val="000000"/>
              </a:solidFill>
              <a:latin typeface="Arial" panose="020B0604020202020204" pitchFamily="34" charset="0"/>
              <a:ea typeface="Arial"/>
              <a:cs typeface="Arial" panose="020B0604020202020204" pitchFamily="34" charset="0"/>
              <a:sym typeface="Arial"/>
            </a:endParaRPr>
          </a:p>
          <a:p>
            <a:pPr marL="171450" lvl="0" indent="-171450" defTabSz="914400">
              <a:buClr>
                <a:srgbClr val="000000"/>
              </a:buClr>
              <a:buSzPts val="1400"/>
              <a:buFontTx/>
              <a:buChar char="-"/>
            </a:pPr>
            <a:endParaRPr lang="ru-RU" sz="1200" kern="0"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84720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916" y="0"/>
            <a:ext cx="7806390" cy="478971"/>
          </a:xfrm>
        </p:spPr>
        <p:txBody>
          <a:bodyPr>
            <a:normAutofit/>
          </a:bodyPr>
          <a:lstStyle/>
          <a:p>
            <a:pPr algn="ctr"/>
            <a:r>
              <a:rPr lang="ru-RU" sz="2400" b="1" i="1" dirty="0">
                <a:solidFill>
                  <a:schemeClr val="tx1"/>
                </a:solidFill>
                <a:latin typeface="Arial" panose="020B0604020202020204" pitchFamily="34" charset="0"/>
                <a:cs typeface="Arial" panose="020B0604020202020204" pitchFamily="34" charset="0"/>
              </a:rPr>
              <a:t>Раздел 2. Сведения о расходах</a:t>
            </a:r>
            <a:endParaRPr lang="ru-RU" sz="2400" dirty="0">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76199" y="478971"/>
            <a:ext cx="8930051" cy="3655494"/>
          </a:xfrm>
          <a:prstGeom prst="rect">
            <a:avLst/>
          </a:prstGeom>
        </p:spPr>
      </p:pic>
      <p:sp>
        <p:nvSpPr>
          <p:cNvPr id="5" name="Прямоугольник 4"/>
          <p:cNvSpPr/>
          <p:nvPr/>
        </p:nvSpPr>
        <p:spPr>
          <a:xfrm>
            <a:off x="95249" y="4005407"/>
            <a:ext cx="8911001" cy="1015663"/>
          </a:xfrm>
          <a:prstGeom prst="rect">
            <a:avLst/>
          </a:prstGeom>
          <a:solidFill>
            <a:schemeClr val="bg1"/>
          </a:solidFill>
        </p:spPr>
        <p:txBody>
          <a:bodyPr wrap="square">
            <a:spAutoFit/>
          </a:bodyPr>
          <a:lstStyle/>
          <a:p>
            <a:pPr marL="171450" lvl="0" indent="-171450" algn="just" defTabSz="914400">
              <a:buClr>
                <a:srgbClr val="000000"/>
              </a:buClr>
              <a:buFont typeface="Wingdings" panose="05000000000000000000" pitchFamily="2" charset="2"/>
              <a:buChar char="§"/>
            </a:pPr>
            <a:r>
              <a:rPr lang="ru-RU" sz="1200" b="1" i="1" kern="0" dirty="0">
                <a:solidFill>
                  <a:srgbClr val="FF0000"/>
                </a:solidFill>
                <a:latin typeface="Arial" panose="020B0604020202020204" pitchFamily="34" charset="0"/>
                <a:ea typeface="Arial"/>
                <a:cs typeface="Arial" panose="020B0604020202020204" pitchFamily="34" charset="0"/>
                <a:sym typeface="Arial"/>
              </a:rPr>
              <a:t>Сообщаются сведения о расходах </a:t>
            </a:r>
            <a:r>
              <a:rPr lang="ru-RU" sz="1200" b="1" i="1" kern="0" dirty="0">
                <a:solidFill>
                  <a:srgbClr val="000000"/>
                </a:solidFill>
                <a:latin typeface="Arial" panose="020B0604020202020204" pitchFamily="34" charset="0"/>
                <a:ea typeface="Arial"/>
                <a:cs typeface="Arial" panose="020B0604020202020204" pitchFamily="34" charset="0"/>
                <a:sym typeface="Arial"/>
              </a:rPr>
              <a:t>по сделкам по приобретению недвижимости, транспорта, ценных бумаг, совершенным в 2024 году, если сумма </a:t>
            </a:r>
            <a:r>
              <a:rPr lang="ru-RU" sz="1200" b="1" i="1" kern="0" dirty="0">
                <a:solidFill>
                  <a:srgbClr val="FF0000"/>
                </a:solidFill>
                <a:latin typeface="Arial" panose="020B0604020202020204" pitchFamily="34" charset="0"/>
                <a:ea typeface="Arial"/>
                <a:cs typeface="Arial" panose="020B0604020202020204" pitchFamily="34" charset="0"/>
                <a:sym typeface="Arial"/>
              </a:rPr>
              <a:t>расходов</a:t>
            </a:r>
            <a:r>
              <a:rPr lang="ru-RU" sz="1200" b="1" i="1" kern="0" dirty="0">
                <a:solidFill>
                  <a:srgbClr val="000000"/>
                </a:solidFill>
                <a:latin typeface="Arial" panose="020B0604020202020204" pitchFamily="34" charset="0"/>
                <a:ea typeface="Arial"/>
                <a:cs typeface="Arial" panose="020B0604020202020204" pitchFamily="34" charset="0"/>
                <a:sym typeface="Arial"/>
              </a:rPr>
              <a:t> по таким сделкам </a:t>
            </a:r>
            <a:r>
              <a:rPr lang="ru-RU" sz="1200" b="1" i="1" kern="0" dirty="0">
                <a:solidFill>
                  <a:srgbClr val="FF0000"/>
                </a:solidFill>
                <a:latin typeface="Arial" panose="020B0604020202020204" pitchFamily="34" charset="0"/>
                <a:ea typeface="Arial"/>
                <a:cs typeface="Arial" panose="020B0604020202020204" pitchFamily="34" charset="0"/>
                <a:sym typeface="Arial"/>
              </a:rPr>
              <a:t>превышает общий доход </a:t>
            </a:r>
            <a:r>
              <a:rPr lang="ru-RU" sz="1200" b="1" i="1" kern="0" dirty="0">
                <a:solidFill>
                  <a:srgbClr val="000000"/>
                </a:solidFill>
                <a:latin typeface="Arial" panose="020B0604020202020204" pitchFamily="34" charset="0"/>
                <a:ea typeface="Arial"/>
                <a:cs typeface="Arial" panose="020B0604020202020204" pitchFamily="34" charset="0"/>
                <a:sym typeface="Arial"/>
              </a:rPr>
              <a:t>служащего и его супруги (супруга) </a:t>
            </a:r>
            <a:r>
              <a:rPr lang="ru-RU" sz="1200" b="1" i="1" kern="0" dirty="0">
                <a:latin typeface="Arial" panose="020B0604020202020204" pitchFamily="34" charset="0"/>
                <a:ea typeface="Arial"/>
                <a:cs typeface="Arial" panose="020B0604020202020204" pitchFamily="34" charset="0"/>
                <a:sym typeface="Arial"/>
              </a:rPr>
              <a:t>за три последних года </a:t>
            </a:r>
            <a:r>
              <a:rPr lang="ru-RU" sz="1200" b="1" i="1" kern="0" dirty="0">
                <a:solidFill>
                  <a:srgbClr val="FF0000"/>
                </a:solidFill>
                <a:latin typeface="Arial" panose="020B0604020202020204" pitchFamily="34" charset="0"/>
                <a:ea typeface="Arial"/>
                <a:cs typeface="Arial" panose="020B0604020202020204" pitchFamily="34" charset="0"/>
                <a:sym typeface="Arial"/>
              </a:rPr>
              <a:t>(2021, 2022, 2023)</a:t>
            </a:r>
            <a:r>
              <a:rPr lang="ru-RU" sz="1200" b="1" i="1" kern="0" dirty="0">
                <a:latin typeface="Arial" panose="020B0604020202020204" pitchFamily="34" charset="0"/>
                <a:ea typeface="Arial"/>
                <a:cs typeface="Arial" panose="020B0604020202020204" pitchFamily="34" charset="0"/>
                <a:sym typeface="Arial"/>
              </a:rPr>
              <a:t>,</a:t>
            </a:r>
            <a:r>
              <a:rPr lang="ru-RU" sz="1200" b="1" i="1" kern="0" dirty="0">
                <a:solidFill>
                  <a:srgbClr val="FF0000"/>
                </a:solidFill>
                <a:latin typeface="Arial" panose="020B0604020202020204" pitchFamily="34" charset="0"/>
                <a:ea typeface="Arial"/>
                <a:cs typeface="Arial" panose="020B0604020202020204" pitchFamily="34" charset="0"/>
                <a:sym typeface="Arial"/>
              </a:rPr>
              <a:t> </a:t>
            </a:r>
            <a:r>
              <a:rPr lang="ru-RU" sz="1200" b="1" i="1" kern="0" dirty="0">
                <a:solidFill>
                  <a:srgbClr val="000000"/>
                </a:solidFill>
                <a:latin typeface="Arial" panose="020B0604020202020204" pitchFamily="34" charset="0"/>
                <a:ea typeface="Arial"/>
                <a:cs typeface="Arial" panose="020B0604020202020204" pitchFamily="34" charset="0"/>
                <a:sym typeface="Arial"/>
              </a:rPr>
              <a:t>предшествующих 2024 году</a:t>
            </a:r>
          </a:p>
          <a:p>
            <a:pPr lvl="0" algn="just" defTabSz="914400">
              <a:buClr>
                <a:srgbClr val="000000"/>
              </a:buClr>
            </a:pPr>
            <a:endParaRPr lang="ru-RU" sz="1200" b="1" i="1" kern="0" dirty="0">
              <a:solidFill>
                <a:srgbClr val="000000"/>
              </a:solidFill>
              <a:latin typeface="Arial" panose="020B0604020202020204" pitchFamily="34" charset="0"/>
              <a:ea typeface="Arial"/>
              <a:cs typeface="Arial" panose="020B0604020202020204" pitchFamily="34" charset="0"/>
              <a:sym typeface="Arial"/>
            </a:endParaRPr>
          </a:p>
          <a:p>
            <a:pPr marL="171450" lvl="0" indent="-171450" algn="just" defTabSz="914400">
              <a:buClr>
                <a:srgbClr val="000000"/>
              </a:buClr>
              <a:buFont typeface="Wingdings" panose="05000000000000000000" pitchFamily="2" charset="2"/>
              <a:buChar char="§"/>
            </a:pPr>
            <a:r>
              <a:rPr lang="ru-RU" sz="1200" b="1" i="1" kern="0" dirty="0">
                <a:solidFill>
                  <a:srgbClr val="000000"/>
                </a:solidFill>
                <a:latin typeface="Arial" panose="020B0604020202020204" pitchFamily="34" charset="0"/>
                <a:ea typeface="Arial"/>
                <a:cs typeface="Arial" panose="020B0604020202020204" pitchFamily="34" charset="0"/>
                <a:sym typeface="Arial"/>
              </a:rPr>
              <a:t>Расходы по сделке, </a:t>
            </a:r>
            <a:r>
              <a:rPr lang="ru-RU" sz="1200" b="1" i="1" kern="0" dirty="0" smtClean="0">
                <a:solidFill>
                  <a:srgbClr val="000000"/>
                </a:solidFill>
                <a:latin typeface="Arial" panose="020B0604020202020204" pitchFamily="34" charset="0"/>
                <a:ea typeface="Arial"/>
                <a:cs typeface="Arial" panose="020B0604020202020204" pitchFamily="34" charset="0"/>
                <a:sym typeface="Arial"/>
              </a:rPr>
              <a:t>совершенной </a:t>
            </a:r>
            <a:r>
              <a:rPr lang="ru-RU" sz="1200" b="1" i="1" kern="0" dirty="0">
                <a:solidFill>
                  <a:srgbClr val="FF0000"/>
                </a:solidFill>
                <a:latin typeface="Arial" panose="020B0604020202020204" pitchFamily="34" charset="0"/>
                <a:ea typeface="Arial"/>
                <a:cs typeface="Arial" panose="020B0604020202020204" pitchFamily="34" charset="0"/>
                <a:sym typeface="Arial"/>
              </a:rPr>
              <a:t>до поступления на службу (работу), </a:t>
            </a:r>
            <a:r>
              <a:rPr lang="ru-RU" sz="1200" b="1" i="1" kern="0" dirty="0">
                <a:solidFill>
                  <a:srgbClr val="000000"/>
                </a:solidFill>
                <a:latin typeface="Arial" panose="020B0604020202020204" pitchFamily="34" charset="0"/>
                <a:ea typeface="Arial"/>
                <a:cs typeface="Arial" panose="020B0604020202020204" pitchFamily="34" charset="0"/>
                <a:sym typeface="Arial"/>
              </a:rPr>
              <a:t>не отражаются</a:t>
            </a:r>
          </a:p>
        </p:txBody>
      </p:sp>
      <p:sp>
        <p:nvSpPr>
          <p:cNvPr id="6" name="TextBox 5">
            <a:extLst>
              <a:ext uri="{FF2B5EF4-FFF2-40B4-BE49-F238E27FC236}">
                <a16:creationId xmlns:a16="http://schemas.microsoft.com/office/drawing/2014/main" id="{08E5E5FF-BAF7-4E7A-9332-E329CF28E40D}"/>
              </a:ext>
            </a:extLst>
          </p:cNvPr>
          <p:cNvSpPr txBox="1"/>
          <p:nvPr/>
        </p:nvSpPr>
        <p:spPr>
          <a:xfrm>
            <a:off x="7641408" y="2047461"/>
            <a:ext cx="720714" cy="176972"/>
          </a:xfrm>
          <a:prstGeom prst="rect">
            <a:avLst/>
          </a:prstGeom>
          <a:solidFill>
            <a:schemeClr val="bg1"/>
          </a:solidFill>
        </p:spPr>
        <p:txBody>
          <a:bodyPr wrap="square" lIns="68580" tIns="34290" rIns="68580" bIns="34290" rtlCol="0">
            <a:spAutoFit/>
          </a:bodyPr>
          <a:lstStyle/>
          <a:p>
            <a:r>
              <a:rPr lang="ru-RU" sz="700" b="1" dirty="0">
                <a:solidFill>
                  <a:schemeClr val="tx1">
                    <a:lumMod val="50000"/>
                    <a:lumOff val="50000"/>
                  </a:schemeClr>
                </a:solidFill>
              </a:rPr>
              <a:t>02.12.2024</a:t>
            </a:r>
          </a:p>
        </p:txBody>
      </p:sp>
    </p:spTree>
    <p:extLst>
      <p:ext uri="{BB962C8B-B14F-4D97-AF65-F5344CB8AC3E}">
        <p14:creationId xmlns:p14="http://schemas.microsoft.com/office/powerpoint/2010/main" val="129709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41" y="-97741"/>
            <a:ext cx="8754972" cy="990600"/>
          </a:xfrm>
        </p:spPr>
        <p:txBody>
          <a:bodyPr>
            <a:normAutofit/>
          </a:bodyPr>
          <a:lstStyle/>
          <a:p>
            <a:pPr algn="ctr"/>
            <a:r>
              <a:rPr lang="ru-RU" sz="2600" b="1" i="1" dirty="0">
                <a:solidFill>
                  <a:schemeClr val="tx1"/>
                </a:solidFill>
              </a:rPr>
              <a:t>Раздел 3. Сведения об имуществе</a:t>
            </a:r>
            <a:br>
              <a:rPr lang="ru-RU" sz="2600" b="1" i="1" dirty="0">
                <a:solidFill>
                  <a:schemeClr val="tx1"/>
                </a:solidFill>
              </a:rPr>
            </a:br>
            <a:r>
              <a:rPr lang="ru-RU" sz="1800" b="1" i="1" dirty="0">
                <a:solidFill>
                  <a:schemeClr val="tx1"/>
                </a:solidFill>
              </a:rPr>
              <a:t>Подраздел 3.1. Недвижимое имущество</a:t>
            </a:r>
            <a:endParaRPr lang="ru-RU" dirty="0"/>
          </a:p>
        </p:txBody>
      </p:sp>
      <p:pic>
        <p:nvPicPr>
          <p:cNvPr id="4" name="Рисунок 3"/>
          <p:cNvPicPr>
            <a:picLocks noChangeAspect="1"/>
          </p:cNvPicPr>
          <p:nvPr/>
        </p:nvPicPr>
        <p:blipFill>
          <a:blip r:embed="rId2"/>
          <a:stretch>
            <a:fillRect/>
          </a:stretch>
        </p:blipFill>
        <p:spPr>
          <a:xfrm>
            <a:off x="87586" y="691978"/>
            <a:ext cx="9054549" cy="4357818"/>
          </a:xfrm>
          <a:prstGeom prst="rect">
            <a:avLst/>
          </a:prstGeom>
        </p:spPr>
      </p:pic>
      <p:sp>
        <p:nvSpPr>
          <p:cNvPr id="6" name="Прямоугольник 5"/>
          <p:cNvSpPr/>
          <p:nvPr/>
        </p:nvSpPr>
        <p:spPr>
          <a:xfrm>
            <a:off x="1738184" y="3859475"/>
            <a:ext cx="7181529" cy="830997"/>
          </a:xfrm>
          <a:prstGeom prst="rect">
            <a:avLst/>
          </a:prstGeom>
        </p:spPr>
        <p:txBody>
          <a:bodyPr wrap="square">
            <a:spAutoFit/>
          </a:bodyPr>
          <a:lstStyle/>
          <a:p>
            <a:pPr lvl="0" algn="just"/>
            <a:r>
              <a:rPr lang="ru-RU" sz="1200" b="1" i="1" dirty="0">
                <a:latin typeface="Arial" panose="020B0604020202020204" pitchFamily="34" charset="0"/>
                <a:ea typeface="Arial"/>
                <a:cs typeface="Arial" panose="020B0604020202020204" pitchFamily="34" charset="0"/>
                <a:sym typeface="Arial"/>
              </a:rPr>
              <a:t>Указывается: </a:t>
            </a:r>
            <a:r>
              <a:rPr lang="ru-RU" sz="1200" b="1" i="1" dirty="0">
                <a:solidFill>
                  <a:srgbClr val="FF0000"/>
                </a:solidFill>
                <a:latin typeface="Arial" panose="020B0604020202020204" pitchFamily="34" charset="0"/>
                <a:ea typeface="Arial"/>
                <a:cs typeface="Arial" panose="020B0604020202020204" pitchFamily="34" charset="0"/>
                <a:sym typeface="Arial"/>
              </a:rPr>
              <a:t>вид имущества, вид собственности </a:t>
            </a:r>
            <a:r>
              <a:rPr lang="ru-RU" sz="1200" b="1" i="1" dirty="0">
                <a:latin typeface="Arial" panose="020B0604020202020204" pitchFamily="34" charset="0"/>
                <a:ea typeface="Arial"/>
                <a:cs typeface="Arial" panose="020B0604020202020204" pitchFamily="34" charset="0"/>
                <a:sym typeface="Arial"/>
              </a:rPr>
              <a:t>(индивидуальная, общая совместная, общая долевая), </a:t>
            </a:r>
            <a:r>
              <a:rPr lang="ru-RU" sz="1200" b="1" i="1" dirty="0">
                <a:solidFill>
                  <a:srgbClr val="FF0000"/>
                </a:solidFill>
                <a:latin typeface="Arial" panose="020B0604020202020204" pitchFamily="34" charset="0"/>
                <a:ea typeface="Arial"/>
                <a:cs typeface="Arial" panose="020B0604020202020204" pitchFamily="34" charset="0"/>
                <a:sym typeface="Arial"/>
              </a:rPr>
              <a:t>адрес</a:t>
            </a:r>
            <a:r>
              <a:rPr lang="ru-RU" sz="1200" b="1" i="1" dirty="0">
                <a:latin typeface="Arial" panose="020B0604020202020204" pitchFamily="34" charset="0"/>
                <a:ea typeface="Arial"/>
                <a:cs typeface="Arial" panose="020B0604020202020204" pitchFamily="34" charset="0"/>
                <a:sym typeface="Arial"/>
              </a:rPr>
              <a:t> (индекс, субъект РФ, город, иной населенный пункт (село, поселок), улица (проспект, переулок и т.д.), номер дома, корпуса и квартиры), </a:t>
            </a:r>
            <a:r>
              <a:rPr lang="ru-RU" sz="1200" b="1" i="1" dirty="0">
                <a:solidFill>
                  <a:srgbClr val="FF0000"/>
                </a:solidFill>
                <a:latin typeface="Arial" panose="020B0604020202020204" pitchFamily="34" charset="0"/>
                <a:ea typeface="Arial"/>
                <a:cs typeface="Arial" panose="020B0604020202020204" pitchFamily="34" charset="0"/>
                <a:sym typeface="Arial"/>
              </a:rPr>
              <a:t>площадь объекта, основание приобретения </a:t>
            </a:r>
            <a:endParaRPr lang="ru-RU" sz="12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23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252" y="-160833"/>
            <a:ext cx="7975496" cy="880419"/>
          </a:xfrm>
        </p:spPr>
        <p:txBody>
          <a:bodyPr>
            <a:normAutofit/>
          </a:bodyPr>
          <a:lstStyle/>
          <a:p>
            <a:pPr algn="ctr"/>
            <a:r>
              <a:rPr lang="ru-RU" sz="2800" b="1" i="1" dirty="0">
                <a:solidFill>
                  <a:schemeClr val="tx1"/>
                </a:solidFill>
                <a:latin typeface="Arial" panose="020B0604020202020204" pitchFamily="34" charset="0"/>
                <a:cs typeface="Arial" panose="020B0604020202020204" pitchFamily="34" charset="0"/>
              </a:rPr>
              <a:t>Раздел 3. Сведения об имуществе</a:t>
            </a:r>
            <a:r>
              <a:rPr lang="ru-RU" sz="3100" b="1" i="1" dirty="0">
                <a:solidFill>
                  <a:schemeClr val="tx1"/>
                </a:solidFill>
                <a:latin typeface="Arial" panose="020B0604020202020204" pitchFamily="34" charset="0"/>
                <a:cs typeface="Arial" panose="020B0604020202020204" pitchFamily="34" charset="0"/>
              </a:rPr>
              <a:t/>
            </a:r>
            <a:br>
              <a:rPr lang="ru-RU" sz="3100" b="1" i="1" dirty="0">
                <a:solidFill>
                  <a:schemeClr val="tx1"/>
                </a:solidFill>
                <a:latin typeface="Arial" panose="020B0604020202020204" pitchFamily="34" charset="0"/>
                <a:cs typeface="Arial" panose="020B0604020202020204" pitchFamily="34" charset="0"/>
              </a:rPr>
            </a:br>
            <a:r>
              <a:rPr lang="ru-RU" sz="1800" b="1" i="1" dirty="0">
                <a:solidFill>
                  <a:prstClr val="black"/>
                </a:solidFill>
                <a:latin typeface="Arial" panose="020B0604020202020204" pitchFamily="34" charset="0"/>
                <a:cs typeface="Arial" panose="020B0604020202020204" pitchFamily="34" charset="0"/>
              </a:rPr>
              <a:t>Подраздел 3.1. Недвижимое имущество</a:t>
            </a:r>
            <a:endParaRPr lang="ru-RU" dirty="0">
              <a:latin typeface="Arial" panose="020B0604020202020204" pitchFamily="34" charset="0"/>
              <a:cs typeface="Arial" panose="020B0604020202020204" pitchFamily="34" charset="0"/>
            </a:endParaRPr>
          </a:p>
        </p:txBody>
      </p:sp>
      <p:sp>
        <p:nvSpPr>
          <p:cNvPr id="5" name="Google Shape;149;p12"/>
          <p:cNvSpPr/>
          <p:nvPr/>
        </p:nvSpPr>
        <p:spPr>
          <a:xfrm>
            <a:off x="76200" y="719586"/>
            <a:ext cx="8991600" cy="4339609"/>
          </a:xfrm>
          <a:prstGeom prst="rect">
            <a:avLst/>
          </a:prstGeom>
          <a:solidFill>
            <a:schemeClr val="bg1">
              <a:lumMod val="95000"/>
            </a:schemeClr>
          </a:solidFill>
          <a:ln>
            <a:noFill/>
          </a:ln>
        </p:spPr>
        <p:txBody>
          <a:bodyPr spcFirstLastPara="1" wrap="square" lIns="91425" tIns="45700" rIns="91425" bIns="45700" anchor="t" anchorCtr="0">
            <a:spAutoFit/>
          </a:bodyPr>
          <a:lstStyle/>
          <a:p>
            <a:pPr marL="171450" marR="0" lvl="0" indent="-171450" algn="just" rtl="0">
              <a:buFont typeface="Wingdings" panose="05000000000000000000" pitchFamily="2" charset="2"/>
              <a:buChar char="q"/>
            </a:pPr>
            <a:r>
              <a:rPr lang="ru-RU" sz="1200" i="0" u="none" strike="noStrike" cap="none" dirty="0">
                <a:solidFill>
                  <a:schemeClr val="dk1"/>
                </a:solidFill>
                <a:latin typeface="Arial" panose="020B0604020202020204" pitchFamily="34" charset="0"/>
                <a:ea typeface="Arial"/>
                <a:cs typeface="Arial" panose="020B0604020202020204" pitchFamily="34" charset="0"/>
                <a:sym typeface="Arial"/>
              </a:rPr>
              <a:t>Указываются все объекты недвижимости, принадлежащие служащему (работнику), его супруге (супругу) и (или) несовершеннолетним детям на праве собственности, независимо в каком регионе РФ или в каком государстве зарегистрированы</a:t>
            </a:r>
          </a:p>
          <a:p>
            <a:pPr marL="0" marR="0" lvl="0" indent="0" algn="just" rtl="0">
              <a:buNone/>
            </a:pPr>
            <a:endParaRPr sz="12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q"/>
            </a:pPr>
            <a:r>
              <a:rPr lang="ru-RU" sz="1200" dirty="0">
                <a:solidFill>
                  <a:schemeClr val="dk1"/>
                </a:solidFill>
                <a:latin typeface="Arial" panose="020B0604020202020204" pitchFamily="34" charset="0"/>
                <a:ea typeface="Arial"/>
                <a:cs typeface="Arial" panose="020B0604020202020204" pitchFamily="34" charset="0"/>
              </a:rPr>
              <a:t>Каждый объект недвижимости, на который зарегистрировано право собственности,  указывается отдельно</a:t>
            </a:r>
          </a:p>
          <a:p>
            <a:pPr algn="just"/>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Font typeface="Wingdings" panose="05000000000000000000" pitchFamily="2" charset="2"/>
              <a:buChar char="q"/>
            </a:pPr>
            <a:r>
              <a:rPr lang="ru-RU" sz="1200" dirty="0">
                <a:solidFill>
                  <a:schemeClr val="dk1"/>
                </a:solidFill>
                <a:latin typeface="Arial" panose="020B0604020202020204" pitchFamily="34" charset="0"/>
                <a:ea typeface="Arial"/>
                <a:cs typeface="Arial" panose="020B0604020202020204" pitchFamily="34" charset="0"/>
              </a:rPr>
              <a:t>Не допускается объединение нескольких долей одного объекта имущества в качестве единого (каждая доля отражается отдельной строкой)</a:t>
            </a:r>
          </a:p>
          <a:p>
            <a:pPr marL="171450" indent="-171450" algn="just">
              <a:buFont typeface="Wingdings" panose="05000000000000000000" pitchFamily="2" charset="2"/>
              <a:buChar char="q"/>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Font typeface="Wingdings" panose="05000000000000000000" pitchFamily="2" charset="2"/>
              <a:buChar char="q"/>
            </a:pPr>
            <a:r>
              <a:rPr lang="ru-RU" sz="1200" dirty="0">
                <a:solidFill>
                  <a:schemeClr val="dk1"/>
                </a:solidFill>
                <a:latin typeface="Arial" panose="020B0604020202020204" pitchFamily="34" charset="0"/>
                <a:ea typeface="Arial"/>
                <a:cs typeface="Arial" panose="020B0604020202020204" pitchFamily="34" charset="0"/>
              </a:rPr>
              <a:t>Указывается недвижимое имущество, полученное в наследство (принято в наследство)  или по решению суда (вступило в законную силу), право собственности на которое не зарегистрировано</a:t>
            </a:r>
          </a:p>
          <a:p>
            <a:pPr marL="0" marR="0" lvl="0" indent="0" algn="just" rtl="0">
              <a:buNone/>
            </a:pPr>
            <a:endParaRPr sz="120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just" rtl="0">
              <a:buFont typeface="Wingdings" panose="05000000000000000000" pitchFamily="2" charset="2"/>
              <a:buChar char="q"/>
            </a:pPr>
            <a:r>
              <a:rPr lang="ru-RU" sz="1200" i="0" u="none" strike="noStrike" cap="none" dirty="0">
                <a:solidFill>
                  <a:schemeClr val="dk1"/>
                </a:solidFill>
                <a:latin typeface="Arial" panose="020B0604020202020204" pitchFamily="34" charset="0"/>
                <a:ea typeface="Arial"/>
                <a:cs typeface="Arial" panose="020B0604020202020204" pitchFamily="34" charset="0"/>
                <a:sym typeface="Arial"/>
              </a:rPr>
              <a:t>Указываются объекты недвижимого имущества, принадлежащие на праве собственности гражданину, зарегистрированному в качестве индивидуального предпринимателя</a:t>
            </a:r>
            <a:endParaRPr sz="1200" dirty="0">
              <a:latin typeface="Arial" panose="020B0604020202020204" pitchFamily="34" charset="0"/>
              <a:cs typeface="Arial" panose="020B0604020202020204" pitchFamily="34" charset="0"/>
            </a:endParaRPr>
          </a:p>
          <a:p>
            <a:pPr marL="0" marR="0" lvl="0" indent="0" algn="just" rtl="0">
              <a:buNone/>
            </a:pPr>
            <a:endParaRPr sz="120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just" rtl="0">
              <a:buFont typeface="Wingdings" panose="05000000000000000000" pitchFamily="2" charset="2"/>
              <a:buChar char="q"/>
            </a:pPr>
            <a:r>
              <a:rPr lang="ru-RU" sz="1200" i="0" u="none" strike="noStrike" cap="none" dirty="0">
                <a:solidFill>
                  <a:schemeClr val="dk1"/>
                </a:solidFill>
                <a:latin typeface="Arial" panose="020B0604020202020204" pitchFamily="34" charset="0"/>
                <a:ea typeface="Arial"/>
                <a:cs typeface="Arial" panose="020B0604020202020204" pitchFamily="34" charset="0"/>
                <a:sym typeface="Arial"/>
              </a:rPr>
              <a:t>Указываются сведения об объекте недвижимости в точном соответствии с информацией об этом объекте, содержащейся в Едином государственном реестре недвижимости (ЕГРН) на отчетную дату</a:t>
            </a:r>
            <a:endParaRPr sz="1200" dirty="0">
              <a:latin typeface="Arial" panose="020B0604020202020204" pitchFamily="34" charset="0"/>
              <a:cs typeface="Arial" panose="020B0604020202020204" pitchFamily="34" charset="0"/>
            </a:endParaRPr>
          </a:p>
          <a:p>
            <a:pPr marL="0" marR="0" lvl="0" indent="0" algn="just" rtl="0">
              <a:buNone/>
            </a:pPr>
            <a:endParaRPr sz="12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just" rtl="0">
              <a:buNone/>
            </a:pPr>
            <a:r>
              <a:rPr lang="ru-RU" sz="1200" b="1" i="1" u="none" strike="noStrike" cap="none" dirty="0">
                <a:solidFill>
                  <a:srgbClr val="FF0000"/>
                </a:solidFill>
                <a:latin typeface="Arial" panose="020B0604020202020204" pitchFamily="34" charset="0"/>
                <a:ea typeface="Arial"/>
                <a:cs typeface="Arial" panose="020B0604020202020204" pitchFamily="34" charset="0"/>
                <a:sym typeface="Arial"/>
              </a:rPr>
              <a:t>Указать правильное, официальное наименование документов с соответствующими реквизитами</a:t>
            </a:r>
            <a:r>
              <a:rPr lang="ru-RU" sz="1200" b="1" i="0" u="none" strike="noStrike" cap="none" dirty="0">
                <a:solidFill>
                  <a:srgbClr val="FF0000"/>
                </a:solidFill>
                <a:latin typeface="Arial" panose="020B0604020202020204" pitchFamily="34" charset="0"/>
                <a:ea typeface="Arial"/>
                <a:cs typeface="Arial" panose="020B0604020202020204" pitchFamily="34" charset="0"/>
                <a:sym typeface="Arial"/>
              </a:rPr>
              <a:t>: </a:t>
            </a:r>
            <a:endParaRPr sz="1200" b="1" dirty="0">
              <a:solidFill>
                <a:srgbClr val="FF0000"/>
              </a:solidFill>
              <a:latin typeface="Arial" panose="020B0604020202020204" pitchFamily="34" charset="0"/>
              <a:cs typeface="Arial" panose="020B0604020202020204" pitchFamily="34" charset="0"/>
            </a:endParaRPr>
          </a:p>
          <a:p>
            <a:pPr marL="171450" marR="0" lvl="0" indent="-171450" algn="just" rtl="0">
              <a:buFont typeface="Wingdings" panose="05000000000000000000" pitchFamily="2" charset="2"/>
              <a:buChar char="ü"/>
            </a:pPr>
            <a:r>
              <a:rPr lang="ru-RU" sz="1200" b="1" i="1" u="none" strike="noStrike" cap="none" dirty="0">
                <a:latin typeface="Arial" panose="020B0604020202020204" pitchFamily="34" charset="0"/>
                <a:ea typeface="Arial"/>
                <a:cs typeface="Arial" panose="020B0604020202020204" pitchFamily="34" charset="0"/>
                <a:sym typeface="Arial"/>
              </a:rPr>
              <a:t>Свидетельство о государственной регистрации права 50 НД N 776723 от 17 марта 2010 г.; </a:t>
            </a:r>
            <a:endParaRPr sz="1200" b="1" dirty="0">
              <a:latin typeface="Arial" panose="020B0604020202020204" pitchFamily="34" charset="0"/>
              <a:cs typeface="Arial" panose="020B0604020202020204" pitchFamily="34" charset="0"/>
            </a:endParaRPr>
          </a:p>
          <a:p>
            <a:pPr marL="171450" marR="0" lvl="0" indent="-171450" algn="just" rtl="0">
              <a:buFont typeface="Wingdings" panose="05000000000000000000" pitchFamily="2" charset="2"/>
              <a:buChar char="ü"/>
            </a:pPr>
            <a:r>
              <a:rPr lang="ru-RU" sz="1200" b="1" i="1" u="none" strike="noStrike" cap="none" dirty="0">
                <a:latin typeface="Arial" panose="020B0604020202020204" pitchFamily="34" charset="0"/>
                <a:ea typeface="Arial"/>
                <a:cs typeface="Arial" panose="020B0604020202020204" pitchFamily="34" charset="0"/>
                <a:sym typeface="Arial"/>
              </a:rPr>
              <a:t>Запись в ЕГРН N 77:02:0014017:1994-72/004/2023-2 от 27 марта 2023 г.; </a:t>
            </a:r>
            <a:endParaRPr sz="1200" b="1" dirty="0">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ü"/>
            </a:pPr>
            <a:r>
              <a:rPr lang="ru-RU" sz="1200" b="1" i="1" u="none" strike="noStrike" cap="none" dirty="0">
                <a:latin typeface="Arial" panose="020B0604020202020204" pitchFamily="34" charset="0"/>
                <a:ea typeface="Arial"/>
                <a:cs typeface="Arial" panose="020B0604020202020204" pitchFamily="34" charset="0"/>
                <a:sym typeface="Arial"/>
              </a:rPr>
              <a:t>договор купли-продажи от 19 февраля 2023 г., договор дарения от 20 февраля 2023 г., решение суда и др.</a:t>
            </a:r>
            <a:endParaRPr sz="1200" b="1" dirty="0">
              <a:latin typeface="Arial" panose="020B0604020202020204" pitchFamily="34" charset="0"/>
              <a:cs typeface="Arial" panose="020B0604020202020204" pitchFamily="34" charset="0"/>
            </a:endParaRPr>
          </a:p>
          <a:p>
            <a:pPr marL="0" marR="0" lvl="0" indent="0" algn="just" rtl="0">
              <a:buNone/>
            </a:pPr>
            <a:endParaRPr sz="1200" i="1" u="none" strike="noStrike" cap="none" dirty="0">
              <a:solidFill>
                <a:schemeClr val="tx2"/>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86246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50"/>
          </a:xfrm>
        </p:spPr>
        <p:txBody>
          <a:bodyPr>
            <a:noAutofit/>
          </a:bodyPr>
          <a:lstStyle/>
          <a:p>
            <a:r>
              <a:rPr lang="ru-RU" sz="3200" b="1" i="1" dirty="0">
                <a:latin typeface="Calibri" panose="020F0502020204030204" pitchFamily="34" charset="0"/>
                <a:ea typeface="Liberation Serif" panose="02020603050405020304" pitchFamily="18" charset="0"/>
                <a:cs typeface="Arial" panose="020B0604020202020204" pitchFamily="34" charset="0"/>
              </a:rPr>
              <a:t>СРОК ПРЕДСТАВЛЕНИЯ СВЕДЕНИЙ</a:t>
            </a:r>
          </a:p>
        </p:txBody>
      </p:sp>
      <p:sp>
        <p:nvSpPr>
          <p:cNvPr id="3" name="Объект 2"/>
          <p:cNvSpPr>
            <a:spLocks noGrp="1"/>
          </p:cNvSpPr>
          <p:nvPr>
            <p:ph idx="1"/>
          </p:nvPr>
        </p:nvSpPr>
        <p:spPr>
          <a:xfrm>
            <a:off x="86264" y="759125"/>
            <a:ext cx="8876581" cy="4295954"/>
          </a:xfrm>
          <a:solidFill>
            <a:schemeClr val="bg1">
              <a:lumMod val="95000"/>
            </a:schemeClr>
          </a:solidFill>
        </p:spPr>
        <p:txBody>
          <a:bodyPr>
            <a:normAutofit/>
          </a:bodyPr>
          <a:lstStyle/>
          <a:p>
            <a:pPr>
              <a:buFont typeface="Wingdings" panose="05000000000000000000" pitchFamily="2" charset="2"/>
              <a:buChar char="Ø"/>
            </a:pPr>
            <a:r>
              <a:rPr lang="ru-RU" sz="2000" b="1" dirty="0">
                <a:latin typeface="Arial" panose="020B0604020202020204" pitchFamily="34" charset="0"/>
                <a:ea typeface="Liberation Serif" panose="02020603050405020304" pitchFamily="18" charset="0"/>
                <a:cs typeface="Arial" panose="020B0604020202020204" pitchFamily="34" charset="0"/>
              </a:rPr>
              <a:t>МУНИЦИПАЛЬНЫЕ СЛУЖАЩИЕ </a:t>
            </a:r>
          </a:p>
          <a:p>
            <a:pPr lvl="0" algn="just">
              <a:buFont typeface="Wingdings" panose="05000000000000000000" pitchFamily="2" charset="2"/>
              <a:buChar char="Ø"/>
            </a:pPr>
            <a:r>
              <a:rPr lang="ru-RU" sz="2000" b="1" dirty="0">
                <a:latin typeface="Arial" panose="020B0604020202020204" pitchFamily="34" charset="0"/>
                <a:ea typeface="Liberation Serif" panose="02020603050405020304" pitchFamily="18" charset="0"/>
                <a:cs typeface="Arial" panose="020B0604020202020204" pitchFamily="34" charset="0"/>
              </a:rPr>
              <a:t> РУКОВОДИТЕЛИ МУНИЦИПАЛЬНЫХ УЧРЕЖДЕНИЙ</a:t>
            </a:r>
          </a:p>
          <a:p>
            <a:pPr marL="0" lvl="0" indent="0" algn="just">
              <a:buNone/>
            </a:pPr>
            <a:endParaRPr lang="ru-RU" sz="2000" b="1" dirty="0">
              <a:solidFill>
                <a:srgbClr val="002060"/>
              </a:solidFill>
              <a:latin typeface="Arial" panose="020B0604020202020204" pitchFamily="34" charset="0"/>
              <a:ea typeface="Liberation Serif" panose="02020603050405020304" pitchFamily="18" charset="0"/>
              <a:cs typeface="Arial" panose="020B0604020202020204" pitchFamily="34" charset="0"/>
            </a:endParaRPr>
          </a:p>
          <a:p>
            <a:pPr lvl="0" algn="just">
              <a:buFont typeface="Wingdings" panose="05000000000000000000" pitchFamily="2" charset="2"/>
              <a:buChar char="ü"/>
            </a:pPr>
            <a:r>
              <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rPr>
              <a:t> не</a:t>
            </a:r>
            <a:r>
              <a:rPr lang="ru-RU" sz="2400" dirty="0">
                <a:solidFill>
                  <a:prstClr val="black"/>
                </a:solidFill>
                <a:latin typeface="Arial" panose="020B0604020202020204" pitchFamily="34" charset="0"/>
                <a:ea typeface="Liberation Serif" panose="02020603050405020304" pitchFamily="18" charset="0"/>
                <a:cs typeface="Arial" panose="020B0604020202020204" pitchFamily="34" charset="0"/>
              </a:rPr>
              <a:t> </a:t>
            </a:r>
            <a:r>
              <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rPr>
              <a:t>позднее - </a:t>
            </a:r>
            <a:r>
              <a:rPr lang="ru-RU" sz="2400" b="1" dirty="0">
                <a:solidFill>
                  <a:srgbClr val="FF0000"/>
                </a:solidFill>
                <a:latin typeface="Arial" panose="020B0604020202020204" pitchFamily="34" charset="0"/>
                <a:ea typeface="Liberation Serif" panose="02020603050405020304" pitchFamily="18" charset="0"/>
                <a:cs typeface="Arial" panose="020B0604020202020204" pitchFamily="34" charset="0"/>
              </a:rPr>
              <a:t>30 апреля года,</a:t>
            </a:r>
          </a:p>
          <a:p>
            <a:pPr marL="0" lvl="0" indent="0" algn="just">
              <a:buNone/>
            </a:pPr>
            <a:r>
              <a:rPr lang="ru-RU" sz="2400" b="1" dirty="0">
                <a:solidFill>
                  <a:srgbClr val="FF0000"/>
                </a:solidFill>
                <a:latin typeface="Arial" panose="020B0604020202020204" pitchFamily="34" charset="0"/>
                <a:ea typeface="Liberation Serif" panose="02020603050405020304" pitchFamily="18" charset="0"/>
                <a:cs typeface="Arial" panose="020B0604020202020204" pitchFamily="34" charset="0"/>
              </a:rPr>
              <a:t>     </a:t>
            </a:r>
            <a:r>
              <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rPr>
              <a:t>следующего за отчетным</a:t>
            </a:r>
          </a:p>
          <a:p>
            <a:pPr marL="0" lvl="0" indent="0" algn="just">
              <a:buNone/>
            </a:pPr>
            <a:endPar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endParaRPr>
          </a:p>
          <a:p>
            <a:pPr lvl="0" algn="just">
              <a:buFont typeface="Wingdings" panose="05000000000000000000" pitchFamily="2" charset="2"/>
              <a:buChar char="ü"/>
            </a:pPr>
            <a:endPar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endParaRPr>
          </a:p>
          <a:p>
            <a:pPr lvl="0" algn="just">
              <a:buFont typeface="Wingdings" panose="05000000000000000000" pitchFamily="2" charset="2"/>
              <a:buChar char="ü"/>
            </a:pPr>
            <a:r>
              <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rPr>
              <a:t>уточненные сведения – </a:t>
            </a:r>
            <a:r>
              <a:rPr lang="ru-RU" sz="2400" b="1" dirty="0">
                <a:solidFill>
                  <a:srgbClr val="FF0000"/>
                </a:solidFill>
                <a:latin typeface="Arial" panose="020B0604020202020204" pitchFamily="34" charset="0"/>
                <a:ea typeface="Liberation Serif" panose="02020603050405020304" pitchFamily="18" charset="0"/>
                <a:cs typeface="Arial" panose="020B0604020202020204" pitchFamily="34" charset="0"/>
              </a:rPr>
              <a:t>до 31 мая года,</a:t>
            </a:r>
            <a:r>
              <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rPr>
              <a:t> следующего за отчетным</a:t>
            </a:r>
          </a:p>
          <a:p>
            <a:pPr marL="0" lvl="0" indent="0" algn="just">
              <a:buNone/>
            </a:pPr>
            <a:endParaRPr lang="ru-RU" sz="2400" b="1" dirty="0">
              <a:solidFill>
                <a:prstClr val="black"/>
              </a:solidFill>
              <a:latin typeface="Arial" panose="020B0604020202020204" pitchFamily="34" charset="0"/>
              <a:ea typeface="Liberation Serif" panose="02020603050405020304" pitchFamily="18" charset="0"/>
              <a:cs typeface="Arial" panose="020B0604020202020204" pitchFamily="34" charset="0"/>
            </a:endParaRPr>
          </a:p>
          <a:p>
            <a:pPr>
              <a:buFont typeface="Wingdings" panose="05000000000000000000" pitchFamily="2" charset="2"/>
              <a:buChar char="Ø"/>
            </a:pPr>
            <a:endParaRPr lang="ru-RU"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13" y="1521734"/>
            <a:ext cx="3890513" cy="201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54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7676" y="0"/>
            <a:ext cx="8169123" cy="734369"/>
          </a:xfrm>
        </p:spPr>
        <p:txBody>
          <a:bodyPr>
            <a:normAutofit fontScale="90000"/>
          </a:bodyPr>
          <a:lstStyle/>
          <a:p>
            <a:pPr algn="ctr"/>
            <a:r>
              <a:rPr lang="ru-RU" sz="3600" b="1" i="1" dirty="0"/>
              <a:t>Раздел 3. Сведения об имуществе</a:t>
            </a:r>
            <a:br>
              <a:rPr lang="ru-RU" sz="3600" b="1" i="1" dirty="0"/>
            </a:br>
            <a:r>
              <a:rPr lang="ru-RU" sz="1800" b="1" i="1" dirty="0">
                <a:solidFill>
                  <a:prstClr val="black"/>
                </a:solidFill>
              </a:rPr>
              <a:t>Подраздел 3.2 Транспортные средства</a:t>
            </a:r>
            <a:endParaRPr lang="ru-RU" dirty="0"/>
          </a:p>
        </p:txBody>
      </p:sp>
      <p:pic>
        <p:nvPicPr>
          <p:cNvPr id="4" name="Рисунок 3"/>
          <p:cNvPicPr>
            <a:picLocks noChangeAspect="1"/>
          </p:cNvPicPr>
          <p:nvPr/>
        </p:nvPicPr>
        <p:blipFill>
          <a:blip r:embed="rId2"/>
          <a:stretch>
            <a:fillRect/>
          </a:stretch>
        </p:blipFill>
        <p:spPr>
          <a:xfrm>
            <a:off x="213729" y="734369"/>
            <a:ext cx="8777015" cy="4285306"/>
          </a:xfrm>
          <a:prstGeom prst="rect">
            <a:avLst/>
          </a:prstGeom>
        </p:spPr>
      </p:pic>
    </p:spTree>
    <p:extLst>
      <p:ext uri="{BB962C8B-B14F-4D97-AF65-F5344CB8AC3E}">
        <p14:creationId xmlns:p14="http://schemas.microsoft.com/office/powerpoint/2010/main" val="37606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56;p13"/>
          <p:cNvSpPr/>
          <p:nvPr/>
        </p:nvSpPr>
        <p:spPr>
          <a:xfrm>
            <a:off x="63991" y="1167477"/>
            <a:ext cx="9009057" cy="2492950"/>
          </a:xfrm>
          <a:prstGeom prst="rect">
            <a:avLst/>
          </a:prstGeom>
          <a:solidFill>
            <a:schemeClr val="bg1">
              <a:lumMod val="95000"/>
            </a:schemeClr>
          </a:solid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200"/>
              <a:buFont typeface="Wingdings" panose="05000000000000000000" pitchFamily="2" charset="2"/>
              <a:buChar char="Ø"/>
            </a:pPr>
            <a:r>
              <a:rPr lang="ru-RU" sz="1400" b="1" i="1" u="none" strike="noStrike" cap="none" dirty="0">
                <a:solidFill>
                  <a:schemeClr val="dk1"/>
                </a:solidFill>
                <a:latin typeface="Arial" panose="020B0604020202020204" pitchFamily="34" charset="0"/>
                <a:ea typeface="Arial"/>
                <a:cs typeface="Arial" panose="020B0604020202020204" pitchFamily="34" charset="0"/>
                <a:sym typeface="Arial"/>
              </a:rPr>
              <a:t>Указать сведения о транспортных средствах, находящихся в собственности, независимо от того, когда они были приобретены, в каком регионе Российской Федерации или в каком государстве зарегистрированы!</a:t>
            </a:r>
          </a:p>
          <a:p>
            <a:pPr marL="0" marR="0" lvl="0" indent="0" algn="just" rtl="0">
              <a:lnSpc>
                <a:spcPct val="100000"/>
              </a:lnSpc>
              <a:spcBef>
                <a:spcPts val="0"/>
              </a:spcBef>
              <a:spcAft>
                <a:spcPts val="0"/>
              </a:spcAft>
              <a:buNone/>
            </a:pPr>
            <a:endParaRPr lang="ru-RU" sz="1400" b="1" i="1" dirty="0">
              <a:solidFill>
                <a:srgbClr val="FF0000"/>
              </a:solidFill>
              <a:latin typeface="Arial" panose="020B0604020202020204" pitchFamily="34" charset="0"/>
              <a:cs typeface="Arial" panose="020B0604020202020204" pitchFamily="34" charset="0"/>
              <a:sym typeface="Arial"/>
            </a:endParaRPr>
          </a:p>
          <a:p>
            <a:pPr marL="0" marR="0" lvl="0" indent="0" algn="just" rtl="0">
              <a:lnSpc>
                <a:spcPct val="100000"/>
              </a:lnSpc>
              <a:spcBef>
                <a:spcPts val="0"/>
              </a:spcBef>
              <a:spcAft>
                <a:spcPts val="0"/>
              </a:spcAft>
              <a:buNone/>
            </a:pPr>
            <a:r>
              <a:rPr lang="ru-RU" sz="1400" b="1" i="1" dirty="0">
                <a:solidFill>
                  <a:srgbClr val="FF0000"/>
                </a:solidFill>
                <a:latin typeface="Arial" panose="020B0604020202020204" pitchFamily="34" charset="0"/>
                <a:cs typeface="Arial" panose="020B0604020202020204" pitchFamily="34" charset="0"/>
                <a:sym typeface="Arial"/>
              </a:rPr>
              <a:t>ПОДЛЕЖАТ   УКАЗАНИЮ   ТРАНСПОРТНЫЕ   СРЕДСТВА</a:t>
            </a:r>
            <a:r>
              <a:rPr lang="ru-RU" sz="1600" b="1" i="1" dirty="0">
                <a:solidFill>
                  <a:srgbClr val="FF0000"/>
                </a:solidFill>
                <a:latin typeface="Arial" panose="020B0604020202020204" pitchFamily="34" charset="0"/>
                <a:cs typeface="Arial" panose="020B0604020202020204" pitchFamily="34" charset="0"/>
                <a:sym typeface="Arial"/>
              </a:rPr>
              <a:t>:</a:t>
            </a:r>
            <a:endParaRPr sz="16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1450" marR="0" lvl="0" indent="-171450" algn="just" rtl="0">
              <a:lnSpc>
                <a:spcPct val="100000"/>
              </a:lnSpc>
              <a:spcBef>
                <a:spcPts val="0"/>
              </a:spcBef>
              <a:spcAft>
                <a:spcPts val="0"/>
              </a:spcAft>
              <a:buFont typeface="Wingdings" panose="05000000000000000000" pitchFamily="2" charset="2"/>
              <a:buChar char="Ø"/>
            </a:pPr>
            <a:r>
              <a:rPr lang="ru-RU" sz="1400" i="0" u="none" strike="noStrike" cap="none" dirty="0">
                <a:solidFill>
                  <a:schemeClr val="dk1"/>
                </a:solidFill>
                <a:latin typeface="Arial" panose="020B0604020202020204" pitchFamily="34" charset="0"/>
                <a:ea typeface="Arial"/>
                <a:cs typeface="Arial" panose="020B0604020202020204" pitchFamily="34" charset="0"/>
                <a:sym typeface="Arial"/>
              </a:rPr>
              <a:t>переданные в пользование по доверенности</a:t>
            </a:r>
          </a:p>
          <a:p>
            <a:pPr marL="171450" marR="0" lvl="0" indent="-171450" algn="just" rtl="0">
              <a:lnSpc>
                <a:spcPct val="100000"/>
              </a:lnSpc>
              <a:spcBef>
                <a:spcPts val="0"/>
              </a:spcBef>
              <a:spcAft>
                <a:spcPts val="0"/>
              </a:spcAft>
              <a:buFont typeface="Wingdings" panose="05000000000000000000" pitchFamily="2" charset="2"/>
              <a:buChar char="Ø"/>
            </a:pPr>
            <a:r>
              <a:rPr lang="ru-RU" sz="1400" i="0" u="none" strike="noStrike" cap="none" dirty="0">
                <a:solidFill>
                  <a:schemeClr val="dk1"/>
                </a:solidFill>
                <a:latin typeface="Arial" panose="020B0604020202020204" pitchFamily="34" charset="0"/>
                <a:ea typeface="Arial"/>
                <a:cs typeface="Arial" panose="020B0604020202020204" pitchFamily="34" charset="0"/>
                <a:sym typeface="Arial"/>
              </a:rPr>
              <a:t>находящиеся в угоне </a:t>
            </a:r>
            <a:endParaRPr sz="1400" dirty="0">
              <a:latin typeface="Arial" panose="020B0604020202020204" pitchFamily="34" charset="0"/>
              <a:cs typeface="Arial" panose="020B0604020202020204" pitchFamily="34" charset="0"/>
            </a:endParaRPr>
          </a:p>
          <a:p>
            <a:pPr marL="171450" marR="0" lvl="0" indent="-171450" algn="just" rtl="0">
              <a:lnSpc>
                <a:spcPct val="100000"/>
              </a:lnSpc>
              <a:spcBef>
                <a:spcPts val="0"/>
              </a:spcBef>
              <a:spcAft>
                <a:spcPts val="0"/>
              </a:spcAft>
              <a:buFont typeface="Wingdings" panose="05000000000000000000" pitchFamily="2" charset="2"/>
              <a:buChar char="Ø"/>
            </a:pPr>
            <a:r>
              <a:rPr lang="ru-RU" sz="1400" i="0" u="none" strike="noStrike" cap="none" dirty="0">
                <a:solidFill>
                  <a:schemeClr val="dk1"/>
                </a:solidFill>
                <a:latin typeface="Arial" panose="020B0604020202020204" pitchFamily="34" charset="0"/>
                <a:ea typeface="Arial"/>
                <a:cs typeface="Arial" panose="020B0604020202020204" pitchFamily="34" charset="0"/>
                <a:sym typeface="Arial"/>
              </a:rPr>
              <a:t>находящиеся  в залоге у банка </a:t>
            </a:r>
            <a:endParaRPr sz="1400" dirty="0">
              <a:latin typeface="Arial" panose="020B0604020202020204" pitchFamily="34" charset="0"/>
              <a:cs typeface="Arial" panose="020B0604020202020204" pitchFamily="34" charset="0"/>
            </a:endParaRPr>
          </a:p>
          <a:p>
            <a:pPr marL="171450" marR="0" lvl="0" indent="-171450" algn="just" rtl="0">
              <a:lnSpc>
                <a:spcPct val="100000"/>
              </a:lnSpc>
              <a:spcBef>
                <a:spcPts val="0"/>
              </a:spcBef>
              <a:spcAft>
                <a:spcPts val="0"/>
              </a:spcAft>
              <a:buFont typeface="Wingdings" panose="05000000000000000000" pitchFamily="2" charset="2"/>
              <a:buChar char="Ø"/>
            </a:pPr>
            <a:r>
              <a:rPr lang="ru-RU" sz="1400" i="0" u="none" strike="noStrike" cap="none" dirty="0">
                <a:solidFill>
                  <a:schemeClr val="dk1"/>
                </a:solidFill>
                <a:latin typeface="Arial" panose="020B0604020202020204" pitchFamily="34" charset="0"/>
                <a:ea typeface="Arial"/>
                <a:cs typeface="Arial" panose="020B0604020202020204" pitchFamily="34" charset="0"/>
                <a:sym typeface="Arial"/>
              </a:rPr>
              <a:t>полностью негодные к эксплуатации </a:t>
            </a:r>
            <a:endParaRPr sz="1400" dirty="0">
              <a:latin typeface="Arial" panose="020B0604020202020204" pitchFamily="34" charset="0"/>
              <a:cs typeface="Arial" panose="020B0604020202020204" pitchFamily="34" charset="0"/>
            </a:endParaRPr>
          </a:p>
          <a:p>
            <a:pPr marL="171450" marR="0" lvl="0" indent="-171450" algn="just" rtl="0">
              <a:lnSpc>
                <a:spcPct val="100000"/>
              </a:lnSpc>
              <a:spcBef>
                <a:spcPts val="0"/>
              </a:spcBef>
              <a:spcAft>
                <a:spcPts val="0"/>
              </a:spcAft>
              <a:buClr>
                <a:srgbClr val="000000"/>
              </a:buClr>
              <a:buSzPts val="1200"/>
              <a:buFont typeface="Wingdings" panose="05000000000000000000" pitchFamily="2" charset="2"/>
              <a:buChar char="Ø"/>
            </a:pPr>
            <a:r>
              <a:rPr lang="ru-RU" sz="1400" i="0" u="none" strike="noStrike" cap="none" dirty="0">
                <a:solidFill>
                  <a:schemeClr val="dk1"/>
                </a:solidFill>
                <a:latin typeface="Arial" panose="020B0604020202020204" pitchFamily="34" charset="0"/>
                <a:ea typeface="Arial"/>
                <a:cs typeface="Arial" panose="020B0604020202020204" pitchFamily="34" charset="0"/>
                <a:sym typeface="Arial"/>
              </a:rPr>
              <a:t>снятые с регистрационного учета </a:t>
            </a:r>
          </a:p>
          <a:p>
            <a:pPr marL="171450" indent="-171450" algn="just">
              <a:buClr>
                <a:srgbClr val="000000"/>
              </a:buClr>
              <a:buSzPts val="1200"/>
              <a:buFont typeface="Wingdings" panose="05000000000000000000" pitchFamily="2" charset="2"/>
              <a:buChar char="Ø"/>
            </a:pPr>
            <a:r>
              <a:rPr lang="ru-RU" sz="1400" dirty="0">
                <a:solidFill>
                  <a:schemeClr val="dk1"/>
                </a:solidFill>
                <a:latin typeface="Arial" panose="020B0604020202020204" pitchFamily="34" charset="0"/>
                <a:ea typeface="Arial"/>
                <a:cs typeface="Arial" panose="020B0604020202020204" pitchFamily="34" charset="0"/>
                <a:sym typeface="Arial"/>
              </a:rPr>
              <a:t>принадлежащие ИП </a:t>
            </a:r>
          </a:p>
        </p:txBody>
      </p:sp>
      <p:sp>
        <p:nvSpPr>
          <p:cNvPr id="6" name="Прямоугольник 5"/>
          <p:cNvSpPr/>
          <p:nvPr/>
        </p:nvSpPr>
        <p:spPr>
          <a:xfrm>
            <a:off x="63991" y="3811225"/>
            <a:ext cx="9009057" cy="1123384"/>
          </a:xfrm>
          <a:prstGeom prst="rect">
            <a:avLst/>
          </a:prstGeom>
        </p:spPr>
        <p:txBody>
          <a:bodyPr wrap="square">
            <a:spAutoFit/>
          </a:bodyPr>
          <a:lstStyle/>
          <a:p>
            <a:pPr algn="just"/>
            <a:r>
              <a:rPr lang="ru-RU" sz="1400" b="1" dirty="0">
                <a:solidFill>
                  <a:srgbClr val="FF0000"/>
                </a:solidFill>
                <a:latin typeface="Arial" panose="020B0604020202020204" pitchFamily="34" charset="0"/>
                <a:ea typeface="Calibri"/>
                <a:cs typeface="Arial" panose="020B0604020202020204" pitchFamily="34" charset="0"/>
              </a:rPr>
              <a:t>ВАЖНО!</a:t>
            </a:r>
            <a:r>
              <a:rPr lang="ru-RU" sz="1400" dirty="0">
                <a:latin typeface="Arial" panose="020B0604020202020204" pitchFamily="34" charset="0"/>
                <a:ea typeface="Calibri"/>
                <a:cs typeface="Arial" panose="020B0604020202020204" pitchFamily="34" charset="0"/>
              </a:rPr>
              <a:t> </a:t>
            </a:r>
            <a:r>
              <a:rPr lang="ru-RU" sz="1400" b="1" dirty="0">
                <a:latin typeface="Arial" panose="020B0604020202020204" pitchFamily="34" charset="0"/>
                <a:ea typeface="Calibri"/>
                <a:cs typeface="Arial" panose="020B0604020202020204" pitchFamily="34" charset="0"/>
              </a:rPr>
              <a:t>Регистрация транспортных средств носит учетный характер и не служит основанием для возникновения (прекращения) на них права собственности</a:t>
            </a:r>
          </a:p>
          <a:p>
            <a:pPr algn="just"/>
            <a:r>
              <a:rPr lang="ru-RU" sz="1300" i="1" dirty="0">
                <a:latin typeface="Arial" panose="020B0604020202020204" pitchFamily="34" charset="0"/>
                <a:ea typeface="Calibri"/>
                <a:cs typeface="Arial" panose="020B0604020202020204" pitchFamily="34" charset="0"/>
              </a:rPr>
              <a:t>Например: если  служащий (работник) до 31 декабря 2024 года включительно продал легковой автомобиль, а новый собственник зарегистрировал такое транспортное средство только в январе 2025 года, то данный объект </a:t>
            </a:r>
            <a:r>
              <a:rPr lang="ru-RU" sz="1300" b="1" i="1" dirty="0">
                <a:solidFill>
                  <a:srgbClr val="FF0000"/>
                </a:solidFill>
                <a:latin typeface="Arial" panose="020B0604020202020204" pitchFamily="34" charset="0"/>
                <a:ea typeface="Calibri"/>
                <a:cs typeface="Arial" panose="020B0604020202020204" pitchFamily="34" charset="0"/>
              </a:rPr>
              <a:t>не подлежит отражению </a:t>
            </a:r>
          </a:p>
        </p:txBody>
      </p:sp>
      <p:sp>
        <p:nvSpPr>
          <p:cNvPr id="8" name="Прямоугольник 7"/>
          <p:cNvSpPr/>
          <p:nvPr/>
        </p:nvSpPr>
        <p:spPr>
          <a:xfrm>
            <a:off x="448580" y="-40014"/>
            <a:ext cx="7957826" cy="707886"/>
          </a:xfrm>
          <a:prstGeom prst="rect">
            <a:avLst/>
          </a:prstGeom>
        </p:spPr>
        <p:txBody>
          <a:bodyPr wrap="square">
            <a:spAutoFit/>
          </a:bodyPr>
          <a:lstStyle/>
          <a:p>
            <a:pPr algn="ctr" defTabSz="914400">
              <a:spcBef>
                <a:spcPct val="0"/>
              </a:spcBef>
            </a:pPr>
            <a:r>
              <a:rPr lang="ru-RU" sz="2400" b="1" i="1" dirty="0">
                <a:latin typeface="Arial" panose="020B0604020202020204" pitchFamily="34" charset="0"/>
                <a:ea typeface="+mj-ea"/>
                <a:cs typeface="Arial" panose="020B0604020202020204" pitchFamily="34" charset="0"/>
              </a:rPr>
              <a:t>Раздел 3. Сведения об имуществе</a:t>
            </a:r>
            <a:r>
              <a:rPr lang="ru-RU" sz="2400" b="1" i="1" dirty="0">
                <a:latin typeface="+mj-lt"/>
                <a:ea typeface="+mj-ea"/>
                <a:cs typeface="+mj-cs"/>
              </a:rPr>
              <a:t/>
            </a:r>
            <a:br>
              <a:rPr lang="ru-RU" sz="2400" b="1" i="1" dirty="0">
                <a:latin typeface="+mj-lt"/>
                <a:ea typeface="+mj-ea"/>
                <a:cs typeface="+mj-cs"/>
              </a:rPr>
            </a:br>
            <a:r>
              <a:rPr lang="ru-RU" sz="1600" b="1" i="1" dirty="0">
                <a:solidFill>
                  <a:prstClr val="black"/>
                </a:solidFill>
                <a:latin typeface="+mj-lt"/>
                <a:ea typeface="+mj-ea"/>
                <a:cs typeface="+mj-cs"/>
              </a:rPr>
              <a:t>Подраздел 3.2. Транспортные средства</a:t>
            </a:r>
          </a:p>
        </p:txBody>
      </p:sp>
      <p:sp>
        <p:nvSpPr>
          <p:cNvPr id="3" name="Прямоугольник 2"/>
          <p:cNvSpPr/>
          <p:nvPr/>
        </p:nvSpPr>
        <p:spPr>
          <a:xfrm>
            <a:off x="461554" y="678125"/>
            <a:ext cx="8310772" cy="338554"/>
          </a:xfrm>
          <a:prstGeom prst="rect">
            <a:avLst/>
          </a:prstGeom>
        </p:spPr>
        <p:txBody>
          <a:bodyPr wrap="square">
            <a:spAutoFit/>
          </a:bodyPr>
          <a:lstStyle/>
          <a:p>
            <a:pPr lvl="0" algn="just"/>
            <a:r>
              <a:rPr lang="ru-RU" sz="1600" b="1" dirty="0">
                <a:solidFill>
                  <a:srgbClr val="FF0000"/>
                </a:solidFill>
                <a:latin typeface="Arial" panose="020B0604020202020204" pitchFamily="34" charset="0"/>
                <a:ea typeface="Arial"/>
                <a:cs typeface="Arial" panose="020B0604020202020204" pitchFamily="34" charset="0"/>
                <a:sym typeface="Arial"/>
              </a:rPr>
              <a:t>Регистрирующие органы по компетенции: </a:t>
            </a:r>
            <a:r>
              <a:rPr lang="ru-RU" sz="1600" b="1" dirty="0">
                <a:solidFill>
                  <a:srgbClr val="0070C0"/>
                </a:solidFill>
                <a:latin typeface="Arial" panose="020B0604020202020204" pitchFamily="34" charset="0"/>
                <a:ea typeface="Arial"/>
                <a:cs typeface="Arial" panose="020B0604020202020204" pitchFamily="34" charset="0"/>
                <a:sym typeface="Arial"/>
              </a:rPr>
              <a:t>ГИБДД, ГИМС, ГОСТЕХНАДЗОР</a:t>
            </a:r>
            <a:endParaRPr lang="ru-RU" sz="1600" dirty="0">
              <a:solidFill>
                <a:srgbClr val="0070C0"/>
              </a:solidFill>
              <a:latin typeface="Arial" panose="020B0604020202020204" pitchFamily="34" charset="0"/>
              <a:cs typeface="Arial" panose="020B0604020202020204" pitchFamily="34" charset="0"/>
            </a:endParaRPr>
          </a:p>
        </p:txBody>
      </p:sp>
      <p:sp>
        <p:nvSpPr>
          <p:cNvPr id="10" name="Прямоугольник 9"/>
          <p:cNvSpPr/>
          <p:nvPr/>
        </p:nvSpPr>
        <p:spPr>
          <a:xfrm>
            <a:off x="5193614" y="2278247"/>
            <a:ext cx="12401909" cy="830997"/>
          </a:xfrm>
          <a:prstGeom prst="rect">
            <a:avLst/>
          </a:prstGeom>
        </p:spPr>
        <p:txBody>
          <a:bodyPr wrap="square">
            <a:spAutoFit/>
          </a:bodyPr>
          <a:lstStyle/>
          <a:p>
            <a:pPr lvl="0" algn="just"/>
            <a:r>
              <a:rPr lang="ru-RU" sz="1600" b="1" dirty="0">
                <a:solidFill>
                  <a:srgbClr val="0070C0"/>
                </a:solidFill>
                <a:latin typeface="Arial" panose="020B0604020202020204" pitchFamily="34" charset="0"/>
                <a:ea typeface="Arial"/>
                <a:cs typeface="Arial" panose="020B0604020202020204" pitchFamily="34" charset="0"/>
                <a:sym typeface="Arial"/>
              </a:rPr>
              <a:t>собственником которых является</a:t>
            </a:r>
          </a:p>
          <a:p>
            <a:pPr lvl="0" algn="just"/>
            <a:r>
              <a:rPr lang="ru-RU" sz="1600" b="1" dirty="0">
                <a:solidFill>
                  <a:srgbClr val="0070C0"/>
                </a:solidFill>
                <a:latin typeface="Arial" panose="020B0604020202020204" pitchFamily="34" charset="0"/>
                <a:ea typeface="Arial"/>
                <a:cs typeface="Arial" panose="020B0604020202020204" pitchFamily="34" charset="0"/>
                <a:sym typeface="Arial"/>
              </a:rPr>
              <a:t>служащий (работник), его супруга, </a:t>
            </a:r>
          </a:p>
          <a:p>
            <a:pPr lvl="0" algn="just"/>
            <a:r>
              <a:rPr lang="ru-RU" sz="1600" b="1" dirty="0">
                <a:solidFill>
                  <a:srgbClr val="0070C0"/>
                </a:solidFill>
                <a:latin typeface="Arial" panose="020B0604020202020204" pitchFamily="34" charset="0"/>
                <a:ea typeface="Arial"/>
                <a:cs typeface="Arial" panose="020B0604020202020204" pitchFamily="34" charset="0"/>
                <a:sym typeface="Arial"/>
              </a:rPr>
              <a:t>несовершеннолетний ребенок</a:t>
            </a:r>
            <a:endParaRPr lang="ru-RU" sz="1600" b="1" dirty="0">
              <a:solidFill>
                <a:srgbClr val="0070C0"/>
              </a:solidFill>
              <a:latin typeface="Arial" panose="020B0604020202020204" pitchFamily="34" charset="0"/>
              <a:ea typeface="Arial"/>
              <a:cs typeface="Arial" panose="020B0604020202020204" pitchFamily="34" charset="0"/>
            </a:endParaRPr>
          </a:p>
        </p:txBody>
      </p:sp>
      <p:sp>
        <p:nvSpPr>
          <p:cNvPr id="5" name="Стрелка вправо 4"/>
          <p:cNvSpPr/>
          <p:nvPr/>
        </p:nvSpPr>
        <p:spPr>
          <a:xfrm rot="20430772">
            <a:off x="4555406" y="2340777"/>
            <a:ext cx="409753" cy="837234"/>
          </a:xfrm>
          <a:prstGeom prst="rightArrow">
            <a:avLst/>
          </a:prstGeom>
          <a:solidFill>
            <a:schemeClr val="bg1">
              <a:lumMod val="95000"/>
            </a:schemeClr>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649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0503" y="17180"/>
            <a:ext cx="8928341" cy="384721"/>
          </a:xfrm>
          <a:prstGeom prst="rect">
            <a:avLst/>
          </a:prstGeom>
        </p:spPr>
        <p:txBody>
          <a:bodyPr wrap="square">
            <a:spAutoFit/>
          </a:bodyPr>
          <a:lstStyle/>
          <a:p>
            <a:pPr algn="ctr" defTabSz="914400">
              <a:spcBef>
                <a:spcPct val="0"/>
              </a:spcBef>
            </a:pPr>
            <a:r>
              <a:rPr lang="ru-RU" sz="1900" b="1" i="1" dirty="0">
                <a:latin typeface="Arial" panose="020B0604020202020204" pitchFamily="34" charset="0"/>
                <a:ea typeface="+mj-ea"/>
                <a:cs typeface="Arial" panose="020B0604020202020204" pitchFamily="34" charset="0"/>
              </a:rPr>
              <a:t>Сведения об имуществе из личного кабинета налогоплательщика</a:t>
            </a:r>
            <a:endParaRPr lang="ru-RU" sz="1900" b="1" i="1" dirty="0">
              <a:solidFill>
                <a:prstClr val="black"/>
              </a:solidFill>
              <a:latin typeface="+mj-lt"/>
              <a:ea typeface="+mj-ea"/>
              <a:cs typeface="+mj-cs"/>
            </a:endParaRPr>
          </a:p>
        </p:txBody>
      </p:sp>
      <p:pic>
        <p:nvPicPr>
          <p:cNvPr id="3" name="Рисунок 2">
            <a:extLst>
              <a:ext uri="{FF2B5EF4-FFF2-40B4-BE49-F238E27FC236}">
                <a16:creationId xmlns:a16="http://schemas.microsoft.com/office/drawing/2014/main" id="{CEC30765-D569-4794-9373-0206BFD19CB1}"/>
              </a:ext>
            </a:extLst>
          </p:cNvPr>
          <p:cNvPicPr>
            <a:picLocks noChangeAspect="1"/>
          </p:cNvPicPr>
          <p:nvPr/>
        </p:nvPicPr>
        <p:blipFill>
          <a:blip r:embed="rId2"/>
          <a:stretch>
            <a:fillRect/>
          </a:stretch>
        </p:blipFill>
        <p:spPr>
          <a:xfrm>
            <a:off x="70503" y="494736"/>
            <a:ext cx="8998844" cy="4525090"/>
          </a:xfrm>
          <a:prstGeom prst="rect">
            <a:avLst/>
          </a:prstGeom>
        </p:spPr>
      </p:pic>
    </p:spTree>
    <p:extLst>
      <p:ext uri="{BB962C8B-B14F-4D97-AF65-F5344CB8AC3E}">
        <p14:creationId xmlns:p14="http://schemas.microsoft.com/office/powerpoint/2010/main" val="371286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0732" y="-50261"/>
            <a:ext cx="7439804" cy="1015663"/>
          </a:xfrm>
          <a:prstGeom prst="rect">
            <a:avLst/>
          </a:prstGeom>
        </p:spPr>
        <p:txBody>
          <a:bodyPr wrap="square">
            <a:spAutoFit/>
          </a:bodyPr>
          <a:lstStyle/>
          <a:p>
            <a:pPr algn="ctr"/>
            <a:r>
              <a:rPr lang="ru-RU" sz="2800" b="1" i="1" dirty="0">
                <a:solidFill>
                  <a:prstClr val="black"/>
                </a:solidFill>
                <a:latin typeface="Arial" panose="020B0604020202020204" pitchFamily="34" charset="0"/>
                <a:ea typeface="+mj-ea"/>
                <a:cs typeface="Arial" panose="020B0604020202020204" pitchFamily="34" charset="0"/>
              </a:rPr>
              <a:t>Раздел 3. Сведения об имуществе</a:t>
            </a:r>
            <a:r>
              <a:rPr lang="ru-RU" sz="3200" b="1" i="1" dirty="0">
                <a:solidFill>
                  <a:prstClr val="black"/>
                </a:solidFill>
                <a:latin typeface="Arial" panose="020B0604020202020204" pitchFamily="34" charset="0"/>
                <a:ea typeface="+mj-ea"/>
                <a:cs typeface="Arial" panose="020B0604020202020204" pitchFamily="34" charset="0"/>
              </a:rPr>
              <a:t/>
            </a:r>
            <a:br>
              <a:rPr lang="ru-RU" sz="3200" b="1" i="1" dirty="0">
                <a:solidFill>
                  <a:prstClr val="black"/>
                </a:solidFill>
                <a:latin typeface="Arial" panose="020B0604020202020204" pitchFamily="34" charset="0"/>
                <a:ea typeface="+mj-ea"/>
                <a:cs typeface="Arial" panose="020B0604020202020204" pitchFamily="34" charset="0"/>
              </a:rPr>
            </a:br>
            <a:endParaRPr lang="ru-RU" sz="3200" dirty="0">
              <a:latin typeface="Arial" panose="020B0604020202020204" pitchFamily="34" charset="0"/>
              <a:cs typeface="Arial" panose="020B0604020202020204" pitchFamily="34" charset="0"/>
            </a:endParaRPr>
          </a:p>
        </p:txBody>
      </p:sp>
      <p:sp>
        <p:nvSpPr>
          <p:cNvPr id="10" name="Google Shape;164;p14"/>
          <p:cNvSpPr/>
          <p:nvPr/>
        </p:nvSpPr>
        <p:spPr>
          <a:xfrm>
            <a:off x="274827" y="362189"/>
            <a:ext cx="8745606" cy="830956"/>
          </a:xfrm>
          <a:prstGeom prst="rect">
            <a:avLst/>
          </a:prstGeom>
          <a:noFill/>
          <a:ln>
            <a:noFill/>
          </a:ln>
        </p:spPr>
        <p:txBody>
          <a:bodyPr spcFirstLastPara="1" wrap="square" lIns="91425" tIns="45700" rIns="91425" bIns="45700" anchor="t" anchorCtr="0">
            <a:spAutoFit/>
          </a:bodyPr>
          <a:lstStyle/>
          <a:p>
            <a:pPr lvl="0" algn="just"/>
            <a:r>
              <a:rPr lang="ru-RU" sz="1600" b="1" i="1" u="none" strike="noStrike" cap="none" dirty="0">
                <a:solidFill>
                  <a:schemeClr val="dk1"/>
                </a:solidFill>
                <a:latin typeface="Liberation Serif" panose="02020603050405020304" pitchFamily="18" charset="0"/>
                <a:ea typeface="Arial"/>
                <a:cs typeface="Arial"/>
                <a:sym typeface="Arial"/>
              </a:rPr>
              <a:t>Подраздел 3.3. «Цифровые финансовые активы, </a:t>
            </a:r>
            <a:r>
              <a:rPr lang="ru-RU" sz="1600" b="1" i="1" dirty="0">
                <a:solidFill>
                  <a:schemeClr val="dk1"/>
                </a:solidFill>
                <a:latin typeface="Liberation Serif" panose="02020603050405020304" pitchFamily="18" charset="0"/>
                <a:ea typeface="Arial"/>
                <a:cs typeface="Arial"/>
              </a:rPr>
              <a:t>цифровые права, </a:t>
            </a:r>
            <a:r>
              <a:rPr lang="ru-RU" sz="1600" b="1" i="1" dirty="0">
                <a:solidFill>
                  <a:schemeClr val="dk1"/>
                </a:solidFill>
                <a:latin typeface="Liberation Serif" panose="02020603050405020304" pitchFamily="18" charset="0"/>
                <a:ea typeface="Arial"/>
                <a:cs typeface="Arial"/>
                <a:sym typeface="Arial"/>
              </a:rPr>
              <a:t>включающие одновременно цифровые финансовые активы и иные цифровые права»</a:t>
            </a:r>
            <a:endParaRPr lang="ru-RU" sz="1600" b="1" i="1" dirty="0">
              <a:solidFill>
                <a:schemeClr val="dk1"/>
              </a:solidFill>
              <a:latin typeface="Liberation Serif" panose="02020603050405020304" pitchFamily="18" charset="0"/>
              <a:ea typeface="Arial"/>
              <a:cs typeface="Arial"/>
            </a:endParaRPr>
          </a:p>
          <a:p>
            <a:pPr marL="0" marR="0" lvl="0" indent="0" algn="ctr" rtl="0">
              <a:lnSpc>
                <a:spcPct val="100000"/>
              </a:lnSpc>
              <a:spcBef>
                <a:spcPts val="0"/>
              </a:spcBef>
              <a:spcAft>
                <a:spcPts val="0"/>
              </a:spcAft>
              <a:buNone/>
            </a:pPr>
            <a:endParaRPr sz="1600" i="1" dirty="0">
              <a:latin typeface="Liberation Serif" panose="02020603050405020304" pitchFamily="18" charset="0"/>
            </a:endParaRPr>
          </a:p>
        </p:txBody>
      </p:sp>
      <p:sp>
        <p:nvSpPr>
          <p:cNvPr id="5" name="Rectangle 1"/>
          <p:cNvSpPr>
            <a:spLocks noChangeArrowheads="1"/>
          </p:cNvSpPr>
          <p:nvPr/>
        </p:nvSpPr>
        <p:spPr bwMode="auto">
          <a:xfrm>
            <a:off x="457200" y="240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itchFamily="34" charset="0"/>
                <a:cs typeface="Arial" pitchFamily="34" charset="0"/>
              </a:rPr>
              <a:t/>
            </a:r>
            <a:br>
              <a:rPr kumimoji="0" lang="ru-RU" altLang="ru-RU" sz="1800" b="0" i="0" u="none" strike="noStrike" cap="none" normalizeH="0" baseline="0">
                <a:ln>
                  <a:noFill/>
                </a:ln>
                <a:solidFill>
                  <a:schemeClr val="tx1"/>
                </a:solidFill>
                <a:effectLst/>
                <a:latin typeface="Arial" pitchFamily="34" charset="0"/>
                <a:cs typeface="Arial" pitchFamily="34" charset="0"/>
              </a:rPr>
            </a:b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93592" y="4785286"/>
            <a:ext cx="9014759" cy="338554"/>
          </a:xfrm>
          <a:prstGeom prst="rect">
            <a:avLst/>
          </a:prstGeom>
        </p:spPr>
        <p:txBody>
          <a:bodyPr wrap="square">
            <a:spAutoFit/>
          </a:bodyPr>
          <a:lstStyle/>
          <a:p>
            <a:r>
              <a:rPr lang="ru-RU" sz="1600" b="1" i="0" dirty="0">
                <a:effectLst/>
                <a:latin typeface="Arial" panose="020B0604020202020204" pitchFamily="34" charset="0"/>
                <a:cs typeface="Arial" panose="020B0604020202020204" pitchFamily="34" charset="0"/>
              </a:rPr>
              <a:t>Реестр операторов информационных систем:</a:t>
            </a:r>
            <a:r>
              <a:rPr lang="en-US" sz="1600" b="1" i="0" dirty="0">
                <a:effectLst/>
                <a:latin typeface="Arial" panose="020B0604020202020204" pitchFamily="34" charset="0"/>
                <a:cs typeface="Arial" panose="020B0604020202020204" pitchFamily="34" charset="0"/>
              </a:rPr>
              <a:t> </a:t>
            </a:r>
            <a:r>
              <a:rPr lang="ru-RU" sz="1400" b="1" i="0" dirty="0">
                <a:solidFill>
                  <a:srgbClr val="FF0000"/>
                </a:solidFill>
                <a:effectLst/>
                <a:latin typeface="Arial" panose="020B0604020202020204" pitchFamily="34" charset="0"/>
                <a:cs typeface="Arial" panose="020B0604020202020204" pitchFamily="34" charset="0"/>
              </a:rPr>
              <a:t>https://www.cbr.ru/registries/infrastr/#a_132564</a:t>
            </a:r>
            <a:endParaRPr lang="ru-RU" sz="1400" b="1" u="sng" dirty="0">
              <a:solidFill>
                <a:srgbClr val="FF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274827" y="962312"/>
            <a:ext cx="8490232" cy="461665"/>
          </a:xfrm>
          <a:prstGeom prst="rect">
            <a:avLst/>
          </a:prstGeom>
        </p:spPr>
        <p:txBody>
          <a:bodyPr wrap="square">
            <a:spAutoFit/>
          </a:bodyPr>
          <a:lstStyle/>
          <a:p>
            <a:pPr lvl="0" algn="ctr"/>
            <a:r>
              <a:rPr lang="ru-RU" sz="1200" b="1" dirty="0">
                <a:solidFill>
                  <a:srgbClr val="FF0000"/>
                </a:solidFill>
                <a:latin typeface="Arial" panose="020B0604020202020204" pitchFamily="34" charset="0"/>
                <a:ea typeface="Arial"/>
                <a:cs typeface="Arial" panose="020B0604020202020204" pitchFamily="34" charset="0"/>
                <a:sym typeface="Arial"/>
              </a:rPr>
              <a:t>Регулируется Федеральным законом от 31.07.2020 № 259-ФЗ  «О цифровых финансовых активах, цифровой валюте и о внесении изменений в отдельные законодательные акты Российской Федерации»</a:t>
            </a:r>
            <a:endParaRPr lang="ru-RU" sz="1200" dirty="0">
              <a:solidFill>
                <a:srgbClr val="FF000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16B92D0D-B85B-4219-83CD-F4E3BE3B0261}"/>
              </a:ext>
            </a:extLst>
          </p:cNvPr>
          <p:cNvPicPr>
            <a:picLocks noChangeAspect="1"/>
          </p:cNvPicPr>
          <p:nvPr/>
        </p:nvPicPr>
        <p:blipFill>
          <a:blip r:embed="rId3"/>
          <a:stretch>
            <a:fillRect/>
          </a:stretch>
        </p:blipFill>
        <p:spPr>
          <a:xfrm>
            <a:off x="93592" y="1423977"/>
            <a:ext cx="8926841" cy="3341350"/>
          </a:xfrm>
          <a:prstGeom prst="rect">
            <a:avLst/>
          </a:prstGeom>
        </p:spPr>
      </p:pic>
    </p:spTree>
    <p:extLst>
      <p:ext uri="{BB962C8B-B14F-4D97-AF65-F5344CB8AC3E}">
        <p14:creationId xmlns:p14="http://schemas.microsoft.com/office/powerpoint/2010/main" val="372064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0732" y="-50261"/>
            <a:ext cx="7439804" cy="954107"/>
          </a:xfrm>
          <a:prstGeom prst="rect">
            <a:avLst/>
          </a:prstGeom>
        </p:spPr>
        <p:txBody>
          <a:bodyPr wrap="square">
            <a:spAutoFit/>
          </a:bodyPr>
          <a:lstStyle/>
          <a:p>
            <a:pPr algn="ctr"/>
            <a:r>
              <a:rPr lang="ru-RU" sz="2800" b="1" i="1" dirty="0">
                <a:solidFill>
                  <a:prstClr val="black"/>
                </a:solidFill>
                <a:latin typeface="Arial" panose="020B0604020202020204" pitchFamily="34" charset="0"/>
                <a:ea typeface="+mj-ea"/>
                <a:cs typeface="Arial" panose="020B0604020202020204" pitchFamily="34" charset="0"/>
              </a:rPr>
              <a:t>Раздел 3. Сведения об имуществе</a:t>
            </a:r>
            <a:br>
              <a:rPr lang="ru-RU" sz="2800" b="1" i="1" dirty="0">
                <a:solidFill>
                  <a:prstClr val="black"/>
                </a:solidFill>
                <a:latin typeface="Arial" panose="020B0604020202020204" pitchFamily="34" charset="0"/>
                <a:ea typeface="+mj-ea"/>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
        <p:nvSpPr>
          <p:cNvPr id="10" name="Google Shape;164;p14"/>
          <p:cNvSpPr/>
          <p:nvPr/>
        </p:nvSpPr>
        <p:spPr>
          <a:xfrm>
            <a:off x="343838" y="456553"/>
            <a:ext cx="8583283" cy="830956"/>
          </a:xfrm>
          <a:prstGeom prst="rect">
            <a:avLst/>
          </a:prstGeom>
          <a:noFill/>
          <a:ln>
            <a:noFill/>
          </a:ln>
        </p:spPr>
        <p:txBody>
          <a:bodyPr spcFirstLastPara="1" wrap="square" lIns="91425" tIns="45700" rIns="91425" bIns="45700" anchor="t" anchorCtr="0">
            <a:spAutoFit/>
          </a:bodyPr>
          <a:lstStyle/>
          <a:p>
            <a:pPr lvl="0" algn="just"/>
            <a:r>
              <a:rPr lang="ru-RU" sz="1600" b="1" i="1" u="none" strike="noStrike" cap="none" dirty="0">
                <a:solidFill>
                  <a:schemeClr val="dk1"/>
                </a:solidFill>
                <a:latin typeface="Liberation Serif" panose="02020603050405020304" pitchFamily="18" charset="0"/>
                <a:ea typeface="Arial"/>
                <a:cs typeface="Arial"/>
                <a:sym typeface="Arial"/>
              </a:rPr>
              <a:t>Подраздел 3.3. «Цифровые финансовые активы, </a:t>
            </a:r>
            <a:r>
              <a:rPr lang="ru-RU" sz="1600" b="1" i="1" dirty="0">
                <a:solidFill>
                  <a:schemeClr val="dk1"/>
                </a:solidFill>
                <a:latin typeface="Liberation Serif" panose="02020603050405020304" pitchFamily="18" charset="0"/>
                <a:ea typeface="Arial"/>
                <a:cs typeface="Arial"/>
              </a:rPr>
              <a:t>цифровые права, </a:t>
            </a:r>
            <a:r>
              <a:rPr lang="ru-RU" sz="1600" b="1" i="1" dirty="0">
                <a:solidFill>
                  <a:schemeClr val="dk1"/>
                </a:solidFill>
                <a:latin typeface="Liberation Serif" panose="02020603050405020304" pitchFamily="18" charset="0"/>
                <a:ea typeface="Arial"/>
                <a:cs typeface="Arial"/>
                <a:sym typeface="Arial"/>
              </a:rPr>
              <a:t>включающие одновременно цифровые финансовые активы и иные цифровые права»</a:t>
            </a:r>
            <a:endParaRPr lang="ru-RU" sz="1600" b="1" i="1" dirty="0">
              <a:solidFill>
                <a:schemeClr val="dk1"/>
              </a:solidFill>
              <a:latin typeface="Liberation Serif" panose="02020603050405020304" pitchFamily="18" charset="0"/>
              <a:ea typeface="Arial"/>
              <a:cs typeface="Arial"/>
            </a:endParaRPr>
          </a:p>
          <a:p>
            <a:pPr marL="0" marR="0" lvl="0" indent="0" algn="ctr" rtl="0">
              <a:lnSpc>
                <a:spcPct val="100000"/>
              </a:lnSpc>
              <a:spcBef>
                <a:spcPts val="0"/>
              </a:spcBef>
              <a:spcAft>
                <a:spcPts val="0"/>
              </a:spcAft>
              <a:buNone/>
            </a:pPr>
            <a:endParaRPr sz="1600" i="1" dirty="0">
              <a:latin typeface="Liberation Serif" panose="02020603050405020304" pitchFamily="18" charset="0"/>
            </a:endParaRPr>
          </a:p>
        </p:txBody>
      </p:sp>
      <p:sp>
        <p:nvSpPr>
          <p:cNvPr id="7" name="Прямоугольник 6"/>
          <p:cNvSpPr/>
          <p:nvPr/>
        </p:nvSpPr>
        <p:spPr>
          <a:xfrm>
            <a:off x="469638" y="1367672"/>
            <a:ext cx="8446853" cy="417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chemeClr val="tx1"/>
                </a:solidFill>
                <a:latin typeface="Arial" panose="020B0604020202020204" pitchFamily="34" charset="0"/>
                <a:cs typeface="Arial" panose="020B0604020202020204" pitchFamily="34" charset="0"/>
              </a:rPr>
              <a:t>3. Цифровые финансовые активы, цифровые права, </a:t>
            </a:r>
            <a:r>
              <a:rPr lang="ru-RU" sz="900" dirty="0">
                <a:solidFill>
                  <a:schemeClr val="tx1"/>
                </a:solidFill>
                <a:latin typeface="Arial" panose="020B0604020202020204" pitchFamily="34" charset="0"/>
                <a:cs typeface="Arial" panose="020B0604020202020204" pitchFamily="34" charset="0"/>
                <a:sym typeface="Arial"/>
              </a:rPr>
              <a:t>включающие одновременно цифровые финансовые активы и иные цифровые права</a:t>
            </a:r>
            <a:endParaRPr lang="ru-RU" sz="900" dirty="0">
              <a:solidFill>
                <a:schemeClr val="tx1"/>
              </a:solidFill>
              <a:latin typeface="Arial" panose="020B0604020202020204" pitchFamily="34" charset="0"/>
              <a:cs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928329575"/>
              </p:ext>
            </p:extLst>
          </p:nvPr>
        </p:nvGraphicFramePr>
        <p:xfrm>
          <a:off x="480267" y="1838325"/>
          <a:ext cx="8446854" cy="3079664"/>
        </p:xfrm>
        <a:graphic>
          <a:graphicData uri="http://schemas.openxmlformats.org/drawingml/2006/table">
            <a:tbl>
              <a:tblPr>
                <a:tableStyleId>{5C22544A-7EE6-4342-B048-85BDC9FD1C3A}</a:tableStyleId>
              </a:tblPr>
              <a:tblGrid>
                <a:gridCol w="694012">
                  <a:extLst>
                    <a:ext uri="{9D8B030D-6E8A-4147-A177-3AD203B41FA5}">
                      <a16:colId xmlns:a16="http://schemas.microsoft.com/office/drawing/2014/main" val="20000"/>
                    </a:ext>
                  </a:extLst>
                </a:gridCol>
                <a:gridCol w="2084347">
                  <a:extLst>
                    <a:ext uri="{9D8B030D-6E8A-4147-A177-3AD203B41FA5}">
                      <a16:colId xmlns:a16="http://schemas.microsoft.com/office/drawing/2014/main" val="20001"/>
                    </a:ext>
                  </a:extLst>
                </a:gridCol>
                <a:gridCol w="1747821">
                  <a:extLst>
                    <a:ext uri="{9D8B030D-6E8A-4147-A177-3AD203B41FA5}">
                      <a16:colId xmlns:a16="http://schemas.microsoft.com/office/drawing/2014/main" val="20002"/>
                    </a:ext>
                  </a:extLst>
                </a:gridCol>
                <a:gridCol w="1358816">
                  <a:extLst>
                    <a:ext uri="{9D8B030D-6E8A-4147-A177-3AD203B41FA5}">
                      <a16:colId xmlns:a16="http://schemas.microsoft.com/office/drawing/2014/main" val="20003"/>
                    </a:ext>
                  </a:extLst>
                </a:gridCol>
                <a:gridCol w="2561858">
                  <a:extLst>
                    <a:ext uri="{9D8B030D-6E8A-4147-A177-3AD203B41FA5}">
                      <a16:colId xmlns:a16="http://schemas.microsoft.com/office/drawing/2014/main" val="20004"/>
                    </a:ext>
                  </a:extLst>
                </a:gridCol>
              </a:tblGrid>
              <a:tr h="916296">
                <a:tc>
                  <a:txBody>
                    <a:bodyPr/>
                    <a:lstStyle/>
                    <a:p>
                      <a:pPr marL="88900" algn="l">
                        <a:lnSpc>
                          <a:spcPts val="1000"/>
                        </a:lnSpc>
                        <a:spcAft>
                          <a:spcPts val="0"/>
                        </a:spcAft>
                      </a:pPr>
                      <a:r>
                        <a:rPr lang="ru-RU" sz="1000" spc="0" dirty="0">
                          <a:effectLst/>
                        </a:rPr>
                        <a:t>№</a:t>
                      </a:r>
                      <a:endParaRPr lang="ru-RU" sz="1700" dirty="0">
                        <a:effectLst/>
                      </a:endParaRPr>
                    </a:p>
                    <a:p>
                      <a:pPr marL="88900" algn="l">
                        <a:lnSpc>
                          <a:spcPts val="1000"/>
                        </a:lnSpc>
                        <a:spcAft>
                          <a:spcPts val="0"/>
                        </a:spcAft>
                      </a:pPr>
                      <a:r>
                        <a:rPr lang="ru-RU" sz="1000" spc="0" dirty="0">
                          <a:effectLst/>
                        </a:rPr>
                        <a:t>п/п</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35"/>
                        </a:lnSpc>
                        <a:spcAft>
                          <a:spcPts val="0"/>
                        </a:spcAft>
                      </a:pPr>
                      <a:r>
                        <a:rPr lang="ru-RU" sz="1000" spc="0" dirty="0">
                          <a:effectLst/>
                        </a:rPr>
                        <a:t>Наименование</a:t>
                      </a:r>
                      <a:endParaRPr lang="ru-RU" sz="1700" dirty="0">
                        <a:effectLst/>
                      </a:endParaRPr>
                    </a:p>
                    <a:p>
                      <a:pPr algn="ctr">
                        <a:lnSpc>
                          <a:spcPts val="935"/>
                        </a:lnSpc>
                        <a:spcAft>
                          <a:spcPts val="0"/>
                        </a:spcAft>
                      </a:pPr>
                      <a:r>
                        <a:rPr lang="ru-RU" sz="1000" spc="0" dirty="0">
                          <a:effectLst/>
                        </a:rPr>
                        <a:t>цифрового финансового актива или цифрового права'</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ru-RU" sz="1000" spc="0" dirty="0">
                          <a:effectLst/>
                        </a:rPr>
                        <a:t>Дата</a:t>
                      </a:r>
                      <a:endParaRPr lang="ru-RU" sz="1700" dirty="0">
                        <a:effectLst/>
                      </a:endParaRPr>
                    </a:p>
                    <a:p>
                      <a:pPr algn="l">
                        <a:lnSpc>
                          <a:spcPts val="1000"/>
                        </a:lnSpc>
                        <a:spcAft>
                          <a:spcPts val="0"/>
                        </a:spcAft>
                      </a:pPr>
                      <a:r>
                        <a:rPr lang="ru-RU" sz="1000" spc="0" dirty="0">
                          <a:effectLst/>
                        </a:rPr>
                        <a:t>              приобретения</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300"/>
                        </a:spcAft>
                      </a:pPr>
                      <a:r>
                        <a:rPr lang="ru-RU" sz="1000" spc="0" dirty="0">
                          <a:effectLst/>
                        </a:rPr>
                        <a:t>Общее</a:t>
                      </a:r>
                      <a:endParaRPr lang="ru-RU" sz="1700" dirty="0">
                        <a:effectLst/>
                      </a:endParaRPr>
                    </a:p>
                    <a:p>
                      <a:pPr algn="ctr">
                        <a:lnSpc>
                          <a:spcPts val="1000"/>
                        </a:lnSpc>
                        <a:spcBef>
                          <a:spcPts val="300"/>
                        </a:spcBef>
                        <a:spcAft>
                          <a:spcPts val="0"/>
                        </a:spcAft>
                      </a:pPr>
                      <a:r>
                        <a:rPr lang="ru-RU" sz="1000" spc="0" dirty="0">
                          <a:effectLst/>
                        </a:rPr>
                        <a:t>количество</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60"/>
                        </a:lnSpc>
                        <a:spcAft>
                          <a:spcPts val="0"/>
                        </a:spcAft>
                      </a:pPr>
                      <a:r>
                        <a:rPr lang="ru-RU" sz="1000" spc="0" dirty="0">
                          <a:effectLst/>
                        </a:rPr>
                        <a:t>Сведения об операторе информационной системы, в которой осуществляется выпуск цифровых финансовых активов</a:t>
                      </a:r>
                      <a:r>
                        <a:rPr lang="ru-RU" sz="1000" spc="0" baseline="30000" dirty="0">
                          <a:effectLst/>
                        </a:rPr>
                        <a:t>2</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853">
                <a:tc>
                  <a:txBody>
                    <a:bodyPr/>
                    <a:lstStyle/>
                    <a:p>
                      <a:pPr marL="127000" algn="l">
                        <a:lnSpc>
                          <a:spcPts val="1000"/>
                        </a:lnSpc>
                        <a:spcAft>
                          <a:spcPts val="0"/>
                        </a:spcAft>
                      </a:pPr>
                      <a:r>
                        <a:rPr lang="ru-RU" sz="1000" spc="0" dirty="0">
                          <a:effectLst/>
                        </a:rPr>
                        <a:t>1</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ru-RU" sz="1000" spc="0" dirty="0">
                          <a:effectLst/>
                        </a:rPr>
                        <a:t>2</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ru-RU" sz="1000" spc="0" dirty="0">
                          <a:effectLst/>
                        </a:rPr>
                        <a:t>3</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700"/>
                        </a:lnSpc>
                        <a:spcAft>
                          <a:spcPts val="0"/>
                        </a:spcAft>
                      </a:pPr>
                      <a:r>
                        <a:rPr lang="ru-RU" sz="700" spc="0" dirty="0">
                          <a:effectLst/>
                        </a:rPr>
                        <a:t>4</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ru-RU" sz="1000" spc="0" dirty="0">
                          <a:effectLst/>
                        </a:rPr>
                        <a:t>5</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9107">
                <a:tc>
                  <a:txBody>
                    <a:bodyPr/>
                    <a:lstStyle/>
                    <a:p>
                      <a:pPr marL="127000" algn="l">
                        <a:lnSpc>
                          <a:spcPts val="1000"/>
                        </a:lnSpc>
                        <a:spcAft>
                          <a:spcPts val="0"/>
                        </a:spcAft>
                      </a:pPr>
                      <a:r>
                        <a:rPr lang="ru-RU" sz="1000" spc="0" dirty="0">
                          <a:effectLst/>
                        </a:rPr>
                        <a:t>1</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spcAft>
                          <a:spcPts val="0"/>
                        </a:spcAft>
                      </a:pPr>
                      <a:r>
                        <a:rPr lang="ru-RU" sz="1000" spc="0" dirty="0">
                          <a:effectLst/>
                        </a:rPr>
                        <a:t>81-с</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700" algn="l">
                        <a:lnSpc>
                          <a:spcPts val="1000"/>
                        </a:lnSpc>
                        <a:spcAft>
                          <a:spcPts val="0"/>
                        </a:spcAft>
                      </a:pPr>
                      <a:r>
                        <a:rPr lang="ru-RU" sz="1000" spc="0" dirty="0">
                          <a:effectLst/>
                        </a:rPr>
                        <a:t>01.10 2023</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950"/>
                        </a:lnSpc>
                        <a:spcAft>
                          <a:spcPts val="0"/>
                        </a:spcAft>
                      </a:pPr>
                      <a:r>
                        <a:rPr lang="ru-RU" sz="950" spc="0" dirty="0">
                          <a:effectLst/>
                        </a:rPr>
                        <a:t>                      2</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960"/>
                        </a:lnSpc>
                        <a:spcAft>
                          <a:spcPts val="0"/>
                        </a:spcAft>
                      </a:pPr>
                      <a:r>
                        <a:rPr lang="en-US" sz="1000" spc="0" dirty="0" err="1">
                          <a:effectLst/>
                        </a:rPr>
                        <a:t>StartEngine</a:t>
                      </a:r>
                      <a:r>
                        <a:rPr lang="en-US" sz="1000" spc="0" dirty="0">
                          <a:effectLst/>
                        </a:rPr>
                        <a:t> Capital LLC</a:t>
                      </a:r>
                      <a:r>
                        <a:rPr lang="ru-RU" sz="1000" spc="0" dirty="0">
                          <a:effectLst/>
                        </a:rPr>
                        <a:t>, Соединённые Штаты Америки, </a:t>
                      </a:r>
                      <a:r>
                        <a:rPr lang="en-US" sz="1000" spc="0" dirty="0">
                          <a:effectLst/>
                        </a:rPr>
                        <a:t>per </a:t>
                      </a:r>
                      <a:r>
                        <a:rPr lang="ru-RU" sz="1000" spc="0" dirty="0">
                          <a:effectLst/>
                        </a:rPr>
                        <a:t>номер оператора: </a:t>
                      </a:r>
                      <a:r>
                        <a:rPr lang="en-US" sz="1000" spc="0" dirty="0">
                          <a:effectLst/>
                        </a:rPr>
                        <a:t>CIK </a:t>
                      </a:r>
                      <a:r>
                        <a:rPr lang="ru-RU" sz="1000" spc="0" dirty="0">
                          <a:effectLst/>
                        </a:rPr>
                        <a:t>0001665160</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16408">
                <a:tc>
                  <a:txBody>
                    <a:bodyPr/>
                    <a:lstStyle/>
                    <a:p>
                      <a:pPr marL="127000" algn="l">
                        <a:lnSpc>
                          <a:spcPts val="1000"/>
                        </a:lnSpc>
                        <a:spcAft>
                          <a:spcPts val="0"/>
                        </a:spcAft>
                      </a:pPr>
                      <a:r>
                        <a:rPr lang="ru-RU" sz="1000" spc="0">
                          <a:effectLst/>
                        </a:rPr>
                        <a:t>2</a:t>
                      </a:r>
                      <a:endParaRPr lang="ru-RU" sz="170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spcAft>
                          <a:spcPts val="0"/>
                        </a:spcAft>
                      </a:pPr>
                      <a:r>
                        <a:rPr lang="en-US" sz="1000" spc="0" dirty="0" err="1">
                          <a:effectLst/>
                        </a:rPr>
                        <a:t>Blockport</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700" algn="l">
                        <a:lnSpc>
                          <a:spcPts val="1000"/>
                        </a:lnSpc>
                        <a:spcAft>
                          <a:spcPts val="0"/>
                        </a:spcAft>
                      </a:pPr>
                      <a:r>
                        <a:rPr lang="ru-RU" sz="1000" spc="0" dirty="0">
                          <a:effectLst/>
                        </a:rPr>
                        <a:t>12.12.2024</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000"/>
                        </a:lnSpc>
                        <a:spcAft>
                          <a:spcPts val="0"/>
                        </a:spcAft>
                      </a:pPr>
                      <a:r>
                        <a:rPr lang="ru-RU" sz="1000" spc="0" dirty="0">
                          <a:effectLst/>
                        </a:rPr>
                        <a:t>                  100</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960"/>
                        </a:lnSpc>
                        <a:spcAft>
                          <a:spcPts val="0"/>
                        </a:spcAft>
                      </a:pPr>
                      <a:r>
                        <a:rPr lang="en-US" sz="1000" spc="0" dirty="0" err="1">
                          <a:effectLst/>
                        </a:rPr>
                        <a:t>Tokeny</a:t>
                      </a:r>
                      <a:r>
                        <a:rPr lang="en-US" sz="1000" spc="0" dirty="0">
                          <a:effectLst/>
                        </a:rPr>
                        <a:t> sari</a:t>
                      </a:r>
                      <a:r>
                        <a:rPr lang="ru-RU" sz="1000" spc="0" dirty="0">
                          <a:effectLst/>
                        </a:rPr>
                        <a:t>, Люксембург </a:t>
                      </a:r>
                      <a:r>
                        <a:rPr lang="en-US" sz="1000" spc="0" dirty="0">
                          <a:effectLst/>
                        </a:rPr>
                        <a:t>per</a:t>
                      </a:r>
                      <a:r>
                        <a:rPr lang="ru-RU" sz="1000" spc="0" dirty="0">
                          <a:effectLst/>
                        </a:rPr>
                        <a:t>. номер оператора В218805</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457200" y="240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itchFamily="34" charset="0"/>
                <a:cs typeface="Arial" pitchFamily="34" charset="0"/>
              </a:rPr>
              <a:t/>
            </a:r>
            <a:br>
              <a:rPr kumimoji="0" lang="ru-RU" altLang="ru-RU" sz="1800" b="0" i="0" u="none" strike="noStrike" cap="none" normalizeH="0" baseline="0">
                <a:ln>
                  <a:noFill/>
                </a:ln>
                <a:solidFill>
                  <a:schemeClr val="tx1"/>
                </a:solidFill>
                <a:effectLst/>
                <a:latin typeface="Arial" pitchFamily="34" charset="0"/>
                <a:cs typeface="Arial" pitchFamily="34" charset="0"/>
              </a:rPr>
            </a:b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726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4240" y="0"/>
            <a:ext cx="7439804" cy="584775"/>
          </a:xfrm>
          <a:prstGeom prst="rect">
            <a:avLst/>
          </a:prstGeom>
        </p:spPr>
        <p:txBody>
          <a:bodyPr wrap="square">
            <a:spAutoFit/>
          </a:bodyPr>
          <a:lstStyle/>
          <a:p>
            <a:pPr algn="ctr"/>
            <a:r>
              <a:rPr lang="ru-RU" sz="3200" b="1" i="1" dirty="0">
                <a:solidFill>
                  <a:prstClr val="black"/>
                </a:solidFill>
                <a:ea typeface="+mj-ea"/>
                <a:cs typeface="+mj-cs"/>
              </a:rPr>
              <a:t>Раздел 3. Сведения об имуществе</a:t>
            </a:r>
            <a:endParaRPr lang="ru-RU" sz="3200" dirty="0"/>
          </a:p>
        </p:txBody>
      </p:sp>
      <p:sp>
        <p:nvSpPr>
          <p:cNvPr id="5" name="Google Shape;164;p14"/>
          <p:cNvSpPr/>
          <p:nvPr/>
        </p:nvSpPr>
        <p:spPr>
          <a:xfrm>
            <a:off x="2150854" y="510400"/>
            <a:ext cx="5543908" cy="338514"/>
          </a:xfrm>
          <a:prstGeom prst="rect">
            <a:avLst/>
          </a:prstGeom>
          <a:noFill/>
          <a:ln>
            <a:noFill/>
          </a:ln>
        </p:spPr>
        <p:txBody>
          <a:bodyPr spcFirstLastPara="1" wrap="square" lIns="91425" tIns="45700" rIns="91425" bIns="45700" anchor="t" anchorCtr="0">
            <a:spAutoFit/>
          </a:bodyPr>
          <a:lstStyle/>
          <a:p>
            <a:pPr marR="0" indent="0" algn="ctr">
              <a:lnSpc>
                <a:spcPct val="100000"/>
              </a:lnSpc>
              <a:spcBef>
                <a:spcPts val="0"/>
              </a:spcBef>
              <a:spcAft>
                <a:spcPts val="0"/>
              </a:spcAft>
              <a:buClr>
                <a:srgbClr val="000000"/>
              </a:buClr>
              <a:buNone/>
            </a:pPr>
            <a:r>
              <a:rPr lang="ru-RU" sz="1600" b="1" i="1" dirty="0">
                <a:solidFill>
                  <a:prstClr val="black"/>
                </a:solidFill>
                <a:ea typeface="+mj-ea"/>
                <a:cs typeface="+mj-cs"/>
                <a:sym typeface="Arial"/>
              </a:rPr>
              <a:t>Подраздел 3.4. Утилитарные цифровые права </a:t>
            </a:r>
            <a:endParaRPr sz="1600" b="1" i="1" dirty="0">
              <a:solidFill>
                <a:prstClr val="black"/>
              </a:solidFill>
              <a:ea typeface="+mj-ea"/>
              <a:cs typeface="+mj-cs"/>
            </a:endParaRPr>
          </a:p>
        </p:txBody>
      </p:sp>
      <p:sp>
        <p:nvSpPr>
          <p:cNvPr id="8" name="Прямоугольник 7"/>
          <p:cNvSpPr/>
          <p:nvPr/>
        </p:nvSpPr>
        <p:spPr>
          <a:xfrm>
            <a:off x="124565" y="848914"/>
            <a:ext cx="8895976" cy="430887"/>
          </a:xfrm>
          <a:prstGeom prst="rect">
            <a:avLst/>
          </a:prstGeom>
          <a:noFill/>
        </p:spPr>
        <p:txBody>
          <a:bodyPr wrap="square">
            <a:spAutoFit/>
          </a:bodyPr>
          <a:lstStyle/>
          <a:p>
            <a:pPr lvl="0" algn="ctr"/>
            <a:r>
              <a:rPr lang="ru-RU" sz="1100" b="1" dirty="0">
                <a:solidFill>
                  <a:srgbClr val="FF0000"/>
                </a:solidFill>
                <a:latin typeface="Arial" panose="020B0604020202020204" pitchFamily="34" charset="0"/>
                <a:ea typeface="Arial"/>
                <a:cs typeface="Arial" panose="020B0604020202020204" pitchFamily="34" charset="0"/>
                <a:sym typeface="Arial"/>
              </a:rPr>
              <a:t>Регулируется Федеральным закон от 02.08.2019 № 259-ФЗ  «О привлечении инвестиций с использованием инвестиционных платформ и о внесении изменений в </a:t>
            </a:r>
            <a:r>
              <a:rPr lang="ru-RU" sz="1100" b="1" dirty="0" smtClean="0">
                <a:solidFill>
                  <a:srgbClr val="FF0000"/>
                </a:solidFill>
                <a:latin typeface="Arial" panose="020B0604020202020204" pitchFamily="34" charset="0"/>
                <a:ea typeface="Arial"/>
                <a:cs typeface="Arial" panose="020B0604020202020204" pitchFamily="34" charset="0"/>
                <a:sym typeface="Arial"/>
              </a:rPr>
              <a:t>отдельные  </a:t>
            </a:r>
            <a:r>
              <a:rPr lang="ru-RU" sz="1100" b="1" dirty="0">
                <a:solidFill>
                  <a:srgbClr val="FF0000"/>
                </a:solidFill>
                <a:latin typeface="Arial" panose="020B0604020202020204" pitchFamily="34" charset="0"/>
                <a:ea typeface="Arial"/>
                <a:cs typeface="Arial" panose="020B0604020202020204" pitchFamily="34" charset="0"/>
                <a:sym typeface="Arial"/>
              </a:rPr>
              <a:t>законодательные акты Российской Федерации»</a:t>
            </a:r>
            <a:endParaRPr lang="ru-RU" sz="1100" dirty="0">
              <a:solidFill>
                <a:srgbClr val="FF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47445" y="4728815"/>
            <a:ext cx="9049109" cy="261610"/>
          </a:xfrm>
          <a:prstGeom prst="rect">
            <a:avLst/>
          </a:prstGeom>
        </p:spPr>
        <p:txBody>
          <a:bodyPr wrap="square">
            <a:spAutoFit/>
          </a:bodyPr>
          <a:lstStyle/>
          <a:p>
            <a:pPr lvl="0"/>
            <a:r>
              <a:rPr lang="ru-RU" sz="1100" b="1" i="0" dirty="0">
                <a:effectLst/>
                <a:latin typeface="Arial" panose="020B0604020202020204" pitchFamily="34" charset="0"/>
                <a:cs typeface="Arial" panose="020B0604020202020204" pitchFamily="34" charset="0"/>
              </a:rPr>
              <a:t>Реестр операторов инвестиционных платформ</a:t>
            </a:r>
            <a:r>
              <a:rPr lang="ru-RU" sz="1100" b="0" i="0" dirty="0">
                <a:effectLst/>
                <a:latin typeface="Arial" panose="020B0604020202020204" pitchFamily="34" charset="0"/>
                <a:cs typeface="Arial" panose="020B0604020202020204" pitchFamily="34" charset="0"/>
              </a:rPr>
              <a:t>: </a:t>
            </a:r>
            <a:r>
              <a:rPr lang="ru-RU" sz="1100" b="1" i="0" dirty="0">
                <a:solidFill>
                  <a:srgbClr val="FF0000"/>
                </a:solidFill>
                <a:effectLst/>
                <a:latin typeface="Arial" panose="020B0604020202020204" pitchFamily="34" charset="0"/>
                <a:cs typeface="Arial" panose="020B0604020202020204" pitchFamily="34" charset="0"/>
              </a:rPr>
              <a:t>https://www.cbr.ru/vfs/finmarkets/files/supervision/list_invest_platform_op.xlsx</a:t>
            </a:r>
            <a:endParaRPr lang="ru-RU" sz="1100" b="1" dirty="0">
              <a:solidFill>
                <a:srgbClr val="FF0000"/>
              </a:solidFill>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id="{2F3C4ADC-1E5A-4982-A1AD-E7FD29ED56E0}"/>
              </a:ext>
            </a:extLst>
          </p:cNvPr>
          <p:cNvPicPr>
            <a:picLocks noChangeAspect="1"/>
          </p:cNvPicPr>
          <p:nvPr/>
        </p:nvPicPr>
        <p:blipFill>
          <a:blip r:embed="rId2"/>
          <a:stretch>
            <a:fillRect/>
          </a:stretch>
        </p:blipFill>
        <p:spPr>
          <a:xfrm>
            <a:off x="124565" y="1279801"/>
            <a:ext cx="8895976" cy="3449015"/>
          </a:xfrm>
          <a:prstGeom prst="rect">
            <a:avLst/>
          </a:prstGeom>
        </p:spPr>
      </p:pic>
    </p:spTree>
    <p:extLst>
      <p:ext uri="{BB962C8B-B14F-4D97-AF65-F5344CB8AC3E}">
        <p14:creationId xmlns:p14="http://schemas.microsoft.com/office/powerpoint/2010/main" val="190197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9567" y="2162464"/>
            <a:ext cx="5805538" cy="2107277"/>
          </a:xfrm>
        </p:spPr>
        <p:txBody>
          <a:bodyPr/>
          <a:lstStyle/>
          <a:p>
            <a:pPr algn="ctr"/>
            <a:r>
              <a:rPr lang="ru-RU" sz="2100" b="1" dirty="0">
                <a:solidFill>
                  <a:schemeClr val="tx1"/>
                </a:solidFill>
              </a:rPr>
              <a:t>	</a:t>
            </a:r>
            <a:br>
              <a:rPr lang="ru-RU" sz="2100" b="1" dirty="0">
                <a:solidFill>
                  <a:schemeClr val="tx1"/>
                </a:solidFill>
              </a:rPr>
            </a:br>
            <a:endParaRPr lang="ru-RU" sz="2100" b="1" dirty="0">
              <a:solidFill>
                <a:schemeClr val="tx1"/>
              </a:solidFill>
            </a:endParaRPr>
          </a:p>
        </p:txBody>
      </p:sp>
      <p:sp>
        <p:nvSpPr>
          <p:cNvPr id="4" name="Прямоугольник 3"/>
          <p:cNvSpPr/>
          <p:nvPr/>
        </p:nvSpPr>
        <p:spPr>
          <a:xfrm>
            <a:off x="964240" y="0"/>
            <a:ext cx="7439804" cy="523220"/>
          </a:xfrm>
          <a:prstGeom prst="rect">
            <a:avLst/>
          </a:prstGeom>
        </p:spPr>
        <p:txBody>
          <a:bodyPr wrap="square">
            <a:spAutoFit/>
          </a:bodyPr>
          <a:lstStyle/>
          <a:p>
            <a:pPr algn="ctr"/>
            <a:r>
              <a:rPr lang="ru-RU" sz="2800" b="1" i="1" dirty="0">
                <a:solidFill>
                  <a:prstClr val="black"/>
                </a:solidFill>
                <a:ea typeface="+mj-ea"/>
                <a:cs typeface="+mj-cs"/>
              </a:rPr>
              <a:t>Раздел 3. Сведения об имуществе</a:t>
            </a:r>
            <a:endParaRPr lang="ru-RU" sz="2800" dirty="0"/>
          </a:p>
        </p:txBody>
      </p:sp>
      <p:sp>
        <p:nvSpPr>
          <p:cNvPr id="5" name="Google Shape;164;p14"/>
          <p:cNvSpPr/>
          <p:nvPr/>
        </p:nvSpPr>
        <p:spPr>
          <a:xfrm>
            <a:off x="2150854" y="510400"/>
            <a:ext cx="5543908" cy="338514"/>
          </a:xfrm>
          <a:prstGeom prst="rect">
            <a:avLst/>
          </a:prstGeom>
          <a:noFill/>
          <a:ln>
            <a:noFill/>
          </a:ln>
        </p:spPr>
        <p:txBody>
          <a:bodyPr spcFirstLastPara="1" wrap="square" lIns="91425" tIns="45700" rIns="91425" bIns="45700" anchor="t" anchorCtr="0">
            <a:spAutoFit/>
          </a:bodyPr>
          <a:lstStyle/>
          <a:p>
            <a:pPr marR="0" indent="0" algn="ctr">
              <a:lnSpc>
                <a:spcPct val="100000"/>
              </a:lnSpc>
              <a:spcBef>
                <a:spcPts val="0"/>
              </a:spcBef>
              <a:spcAft>
                <a:spcPts val="0"/>
              </a:spcAft>
              <a:buClr>
                <a:srgbClr val="000000"/>
              </a:buClr>
              <a:buNone/>
            </a:pPr>
            <a:r>
              <a:rPr lang="ru-RU" sz="1600" b="1" i="1" dirty="0">
                <a:solidFill>
                  <a:prstClr val="black"/>
                </a:solidFill>
                <a:ea typeface="+mj-ea"/>
                <a:cs typeface="+mj-cs"/>
                <a:sym typeface="Arial"/>
              </a:rPr>
              <a:t>Подраздел 3.4. Утилитарные цифровые права </a:t>
            </a:r>
            <a:endParaRPr sz="1600" b="1" i="1" dirty="0">
              <a:solidFill>
                <a:prstClr val="black"/>
              </a:solidFill>
              <a:ea typeface="+mj-ea"/>
              <a:cs typeface="+mj-cs"/>
            </a:endParaRPr>
          </a:p>
        </p:txBody>
      </p:sp>
      <p:sp>
        <p:nvSpPr>
          <p:cNvPr id="6" name="Прямоугольник 5"/>
          <p:cNvSpPr/>
          <p:nvPr/>
        </p:nvSpPr>
        <p:spPr>
          <a:xfrm>
            <a:off x="3301881" y="1135701"/>
            <a:ext cx="2386760" cy="28035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a:solidFill>
                  <a:schemeClr val="tx1"/>
                </a:solidFill>
                <a:latin typeface="Arial" panose="020B0604020202020204" pitchFamily="34" charset="0"/>
                <a:cs typeface="Arial" panose="020B0604020202020204" pitchFamily="34" charset="0"/>
              </a:rPr>
              <a:t>3.4. Утилитарные цифровые права</a:t>
            </a:r>
          </a:p>
        </p:txBody>
      </p:sp>
      <p:graphicFrame>
        <p:nvGraphicFramePr>
          <p:cNvPr id="7" name="Таблица 6"/>
          <p:cNvGraphicFramePr>
            <a:graphicFrameLocks noGrp="1"/>
          </p:cNvGraphicFramePr>
          <p:nvPr>
            <p:extLst>
              <p:ext uri="{D42A27DB-BD31-4B8C-83A1-F6EECF244321}">
                <p14:modId xmlns:p14="http://schemas.microsoft.com/office/powerpoint/2010/main" val="4038121536"/>
              </p:ext>
            </p:extLst>
          </p:nvPr>
        </p:nvGraphicFramePr>
        <p:xfrm>
          <a:off x="384324" y="1447800"/>
          <a:ext cx="8371486" cy="3238500"/>
        </p:xfrm>
        <a:graphic>
          <a:graphicData uri="http://schemas.openxmlformats.org/drawingml/2006/table">
            <a:tbl>
              <a:tblPr>
                <a:tableStyleId>{5C22544A-7EE6-4342-B048-85BDC9FD1C3A}</a:tableStyleId>
              </a:tblPr>
              <a:tblGrid>
                <a:gridCol w="623407">
                  <a:extLst>
                    <a:ext uri="{9D8B030D-6E8A-4147-A177-3AD203B41FA5}">
                      <a16:colId xmlns:a16="http://schemas.microsoft.com/office/drawing/2014/main" val="20000"/>
                    </a:ext>
                  </a:extLst>
                </a:gridCol>
                <a:gridCol w="2235524">
                  <a:extLst>
                    <a:ext uri="{9D8B030D-6E8A-4147-A177-3AD203B41FA5}">
                      <a16:colId xmlns:a16="http://schemas.microsoft.com/office/drawing/2014/main" val="20001"/>
                    </a:ext>
                  </a:extLst>
                </a:gridCol>
                <a:gridCol w="1209248">
                  <a:extLst>
                    <a:ext uri="{9D8B030D-6E8A-4147-A177-3AD203B41FA5}">
                      <a16:colId xmlns:a16="http://schemas.microsoft.com/office/drawing/2014/main" val="20002"/>
                    </a:ext>
                  </a:extLst>
                </a:gridCol>
                <a:gridCol w="1326813">
                  <a:extLst>
                    <a:ext uri="{9D8B030D-6E8A-4147-A177-3AD203B41FA5}">
                      <a16:colId xmlns:a16="http://schemas.microsoft.com/office/drawing/2014/main" val="20003"/>
                    </a:ext>
                  </a:extLst>
                </a:gridCol>
                <a:gridCol w="2976494">
                  <a:extLst>
                    <a:ext uri="{9D8B030D-6E8A-4147-A177-3AD203B41FA5}">
                      <a16:colId xmlns:a16="http://schemas.microsoft.com/office/drawing/2014/main" val="20004"/>
                    </a:ext>
                  </a:extLst>
                </a:gridCol>
              </a:tblGrid>
              <a:tr h="1349425">
                <a:tc>
                  <a:txBody>
                    <a:bodyPr/>
                    <a:lstStyle/>
                    <a:p>
                      <a:pPr marL="101600" algn="l">
                        <a:lnSpc>
                          <a:spcPts val="1000"/>
                        </a:lnSpc>
                        <a:spcAft>
                          <a:spcPts val="0"/>
                        </a:spcAft>
                      </a:pPr>
                      <a:r>
                        <a:rPr lang="ru-RU" sz="1000" spc="0" dirty="0">
                          <a:effectLst/>
                        </a:rPr>
                        <a:t>№</a:t>
                      </a:r>
                      <a:endParaRPr lang="ru-RU" sz="1700" dirty="0">
                        <a:effectLst/>
                      </a:endParaRPr>
                    </a:p>
                    <a:p>
                      <a:pPr marL="101600" algn="l">
                        <a:lnSpc>
                          <a:spcPts val="1000"/>
                        </a:lnSpc>
                        <a:spcAft>
                          <a:spcPts val="0"/>
                        </a:spcAft>
                      </a:pPr>
                      <a:r>
                        <a:rPr lang="ru-RU" sz="1000" spc="0" dirty="0">
                          <a:effectLst/>
                        </a:rPr>
                        <a:t>п/п</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10"/>
                        </a:lnSpc>
                        <a:spcAft>
                          <a:spcPts val="0"/>
                        </a:spcAft>
                      </a:pPr>
                      <a:r>
                        <a:rPr lang="ru-RU" sz="1000" spc="0" dirty="0">
                          <a:effectLst/>
                        </a:rPr>
                        <a:t>Уникальное условное обозначение'</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Дата</a:t>
                      </a:r>
                      <a:endParaRPr lang="ru-RU" sz="1700" dirty="0">
                        <a:effectLst/>
                      </a:endParaRPr>
                    </a:p>
                    <a:p>
                      <a:pPr algn="ctr">
                        <a:lnSpc>
                          <a:spcPts val="1000"/>
                        </a:lnSpc>
                        <a:spcAft>
                          <a:spcPts val="0"/>
                        </a:spcAft>
                      </a:pPr>
                      <a:r>
                        <a:rPr lang="ru-RU" sz="1000" spc="0" dirty="0">
                          <a:effectLst/>
                        </a:rPr>
                        <a:t>приобретения</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Объем</a:t>
                      </a:r>
                      <a:endParaRPr lang="ru-RU" sz="1700" dirty="0">
                        <a:effectLst/>
                      </a:endParaRPr>
                    </a:p>
                    <a:p>
                      <a:pPr marL="114300" algn="ctr">
                        <a:lnSpc>
                          <a:spcPts val="1000"/>
                        </a:lnSpc>
                        <a:spcAft>
                          <a:spcPts val="0"/>
                        </a:spcAft>
                      </a:pPr>
                      <a:r>
                        <a:rPr lang="ru-RU" sz="1000" spc="0" dirty="0">
                          <a:effectLst/>
                        </a:rPr>
                        <a:t>инвестиций</a:t>
                      </a:r>
                      <a:endParaRPr lang="ru-RU" sz="1700" dirty="0">
                        <a:effectLst/>
                      </a:endParaRPr>
                    </a:p>
                    <a:p>
                      <a:pPr algn="ctr">
                        <a:lnSpc>
                          <a:spcPts val="1000"/>
                        </a:lnSpc>
                        <a:spcAft>
                          <a:spcPts val="0"/>
                        </a:spcAft>
                      </a:pPr>
                      <a:r>
                        <a:rPr lang="ru-RU" sz="1000" spc="0" dirty="0">
                          <a:effectLst/>
                        </a:rPr>
                        <a:t>(руб.)</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10"/>
                        </a:lnSpc>
                        <a:spcAft>
                          <a:spcPts val="0"/>
                        </a:spcAft>
                      </a:pPr>
                      <a:r>
                        <a:rPr lang="ru-RU" sz="1000" spc="0" dirty="0">
                          <a:effectLst/>
                        </a:rPr>
                        <a:t>Сведения об операторе инвестиционной платформы</a:t>
                      </a:r>
                      <a:r>
                        <a:rPr lang="ru-RU" sz="1000" spc="0" baseline="30000" dirty="0">
                          <a:effectLst/>
                        </a:rPr>
                        <a:t>2</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88179">
                <a:tc>
                  <a:txBody>
                    <a:bodyPr/>
                    <a:lstStyle/>
                    <a:p>
                      <a:pPr marL="127000" algn="l">
                        <a:lnSpc>
                          <a:spcPts val="700"/>
                        </a:lnSpc>
                        <a:spcAft>
                          <a:spcPts val="0"/>
                        </a:spcAft>
                      </a:pPr>
                      <a:r>
                        <a:rPr lang="ru-RU" sz="700" spc="0">
                          <a:effectLst/>
                        </a:rPr>
                        <a:t>1</a:t>
                      </a:r>
                      <a:endParaRPr lang="ru-RU" sz="170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2</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3</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700"/>
                        </a:lnSpc>
                        <a:spcAft>
                          <a:spcPts val="0"/>
                        </a:spcAft>
                      </a:pPr>
                      <a:r>
                        <a:rPr lang="ru-RU" sz="700" spc="0" dirty="0">
                          <a:effectLst/>
                        </a:rPr>
                        <a:t>4</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5</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46357">
                <a:tc>
                  <a:txBody>
                    <a:bodyPr/>
                    <a:lstStyle/>
                    <a:p>
                      <a:pPr marL="127000" algn="l">
                        <a:lnSpc>
                          <a:spcPts val="700"/>
                        </a:lnSpc>
                        <a:spcAft>
                          <a:spcPts val="0"/>
                        </a:spcAft>
                      </a:pPr>
                      <a:r>
                        <a:rPr lang="ru-RU" sz="700" spc="0" dirty="0">
                          <a:effectLst/>
                        </a:rPr>
                        <a:t>1</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spcAft>
                          <a:spcPts val="0"/>
                        </a:spcAft>
                      </a:pPr>
                      <a:r>
                        <a:rPr lang="ru-RU" sz="1000" spc="0" dirty="0">
                          <a:effectLst/>
                        </a:rPr>
                        <a:t>Заём №3041814</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39700" algn="l">
                        <a:lnSpc>
                          <a:spcPts val="1000"/>
                        </a:lnSpc>
                        <a:spcAft>
                          <a:spcPts val="0"/>
                        </a:spcAft>
                      </a:pPr>
                      <a:r>
                        <a:rPr lang="ru-RU" sz="1000" spc="0" dirty="0">
                          <a:effectLst/>
                        </a:rPr>
                        <a:t>25.08.2023</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100 000,00</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1030"/>
                        </a:lnSpc>
                        <a:spcAft>
                          <a:spcPts val="0"/>
                        </a:spcAft>
                      </a:pPr>
                      <a:r>
                        <a:rPr lang="ru-RU" sz="1000" spc="0" dirty="0">
                          <a:effectLst/>
                        </a:rPr>
                        <a:t>ООО «</a:t>
                      </a:r>
                      <a:r>
                        <a:rPr lang="ru-RU" sz="1000" spc="0" dirty="0" err="1">
                          <a:effectLst/>
                        </a:rPr>
                        <a:t>ПотокДиджитал</a:t>
                      </a:r>
                      <a:r>
                        <a:rPr lang="ru-RU" sz="1000" spc="0" dirty="0">
                          <a:effectLst/>
                        </a:rPr>
                        <a:t>». ИНН: 9701046627. </a:t>
                      </a:r>
                    </a:p>
                    <a:p>
                      <a:pPr algn="just">
                        <a:lnSpc>
                          <a:spcPts val="1030"/>
                        </a:lnSpc>
                        <a:spcAft>
                          <a:spcPts val="0"/>
                        </a:spcAft>
                      </a:pPr>
                      <a:r>
                        <a:rPr lang="ru-RU" sz="1000" spc="0" dirty="0">
                          <a:effectLst/>
                        </a:rPr>
                        <a:t>ОГРН: 1167746721735</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54539">
                <a:tc>
                  <a:txBody>
                    <a:bodyPr/>
                    <a:lstStyle/>
                    <a:p>
                      <a:pPr marL="127000" algn="l">
                        <a:lnSpc>
                          <a:spcPts val="1000"/>
                        </a:lnSpc>
                        <a:spcAft>
                          <a:spcPts val="0"/>
                        </a:spcAft>
                      </a:pPr>
                      <a:r>
                        <a:rPr lang="ru-RU" sz="1000" spc="0">
                          <a:effectLst/>
                        </a:rPr>
                        <a:t>2</a:t>
                      </a:r>
                      <a:endParaRPr lang="ru-RU" sz="170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ts val="1000"/>
                        </a:lnSpc>
                        <a:spcAft>
                          <a:spcPts val="0"/>
                        </a:spcAft>
                      </a:pPr>
                      <a:r>
                        <a:rPr lang="ru-RU" sz="1000" spc="0" dirty="0">
                          <a:effectLst/>
                        </a:rPr>
                        <a:t>Заём № 3044635</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39700" algn="l">
                        <a:lnSpc>
                          <a:spcPts val="1000"/>
                        </a:lnSpc>
                        <a:spcAft>
                          <a:spcPts val="0"/>
                        </a:spcAft>
                      </a:pPr>
                      <a:r>
                        <a:rPr lang="ru-RU" sz="1000" spc="0" dirty="0">
                          <a:effectLst/>
                        </a:rPr>
                        <a:t>03.09.202</a:t>
                      </a:r>
                      <a:r>
                        <a:rPr lang="en-US" sz="1000" spc="0" dirty="0">
                          <a:effectLst/>
                        </a:rPr>
                        <a:t>4</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000"/>
                        </a:lnSpc>
                        <a:spcAft>
                          <a:spcPts val="0"/>
                        </a:spcAft>
                      </a:pPr>
                      <a:r>
                        <a:rPr lang="ru-RU" sz="1000" spc="0" dirty="0">
                          <a:effectLst/>
                        </a:rPr>
                        <a:t>125 000,00</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ts val="1030"/>
                        </a:lnSpc>
                        <a:spcAft>
                          <a:spcPts val="0"/>
                        </a:spcAft>
                      </a:pPr>
                      <a:r>
                        <a:rPr lang="ru-RU" sz="1000" spc="0" dirty="0">
                          <a:effectLst/>
                        </a:rPr>
                        <a:t>ООО «Поток </a:t>
                      </a:r>
                      <a:r>
                        <a:rPr lang="ru-RU" sz="1000" spc="0" dirty="0" err="1">
                          <a:effectLst/>
                        </a:rPr>
                        <a:t>Диджитал</a:t>
                      </a:r>
                      <a:r>
                        <a:rPr lang="ru-RU" sz="1000" spc="0" dirty="0">
                          <a:effectLst/>
                        </a:rPr>
                        <a:t>» ИНН: 9701046627. </a:t>
                      </a:r>
                    </a:p>
                    <a:p>
                      <a:pPr algn="just">
                        <a:lnSpc>
                          <a:spcPts val="1030"/>
                        </a:lnSpc>
                        <a:spcAft>
                          <a:spcPts val="0"/>
                        </a:spcAft>
                      </a:pPr>
                      <a:r>
                        <a:rPr lang="ru-RU" sz="1000" spc="0" dirty="0">
                          <a:effectLst/>
                        </a:rPr>
                        <a:t>ОГРН: 1167746721735</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10" name="Прямоугольник 9"/>
          <p:cNvSpPr/>
          <p:nvPr/>
        </p:nvSpPr>
        <p:spPr>
          <a:xfrm>
            <a:off x="94891" y="4097212"/>
            <a:ext cx="9049109" cy="492443"/>
          </a:xfrm>
          <a:prstGeom prst="rect">
            <a:avLst/>
          </a:prstGeom>
        </p:spPr>
        <p:txBody>
          <a:bodyPr wrap="square">
            <a:spAutoFit/>
          </a:bodyPr>
          <a:lstStyle/>
          <a:p>
            <a:pPr lvl="0"/>
            <a:endParaRPr lang="ru-RU" sz="1200" b="1" u="sng" dirty="0">
              <a:solidFill>
                <a:srgbClr val="7030A0"/>
              </a:solidFill>
              <a:latin typeface="Arial" panose="020B0604020202020204" pitchFamily="34" charset="0"/>
              <a:cs typeface="Arial" panose="020B0604020202020204" pitchFamily="34" charset="0"/>
            </a:endParaRPr>
          </a:p>
          <a:p>
            <a:pPr lvl="0"/>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82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3083" y="1995055"/>
            <a:ext cx="5805538" cy="2107277"/>
          </a:xfrm>
        </p:spPr>
        <p:txBody>
          <a:bodyPr/>
          <a:lstStyle/>
          <a:p>
            <a:pPr algn="ctr"/>
            <a:r>
              <a:rPr lang="ru-RU" sz="2100" b="1" dirty="0">
                <a:solidFill>
                  <a:schemeClr val="tx1"/>
                </a:solidFill>
              </a:rPr>
              <a:t>	</a:t>
            </a:r>
            <a:br>
              <a:rPr lang="ru-RU" sz="2100" b="1" dirty="0">
                <a:solidFill>
                  <a:schemeClr val="tx1"/>
                </a:solidFill>
              </a:rPr>
            </a:br>
            <a:endParaRPr lang="ru-RU" sz="2100" b="1" dirty="0">
              <a:solidFill>
                <a:schemeClr val="tx1"/>
              </a:solidFill>
            </a:endParaRPr>
          </a:p>
        </p:txBody>
      </p:sp>
      <p:sp>
        <p:nvSpPr>
          <p:cNvPr id="4" name="Прямоугольник 3"/>
          <p:cNvSpPr/>
          <p:nvPr/>
        </p:nvSpPr>
        <p:spPr>
          <a:xfrm>
            <a:off x="660400" y="0"/>
            <a:ext cx="7974642" cy="584775"/>
          </a:xfrm>
          <a:prstGeom prst="rect">
            <a:avLst/>
          </a:prstGeom>
        </p:spPr>
        <p:txBody>
          <a:bodyPr wrap="square">
            <a:spAutoFit/>
          </a:bodyPr>
          <a:lstStyle/>
          <a:p>
            <a:pPr algn="ctr"/>
            <a:r>
              <a:rPr lang="ru-RU" sz="3200" b="1" i="1" dirty="0">
                <a:solidFill>
                  <a:prstClr val="black"/>
                </a:solidFill>
                <a:ea typeface="+mj-ea"/>
                <a:cs typeface="+mj-cs"/>
              </a:rPr>
              <a:t>Раздел 3. Сведения об имуществе</a:t>
            </a:r>
            <a:endParaRPr lang="ru-RU" sz="3200" dirty="0"/>
          </a:p>
        </p:txBody>
      </p:sp>
      <p:sp>
        <p:nvSpPr>
          <p:cNvPr id="6" name="Google Shape;164;p14"/>
          <p:cNvSpPr/>
          <p:nvPr/>
        </p:nvSpPr>
        <p:spPr>
          <a:xfrm>
            <a:off x="1943820" y="510400"/>
            <a:ext cx="616501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1600" b="1" i="1" u="none" strike="noStrike" cap="none" dirty="0">
                <a:solidFill>
                  <a:schemeClr val="dk1"/>
                </a:solidFill>
                <a:latin typeface="Liberation Serif" panose="02020603050405020304" pitchFamily="18" charset="0"/>
                <a:ea typeface="Arial"/>
                <a:cs typeface="Arial"/>
                <a:sym typeface="Arial"/>
              </a:rPr>
              <a:t>Подраздел 3.5. Цифровая валюта</a:t>
            </a:r>
            <a:endParaRPr sz="1600" i="1" dirty="0">
              <a:latin typeface="Liberation Serif" panose="02020603050405020304" pitchFamily="18" charset="0"/>
            </a:endParaRPr>
          </a:p>
        </p:txBody>
      </p:sp>
      <p:sp>
        <p:nvSpPr>
          <p:cNvPr id="9" name="Прямоугольник 8"/>
          <p:cNvSpPr/>
          <p:nvPr/>
        </p:nvSpPr>
        <p:spPr>
          <a:xfrm>
            <a:off x="40886" y="851544"/>
            <a:ext cx="8890779" cy="461665"/>
          </a:xfrm>
          <a:prstGeom prst="rect">
            <a:avLst/>
          </a:prstGeom>
        </p:spPr>
        <p:txBody>
          <a:bodyPr wrap="square">
            <a:spAutoFit/>
          </a:bodyPr>
          <a:lstStyle/>
          <a:p>
            <a:pPr lvl="0" algn="ctr"/>
            <a:r>
              <a:rPr lang="ru-RU" sz="1200" b="1" dirty="0">
                <a:solidFill>
                  <a:srgbClr val="FF0000"/>
                </a:solidFill>
                <a:latin typeface="Arial" panose="020B0604020202020204" pitchFamily="34" charset="0"/>
                <a:ea typeface="Arial"/>
                <a:cs typeface="Arial" panose="020B0604020202020204" pitchFamily="34" charset="0"/>
                <a:sym typeface="Arial"/>
              </a:rPr>
              <a:t>Регулируется Федеральным закон от 31.07.2020 № 259-ФЗ  «О цифровых финансовых активах, цифровой валюте и о внесении изменений в </a:t>
            </a:r>
            <a:r>
              <a:rPr lang="ru-RU" sz="1200" b="1" dirty="0" smtClean="0">
                <a:solidFill>
                  <a:srgbClr val="FF0000"/>
                </a:solidFill>
                <a:latin typeface="Arial" panose="020B0604020202020204" pitchFamily="34" charset="0"/>
                <a:ea typeface="Arial"/>
                <a:cs typeface="Arial" panose="020B0604020202020204" pitchFamily="34" charset="0"/>
                <a:sym typeface="Arial"/>
              </a:rPr>
              <a:t>отдельные </a:t>
            </a:r>
            <a:r>
              <a:rPr lang="ru-RU" sz="1200" b="1" dirty="0">
                <a:solidFill>
                  <a:srgbClr val="FF0000"/>
                </a:solidFill>
                <a:latin typeface="Arial" panose="020B0604020202020204" pitchFamily="34" charset="0"/>
                <a:ea typeface="Arial"/>
                <a:cs typeface="Arial" panose="020B0604020202020204" pitchFamily="34" charset="0"/>
                <a:sym typeface="Arial"/>
              </a:rPr>
              <a:t>законодательные акты Российской Федерации»</a:t>
            </a:r>
            <a:endParaRPr lang="ru-RU" sz="1200" dirty="0">
              <a:solidFill>
                <a:srgbClr val="FF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40885" y="1425493"/>
            <a:ext cx="8979290" cy="3595536"/>
          </a:xfrm>
          <a:prstGeom prst="rect">
            <a:avLst/>
          </a:prstGeom>
          <a:solidFill>
            <a:schemeClr val="bg1"/>
          </a:solidFill>
        </p:spPr>
        <p:txBody>
          <a:bodyPr wrap="square">
            <a:spAutoFit/>
          </a:bodyPr>
          <a:lstStyle/>
          <a:p>
            <a:pPr lvl="0">
              <a:lnSpc>
                <a:spcPct val="107000"/>
              </a:lnSpc>
            </a:pPr>
            <a:r>
              <a:rPr lang="ru-RU" sz="1400" b="1" dirty="0" smtClean="0">
                <a:solidFill>
                  <a:srgbClr val="FF0000"/>
                </a:solidFill>
                <a:latin typeface="Arial"/>
                <a:ea typeface="Arial"/>
                <a:cs typeface="Arial"/>
                <a:sym typeface="Arial"/>
              </a:rPr>
              <a:t>                                                                 Цифровая </a:t>
            </a:r>
            <a:r>
              <a:rPr lang="ru-RU" sz="1400" b="1" dirty="0">
                <a:solidFill>
                  <a:srgbClr val="FF0000"/>
                </a:solidFill>
                <a:latin typeface="Arial"/>
                <a:ea typeface="Arial"/>
                <a:cs typeface="Arial"/>
                <a:sym typeface="Arial"/>
              </a:rPr>
              <a:t>валюта </a:t>
            </a:r>
            <a:r>
              <a:rPr lang="ru-RU" sz="1400" dirty="0">
                <a:solidFill>
                  <a:srgbClr val="000000"/>
                </a:solidFill>
                <a:latin typeface="Arial"/>
                <a:ea typeface="Arial"/>
                <a:cs typeface="Arial"/>
                <a:sym typeface="Arial"/>
              </a:rPr>
              <a:t>– это официально </a:t>
            </a:r>
            <a:r>
              <a:rPr lang="ru-RU" sz="1400" dirty="0" smtClean="0">
                <a:solidFill>
                  <a:srgbClr val="000000"/>
                </a:solidFill>
                <a:latin typeface="Arial"/>
                <a:ea typeface="Arial"/>
                <a:cs typeface="Arial"/>
                <a:sym typeface="Arial"/>
              </a:rPr>
              <a:t>утвержденное</a:t>
            </a:r>
          </a:p>
          <a:p>
            <a:pPr lvl="0">
              <a:lnSpc>
                <a:spcPct val="107000"/>
              </a:lnSpc>
            </a:pPr>
            <a:r>
              <a:rPr lang="ru-RU" sz="1400" dirty="0" smtClean="0">
                <a:solidFill>
                  <a:srgbClr val="000000"/>
                </a:solidFill>
                <a:latin typeface="Arial"/>
                <a:ea typeface="Arial"/>
                <a:cs typeface="Arial"/>
                <a:sym typeface="Arial"/>
              </a:rPr>
              <a:t>                                                                 законодательством Российской Федерации обозначение</a:t>
            </a:r>
          </a:p>
          <a:p>
            <a:pPr lvl="0">
              <a:lnSpc>
                <a:spcPct val="107000"/>
              </a:lnSpc>
            </a:pPr>
            <a:r>
              <a:rPr lang="ru-RU" sz="1400" dirty="0" smtClean="0">
                <a:solidFill>
                  <a:srgbClr val="000000"/>
                </a:solidFill>
                <a:latin typeface="Arial"/>
                <a:ea typeface="Arial"/>
                <a:cs typeface="Arial"/>
                <a:sym typeface="Arial"/>
              </a:rPr>
              <a:t>                                                                 </a:t>
            </a:r>
            <a:r>
              <a:rPr lang="ru-RU" sz="1400" b="1" i="1" dirty="0" err="1" smtClean="0">
                <a:solidFill>
                  <a:srgbClr val="FF0000"/>
                </a:solidFill>
                <a:latin typeface="Arial"/>
                <a:ea typeface="Arial"/>
                <a:cs typeface="Arial"/>
                <a:sym typeface="Arial"/>
              </a:rPr>
              <a:t>криптовалюты</a:t>
            </a:r>
            <a:r>
              <a:rPr lang="ru-RU" sz="1400" b="1" i="1" dirty="0" smtClean="0">
                <a:solidFill>
                  <a:srgbClr val="FF0000"/>
                </a:solidFill>
                <a:latin typeface="Arial"/>
                <a:ea typeface="Arial"/>
                <a:cs typeface="Arial"/>
                <a:sym typeface="Arial"/>
              </a:rPr>
              <a:t>     </a:t>
            </a:r>
            <a:r>
              <a:rPr lang="ru-RU" sz="1400" b="1" dirty="0" err="1">
                <a:solidFill>
                  <a:srgbClr val="000000"/>
                </a:solidFill>
                <a:latin typeface="Arial"/>
                <a:ea typeface="Arial"/>
                <a:cs typeface="Arial"/>
                <a:sym typeface="Arial"/>
              </a:rPr>
              <a:t>Bitcoin</a:t>
            </a:r>
            <a:r>
              <a:rPr lang="ru-RU" sz="1400" b="1" dirty="0">
                <a:solidFill>
                  <a:srgbClr val="000000"/>
                </a:solidFill>
                <a:latin typeface="Arial"/>
                <a:ea typeface="Arial"/>
                <a:cs typeface="Arial"/>
                <a:sym typeface="Arial"/>
              </a:rPr>
              <a:t> (</a:t>
            </a:r>
            <a:r>
              <a:rPr lang="ru-RU" sz="1400" b="1" dirty="0" err="1">
                <a:solidFill>
                  <a:srgbClr val="000000"/>
                </a:solidFill>
                <a:latin typeface="Arial"/>
                <a:ea typeface="Arial"/>
                <a:cs typeface="Arial"/>
                <a:sym typeface="Arial"/>
              </a:rPr>
              <a:t>Биткоин</a:t>
            </a:r>
            <a:r>
              <a:rPr lang="ru-RU" sz="1400" b="1" dirty="0">
                <a:solidFill>
                  <a:srgbClr val="000000"/>
                </a:solidFill>
                <a:latin typeface="Arial"/>
                <a:ea typeface="Arial"/>
                <a:cs typeface="Arial"/>
                <a:sym typeface="Arial"/>
              </a:rPr>
              <a:t>), E</a:t>
            </a:r>
            <a:r>
              <a:rPr lang="en-US" sz="1400" b="1" dirty="0">
                <a:solidFill>
                  <a:srgbClr val="000000"/>
                </a:solidFill>
                <a:latin typeface="Arial"/>
                <a:ea typeface="Arial"/>
                <a:cs typeface="Arial"/>
                <a:sym typeface="Arial"/>
              </a:rPr>
              <a:t>TH</a:t>
            </a:r>
            <a:r>
              <a:rPr lang="ru-RU" sz="1400" b="1" dirty="0">
                <a:solidFill>
                  <a:srgbClr val="000000"/>
                </a:solidFill>
                <a:latin typeface="Arial"/>
                <a:ea typeface="Arial"/>
                <a:cs typeface="Arial"/>
                <a:sym typeface="Arial"/>
              </a:rPr>
              <a:t> (</a:t>
            </a:r>
            <a:r>
              <a:rPr lang="ru-RU" sz="1400" b="1" dirty="0" err="1">
                <a:solidFill>
                  <a:srgbClr val="000000"/>
                </a:solidFill>
                <a:latin typeface="Arial"/>
                <a:ea typeface="Arial"/>
                <a:cs typeface="Arial"/>
                <a:sym typeface="Arial"/>
              </a:rPr>
              <a:t>Эфириум</a:t>
            </a:r>
            <a:r>
              <a:rPr lang="ru-RU" sz="1400" b="1" dirty="0">
                <a:solidFill>
                  <a:srgbClr val="000000"/>
                </a:solidFill>
                <a:latin typeface="Arial"/>
                <a:ea typeface="Arial"/>
                <a:cs typeface="Arial"/>
                <a:sym typeface="Arial"/>
              </a:rPr>
              <a:t>) , </a:t>
            </a:r>
            <a:endParaRPr lang="ru-RU" sz="1400" b="1" dirty="0" smtClean="0">
              <a:solidFill>
                <a:srgbClr val="000000"/>
              </a:solidFill>
              <a:latin typeface="Arial"/>
              <a:ea typeface="Arial"/>
              <a:cs typeface="Arial"/>
              <a:sym typeface="Arial"/>
            </a:endParaRPr>
          </a:p>
          <a:p>
            <a:pPr lvl="0">
              <a:lnSpc>
                <a:spcPct val="107000"/>
              </a:lnSpc>
            </a:pPr>
            <a:r>
              <a:rPr lang="ru-RU" sz="1400" b="1" dirty="0">
                <a:solidFill>
                  <a:srgbClr val="000000"/>
                </a:solidFill>
                <a:latin typeface="Arial"/>
                <a:ea typeface="Arial"/>
                <a:cs typeface="Arial"/>
                <a:sym typeface="Arial"/>
              </a:rPr>
              <a:t> </a:t>
            </a:r>
            <a:r>
              <a:rPr lang="ru-RU" sz="1400" b="1" dirty="0" smtClean="0">
                <a:solidFill>
                  <a:srgbClr val="000000"/>
                </a:solidFill>
                <a:latin typeface="Arial"/>
                <a:ea typeface="Arial"/>
                <a:cs typeface="Arial"/>
                <a:sym typeface="Arial"/>
              </a:rPr>
              <a:t>                                                                </a:t>
            </a:r>
            <a:r>
              <a:rPr lang="en-US" sz="1400" b="1" dirty="0" smtClean="0">
                <a:solidFill>
                  <a:srgbClr val="000000"/>
                </a:solidFill>
                <a:latin typeface="Arial"/>
                <a:ea typeface="Arial"/>
                <a:cs typeface="Arial"/>
                <a:sym typeface="Arial"/>
              </a:rPr>
              <a:t>USDT </a:t>
            </a:r>
            <a:r>
              <a:rPr lang="en-US" sz="1400" b="1" dirty="0">
                <a:solidFill>
                  <a:srgbClr val="000000"/>
                </a:solidFill>
                <a:latin typeface="Arial"/>
                <a:ea typeface="Arial"/>
                <a:cs typeface="Arial"/>
                <a:sym typeface="Arial"/>
              </a:rPr>
              <a:t>(</a:t>
            </a:r>
            <a:r>
              <a:rPr lang="ru-RU" sz="1400" b="1" dirty="0" err="1">
                <a:solidFill>
                  <a:srgbClr val="000000"/>
                </a:solidFill>
                <a:latin typeface="Arial"/>
                <a:ea typeface="Arial"/>
                <a:cs typeface="Arial"/>
                <a:sym typeface="Arial"/>
              </a:rPr>
              <a:t>Тезер</a:t>
            </a:r>
            <a:r>
              <a:rPr lang="ru-RU" sz="1400" b="1" dirty="0">
                <a:solidFill>
                  <a:srgbClr val="000000"/>
                </a:solidFill>
                <a:latin typeface="Arial"/>
                <a:ea typeface="Arial"/>
                <a:cs typeface="Arial"/>
                <a:sym typeface="Arial"/>
              </a:rPr>
              <a:t>) и т.д.</a:t>
            </a:r>
          </a:p>
          <a:p>
            <a:pPr lvl="0" algn="just">
              <a:lnSpc>
                <a:spcPct val="107000"/>
              </a:lnSpc>
            </a:pPr>
            <a:endParaRPr lang="ru-RU" sz="1100" b="1" dirty="0" smtClean="0">
              <a:solidFill>
                <a:srgbClr val="FF0000"/>
              </a:solidFill>
              <a:latin typeface="Arial"/>
              <a:ea typeface="Arial"/>
              <a:cs typeface="Arial"/>
              <a:sym typeface="Arial"/>
            </a:endParaRPr>
          </a:p>
          <a:p>
            <a:pPr lvl="0" algn="just">
              <a:lnSpc>
                <a:spcPct val="107000"/>
              </a:lnSpc>
            </a:pPr>
            <a:endParaRPr lang="ru-RU" sz="1400" b="1" dirty="0" smtClean="0">
              <a:solidFill>
                <a:srgbClr val="FF0000"/>
              </a:solidFill>
              <a:latin typeface="Arial"/>
              <a:ea typeface="Arial"/>
              <a:cs typeface="Arial"/>
              <a:sym typeface="Arial"/>
            </a:endParaRPr>
          </a:p>
          <a:p>
            <a:pPr lvl="0" algn="just">
              <a:lnSpc>
                <a:spcPct val="107000"/>
              </a:lnSpc>
            </a:pPr>
            <a:endParaRPr lang="ru-RU" sz="1400" b="1" dirty="0">
              <a:solidFill>
                <a:srgbClr val="FF0000"/>
              </a:solidFill>
              <a:latin typeface="Arial"/>
              <a:ea typeface="Arial"/>
              <a:cs typeface="Arial"/>
              <a:sym typeface="Arial"/>
            </a:endParaRPr>
          </a:p>
          <a:p>
            <a:pPr marL="285750" indent="-285750" algn="just">
              <a:buFont typeface="Arial" panose="020B0604020202020204" pitchFamily="34" charset="0"/>
              <a:buChar char="•"/>
            </a:pPr>
            <a:r>
              <a:rPr lang="ru-RU" sz="1400" dirty="0" smtClean="0">
                <a:solidFill>
                  <a:srgbClr val="000000"/>
                </a:solidFill>
                <a:latin typeface="Arial" panose="020B0604020202020204" pitchFamily="34" charset="0"/>
                <a:ea typeface="Arial"/>
                <a:cs typeface="Arial" panose="020B0604020202020204" pitchFamily="34" charset="0"/>
                <a:sym typeface="Arial"/>
              </a:rPr>
              <a:t>цифровая </a:t>
            </a:r>
            <a:r>
              <a:rPr lang="ru-RU" sz="1400" dirty="0">
                <a:solidFill>
                  <a:srgbClr val="000000"/>
                </a:solidFill>
                <a:latin typeface="Arial" panose="020B0604020202020204" pitchFamily="34" charset="0"/>
                <a:ea typeface="Arial"/>
                <a:cs typeface="Arial" panose="020B0604020202020204" pitchFamily="34" charset="0"/>
                <a:sym typeface="Arial"/>
              </a:rPr>
              <a:t>валюта - это совокупность электронных данных (цифрового кода или обозначения) в системе</a:t>
            </a:r>
          </a:p>
          <a:p>
            <a:pPr marL="285750" indent="-285750" algn="just">
              <a:buFont typeface="Arial" panose="020B0604020202020204" pitchFamily="34" charset="0"/>
              <a:buChar char="•"/>
            </a:pPr>
            <a:r>
              <a:rPr lang="ru-RU" sz="1400" dirty="0" smtClean="0">
                <a:solidFill>
                  <a:srgbClr val="000000"/>
                </a:solidFill>
                <a:latin typeface="Arial" panose="020B0604020202020204" pitchFamily="34" charset="0"/>
                <a:ea typeface="Arial"/>
                <a:cs typeface="Arial" panose="020B0604020202020204" pitchFamily="34" charset="0"/>
                <a:sym typeface="Arial"/>
              </a:rPr>
              <a:t>могут </a:t>
            </a:r>
            <a:r>
              <a:rPr lang="ru-RU" sz="1400" dirty="0">
                <a:solidFill>
                  <a:srgbClr val="000000"/>
                </a:solidFill>
                <a:latin typeface="Arial" panose="020B0604020202020204" pitchFamily="34" charset="0"/>
                <a:ea typeface="Arial"/>
                <a:cs typeface="Arial" panose="020B0604020202020204" pitchFamily="34" charset="0"/>
                <a:sym typeface="Arial"/>
              </a:rPr>
              <a:t>быть приняты в качестве средства платежа, </a:t>
            </a:r>
            <a:r>
              <a:rPr lang="ru-RU" sz="1400" dirty="0" smtClean="0">
                <a:solidFill>
                  <a:srgbClr val="000000"/>
                </a:solidFill>
                <a:latin typeface="Arial" panose="020B0604020202020204" pitchFamily="34" charset="0"/>
                <a:ea typeface="Arial"/>
                <a:cs typeface="Arial" panose="020B0604020202020204" pitchFamily="34" charset="0"/>
                <a:sym typeface="Arial"/>
              </a:rPr>
              <a:t>которые </a:t>
            </a:r>
            <a:r>
              <a:rPr lang="ru-RU" sz="1400" dirty="0">
                <a:solidFill>
                  <a:srgbClr val="000000"/>
                </a:solidFill>
                <a:latin typeface="Arial" panose="020B0604020202020204" pitchFamily="34" charset="0"/>
                <a:ea typeface="Arial"/>
                <a:cs typeface="Arial" panose="020B0604020202020204" pitchFamily="34" charset="0"/>
                <a:sym typeface="Arial"/>
              </a:rPr>
              <a:t>не являются денежной единицей РФ, иностранного государства и (или) международной денежной и (или) расчетной единицей или инвестиций</a:t>
            </a:r>
          </a:p>
          <a:p>
            <a:pPr marL="285750" indent="-285750" algn="just">
              <a:buClr>
                <a:srgbClr val="000000"/>
              </a:buClr>
              <a:buSzPts val="1000"/>
              <a:buFont typeface="Arial" panose="020B0604020202020204" pitchFamily="34" charset="0"/>
              <a:buChar char="•"/>
            </a:pPr>
            <a:r>
              <a:rPr lang="ru-RU" sz="1400" dirty="0" smtClean="0">
                <a:solidFill>
                  <a:srgbClr val="000000"/>
                </a:solidFill>
                <a:latin typeface="Arial" panose="020B0604020202020204" pitchFamily="34" charset="0"/>
                <a:ea typeface="Arial"/>
                <a:cs typeface="Arial" panose="020B0604020202020204" pitchFamily="34" charset="0"/>
                <a:sym typeface="Arial"/>
              </a:rPr>
              <a:t>в </a:t>
            </a:r>
            <a:r>
              <a:rPr lang="ru-RU" sz="1400" dirty="0">
                <a:solidFill>
                  <a:srgbClr val="000000"/>
                </a:solidFill>
                <a:latin typeface="Arial" panose="020B0604020202020204" pitchFamily="34" charset="0"/>
                <a:ea typeface="Arial"/>
                <a:cs typeface="Arial" panose="020B0604020202020204" pitchFamily="34" charset="0"/>
                <a:sym typeface="Arial"/>
              </a:rPr>
              <a:t>отношении цифровой валюты по общему правилу нет лица, обязанного перед каждым обладателем таких электронных данных</a:t>
            </a:r>
            <a:endParaRPr lang="ru-RU" sz="1400" b="1" dirty="0">
              <a:solidFill>
                <a:srgbClr val="000000"/>
              </a:solidFill>
              <a:latin typeface="Arial"/>
              <a:ea typeface="Arial"/>
              <a:cs typeface="Arial"/>
              <a:sym typeface="Arial"/>
            </a:endParaRPr>
          </a:p>
          <a:p>
            <a:pPr lvl="0" algn="just"/>
            <a:r>
              <a:rPr lang="ru-RU" sz="1400" b="1" i="1" dirty="0" smtClean="0">
                <a:solidFill>
                  <a:srgbClr val="FF0000"/>
                </a:solidFill>
                <a:latin typeface="Arial"/>
                <a:ea typeface="Arial"/>
                <a:cs typeface="Arial"/>
                <a:sym typeface="Arial"/>
              </a:rPr>
              <a:t>Не </a:t>
            </a:r>
            <a:r>
              <a:rPr lang="ru-RU" sz="1400" b="1" i="1" dirty="0">
                <a:solidFill>
                  <a:srgbClr val="FF0000"/>
                </a:solidFill>
                <a:latin typeface="Arial"/>
                <a:ea typeface="Arial"/>
                <a:cs typeface="Arial"/>
                <a:sym typeface="Arial"/>
              </a:rPr>
              <a:t>относят к цифровой валюте бонусные баллы, бонусы на накопительных дисконтных картах, </a:t>
            </a:r>
            <a:r>
              <a:rPr lang="ru-RU" sz="1400" b="1" i="1" dirty="0" err="1">
                <a:solidFill>
                  <a:srgbClr val="FF0000"/>
                </a:solidFill>
                <a:latin typeface="Arial"/>
                <a:ea typeface="Arial"/>
                <a:cs typeface="Arial"/>
                <a:sym typeface="Arial"/>
              </a:rPr>
              <a:t>кэшбэк</a:t>
            </a:r>
            <a:r>
              <a:rPr lang="ru-RU" sz="1400" b="1" i="1" dirty="0">
                <a:solidFill>
                  <a:srgbClr val="FF0000"/>
                </a:solidFill>
                <a:latin typeface="Arial"/>
                <a:ea typeface="Arial"/>
                <a:cs typeface="Arial"/>
                <a:sym typeface="Arial"/>
              </a:rPr>
              <a:t> сервисы</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6" y="1313209"/>
            <a:ext cx="3213059" cy="166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10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3083" y="1995055"/>
            <a:ext cx="5805538" cy="2107277"/>
          </a:xfrm>
        </p:spPr>
        <p:txBody>
          <a:bodyPr/>
          <a:lstStyle/>
          <a:p>
            <a:pPr algn="ctr"/>
            <a:r>
              <a:rPr lang="ru-RU" sz="2100" b="1" dirty="0">
                <a:solidFill>
                  <a:schemeClr val="tx1"/>
                </a:solidFill>
              </a:rPr>
              <a:t>	</a:t>
            </a:r>
            <a:br>
              <a:rPr lang="ru-RU" sz="2100" b="1" dirty="0">
                <a:solidFill>
                  <a:schemeClr val="tx1"/>
                </a:solidFill>
              </a:rPr>
            </a:br>
            <a:endParaRPr lang="ru-RU" sz="2100" b="1" dirty="0">
              <a:solidFill>
                <a:schemeClr val="tx1"/>
              </a:solidFill>
            </a:endParaRPr>
          </a:p>
        </p:txBody>
      </p:sp>
      <p:sp>
        <p:nvSpPr>
          <p:cNvPr id="4" name="Прямоугольник 3"/>
          <p:cNvSpPr/>
          <p:nvPr/>
        </p:nvSpPr>
        <p:spPr>
          <a:xfrm>
            <a:off x="660400" y="0"/>
            <a:ext cx="7974642" cy="584775"/>
          </a:xfrm>
          <a:prstGeom prst="rect">
            <a:avLst/>
          </a:prstGeom>
        </p:spPr>
        <p:txBody>
          <a:bodyPr wrap="square">
            <a:spAutoFit/>
          </a:bodyPr>
          <a:lstStyle/>
          <a:p>
            <a:pPr algn="ctr"/>
            <a:r>
              <a:rPr lang="ru-RU" sz="3200" b="1" i="1" dirty="0">
                <a:solidFill>
                  <a:prstClr val="black"/>
                </a:solidFill>
                <a:ea typeface="+mj-ea"/>
                <a:cs typeface="+mj-cs"/>
              </a:rPr>
              <a:t>Раздел 3. Сведения об имуществе</a:t>
            </a:r>
            <a:endParaRPr lang="ru-RU" sz="3200" dirty="0"/>
          </a:p>
        </p:txBody>
      </p:sp>
      <p:sp>
        <p:nvSpPr>
          <p:cNvPr id="6" name="Google Shape;164;p14"/>
          <p:cNvSpPr/>
          <p:nvPr/>
        </p:nvSpPr>
        <p:spPr>
          <a:xfrm>
            <a:off x="1943820" y="510400"/>
            <a:ext cx="616501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1600" b="1" i="1" u="none" strike="noStrike" cap="none" dirty="0">
                <a:solidFill>
                  <a:schemeClr val="dk1"/>
                </a:solidFill>
                <a:latin typeface="Liberation Serif" panose="02020603050405020304" pitchFamily="18" charset="0"/>
                <a:ea typeface="Arial"/>
                <a:cs typeface="Arial"/>
                <a:sym typeface="Arial"/>
              </a:rPr>
              <a:t>Подраздел 3.5. Цифровая валюта</a:t>
            </a:r>
            <a:endParaRPr sz="1600" i="1" dirty="0">
              <a:latin typeface="Liberation Serif" panose="02020603050405020304" pitchFamily="18" charset="0"/>
            </a:endParaRPr>
          </a:p>
        </p:txBody>
      </p:sp>
      <p:sp>
        <p:nvSpPr>
          <p:cNvPr id="7" name="Прямоугольник 6"/>
          <p:cNvSpPr/>
          <p:nvPr/>
        </p:nvSpPr>
        <p:spPr>
          <a:xfrm>
            <a:off x="3799098" y="1903508"/>
            <a:ext cx="2145820" cy="280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900" b="1" dirty="0">
                <a:solidFill>
                  <a:schemeClr val="tx1"/>
                </a:solidFill>
                <a:latin typeface="Arial" panose="020B0604020202020204" pitchFamily="34" charset="0"/>
                <a:cs typeface="Arial" panose="020B0604020202020204" pitchFamily="34" charset="0"/>
              </a:rPr>
              <a:t>3.5. Цифровая валюта</a:t>
            </a:r>
          </a:p>
        </p:txBody>
      </p:sp>
      <p:graphicFrame>
        <p:nvGraphicFramePr>
          <p:cNvPr id="8" name="Таблица 7"/>
          <p:cNvGraphicFramePr>
            <a:graphicFrameLocks noGrp="1"/>
          </p:cNvGraphicFramePr>
          <p:nvPr>
            <p:extLst>
              <p:ext uri="{D42A27DB-BD31-4B8C-83A1-F6EECF244321}">
                <p14:modId xmlns:p14="http://schemas.microsoft.com/office/powerpoint/2010/main" val="3602774554"/>
              </p:ext>
            </p:extLst>
          </p:nvPr>
        </p:nvGraphicFramePr>
        <p:xfrm>
          <a:off x="448575" y="2158314"/>
          <a:ext cx="8447775" cy="2604187"/>
        </p:xfrm>
        <a:graphic>
          <a:graphicData uri="http://schemas.openxmlformats.org/drawingml/2006/table">
            <a:tbl>
              <a:tblPr>
                <a:tableStyleId>{5C22544A-7EE6-4342-B048-85BDC9FD1C3A}</a:tableStyleId>
              </a:tblPr>
              <a:tblGrid>
                <a:gridCol w="452326">
                  <a:extLst>
                    <a:ext uri="{9D8B030D-6E8A-4147-A177-3AD203B41FA5}">
                      <a16:colId xmlns:a16="http://schemas.microsoft.com/office/drawing/2014/main" val="20000"/>
                    </a:ext>
                  </a:extLst>
                </a:gridCol>
                <a:gridCol w="2681094">
                  <a:extLst>
                    <a:ext uri="{9D8B030D-6E8A-4147-A177-3AD203B41FA5}">
                      <a16:colId xmlns:a16="http://schemas.microsoft.com/office/drawing/2014/main" val="20001"/>
                    </a:ext>
                  </a:extLst>
                </a:gridCol>
                <a:gridCol w="3386893">
                  <a:extLst>
                    <a:ext uri="{9D8B030D-6E8A-4147-A177-3AD203B41FA5}">
                      <a16:colId xmlns:a16="http://schemas.microsoft.com/office/drawing/2014/main" val="20002"/>
                    </a:ext>
                  </a:extLst>
                </a:gridCol>
                <a:gridCol w="1927462">
                  <a:extLst>
                    <a:ext uri="{9D8B030D-6E8A-4147-A177-3AD203B41FA5}">
                      <a16:colId xmlns:a16="http://schemas.microsoft.com/office/drawing/2014/main" val="20003"/>
                    </a:ext>
                  </a:extLst>
                </a:gridCol>
              </a:tblGrid>
              <a:tr h="920514">
                <a:tc>
                  <a:txBody>
                    <a:bodyPr/>
                    <a:lstStyle/>
                    <a:p>
                      <a:pPr marL="127000" algn="l">
                        <a:lnSpc>
                          <a:spcPts val="1200"/>
                        </a:lnSpc>
                        <a:spcAft>
                          <a:spcPts val="300"/>
                        </a:spcAft>
                      </a:pPr>
                      <a:r>
                        <a:rPr lang="ru-RU" sz="1200" spc="0" dirty="0">
                          <a:effectLst/>
                        </a:rPr>
                        <a:t>№</a:t>
                      </a:r>
                      <a:endParaRPr lang="ru-RU" sz="1700" dirty="0">
                        <a:effectLst/>
                      </a:endParaRPr>
                    </a:p>
                    <a:p>
                      <a:pPr marL="127000" algn="l">
                        <a:lnSpc>
                          <a:spcPts val="1200"/>
                        </a:lnSpc>
                        <a:spcBef>
                          <a:spcPts val="300"/>
                        </a:spcBef>
                        <a:spcAft>
                          <a:spcPts val="0"/>
                        </a:spcAft>
                      </a:pPr>
                      <a:r>
                        <a:rPr lang="ru-RU" sz="1200" spc="0" dirty="0">
                          <a:effectLst/>
                        </a:rPr>
                        <a:t>п/п</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320"/>
                        </a:lnSpc>
                        <a:spcAft>
                          <a:spcPts val="0"/>
                        </a:spcAft>
                      </a:pPr>
                      <a:r>
                        <a:rPr lang="ru-RU" sz="1200" spc="0" dirty="0">
                          <a:effectLst/>
                        </a:rPr>
                        <a:t>Наименование цифровой валюты</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5100" algn="ctr">
                        <a:lnSpc>
                          <a:spcPts val="1200"/>
                        </a:lnSpc>
                        <a:spcAft>
                          <a:spcPts val="0"/>
                        </a:spcAft>
                      </a:pPr>
                      <a:r>
                        <a:rPr lang="ru-RU" sz="1200" spc="0" dirty="0">
                          <a:effectLst/>
                        </a:rPr>
                        <a:t>Дата приобретения</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90500" algn="ctr">
                        <a:lnSpc>
                          <a:spcPts val="1200"/>
                        </a:lnSpc>
                        <a:spcAft>
                          <a:spcPts val="0"/>
                        </a:spcAft>
                      </a:pPr>
                      <a:r>
                        <a:rPr lang="ru-RU" sz="1200" spc="0" dirty="0">
                          <a:effectLst/>
                        </a:rPr>
                        <a:t>Общее количество</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6868">
                <a:tc>
                  <a:txBody>
                    <a:bodyPr/>
                    <a:lstStyle/>
                    <a:p>
                      <a:pPr marL="165100" algn="l">
                        <a:lnSpc>
                          <a:spcPts val="1200"/>
                        </a:lnSpc>
                        <a:spcAft>
                          <a:spcPts val="0"/>
                        </a:spcAft>
                      </a:pPr>
                      <a:r>
                        <a:rPr lang="ru-RU" sz="1200" spc="0" dirty="0">
                          <a:effectLst/>
                        </a:rPr>
                        <a:t>1</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ru-RU" sz="1200" spc="0" dirty="0">
                          <a:effectLst/>
                        </a:rPr>
                        <a:t>2</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ru-RU" sz="1200" spc="0" dirty="0">
                          <a:effectLst/>
                        </a:rPr>
                        <a:t>3</a:t>
                      </a:r>
                      <a:endParaRPr lang="ru-RU" sz="1700" dirty="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ru-RU" sz="1200" spc="0">
                          <a:effectLst/>
                        </a:rPr>
                        <a:t>4</a:t>
                      </a:r>
                      <a:endParaRPr lang="ru-RU" sz="1700">
                        <a:effectLst/>
                        <a:latin typeface="Calibri"/>
                        <a:ea typeface="Calibri"/>
                        <a:cs typeface="Calibri"/>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6524">
                <a:tc>
                  <a:txBody>
                    <a:bodyPr/>
                    <a:lstStyle/>
                    <a:p>
                      <a:pPr marL="165100" algn="l">
                        <a:lnSpc>
                          <a:spcPts val="1200"/>
                        </a:lnSpc>
                        <a:spcAft>
                          <a:spcPts val="0"/>
                        </a:spcAft>
                      </a:pPr>
                      <a:r>
                        <a:rPr lang="ru-RU" sz="1200" spc="0" dirty="0">
                          <a:effectLst/>
                        </a:rPr>
                        <a:t>1</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r>
                        <a:rPr lang="en-US" sz="1200" spc="0" dirty="0">
                          <a:effectLst/>
                        </a:rPr>
                        <a:t>Bitcoin</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ru-RU" sz="1200" spc="0" dirty="0">
                          <a:effectLst/>
                        </a:rPr>
                        <a:t>13.06</a:t>
                      </a:r>
                      <a:r>
                        <a:rPr lang="en-US" sz="1200" spc="0" dirty="0">
                          <a:effectLst/>
                        </a:rPr>
                        <a:t>.</a:t>
                      </a:r>
                      <a:r>
                        <a:rPr lang="ru-RU" sz="1200" spc="0" dirty="0">
                          <a:effectLst/>
                        </a:rPr>
                        <a:t>202</a:t>
                      </a:r>
                      <a:r>
                        <a:rPr lang="en-US" sz="1200" spc="0" dirty="0">
                          <a:effectLst/>
                        </a:rPr>
                        <a:t>2</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r>
                        <a:rPr lang="ru-RU" sz="1200" spc="0" dirty="0">
                          <a:effectLst/>
                        </a:rPr>
                        <a:t>0,01156018</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281">
                <a:tc>
                  <a:txBody>
                    <a:bodyPr/>
                    <a:lstStyle/>
                    <a:p>
                      <a:pPr marL="165100" algn="l">
                        <a:lnSpc>
                          <a:spcPts val="1200"/>
                        </a:lnSpc>
                        <a:spcAft>
                          <a:spcPts val="0"/>
                        </a:spcAft>
                      </a:pPr>
                      <a:r>
                        <a:rPr lang="ru-RU" sz="1200" spc="0">
                          <a:effectLst/>
                        </a:rPr>
                        <a:t>2</a:t>
                      </a:r>
                      <a:endParaRPr lang="ru-RU" sz="170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r>
                        <a:rPr lang="en-US" sz="1200" spc="0">
                          <a:effectLst/>
                        </a:rPr>
                        <a:t>Etheneum</a:t>
                      </a:r>
                      <a:endParaRPr lang="ru-RU" sz="170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ru-RU" sz="1200" spc="0" dirty="0">
                          <a:effectLst/>
                        </a:rPr>
                        <a:t>30.03</a:t>
                      </a:r>
                      <a:r>
                        <a:rPr lang="en-US" sz="1200" spc="0" dirty="0">
                          <a:effectLst/>
                        </a:rPr>
                        <a:t>.</a:t>
                      </a:r>
                      <a:r>
                        <a:rPr lang="ru-RU" sz="1200" spc="0" dirty="0">
                          <a:effectLst/>
                        </a:rPr>
                        <a:t>202</a:t>
                      </a:r>
                      <a:r>
                        <a:rPr lang="en-US" sz="1200" spc="0" dirty="0">
                          <a:effectLst/>
                        </a:rPr>
                        <a:t>4</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r>
                        <a:rPr lang="ru-RU" sz="1200" spc="0" dirty="0">
                          <a:effectLst/>
                        </a:rPr>
                        <a:t>152</a:t>
                      </a:r>
                      <a:endParaRPr lang="ru-RU" sz="1700" dirty="0">
                        <a:effectLst/>
                        <a:latin typeface="Calibri"/>
                        <a:ea typeface="Calibri"/>
                        <a:cs typeface="Calibri"/>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Прямоугольник 8"/>
          <p:cNvSpPr/>
          <p:nvPr/>
        </p:nvSpPr>
        <p:spPr>
          <a:xfrm>
            <a:off x="517586" y="938195"/>
            <a:ext cx="8497018" cy="830997"/>
          </a:xfrm>
          <a:prstGeom prst="rect">
            <a:avLst/>
          </a:prstGeom>
        </p:spPr>
        <p:txBody>
          <a:bodyPr wrap="square">
            <a:spAutoFit/>
          </a:bodyPr>
          <a:lstStyle/>
          <a:p>
            <a:pPr lvl="0" algn="just"/>
            <a:r>
              <a:rPr lang="ru-RU" sz="1600" b="1" dirty="0">
                <a:solidFill>
                  <a:srgbClr val="FF0000"/>
                </a:solidFill>
                <a:latin typeface="Arial" panose="020B0604020202020204" pitchFamily="34" charset="0"/>
                <a:ea typeface="Arial"/>
                <a:cs typeface="Arial" panose="020B0604020202020204" pitchFamily="34" charset="0"/>
                <a:sym typeface="Arial"/>
              </a:rPr>
              <a:t>Регулируется Федеральным закон от 31.07.2020 № 259-ФЗ  «О цифровых финансовых активах, цифровой валюте и о внесении изменений в отдельные законодательные акты Российской Федерации»</a:t>
            </a:r>
            <a:endParaRPr lang="ru-RU"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86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500" y="0"/>
            <a:ext cx="8884488" cy="830997"/>
          </a:xfrm>
          <a:prstGeom prst="rect">
            <a:avLst/>
          </a:prstGeom>
        </p:spPr>
        <p:txBody>
          <a:bodyPr wrap="square">
            <a:spAutoFit/>
          </a:bodyPr>
          <a:lstStyle/>
          <a:p>
            <a:pPr algn="ctr"/>
            <a:r>
              <a:rPr lang="ru-RU" sz="2400"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endParaRPr lang="ru-RU"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 y="830996"/>
            <a:ext cx="9073956" cy="424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78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574" y="-94891"/>
            <a:ext cx="8229600" cy="857250"/>
          </a:xfrm>
        </p:spPr>
        <p:txBody>
          <a:bodyPr>
            <a:noAutofit/>
          </a:bodyPr>
          <a:lstStyle/>
          <a:p>
            <a:r>
              <a:rPr lang="ru-RU" sz="24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t>ОБЯЗАТЕЛЬНОСТЬ ПРЕДСТАВЛЕНИЯ СВЕДЕНИЙ</a:t>
            </a:r>
            <a:endParaRPr lang="ru-RU" sz="2400" b="1" i="1" dirty="0">
              <a:latin typeface="Arial" panose="020B0604020202020204" pitchFamily="34" charset="0"/>
              <a:ea typeface="Liberation Serif" panose="02020603050405020304" pitchFamily="18" charset="0"/>
              <a:cs typeface="Arial" panose="020B0604020202020204" pitchFamily="34" charset="0"/>
            </a:endParaRPr>
          </a:p>
        </p:txBody>
      </p:sp>
      <p:sp>
        <p:nvSpPr>
          <p:cNvPr id="3" name="Объект 2"/>
          <p:cNvSpPr>
            <a:spLocks noGrp="1"/>
          </p:cNvSpPr>
          <p:nvPr>
            <p:ph idx="1"/>
          </p:nvPr>
        </p:nvSpPr>
        <p:spPr>
          <a:xfrm>
            <a:off x="86264" y="569344"/>
            <a:ext cx="8971472" cy="4295954"/>
          </a:xfrm>
          <a:solidFill>
            <a:schemeClr val="bg1">
              <a:lumMod val="95000"/>
            </a:schemeClr>
          </a:solidFill>
        </p:spPr>
        <p:txBody>
          <a:bodyPr>
            <a:normAutofit/>
          </a:bodyPr>
          <a:lstStyle/>
          <a:p>
            <a:pPr marL="0" lvl="0" indent="0" algn="just">
              <a:spcBef>
                <a:spcPts val="0"/>
              </a:spcBef>
              <a:buClr>
                <a:srgbClr val="000000"/>
              </a:buClr>
              <a:buNone/>
            </a:pPr>
            <a:r>
              <a:rPr lang="ru-RU" sz="2000" b="1" kern="0" dirty="0">
                <a:solidFill>
                  <a:srgbClr val="FF0000"/>
                </a:solidFill>
                <a:latin typeface="Arial" panose="020B0604020202020204" pitchFamily="34" charset="0"/>
                <a:ea typeface="Calibri"/>
                <a:cs typeface="Arial" panose="020B0604020202020204" pitchFamily="34" charset="0"/>
                <a:sym typeface="Arial"/>
              </a:rPr>
              <a:t>ВАЖНО!</a:t>
            </a:r>
          </a:p>
          <a:p>
            <a:pPr marL="285750" lvl="0" indent="-285750" algn="just">
              <a:spcBef>
                <a:spcPts val="0"/>
              </a:spcBef>
              <a:buClr>
                <a:srgbClr val="000000"/>
              </a:buClr>
              <a:buFont typeface="Wingdings" panose="05000000000000000000" pitchFamily="2" charset="2"/>
              <a:buChar char="ü"/>
            </a:pPr>
            <a:r>
              <a:rPr lang="ru-RU" sz="1800" b="1" dirty="0">
                <a:solidFill>
                  <a:srgbClr val="FF0000"/>
                </a:solidFill>
                <a:latin typeface="Arial" panose="020B0604020202020204" pitchFamily="34" charset="0"/>
                <a:ea typeface="Calibri"/>
                <a:cs typeface="Arial" panose="020B0604020202020204" pitchFamily="34" charset="0"/>
              </a:rPr>
              <a:t>Не освобождает от обязанности представить сведения - </a:t>
            </a:r>
            <a:r>
              <a:rPr lang="ru-RU" sz="1800" dirty="0">
                <a:solidFill>
                  <a:prstClr val="black"/>
                </a:solidFill>
                <a:latin typeface="Arial" panose="020B0604020202020204" pitchFamily="34" charset="0"/>
                <a:ea typeface="Calibri"/>
                <a:cs typeface="Arial" panose="020B0604020202020204" pitchFamily="34" charset="0"/>
              </a:rPr>
              <a:t>нахождение лица в отпуске (ежегодном оплачиваемом отпуске, отпуске без сохранения денежного содержания, отпуске по уходу за ребенком или другом предусмотренном законодательством отпуске), временная нетрудоспособность или иной период неисполнения должностных обязанностей.</a:t>
            </a:r>
          </a:p>
          <a:p>
            <a:pPr marL="0" lvl="0" indent="0" algn="just">
              <a:spcBef>
                <a:spcPts val="0"/>
              </a:spcBef>
              <a:buClr>
                <a:srgbClr val="000000"/>
              </a:buClr>
              <a:buNone/>
            </a:pPr>
            <a:endParaRPr lang="ru-RU" sz="1800" dirty="0">
              <a:solidFill>
                <a:prstClr val="black"/>
              </a:solidFill>
              <a:latin typeface="Arial" panose="020B0604020202020204" pitchFamily="34" charset="0"/>
              <a:ea typeface="Calibri"/>
              <a:cs typeface="Arial" panose="020B0604020202020204" pitchFamily="34" charset="0"/>
            </a:endParaRPr>
          </a:p>
          <a:p>
            <a:pPr marL="285750" lvl="0" indent="-285750" algn="just">
              <a:spcBef>
                <a:spcPts val="0"/>
              </a:spcBef>
              <a:buClr>
                <a:srgbClr val="000000"/>
              </a:buClr>
              <a:buSzPts val="1400"/>
              <a:buFont typeface="Wingdings" panose="05000000000000000000" pitchFamily="2" charset="2"/>
              <a:buChar char="ü"/>
            </a:pPr>
            <a:r>
              <a:rPr lang="ru-RU" sz="1800" dirty="0">
                <a:solidFill>
                  <a:prstClr val="black"/>
                </a:solidFill>
                <a:latin typeface="Arial" panose="020B0604020202020204" pitchFamily="34" charset="0"/>
                <a:ea typeface="Calibri"/>
                <a:cs typeface="Arial" panose="020B0604020202020204" pitchFamily="34" charset="0"/>
              </a:rPr>
              <a:t>При невозможности представить сведения лично рекомендуется направить их в орган местного самоуправления </a:t>
            </a:r>
            <a:r>
              <a:rPr lang="ru-RU" sz="1800" b="1" dirty="0">
                <a:solidFill>
                  <a:srgbClr val="FF0000"/>
                </a:solidFill>
                <a:latin typeface="Arial" panose="020B0604020202020204" pitchFamily="34" charset="0"/>
                <a:ea typeface="Calibri"/>
                <a:cs typeface="Arial" panose="020B0604020202020204" pitchFamily="34" charset="0"/>
              </a:rPr>
              <a:t>посредством почтовой связи.</a:t>
            </a:r>
            <a:r>
              <a:rPr lang="ru-RU" sz="1800" b="1" dirty="0">
                <a:solidFill>
                  <a:prstClr val="black"/>
                </a:solidFill>
                <a:latin typeface="Arial" panose="020B0604020202020204" pitchFamily="34" charset="0"/>
                <a:ea typeface="Calibri"/>
                <a:cs typeface="Arial" panose="020B0604020202020204" pitchFamily="34" charset="0"/>
              </a:rPr>
              <a:t> </a:t>
            </a:r>
            <a:r>
              <a:rPr lang="ru-RU" sz="1800" dirty="0">
                <a:solidFill>
                  <a:prstClr val="black"/>
                </a:solidFill>
                <a:latin typeface="Arial" panose="020B0604020202020204" pitchFamily="34" charset="0"/>
                <a:ea typeface="Calibri"/>
                <a:cs typeface="Arial" panose="020B0604020202020204" pitchFamily="34" charset="0"/>
              </a:rPr>
              <a:t>Сведения, направленные через организацию почтовой связи, считаются представленными в срок, если были сданы в организацию почтовой связи </a:t>
            </a:r>
            <a:r>
              <a:rPr lang="ru-RU" sz="1800" b="1" dirty="0">
                <a:solidFill>
                  <a:srgbClr val="FF0000"/>
                </a:solidFill>
                <a:latin typeface="Arial" panose="020B0604020202020204" pitchFamily="34" charset="0"/>
                <a:ea typeface="Calibri"/>
                <a:cs typeface="Arial" panose="020B0604020202020204" pitchFamily="34" charset="0"/>
              </a:rPr>
              <a:t>до 24 часов последнего дня срока, установленного для представления сведений (30 апреля).</a:t>
            </a:r>
          </a:p>
          <a:p>
            <a:pPr marL="0" lvl="0" indent="0" algn="just">
              <a:spcBef>
                <a:spcPts val="0"/>
              </a:spcBef>
              <a:buClr>
                <a:srgbClr val="000000"/>
              </a:buClr>
              <a:buSzPts val="1400"/>
              <a:buNone/>
            </a:pPr>
            <a:endParaRPr lang="ru-RU" sz="1800" b="1" dirty="0">
              <a:solidFill>
                <a:srgbClr val="FF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986404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1245C2-4F1E-4C71-8702-4E87198D8309}"/>
              </a:ext>
            </a:extLst>
          </p:cNvPr>
          <p:cNvPicPr>
            <a:picLocks noChangeAspect="1"/>
          </p:cNvPicPr>
          <p:nvPr/>
        </p:nvPicPr>
        <p:blipFill>
          <a:blip r:embed="rId2"/>
          <a:stretch>
            <a:fillRect/>
          </a:stretch>
        </p:blipFill>
        <p:spPr>
          <a:xfrm>
            <a:off x="95250" y="681454"/>
            <a:ext cx="8979738" cy="4395371"/>
          </a:xfrm>
          <a:prstGeom prst="rect">
            <a:avLst/>
          </a:prstGeom>
        </p:spPr>
      </p:pic>
      <p:sp>
        <p:nvSpPr>
          <p:cNvPr id="5" name="Прямоугольник 4"/>
          <p:cNvSpPr/>
          <p:nvPr/>
        </p:nvSpPr>
        <p:spPr>
          <a:xfrm>
            <a:off x="190500" y="0"/>
            <a:ext cx="8884488" cy="707886"/>
          </a:xfrm>
          <a:prstGeom prst="rect">
            <a:avLst/>
          </a:prstGeom>
        </p:spPr>
        <p:txBody>
          <a:bodyPr wrap="square">
            <a:spAutoFit/>
          </a:bodyPr>
          <a:lstStyle/>
          <a:p>
            <a:pPr algn="just"/>
            <a:r>
              <a:rPr lang="ru-RU" sz="2000" b="1" i="1" dirty="0" smtClean="0">
                <a:solidFill>
                  <a:prstClr val="black"/>
                </a:solidFill>
                <a:latin typeface="Arial" panose="020B0604020202020204" pitchFamily="34" charset="0"/>
                <a:ea typeface="+mj-ea"/>
                <a:cs typeface="Arial" panose="020B0604020202020204" pitchFamily="34" charset="0"/>
              </a:rPr>
              <a:t>Сведения </a:t>
            </a:r>
            <a:r>
              <a:rPr lang="ru-RU" sz="2000" b="1" i="1" dirty="0">
                <a:solidFill>
                  <a:prstClr val="black"/>
                </a:solidFill>
                <a:latin typeface="Arial" panose="020B0604020202020204" pitchFamily="34" charset="0"/>
                <a:ea typeface="+mj-ea"/>
                <a:cs typeface="Arial" panose="020B0604020202020204" pitchFamily="34" charset="0"/>
              </a:rPr>
              <a:t>о счетах в банках и иных кредитных </a:t>
            </a:r>
            <a:r>
              <a:rPr lang="ru-RU" sz="2000" b="1" i="1" dirty="0" smtClean="0">
                <a:solidFill>
                  <a:prstClr val="black"/>
                </a:solidFill>
                <a:latin typeface="Arial" panose="020B0604020202020204" pitchFamily="34" charset="0"/>
                <a:ea typeface="+mj-ea"/>
                <a:cs typeface="Arial" panose="020B0604020202020204" pitchFamily="34" charset="0"/>
              </a:rPr>
              <a:t>организациях в личном кабинете налогоплательщика</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61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500" y="0"/>
            <a:ext cx="8884488" cy="830997"/>
          </a:xfrm>
          <a:prstGeom prst="rect">
            <a:avLst/>
          </a:prstGeom>
        </p:spPr>
        <p:txBody>
          <a:bodyPr wrap="square">
            <a:spAutoFit/>
          </a:bodyPr>
          <a:lstStyle/>
          <a:p>
            <a:pPr algn="ctr"/>
            <a:r>
              <a:rPr lang="ru-RU" sz="2400"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endParaRPr lang="ru-RU" sz="2400" dirty="0">
              <a:latin typeface="Arial" panose="020B0604020202020204" pitchFamily="34" charset="0"/>
              <a:cs typeface="Arial" panose="020B0604020202020204" pitchFamily="34" charset="0"/>
            </a:endParaRPr>
          </a:p>
        </p:txBody>
      </p:sp>
      <p:sp>
        <p:nvSpPr>
          <p:cNvPr id="9" name="Google Shape;205;p18"/>
          <p:cNvSpPr/>
          <p:nvPr/>
        </p:nvSpPr>
        <p:spPr>
          <a:xfrm>
            <a:off x="190501" y="1052623"/>
            <a:ext cx="8686800" cy="3785611"/>
          </a:xfrm>
          <a:prstGeom prst="rect">
            <a:avLst/>
          </a:prstGeom>
          <a:solidFill>
            <a:schemeClr val="bg1"/>
          </a:solidFill>
          <a:ln>
            <a:noFill/>
          </a:ln>
        </p:spPr>
        <p:txBody>
          <a:bodyPr spcFirstLastPara="1" wrap="square" lIns="91425" tIns="45700" rIns="91425" bIns="45700" anchor="t" anchorCtr="0">
            <a:spAutoFit/>
          </a:bodyPr>
          <a:lstStyle/>
          <a:p>
            <a:pPr algn="just"/>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Указывать </a:t>
            </a:r>
            <a:r>
              <a:rPr lang="ru-RU" sz="1600" dirty="0">
                <a:solidFill>
                  <a:schemeClr val="dk1"/>
                </a:solidFill>
                <a:latin typeface="Arial" panose="020B0604020202020204" pitchFamily="34" charset="0"/>
                <a:ea typeface="Arial"/>
                <a:cs typeface="Arial" panose="020B0604020202020204" pitchFamily="34" charset="0"/>
                <a:sym typeface="Arial"/>
              </a:rPr>
              <a:t>сведения обо всех счетах, открытых в банках и иных кредитных организациях по состоянию    </a:t>
            </a:r>
            <a:r>
              <a:rPr lang="ru-RU" sz="1600" b="1" dirty="0">
                <a:solidFill>
                  <a:srgbClr val="FF0000"/>
                </a:solidFill>
                <a:latin typeface="Arial" panose="020B0604020202020204" pitchFamily="34" charset="0"/>
                <a:ea typeface="Arial"/>
                <a:cs typeface="Arial" panose="020B0604020202020204" pitchFamily="34" charset="0"/>
                <a:sym typeface="Arial"/>
              </a:rPr>
              <a:t>на отчетную дату – 31.12.202</a:t>
            </a:r>
            <a:r>
              <a:rPr lang="en-US" sz="1600" b="1" dirty="0">
                <a:solidFill>
                  <a:srgbClr val="FF0000"/>
                </a:solidFill>
                <a:latin typeface="Arial" panose="020B0604020202020204" pitchFamily="34" charset="0"/>
                <a:ea typeface="Arial"/>
                <a:cs typeface="Arial" panose="020B0604020202020204" pitchFamily="34" charset="0"/>
                <a:sym typeface="Arial"/>
              </a:rPr>
              <a:t>4</a:t>
            </a:r>
            <a:r>
              <a:rPr lang="ru-RU" sz="1600" b="1" dirty="0">
                <a:solidFill>
                  <a:srgbClr val="FF0000"/>
                </a:solidFill>
                <a:latin typeface="Arial" panose="020B0604020202020204" pitchFamily="34" charset="0"/>
                <a:ea typeface="Arial"/>
                <a:cs typeface="Arial" panose="020B0604020202020204" pitchFamily="34" charset="0"/>
                <a:sym typeface="Arial"/>
              </a:rPr>
              <a:t> г.  </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по форме </a:t>
            </a:r>
            <a:r>
              <a:rPr lang="ru-RU" sz="1600" b="1" i="1" u="none" strike="noStrike" cap="none" dirty="0">
                <a:solidFill>
                  <a:srgbClr val="FF0000"/>
                </a:solidFill>
                <a:latin typeface="Arial" panose="020B0604020202020204" pitchFamily="34" charset="0"/>
                <a:ea typeface="Arial"/>
                <a:cs typeface="Arial" panose="020B0604020202020204" pitchFamily="34" charset="0"/>
                <a:sym typeface="Arial"/>
              </a:rPr>
              <a:t>N 5798-У, </a:t>
            </a:r>
            <a:r>
              <a:rPr lang="ru-RU" sz="1600" u="none" strike="noStrike" cap="none" dirty="0">
                <a:solidFill>
                  <a:schemeClr val="dk1"/>
                </a:solidFill>
                <a:latin typeface="Arial" panose="020B0604020202020204" pitchFamily="34" charset="0"/>
                <a:ea typeface="Arial"/>
                <a:cs typeface="Arial" panose="020B0604020202020204" pitchFamily="34" charset="0"/>
                <a:sym typeface="Arial"/>
              </a:rPr>
              <a:t>для счета </a:t>
            </a:r>
            <a:r>
              <a:rPr lang="ru-RU" sz="1600" u="sng" strike="noStrike" cap="none" dirty="0">
                <a:solidFill>
                  <a:schemeClr val="dk1"/>
                </a:solidFill>
                <a:latin typeface="Arial" panose="020B0604020202020204" pitchFamily="34" charset="0"/>
                <a:ea typeface="Arial"/>
                <a:cs typeface="Arial" panose="020B0604020202020204" pitchFamily="34" charset="0"/>
                <a:sym typeface="Arial"/>
              </a:rPr>
              <a:t>цифрового рубля </a:t>
            </a:r>
            <a:r>
              <a:rPr lang="ru-RU" sz="1600" u="none" strike="noStrike" cap="none" dirty="0">
                <a:solidFill>
                  <a:schemeClr val="dk1"/>
                </a:solidFill>
                <a:latin typeface="Arial" panose="020B0604020202020204" pitchFamily="34" charset="0"/>
                <a:ea typeface="Arial"/>
                <a:cs typeface="Arial" panose="020B0604020202020204" pitchFamily="34" charset="0"/>
                <a:sym typeface="Arial"/>
              </a:rPr>
              <a:t>информацию получать у Банка России</a:t>
            </a:r>
            <a:endParaRPr lang="ru-RU" sz="1600" dirty="0">
              <a:solidFill>
                <a:schemeClr val="dk1"/>
              </a:solidFill>
              <a:latin typeface="Arial" panose="020B0604020202020204" pitchFamily="34" charset="0"/>
              <a:ea typeface="Arial"/>
              <a:cs typeface="Arial" panose="020B0604020202020204" pitchFamily="34" charset="0"/>
              <a:sym typeface="Arial"/>
            </a:endParaRPr>
          </a:p>
          <a:p>
            <a:pPr lvl="0" algn="just"/>
            <a:endParaRPr lang="ru-RU" sz="1600" b="1" dirty="0">
              <a:solidFill>
                <a:schemeClr val="dk1"/>
              </a:solidFill>
              <a:latin typeface="Arial" panose="020B0604020202020204" pitchFamily="34" charset="0"/>
              <a:ea typeface="Arial"/>
              <a:cs typeface="Arial" panose="020B0604020202020204" pitchFamily="34" charset="0"/>
              <a:sym typeface="Arial"/>
            </a:endParaRPr>
          </a:p>
          <a:p>
            <a:pPr lvl="0" algn="just"/>
            <a:r>
              <a:rPr lang="ru-RU" sz="1600" b="1" i="1" dirty="0">
                <a:solidFill>
                  <a:schemeClr val="dk1"/>
                </a:solidFill>
                <a:latin typeface="Arial" panose="020B0604020202020204" pitchFamily="34" charset="0"/>
                <a:ea typeface="Arial"/>
                <a:cs typeface="Arial" panose="020B0604020202020204" pitchFamily="34" charset="0"/>
                <a:sym typeface="Arial"/>
              </a:rPr>
              <a:t>Указываются:</a:t>
            </a:r>
            <a:endParaRPr sz="1600" b="1" i="1"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0" algn="just" rtl="0">
              <a:lnSpc>
                <a:spcPct val="100000"/>
              </a:lnSpc>
              <a:spcBef>
                <a:spcPts val="0"/>
              </a:spcBef>
              <a:spcAft>
                <a:spcPts val="0"/>
              </a:spcAft>
              <a:buClr>
                <a:srgbClr val="000000"/>
              </a:buClr>
              <a:buSzPts val="1300"/>
            </a:pPr>
            <a:r>
              <a:rPr lang="en-US" sz="1600" dirty="0">
                <a:solidFill>
                  <a:schemeClr val="dk1"/>
                </a:solidFill>
                <a:latin typeface="Arial" panose="020B0604020202020204" pitchFamily="34" charset="0"/>
                <a:ea typeface="Arial"/>
                <a:cs typeface="Arial" panose="020B0604020202020204" pitchFamily="34" charset="0"/>
                <a:sym typeface="Arial"/>
              </a:rPr>
              <a:t>1) c</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чета с нулевым остатком по состоянию на </a:t>
            </a:r>
            <a:r>
              <a:rPr lang="ru-RU" sz="1600" b="0" i="0" u="none" strike="noStrike" cap="none" dirty="0">
                <a:solidFill>
                  <a:srgbClr val="FF0000"/>
                </a:solidFill>
                <a:latin typeface="Arial" panose="020B0604020202020204" pitchFamily="34" charset="0"/>
                <a:ea typeface="Arial"/>
                <a:cs typeface="Arial" panose="020B0604020202020204" pitchFamily="34" charset="0"/>
                <a:sym typeface="Arial"/>
              </a:rPr>
              <a:t>31.12.202</a:t>
            </a:r>
            <a:r>
              <a:rPr lang="en-US" sz="1600" dirty="0">
                <a:solidFill>
                  <a:srgbClr val="FF0000"/>
                </a:solidFill>
                <a:latin typeface="Arial" panose="020B0604020202020204" pitchFamily="34" charset="0"/>
                <a:ea typeface="Arial"/>
                <a:cs typeface="Arial" panose="020B0604020202020204" pitchFamily="34" charset="0"/>
                <a:sym typeface="Arial"/>
              </a:rPr>
              <a:t>4</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ru-RU" sz="1600" b="0" i="0" u="none" strike="noStrike" cap="none" dirty="0">
                <a:solidFill>
                  <a:srgbClr val="FF0000"/>
                </a:solidFill>
                <a:latin typeface="Arial" panose="020B0604020202020204" pitchFamily="34" charset="0"/>
                <a:ea typeface="Arial"/>
                <a:cs typeface="Arial" panose="020B0604020202020204" pitchFamily="34" charset="0"/>
                <a:sym typeface="Arial"/>
              </a:rPr>
              <a:t>г.</a:t>
            </a:r>
            <a:endParaRPr sz="1600" dirty="0">
              <a:solidFill>
                <a:srgbClr val="FF0000"/>
              </a:solidFill>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en-US" sz="1600" b="0" i="0" u="none" strike="noStrike" cap="none" dirty="0">
                <a:solidFill>
                  <a:schemeClr val="dk1"/>
                </a:solidFill>
                <a:latin typeface="Arial" panose="020B0604020202020204" pitchFamily="34" charset="0"/>
                <a:ea typeface="Arial"/>
                <a:cs typeface="Arial" panose="020B0604020202020204" pitchFamily="34" charset="0"/>
                <a:sym typeface="Arial"/>
              </a:rPr>
              <a:t>2) </a:t>
            </a:r>
            <a:r>
              <a:rPr lang="en-US" sz="1600" dirty="0">
                <a:solidFill>
                  <a:schemeClr val="dk1"/>
                </a:solidFill>
                <a:latin typeface="Arial" panose="020B0604020202020204" pitchFamily="34" charset="0"/>
                <a:ea typeface="Arial"/>
                <a:cs typeface="Arial" panose="020B0604020202020204" pitchFamily="34" charset="0"/>
                <a:sym typeface="Arial"/>
              </a:rPr>
              <a:t>c</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чета, совершение операций по которым осуществляется с использование расчетных (дебетовых, кредитных, социальных) платежных карт</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en-US" sz="1600" b="0" i="0" u="none" strike="noStrike" cap="none" dirty="0">
                <a:solidFill>
                  <a:schemeClr val="dk1"/>
                </a:solidFill>
                <a:latin typeface="Arial" panose="020B0604020202020204" pitchFamily="34" charset="0"/>
                <a:ea typeface="Arial"/>
                <a:cs typeface="Arial" panose="020B0604020202020204" pitchFamily="34" charset="0"/>
                <a:sym typeface="Arial"/>
              </a:rPr>
              <a:t>3) </a:t>
            </a:r>
            <a:r>
              <a:rPr lang="en-US" sz="1600" dirty="0">
                <a:solidFill>
                  <a:schemeClr val="dk1"/>
                </a:solidFill>
                <a:latin typeface="Arial" panose="020B0604020202020204" pitchFamily="34" charset="0"/>
                <a:ea typeface="Arial"/>
                <a:cs typeface="Arial" panose="020B0604020202020204" pitchFamily="34" charset="0"/>
                <a:sym typeface="Arial"/>
              </a:rPr>
              <a:t>c</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чета (вклады) за пределами РФ</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en-US" sz="1600" dirty="0">
                <a:solidFill>
                  <a:schemeClr val="dk1"/>
                </a:solidFill>
                <a:latin typeface="Arial" panose="020B0604020202020204" pitchFamily="34" charset="0"/>
                <a:ea typeface="Arial"/>
                <a:cs typeface="Arial" panose="020B0604020202020204" pitchFamily="34" charset="0"/>
                <a:sym typeface="Arial"/>
              </a:rPr>
              <a:t>4) c</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чета, открытые для погашения кредита</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en-US" sz="1600" dirty="0">
                <a:solidFill>
                  <a:schemeClr val="dk1"/>
                </a:solidFill>
                <a:latin typeface="Arial" panose="020B0604020202020204" pitchFamily="34" charset="0"/>
                <a:ea typeface="Arial"/>
                <a:cs typeface="Arial" panose="020B0604020202020204" pitchFamily="34" charset="0"/>
                <a:sym typeface="Arial"/>
              </a:rPr>
              <a:t>5) </a:t>
            </a:r>
            <a:r>
              <a:rPr lang="ru-RU" sz="1600" dirty="0">
                <a:solidFill>
                  <a:schemeClr val="dk1"/>
                </a:solidFill>
                <a:latin typeface="Arial" panose="020B0604020202020204" pitchFamily="34" charset="0"/>
                <a:ea typeface="Arial"/>
                <a:cs typeface="Arial" panose="020B0604020202020204" pitchFamily="34" charset="0"/>
                <a:sym typeface="Arial"/>
              </a:rPr>
              <a:t>в</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клады (счета) в драгоценных металлах</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ru-RU" sz="1600" dirty="0">
                <a:solidFill>
                  <a:schemeClr val="dk1"/>
                </a:solidFill>
                <a:latin typeface="Arial" panose="020B0604020202020204" pitchFamily="34" charset="0"/>
                <a:ea typeface="Arial"/>
                <a:cs typeface="Arial" panose="020B0604020202020204" pitchFamily="34" charset="0"/>
                <a:sym typeface="Arial"/>
              </a:rPr>
              <a:t>6) с</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чета ИП</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ru-RU" sz="1600" dirty="0">
                <a:solidFill>
                  <a:schemeClr val="dk1"/>
                </a:solidFill>
                <a:latin typeface="Arial" panose="020B0604020202020204" pitchFamily="34" charset="0"/>
                <a:ea typeface="Arial"/>
                <a:cs typeface="Arial" panose="020B0604020202020204" pitchFamily="34" charset="0"/>
                <a:sym typeface="Arial"/>
              </a:rPr>
              <a:t>7) н</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оминальный счет</a:t>
            </a:r>
            <a:endParaRPr sz="1600" dirty="0">
              <a:latin typeface="Arial" panose="020B0604020202020204" pitchFamily="34" charset="0"/>
              <a:cs typeface="Arial" panose="020B0604020202020204" pitchFamily="34" charset="0"/>
            </a:endParaRPr>
          </a:p>
          <a:p>
            <a:pPr marR="0" lvl="0" algn="just" rtl="0">
              <a:lnSpc>
                <a:spcPct val="100000"/>
              </a:lnSpc>
              <a:spcBef>
                <a:spcPts val="0"/>
              </a:spcBef>
              <a:spcAft>
                <a:spcPts val="0"/>
              </a:spcAft>
              <a:buClr>
                <a:srgbClr val="000000"/>
              </a:buClr>
              <a:buSzPts val="1300"/>
            </a:pPr>
            <a:r>
              <a:rPr lang="ru-RU" sz="1600" dirty="0">
                <a:solidFill>
                  <a:schemeClr val="dk1"/>
                </a:solidFill>
                <a:latin typeface="Arial" panose="020B0604020202020204" pitchFamily="34" charset="0"/>
                <a:ea typeface="Arial"/>
                <a:cs typeface="Arial" panose="020B0604020202020204" pitchFamily="34" charset="0"/>
                <a:sym typeface="Arial"/>
              </a:rPr>
              <a:t>8) с</a:t>
            </a:r>
            <a:r>
              <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rPr>
              <a:t>чет </a:t>
            </a:r>
            <a:r>
              <a:rPr lang="ru-RU" sz="1600" b="0" i="0" u="none" strike="noStrike" cap="none" dirty="0" err="1">
                <a:solidFill>
                  <a:schemeClr val="dk1"/>
                </a:solidFill>
                <a:latin typeface="Arial" panose="020B0604020202020204" pitchFamily="34" charset="0"/>
                <a:ea typeface="Arial"/>
                <a:cs typeface="Arial" panose="020B0604020202020204" pitchFamily="34" charset="0"/>
                <a:sym typeface="Arial"/>
              </a:rPr>
              <a:t>эскроу</a:t>
            </a:r>
            <a:endParaRPr lang="ru-RU"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R="0" lvl="0" algn="just" rtl="0">
              <a:lnSpc>
                <a:spcPct val="100000"/>
              </a:lnSpc>
              <a:spcBef>
                <a:spcPts val="0"/>
              </a:spcBef>
              <a:spcAft>
                <a:spcPts val="0"/>
              </a:spcAft>
              <a:buClr>
                <a:srgbClr val="000000"/>
              </a:buClr>
              <a:buSzPts val="1300"/>
            </a:pPr>
            <a:r>
              <a:rPr lang="ru-RU" sz="1600" dirty="0">
                <a:solidFill>
                  <a:schemeClr val="dk1"/>
                </a:solidFill>
                <a:latin typeface="Arial" panose="020B0604020202020204" pitchFamily="34" charset="0"/>
                <a:ea typeface="Arial"/>
                <a:cs typeface="Arial" panose="020B0604020202020204" pitchFamily="34" charset="0"/>
                <a:sym typeface="Arial"/>
              </a:rPr>
              <a:t>9) счет цифрового рубля</a:t>
            </a: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81753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413" y="417364"/>
            <a:ext cx="2110593" cy="414931"/>
          </a:xfrm>
        </p:spPr>
        <p:txBody>
          <a:bodyPr>
            <a:noAutofit/>
          </a:bodyPr>
          <a:lstStyle/>
          <a:p>
            <a:pPr algn="l"/>
            <a:r>
              <a:rPr lang="ru-RU" sz="2400" b="1" dirty="0">
                <a:solidFill>
                  <a:srgbClr val="FF0000"/>
                </a:solidFill>
                <a:latin typeface="Arial" panose="020B0604020202020204" pitchFamily="34" charset="0"/>
                <a:cs typeface="Arial" panose="020B0604020202020204" pitchFamily="34" charset="0"/>
              </a:rPr>
              <a:t>ВАЖНО!</a:t>
            </a:r>
          </a:p>
        </p:txBody>
      </p:sp>
      <p:sp>
        <p:nvSpPr>
          <p:cNvPr id="5" name="Прямоугольник 4"/>
          <p:cNvSpPr/>
          <p:nvPr/>
        </p:nvSpPr>
        <p:spPr>
          <a:xfrm>
            <a:off x="217278" y="42372"/>
            <a:ext cx="8884488" cy="1846659"/>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a:p>
            <a:pPr algn="ctr"/>
            <a:endParaRPr lang="ru-RU" sz="2400" dirty="0" smtClean="0">
              <a:latin typeface="Arial" panose="020B0604020202020204" pitchFamily="34" charset="0"/>
              <a:cs typeface="Arial" panose="020B0604020202020204" pitchFamily="34" charset="0"/>
            </a:endParaRPr>
          </a:p>
          <a:p>
            <a:pPr algn="ctr"/>
            <a:endParaRPr lang="ru-RU" sz="2400" dirty="0">
              <a:latin typeface="Arial" panose="020B0604020202020204" pitchFamily="34" charset="0"/>
              <a:cs typeface="Arial" panose="020B0604020202020204" pitchFamily="34" charset="0"/>
            </a:endParaRPr>
          </a:p>
          <a:p>
            <a:pPr algn="ctr"/>
            <a:endParaRPr lang="ru-RU" sz="2400" dirty="0" smtClean="0">
              <a:latin typeface="Arial" panose="020B0604020202020204" pitchFamily="34" charset="0"/>
              <a:cs typeface="Arial" panose="020B0604020202020204" pitchFamily="34" charset="0"/>
            </a:endParaRPr>
          </a:p>
          <a:p>
            <a:pPr algn="ctr"/>
            <a:endParaRPr lang="ru-RU" sz="2400" dirty="0">
              <a:latin typeface="Arial" panose="020B0604020202020204" pitchFamily="34" charset="0"/>
              <a:cs typeface="Arial" panose="020B0604020202020204" pitchFamily="34" charset="0"/>
            </a:endParaRP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20771" y="965701"/>
            <a:ext cx="8885006" cy="3970277"/>
          </a:xfrm>
          <a:prstGeom prst="rect">
            <a:avLst/>
          </a:prstGeom>
          <a:solidFill>
            <a:schemeClr val="bg1"/>
          </a:solidFill>
          <a:ln>
            <a:noFill/>
          </a:ln>
        </p:spPr>
        <p:txBody>
          <a:bodyPr spcFirstLastPara="1" wrap="square" lIns="91425" tIns="45700" rIns="91425" bIns="45700" anchor="t" anchorCtr="0">
            <a:spAutoFit/>
          </a:bodyPr>
          <a:lstStyle/>
          <a:p>
            <a:pPr marL="171450" lvl="0" indent="-171450" algn="just">
              <a:buFont typeface="Wingdings" panose="05000000000000000000" pitchFamily="2" charset="2"/>
              <a:buChar char="Ø"/>
            </a:pPr>
            <a:r>
              <a:rPr lang="ru-RU" sz="1200" dirty="0" smtClean="0">
                <a:solidFill>
                  <a:prstClr val="black"/>
                </a:solidFill>
                <a:latin typeface="Arial" panose="020B0604020202020204" pitchFamily="34" charset="0"/>
                <a:ea typeface="Arial"/>
                <a:cs typeface="Arial" panose="020B0604020202020204" pitchFamily="34" charset="0"/>
                <a:sym typeface="Arial"/>
              </a:rPr>
              <a:t>Указывать </a:t>
            </a:r>
            <a:r>
              <a:rPr lang="ru-RU" sz="1200" dirty="0">
                <a:solidFill>
                  <a:prstClr val="black"/>
                </a:solidFill>
                <a:latin typeface="Arial" panose="020B0604020202020204" pitchFamily="34" charset="0"/>
                <a:ea typeface="Arial"/>
                <a:cs typeface="Arial" panose="020B0604020202020204" pitchFamily="34" charset="0"/>
                <a:sym typeface="Arial"/>
              </a:rPr>
              <a:t>сведения обо всех счетах, открытых в банках и иных кредитных организациях по состоянию    </a:t>
            </a:r>
            <a:r>
              <a:rPr lang="ru-RU" sz="1200" b="1" dirty="0">
                <a:solidFill>
                  <a:srgbClr val="FF0000"/>
                </a:solidFill>
                <a:latin typeface="Arial" panose="020B0604020202020204" pitchFamily="34" charset="0"/>
                <a:ea typeface="Arial"/>
                <a:cs typeface="Arial" panose="020B0604020202020204" pitchFamily="34" charset="0"/>
                <a:sym typeface="Arial"/>
              </a:rPr>
              <a:t>на отчетную дату – 31.12.202</a:t>
            </a:r>
            <a:r>
              <a:rPr lang="en-US" sz="1200" b="1" dirty="0">
                <a:solidFill>
                  <a:srgbClr val="FF0000"/>
                </a:solidFill>
                <a:latin typeface="Arial" panose="020B0604020202020204" pitchFamily="34" charset="0"/>
                <a:ea typeface="Arial"/>
                <a:cs typeface="Arial" panose="020B0604020202020204" pitchFamily="34" charset="0"/>
                <a:sym typeface="Arial"/>
              </a:rPr>
              <a:t>4</a:t>
            </a:r>
            <a:r>
              <a:rPr lang="ru-RU" sz="1200" b="1" dirty="0">
                <a:solidFill>
                  <a:srgbClr val="FF0000"/>
                </a:solidFill>
                <a:latin typeface="Arial" panose="020B0604020202020204" pitchFamily="34" charset="0"/>
                <a:ea typeface="Arial"/>
                <a:cs typeface="Arial" panose="020B0604020202020204" pitchFamily="34" charset="0"/>
                <a:sym typeface="Arial"/>
              </a:rPr>
              <a:t> г.  </a:t>
            </a:r>
            <a:r>
              <a:rPr lang="ru-RU" sz="1200" dirty="0">
                <a:solidFill>
                  <a:prstClr val="black"/>
                </a:solidFill>
                <a:latin typeface="Arial" panose="020B0604020202020204" pitchFamily="34" charset="0"/>
                <a:ea typeface="Arial"/>
                <a:cs typeface="Arial" panose="020B0604020202020204" pitchFamily="34" charset="0"/>
                <a:sym typeface="Arial"/>
              </a:rPr>
              <a:t>по форме </a:t>
            </a:r>
            <a:r>
              <a:rPr lang="ru-RU" sz="1200" b="1" i="1" dirty="0">
                <a:solidFill>
                  <a:srgbClr val="FF0000"/>
                </a:solidFill>
                <a:latin typeface="Arial" panose="020B0604020202020204" pitchFamily="34" charset="0"/>
                <a:ea typeface="Arial"/>
                <a:cs typeface="Arial" panose="020B0604020202020204" pitchFamily="34" charset="0"/>
                <a:sym typeface="Arial"/>
              </a:rPr>
              <a:t>N 5798-У, </a:t>
            </a:r>
            <a:r>
              <a:rPr lang="ru-RU" sz="1200" dirty="0">
                <a:solidFill>
                  <a:prstClr val="black"/>
                </a:solidFill>
                <a:latin typeface="Arial" panose="020B0604020202020204" pitchFamily="34" charset="0"/>
                <a:ea typeface="Arial"/>
                <a:cs typeface="Arial" panose="020B0604020202020204" pitchFamily="34" charset="0"/>
                <a:sym typeface="Arial"/>
              </a:rPr>
              <a:t>для счета </a:t>
            </a:r>
            <a:r>
              <a:rPr lang="ru-RU" sz="1200" u="sng" dirty="0">
                <a:solidFill>
                  <a:prstClr val="black"/>
                </a:solidFill>
                <a:latin typeface="Arial" panose="020B0604020202020204" pitchFamily="34" charset="0"/>
                <a:ea typeface="Arial"/>
                <a:cs typeface="Arial" panose="020B0604020202020204" pitchFamily="34" charset="0"/>
                <a:sym typeface="Arial"/>
              </a:rPr>
              <a:t>цифрового рубля </a:t>
            </a:r>
            <a:r>
              <a:rPr lang="ru-RU" sz="1200" dirty="0">
                <a:solidFill>
                  <a:prstClr val="black"/>
                </a:solidFill>
                <a:latin typeface="Arial" panose="020B0604020202020204" pitchFamily="34" charset="0"/>
                <a:ea typeface="Arial"/>
                <a:cs typeface="Arial" panose="020B0604020202020204" pitchFamily="34" charset="0"/>
                <a:sym typeface="Arial"/>
              </a:rPr>
              <a:t>информацию получать у Банка </a:t>
            </a:r>
            <a:r>
              <a:rPr lang="ru-RU" sz="1200" dirty="0" smtClean="0">
                <a:solidFill>
                  <a:prstClr val="black"/>
                </a:solidFill>
                <a:latin typeface="Arial" panose="020B0604020202020204" pitchFamily="34" charset="0"/>
                <a:ea typeface="Arial"/>
                <a:cs typeface="Arial" panose="020B0604020202020204" pitchFamily="34" charset="0"/>
                <a:sym typeface="Arial"/>
              </a:rPr>
              <a:t>России</a:t>
            </a:r>
          </a:p>
          <a:p>
            <a:pPr lvl="0" algn="just"/>
            <a:endParaRPr lang="ru-RU" sz="1200" dirty="0" smtClean="0">
              <a:solidFill>
                <a:prstClr val="black"/>
              </a:solidFill>
              <a:latin typeface="Arial" panose="020B0604020202020204" pitchFamily="34" charset="0"/>
              <a:ea typeface="Arial"/>
              <a:cs typeface="Arial" panose="020B0604020202020204" pitchFamily="34" charset="0"/>
              <a:sym typeface="Arial"/>
            </a:endParaRPr>
          </a:p>
          <a:p>
            <a:pPr marL="171450" lvl="0" indent="-171450" algn="just">
              <a:buClr>
                <a:srgbClr val="000000"/>
              </a:buClr>
              <a:buSzPts val="1300"/>
              <a:buFont typeface="Wingdings" panose="05000000000000000000" pitchFamily="2" charset="2"/>
              <a:buChar char="Ø"/>
            </a:pPr>
            <a:r>
              <a:rPr lang="ru-RU" sz="1200" dirty="0" smtClean="0">
                <a:solidFill>
                  <a:prstClr val="black"/>
                </a:solidFill>
                <a:latin typeface="Arial" panose="020B0604020202020204" pitchFamily="34" charset="0"/>
                <a:ea typeface="Arial"/>
                <a:cs typeface="Arial" panose="020B0604020202020204" pitchFamily="34" charset="0"/>
              </a:rPr>
              <a:t>Информация о счетах, </a:t>
            </a:r>
            <a:r>
              <a:rPr lang="ru-RU" sz="1200" b="1" dirty="0" smtClean="0">
                <a:solidFill>
                  <a:srgbClr val="FF0000"/>
                </a:solidFill>
                <a:latin typeface="Arial" panose="020B0604020202020204" pitchFamily="34" charset="0"/>
                <a:ea typeface="Arial"/>
                <a:cs typeface="Arial" panose="020B0604020202020204" pitchFamily="34" charset="0"/>
              </a:rPr>
              <a:t>закрытых по состоянию на 31.12.202</a:t>
            </a:r>
            <a:r>
              <a:rPr lang="en-US" sz="1200" b="1" dirty="0" smtClean="0">
                <a:solidFill>
                  <a:srgbClr val="FF0000"/>
                </a:solidFill>
                <a:latin typeface="Arial" panose="020B0604020202020204" pitchFamily="34" charset="0"/>
                <a:ea typeface="Arial"/>
                <a:cs typeface="Arial" panose="020B0604020202020204" pitchFamily="34" charset="0"/>
              </a:rPr>
              <a:t>4</a:t>
            </a:r>
            <a:r>
              <a:rPr lang="ru-RU" sz="1200" b="1" dirty="0" smtClean="0">
                <a:solidFill>
                  <a:srgbClr val="FF0000"/>
                </a:solidFill>
                <a:latin typeface="Arial" panose="020B0604020202020204" pitchFamily="34" charset="0"/>
                <a:ea typeface="Arial"/>
                <a:cs typeface="Arial" panose="020B0604020202020204" pitchFamily="34" charset="0"/>
              </a:rPr>
              <a:t> г., </a:t>
            </a:r>
            <a:r>
              <a:rPr lang="ru-RU" sz="1200" dirty="0" smtClean="0">
                <a:solidFill>
                  <a:prstClr val="black"/>
                </a:solidFill>
                <a:latin typeface="Arial" panose="020B0604020202020204" pitchFamily="34" charset="0"/>
                <a:ea typeface="Arial"/>
                <a:cs typeface="Arial" panose="020B0604020202020204" pitchFamily="34" charset="0"/>
              </a:rPr>
              <a:t>не подлежат отражению</a:t>
            </a:r>
          </a:p>
          <a:p>
            <a:pPr marL="171450" indent="-171450" algn="just">
              <a:buClr>
                <a:srgbClr val="000000"/>
              </a:buClr>
              <a:buSzPts val="1300"/>
              <a:buFont typeface="Wingdings" panose="05000000000000000000" pitchFamily="2" charset="2"/>
              <a:buChar char="Ø"/>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r>
              <a:rPr lang="ru-RU" sz="1200" dirty="0">
                <a:solidFill>
                  <a:schemeClr val="dk1"/>
                </a:solidFill>
                <a:latin typeface="Arial" panose="020B0604020202020204" pitchFamily="34" charset="0"/>
                <a:ea typeface="Arial"/>
                <a:cs typeface="Arial" panose="020B0604020202020204" pitchFamily="34" charset="0"/>
              </a:rPr>
              <a:t>Подлежат отражению именно счета, а не карты, например  при открытии «Пушкинской карты»</a:t>
            </a:r>
          </a:p>
          <a:p>
            <a:pPr marL="171450" indent="-171450" algn="just">
              <a:buClr>
                <a:srgbClr val="000000"/>
              </a:buClr>
              <a:buSzPts val="1300"/>
              <a:buFont typeface="Wingdings" panose="05000000000000000000" pitchFamily="2" charset="2"/>
              <a:buChar char="Ø"/>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r>
              <a:rPr lang="ru-RU" sz="1200" dirty="0">
                <a:solidFill>
                  <a:schemeClr val="dk1"/>
                </a:solidFill>
                <a:latin typeface="Arial" panose="020B0604020202020204" pitchFamily="34" charset="0"/>
                <a:ea typeface="Arial"/>
                <a:cs typeface="Arial" panose="020B0604020202020204" pitchFamily="34" charset="0"/>
              </a:rPr>
              <a:t>Не отражаются платежные средства </a:t>
            </a:r>
            <a:r>
              <a:rPr lang="ru-RU" sz="1200" b="1" dirty="0">
                <a:solidFill>
                  <a:schemeClr val="dk1"/>
                </a:solidFill>
                <a:latin typeface="Arial" panose="020B0604020202020204" pitchFamily="34" charset="0"/>
                <a:ea typeface="Arial"/>
                <a:cs typeface="Arial" panose="020B0604020202020204" pitchFamily="34" charset="0"/>
              </a:rPr>
              <a:t>сетевой торговли: </a:t>
            </a:r>
            <a:r>
              <a:rPr lang="ru-RU" sz="1200" dirty="0">
                <a:solidFill>
                  <a:schemeClr val="dk1"/>
                </a:solidFill>
                <a:latin typeface="Arial" panose="020B0604020202020204" pitchFamily="34" charset="0"/>
                <a:ea typeface="Arial"/>
                <a:cs typeface="Arial" panose="020B0604020202020204" pitchFamily="34" charset="0"/>
              </a:rPr>
              <a:t>имеется отметка в личном кабинете налогоплательщика «Электронная средство платежа</a:t>
            </a:r>
            <a:r>
              <a:rPr lang="ru-RU" sz="1200" dirty="0" smtClean="0">
                <a:solidFill>
                  <a:schemeClr val="dk1"/>
                </a:solidFill>
                <a:latin typeface="Arial" panose="020B0604020202020204" pitchFamily="34" charset="0"/>
                <a:ea typeface="Arial"/>
                <a:cs typeface="Arial" panose="020B0604020202020204" pitchFamily="34" charset="0"/>
              </a:rPr>
              <a:t>» (ЭСП</a:t>
            </a:r>
            <a:r>
              <a:rPr lang="ru-RU" sz="1200" dirty="0">
                <a:solidFill>
                  <a:prstClr val="black"/>
                </a:solidFill>
                <a:latin typeface="Arial" panose="020B0604020202020204" pitchFamily="34" charset="0"/>
                <a:ea typeface="Arial"/>
                <a:cs typeface="Arial" panose="020B0604020202020204" pitchFamily="34" charset="0"/>
              </a:rPr>
              <a:t>)</a:t>
            </a:r>
            <a:r>
              <a:rPr lang="ru-RU" sz="1200" dirty="0" smtClean="0">
                <a:solidFill>
                  <a:schemeClr val="dk1"/>
                </a:solidFill>
                <a:latin typeface="Arial" panose="020B0604020202020204" pitchFamily="34" charset="0"/>
                <a:ea typeface="Arial"/>
                <a:cs typeface="Arial" panose="020B0604020202020204" pitchFamily="34" charset="0"/>
              </a:rPr>
              <a:t>, </a:t>
            </a:r>
            <a:r>
              <a:rPr lang="ru-RU" sz="1200" dirty="0">
                <a:solidFill>
                  <a:schemeClr val="dk1"/>
                </a:solidFill>
                <a:latin typeface="Arial" panose="020B0604020202020204" pitchFamily="34" charset="0"/>
                <a:ea typeface="Arial"/>
                <a:cs typeface="Arial" panose="020B0604020202020204" pitchFamily="34" charset="0"/>
              </a:rPr>
              <a:t>в </a:t>
            </a:r>
            <a:r>
              <a:rPr lang="ru-RU" sz="1200" dirty="0" err="1">
                <a:solidFill>
                  <a:schemeClr val="dk1"/>
                </a:solidFill>
                <a:latin typeface="Arial" panose="020B0604020202020204" pitchFamily="34" charset="0"/>
                <a:ea typeface="Arial"/>
                <a:cs typeface="Arial" panose="020B0604020202020204" pitchFamily="34" charset="0"/>
              </a:rPr>
              <a:t>т.ч</a:t>
            </a:r>
            <a:r>
              <a:rPr lang="ru-RU" sz="1200" dirty="0">
                <a:solidFill>
                  <a:schemeClr val="dk1"/>
                </a:solidFill>
                <a:latin typeface="Arial" panose="020B0604020202020204" pitchFamily="34" charset="0"/>
                <a:ea typeface="Arial"/>
                <a:cs typeface="Arial" panose="020B0604020202020204" pitchFamily="34" charset="0"/>
              </a:rPr>
              <a:t>. «электронные кошельки» </a:t>
            </a:r>
            <a:endParaRPr lang="ru-RU" sz="1200" dirty="0" smtClean="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r>
              <a:rPr lang="ru-RU" sz="1200" dirty="0" smtClean="0">
                <a:solidFill>
                  <a:schemeClr val="dk1"/>
                </a:solidFill>
                <a:latin typeface="Arial" panose="020B0604020202020204" pitchFamily="34" charset="0"/>
                <a:ea typeface="Arial"/>
                <a:cs typeface="Arial" panose="020B0604020202020204" pitchFamily="34" charset="0"/>
              </a:rPr>
              <a:t>Счет на «409» - это не банковский счет физического лица, а балансовый счет кредитной организации</a:t>
            </a:r>
            <a:endParaRPr lang="ru-RU" sz="1200" dirty="0">
              <a:solidFill>
                <a:schemeClr val="dk1"/>
              </a:solidFill>
              <a:latin typeface="Arial" panose="020B0604020202020204" pitchFamily="34" charset="0"/>
              <a:ea typeface="Arial"/>
              <a:cs typeface="Arial" panose="020B0604020202020204" pitchFamily="34" charset="0"/>
            </a:endParaRPr>
          </a:p>
          <a:p>
            <a:pPr algn="just">
              <a:buClr>
                <a:srgbClr val="000000"/>
              </a:buClr>
              <a:buSzPts val="1300"/>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r>
              <a:rPr lang="ru-RU" sz="1200" dirty="0">
                <a:solidFill>
                  <a:schemeClr val="dk1"/>
                </a:solidFill>
                <a:latin typeface="Arial" panose="020B0604020202020204" pitchFamily="34" charset="0"/>
                <a:ea typeface="Arial"/>
                <a:cs typeface="Arial" panose="020B0604020202020204" pitchFamily="34" charset="0"/>
              </a:rPr>
              <a:t>Для счетов в иностранной валюте остаток указывается в рублях по курсу Банка России на отчетную дату</a:t>
            </a:r>
          </a:p>
          <a:p>
            <a:pPr algn="just">
              <a:buClr>
                <a:srgbClr val="000000"/>
              </a:buClr>
              <a:buSzPts val="1300"/>
            </a:pPr>
            <a:endParaRPr lang="ru-RU" sz="1200" dirty="0">
              <a:solidFill>
                <a:schemeClr val="dk1"/>
              </a:solidFill>
              <a:latin typeface="Arial" panose="020B0604020202020204" pitchFamily="34" charset="0"/>
              <a:ea typeface="Arial"/>
              <a:cs typeface="Arial" panose="020B0604020202020204" pitchFamily="34" charset="0"/>
            </a:endParaRPr>
          </a:p>
          <a:p>
            <a:pPr marL="171450" indent="-171450" algn="just">
              <a:buClr>
                <a:srgbClr val="000000"/>
              </a:buClr>
              <a:buSzPts val="1300"/>
              <a:buFont typeface="Wingdings" panose="05000000000000000000" pitchFamily="2" charset="2"/>
              <a:buChar char="Ø"/>
            </a:pPr>
            <a:r>
              <a:rPr lang="ru-RU" sz="1200" dirty="0">
                <a:solidFill>
                  <a:schemeClr val="dk1"/>
                </a:solidFill>
                <a:latin typeface="Arial" panose="020B0604020202020204" pitchFamily="34" charset="0"/>
                <a:ea typeface="Arial"/>
                <a:cs typeface="Arial" panose="020B0604020202020204" pitchFamily="34" charset="0"/>
              </a:rPr>
              <a:t>Информация о наличии банковских счетов, может быть получена в «Личном кабинете налогоплательщика» (форма 67)</a:t>
            </a:r>
          </a:p>
          <a:p>
            <a:pPr algn="just">
              <a:buClr>
                <a:srgbClr val="000000"/>
              </a:buClr>
              <a:buSzPts val="1300"/>
            </a:pPr>
            <a:endParaRPr lang="ru-RU" sz="1200" dirty="0">
              <a:solidFill>
                <a:schemeClr val="dk1"/>
              </a:solidFill>
              <a:latin typeface="Arial" panose="020B0604020202020204" pitchFamily="34" charset="0"/>
              <a:ea typeface="Arial"/>
              <a:cs typeface="Arial" panose="020B0604020202020204" pitchFamily="34" charset="0"/>
              <a:sym typeface="Arial"/>
            </a:endParaRPr>
          </a:p>
          <a:p>
            <a:pPr marL="171450" indent="-171450" algn="just">
              <a:buClr>
                <a:srgbClr val="000000"/>
              </a:buClr>
              <a:buSzPts val="1300"/>
              <a:buFont typeface="Wingdings" panose="05000000000000000000" pitchFamily="2" charset="2"/>
              <a:buChar char="Ø"/>
            </a:pPr>
            <a:r>
              <a:rPr lang="ru-RU" sz="1200" dirty="0">
                <a:solidFill>
                  <a:schemeClr val="dk1"/>
                </a:solidFill>
                <a:latin typeface="Arial" panose="020B0604020202020204" pitchFamily="34" charset="0"/>
                <a:ea typeface="Arial"/>
                <a:cs typeface="Arial" panose="020B0604020202020204" pitchFamily="34" charset="0"/>
                <a:sym typeface="Arial"/>
              </a:rPr>
              <a:t>В случае  наличия различий </a:t>
            </a:r>
            <a:r>
              <a:rPr lang="ru-RU" sz="1200" dirty="0">
                <a:solidFill>
                  <a:schemeClr val="dk1"/>
                </a:solidFill>
                <a:latin typeface="Arial" panose="020B0604020202020204" pitchFamily="34" charset="0"/>
                <a:ea typeface="Arial"/>
                <a:cs typeface="Arial" panose="020B0604020202020204" pitchFamily="34" charset="0"/>
              </a:rPr>
              <a:t>в информации о банковских счетах, содержащихся в «Личном кабинете налогоплательщика» и в соответствии с информацией по форме Указания Банка России № 5798-У, </a:t>
            </a:r>
            <a:r>
              <a:rPr lang="ru-RU" sz="1200" b="1" dirty="0">
                <a:solidFill>
                  <a:srgbClr val="FF0000"/>
                </a:solidFill>
                <a:latin typeface="Arial" panose="020B0604020202020204" pitchFamily="34" charset="0"/>
                <a:ea typeface="Arial"/>
                <a:cs typeface="Arial" panose="020B0604020202020204" pitchFamily="34" charset="0"/>
              </a:rPr>
              <a:t>приоритет рекомендуется отдавать информации, полученной в рамках Указания Банка России № </a:t>
            </a:r>
            <a:r>
              <a:rPr lang="ru-RU" sz="1200" b="1" dirty="0" smtClean="0">
                <a:solidFill>
                  <a:srgbClr val="FF0000"/>
                </a:solidFill>
                <a:latin typeface="Arial" panose="020B0604020202020204" pitchFamily="34" charset="0"/>
                <a:ea typeface="Arial"/>
                <a:cs typeface="Arial" panose="020B0604020202020204" pitchFamily="34" charset="0"/>
              </a:rPr>
              <a:t>5798-У</a:t>
            </a:r>
            <a:endParaRPr lang="ru-RU" sz="1200" b="1" dirty="0">
              <a:solidFill>
                <a:srgbClr val="FF0000"/>
              </a:solidFill>
              <a:latin typeface="Arial" panose="020B0604020202020204" pitchFamily="34" charset="0"/>
              <a:ea typeface="Arial"/>
              <a:cs typeface="Arial" panose="020B0604020202020204" pitchFamily="34" charset="0"/>
            </a:endParaRPr>
          </a:p>
          <a:p>
            <a:pPr>
              <a:buClr>
                <a:srgbClr val="000000"/>
              </a:buClr>
              <a:buSzPts val="1300"/>
            </a:pPr>
            <a:endParaRPr lang="ru-RU" sz="1200" b="1" dirty="0">
              <a:solidFill>
                <a:srgbClr val="FF0000"/>
              </a:solidFill>
              <a:latin typeface="Arial" panose="020B0604020202020204" pitchFamily="34" charset="0"/>
              <a:ea typeface="Arial"/>
              <a:cs typeface="Arial" panose="020B0604020202020204" pitchFamily="34" charset="0"/>
            </a:endParaRPr>
          </a:p>
          <a:p>
            <a:pPr marL="171450" indent="-171450">
              <a:buClr>
                <a:srgbClr val="000000"/>
              </a:buClr>
              <a:buSzPts val="1300"/>
              <a:buFont typeface="Wingdings" panose="05000000000000000000" pitchFamily="2" charset="2"/>
              <a:buChar char="Ø"/>
            </a:pPr>
            <a:endParaRPr sz="12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0290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099" y="411704"/>
            <a:ext cx="8839667" cy="578544"/>
          </a:xfrm>
          <a:solidFill>
            <a:schemeClr val="bg1"/>
          </a:solidFill>
        </p:spPr>
        <p:txBody>
          <a:bodyPr>
            <a:noAutofit/>
          </a:bodyPr>
          <a:lstStyle/>
          <a:p>
            <a:r>
              <a:rPr lang="ru-RU" sz="1800" b="1" dirty="0" smtClean="0">
                <a:solidFill>
                  <a:srgbClr val="FF0000"/>
                </a:solidFill>
                <a:latin typeface="Arial" panose="020B0604020202020204" pitchFamily="34" charset="0"/>
                <a:cs typeface="Arial" panose="020B0604020202020204" pitchFamily="34" charset="0"/>
              </a:rPr>
              <a:t>ОСОБЕННОСТИ ЗАПОЛНЕНИЯ ГРАФЫ 6 РАЗДЕЛА 4</a:t>
            </a:r>
            <a:r>
              <a:rPr lang="ru-RU" sz="1800" b="1" dirty="0">
                <a:solidFill>
                  <a:srgbClr val="FF0000"/>
                </a:solidFill>
                <a:latin typeface="Arial" panose="020B0604020202020204" pitchFamily="34" charset="0"/>
                <a:cs typeface="Arial" panose="020B0604020202020204" pitchFamily="34" charset="0"/>
              </a:rPr>
              <a:t/>
            </a:r>
            <a:br>
              <a:rPr lang="ru-RU" sz="1800" b="1" dirty="0">
                <a:solidFill>
                  <a:srgbClr val="FF0000"/>
                </a:solidFill>
                <a:latin typeface="Arial" panose="020B0604020202020204" pitchFamily="34" charset="0"/>
                <a:cs typeface="Arial" panose="020B0604020202020204" pitchFamily="34" charset="0"/>
              </a:rPr>
            </a:br>
            <a:r>
              <a:rPr lang="ru-RU" sz="1800" b="1" dirty="0">
                <a:solidFill>
                  <a:srgbClr val="FF0000"/>
                </a:solidFill>
                <a:latin typeface="Arial" panose="020B0604020202020204" pitchFamily="34" charset="0"/>
                <a:cs typeface="Arial" panose="020B0604020202020204" pitchFamily="34" charset="0"/>
              </a:rPr>
              <a:t>«СУММА ПОСТУПИВШИХ НА СЧЕТ ДЕНЕЖНЫХ СРЕДСТВ (РУБ.)»</a:t>
            </a:r>
          </a:p>
        </p:txBody>
      </p:sp>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20771" y="1233473"/>
            <a:ext cx="3122761" cy="3077725"/>
          </a:xfrm>
          <a:prstGeom prst="rect">
            <a:avLst/>
          </a:prstGeom>
          <a:solidFill>
            <a:schemeClr val="bg1"/>
          </a:solidFill>
          <a:ln>
            <a:noFill/>
          </a:ln>
        </p:spPr>
        <p:txBody>
          <a:bodyPr spcFirstLastPara="1" wrap="square" lIns="91425" tIns="45700" rIns="91425" bIns="45700" anchor="t" anchorCtr="0">
            <a:spAutoFit/>
          </a:bodyPr>
          <a:lstStyle/>
          <a:p>
            <a:pPr algn="just">
              <a:buClr>
                <a:srgbClr val="000000"/>
              </a:buClr>
              <a:buSzPts val="1300"/>
            </a:pPr>
            <a:r>
              <a:rPr lang="ru-RU" sz="1400" dirty="0">
                <a:latin typeface="Arial" panose="020B0604020202020204" pitchFamily="34" charset="0"/>
                <a:ea typeface="Arial"/>
                <a:cs typeface="Arial" panose="020B0604020202020204" pitchFamily="34" charset="0"/>
              </a:rPr>
              <a:t>С доходом служащего (работника), его супруга (супруги) и несовершеннолетних детей </a:t>
            </a:r>
            <a:r>
              <a:rPr lang="ru-RU" sz="1200" dirty="0">
                <a:solidFill>
                  <a:prstClr val="black"/>
                </a:solidFill>
                <a:latin typeface="Arial" panose="020B0604020202020204" pitchFamily="34" charset="0"/>
                <a:ea typeface="Arial"/>
                <a:cs typeface="Arial" panose="020B0604020202020204" pitchFamily="34" charset="0"/>
              </a:rPr>
              <a:t>(за 2022, 2023 и 2024 годы) </a:t>
            </a:r>
            <a:r>
              <a:rPr lang="ru-RU" sz="1400" b="1" dirty="0">
                <a:solidFill>
                  <a:srgbClr val="FF0000"/>
                </a:solidFill>
                <a:latin typeface="Arial" panose="020B0604020202020204" pitchFamily="34" charset="0"/>
                <a:ea typeface="Arial"/>
                <a:cs typeface="Arial" panose="020B0604020202020204" pitchFamily="34" charset="0"/>
              </a:rPr>
              <a:t>сравнивается сумма денежных средств</a:t>
            </a:r>
            <a:r>
              <a:rPr lang="ru-RU" sz="1400" dirty="0">
                <a:latin typeface="Arial" panose="020B0604020202020204" pitchFamily="34" charset="0"/>
                <a:ea typeface="Arial"/>
                <a:cs typeface="Arial" panose="020B0604020202020204" pitchFamily="34" charset="0"/>
              </a:rPr>
              <a:t>, поступивших на открытые по состоянию на 31.12.2024 г. счета, содержащиеся отдельно в справке в отношении служащего (работника), отдельно в справке в отношении его супруга (супруги), отдельно в справке в отношении его несовершеннолетнего ребенка.</a:t>
            </a:r>
            <a:endParaRPr sz="1400" dirty="0">
              <a:latin typeface="Arial" panose="020B0604020202020204" pitchFamily="34" charset="0"/>
              <a:ea typeface="Arial"/>
              <a:cs typeface="Arial" panose="020B0604020202020204" pitchFamily="34" charset="0"/>
              <a:sym typeface="Aria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15342788"/>
              </p:ext>
            </p:extLst>
          </p:nvPr>
        </p:nvGraphicFramePr>
        <p:xfrm>
          <a:off x="3668384" y="1901100"/>
          <a:ext cx="1138687" cy="1066800"/>
        </p:xfrm>
        <a:graphic>
          <a:graphicData uri="http://schemas.openxmlformats.org/drawingml/2006/table">
            <a:tbl>
              <a:tblPr/>
              <a:tblGrid>
                <a:gridCol w="1138687">
                  <a:extLst>
                    <a:ext uri="{9D8B030D-6E8A-4147-A177-3AD203B41FA5}">
                      <a16:colId xmlns:a16="http://schemas.microsoft.com/office/drawing/2014/main" val="20000"/>
                    </a:ext>
                  </a:extLst>
                </a:gridCol>
              </a:tblGrid>
              <a:tr h="1066800">
                <a:tc>
                  <a:txBody>
                    <a:bodyPr/>
                    <a:lstStyle/>
                    <a:p>
                      <a:pPr marL="12700" algn="l">
                        <a:spcAft>
                          <a:spcPts val="0"/>
                        </a:spcAft>
                      </a:pPr>
                      <a:r>
                        <a:rPr lang="ru-RU" sz="1100" b="0" i="0" u="none" strike="noStrike" spc="0" dirty="0">
                          <a:solidFill>
                            <a:srgbClr val="000000"/>
                          </a:solidFill>
                          <a:effectLst/>
                          <a:latin typeface="Times New Roman"/>
                          <a:ea typeface="Arial Unicode MS"/>
                          <a:cs typeface="Times New Roman"/>
                        </a:rPr>
                        <a:t>Сумма</a:t>
                      </a:r>
                      <a:endParaRPr lang="ru-RU" sz="1200" dirty="0">
                        <a:solidFill>
                          <a:srgbClr val="000000"/>
                        </a:solidFill>
                        <a:effectLst/>
                        <a:latin typeface="Arial Unicode MS"/>
                      </a:endParaRPr>
                    </a:p>
                    <a:p>
                      <a:pPr marL="12700" algn="l">
                        <a:spcAft>
                          <a:spcPts val="0"/>
                        </a:spcAft>
                      </a:pPr>
                      <a:r>
                        <a:rPr lang="ru-RU" sz="1100" b="0" i="0" u="none" strike="noStrike" spc="0" dirty="0">
                          <a:solidFill>
                            <a:srgbClr val="000000"/>
                          </a:solidFill>
                          <a:effectLst/>
                          <a:latin typeface="Times New Roman"/>
                          <a:ea typeface="Arial Unicode MS"/>
                          <a:cs typeface="Times New Roman"/>
                        </a:rPr>
                        <a:t>по ступивших</a:t>
                      </a:r>
                      <a:br>
                        <a:rPr lang="ru-RU" sz="1100" b="0" i="0" u="none" strike="noStrike" spc="0" dirty="0">
                          <a:solidFill>
                            <a:srgbClr val="000000"/>
                          </a:solidFill>
                          <a:effectLst/>
                          <a:latin typeface="Times New Roman"/>
                          <a:ea typeface="Arial Unicode MS"/>
                          <a:cs typeface="Times New Roman"/>
                        </a:rPr>
                      </a:br>
                      <a:r>
                        <a:rPr lang="ru-RU" sz="1000" dirty="0">
                          <a:solidFill>
                            <a:srgbClr val="000000"/>
                          </a:solidFill>
                          <a:effectLst/>
                          <a:latin typeface="Arial Unicode MS"/>
                        </a:rPr>
                        <a:t>на</a:t>
                      </a:r>
                      <a:r>
                        <a:rPr lang="ru-RU" sz="1200" dirty="0">
                          <a:solidFill>
                            <a:srgbClr val="000000"/>
                          </a:solidFill>
                          <a:effectLst/>
                          <a:latin typeface="Arial Unicode MS"/>
                        </a:rPr>
                        <a:t> </a:t>
                      </a:r>
                      <a:r>
                        <a:rPr lang="ru-RU" sz="1100" b="0" i="0" u="none" strike="noStrike" spc="0" dirty="0">
                          <a:solidFill>
                            <a:srgbClr val="000000"/>
                          </a:solidFill>
                          <a:effectLst/>
                          <a:latin typeface="Times New Roman"/>
                          <a:ea typeface="Arial Unicode MS"/>
                          <a:cs typeface="Times New Roman"/>
                        </a:rPr>
                        <a:t>счет</a:t>
                      </a:r>
                      <a:br>
                        <a:rPr lang="ru-RU" sz="1100" b="0" i="0" u="none" strike="noStrike" spc="0" dirty="0">
                          <a:solidFill>
                            <a:srgbClr val="000000"/>
                          </a:solidFill>
                          <a:effectLst/>
                          <a:latin typeface="Times New Roman"/>
                          <a:ea typeface="Arial Unicode MS"/>
                          <a:cs typeface="Times New Roman"/>
                        </a:rPr>
                      </a:br>
                      <a:r>
                        <a:rPr lang="ru-RU" sz="1100" b="0" i="0" u="none" strike="noStrike" spc="0" dirty="0">
                          <a:solidFill>
                            <a:srgbClr val="000000"/>
                          </a:solidFill>
                          <a:effectLst/>
                          <a:latin typeface="Times New Roman"/>
                          <a:ea typeface="Arial Unicode MS"/>
                          <a:cs typeface="Times New Roman"/>
                        </a:rPr>
                        <a:t>денежных</a:t>
                      </a:r>
                      <a:br>
                        <a:rPr lang="ru-RU" sz="1100" b="0" i="0" u="none" strike="noStrike" spc="0" dirty="0">
                          <a:solidFill>
                            <a:srgbClr val="000000"/>
                          </a:solidFill>
                          <a:effectLst/>
                          <a:latin typeface="Times New Roman"/>
                          <a:ea typeface="Arial Unicode MS"/>
                          <a:cs typeface="Times New Roman"/>
                        </a:rPr>
                      </a:br>
                      <a:r>
                        <a:rPr lang="ru-RU" sz="1100" b="0" i="0" u="none" strike="noStrike" spc="0" dirty="0">
                          <a:solidFill>
                            <a:srgbClr val="000000"/>
                          </a:solidFill>
                          <a:effectLst/>
                          <a:latin typeface="Times New Roman"/>
                          <a:ea typeface="Arial Unicode MS"/>
                          <a:cs typeface="Times New Roman"/>
                        </a:rPr>
                        <a:t>средств &lt;3&gt;</a:t>
                      </a:r>
                      <a:endParaRPr lang="ru-RU" sz="1200" dirty="0">
                        <a:solidFill>
                          <a:srgbClr val="000000"/>
                        </a:solidFill>
                        <a:effectLst/>
                        <a:latin typeface="Arial Unicode M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2"/>
          <p:cNvSpPr>
            <a:spLocks noChangeArrowheads="1"/>
          </p:cNvSpPr>
          <p:nvPr/>
        </p:nvSpPr>
        <p:spPr bwMode="auto">
          <a:xfrm>
            <a:off x="457200"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itchFamily="34" charset="0"/>
                <a:cs typeface="Arial" pitchFamily="34" charset="0"/>
              </a:rPr>
              <a:t/>
            </a:r>
            <a:br>
              <a:rPr kumimoji="0" lang="ru-RU" altLang="ru-RU" sz="1800" b="0" i="0" u="none" strike="noStrike" cap="none" normalizeH="0" baseline="0">
                <a:ln>
                  <a:noFill/>
                </a:ln>
                <a:solidFill>
                  <a:schemeClr val="tx1"/>
                </a:solidFill>
                <a:effectLst/>
                <a:latin typeface="Arial" pitchFamily="34" charset="0"/>
                <a:cs typeface="Arial" pitchFamily="34" charset="0"/>
              </a:rPr>
            </a:br>
            <a:endParaRPr kumimoji="0" lang="ru-RU" altLang="ru-RU"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 descr="E:\ПРЕЗЕНТАЦИЯ\media\image7.jpe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68384" y="2884488"/>
            <a:ext cx="5018416" cy="18903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457200"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itchFamily="34" charset="0"/>
                <a:cs typeface="Arial" pitchFamily="34" charset="0"/>
              </a:rPr>
              <a:t/>
            </a:r>
            <a:br>
              <a:rPr kumimoji="0" lang="ru-RU" altLang="ru-RU" sz="1800" b="0" i="0" u="none" strike="noStrike" cap="none" normalizeH="0" baseline="0">
                <a:ln>
                  <a:noFill/>
                </a:ln>
                <a:solidFill>
                  <a:schemeClr val="tx1"/>
                </a:solidFill>
                <a:effectLst/>
                <a:latin typeface="Arial" pitchFamily="34" charset="0"/>
                <a:cs typeface="Arial" pitchFamily="34" charset="0"/>
              </a:rPr>
            </a:b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5719314" y="1357282"/>
            <a:ext cx="3312544" cy="1323439"/>
          </a:xfrm>
          <a:prstGeom prst="rect">
            <a:avLst/>
          </a:prstGeom>
        </p:spPr>
        <p:txBody>
          <a:bodyPr wrap="square">
            <a:spAutoFit/>
          </a:bodyPr>
          <a:lstStyle/>
          <a:p>
            <a:pPr algn="just"/>
            <a:r>
              <a:rPr lang="ru-RU" sz="1600" b="1" i="1" dirty="0">
                <a:latin typeface="Arial" panose="020B0604020202020204" pitchFamily="34" charset="0"/>
                <a:cs typeface="Arial" panose="020B0604020202020204" pitchFamily="34" charset="0"/>
              </a:rPr>
              <a:t>н</a:t>
            </a:r>
            <a:r>
              <a:rPr lang="ru-RU" sz="1600" b="1" i="1" dirty="0" smtClean="0">
                <a:latin typeface="Arial" panose="020B0604020202020204" pitchFamily="34" charset="0"/>
                <a:cs typeface="Arial" panose="020B0604020202020204" pitchFamily="34" charset="0"/>
              </a:rPr>
              <a:t>е </a:t>
            </a:r>
            <a:r>
              <a:rPr lang="ru-RU" sz="1600" b="1" i="1" dirty="0">
                <a:latin typeface="Arial" panose="020B0604020202020204" pitchFamily="34" charset="0"/>
                <a:cs typeface="Arial" panose="020B0604020202020204" pitchFamily="34" charset="0"/>
              </a:rPr>
              <a:t>учитываются средства:</a:t>
            </a:r>
          </a:p>
          <a:p>
            <a:pPr marL="285750" indent="-285750" algn="just">
              <a:buFont typeface="Wingdings" panose="05000000000000000000" pitchFamily="2" charset="2"/>
              <a:buChar char="ü"/>
            </a:pPr>
            <a:r>
              <a:rPr lang="ru-RU" sz="1600" dirty="0"/>
              <a:t>перераспределенные</a:t>
            </a:r>
          </a:p>
          <a:p>
            <a:pPr algn="just"/>
            <a:r>
              <a:rPr lang="ru-RU" sz="1600" dirty="0"/>
              <a:t>между счетами лица, его супруги и несовершеннолетними детьми;</a:t>
            </a:r>
          </a:p>
          <a:p>
            <a:pPr marL="285750" indent="-285750" algn="just">
              <a:buFont typeface="Wingdings" panose="05000000000000000000" pitchFamily="2" charset="2"/>
              <a:buChar char="ü"/>
            </a:pPr>
            <a:r>
              <a:rPr lang="ru-RU" sz="1600" dirty="0"/>
              <a:t>поступившие на закрытые счета</a:t>
            </a:r>
          </a:p>
        </p:txBody>
      </p:sp>
      <p:sp>
        <p:nvSpPr>
          <p:cNvPr id="16" name="Прямоугольник 15"/>
          <p:cNvSpPr/>
          <p:nvPr/>
        </p:nvSpPr>
        <p:spPr>
          <a:xfrm>
            <a:off x="0" y="4774834"/>
            <a:ext cx="9144000" cy="523220"/>
          </a:xfrm>
          <a:prstGeom prst="rect">
            <a:avLst/>
          </a:prstGeom>
          <a:solidFill>
            <a:schemeClr val="bg1"/>
          </a:solidFill>
          <a:ln>
            <a:noFill/>
          </a:ln>
        </p:spPr>
        <p:txBody>
          <a:bodyPr wrap="square">
            <a:spAutoFit/>
          </a:bodyPr>
          <a:lstStyle/>
          <a:p>
            <a:pPr lvl="0"/>
            <a:r>
              <a:rPr lang="ru-RU" sz="1400" i="1" dirty="0">
                <a:latin typeface="Arial" panose="020B0604020202020204" pitchFamily="34" charset="0"/>
                <a:cs typeface="Arial" panose="020B0604020202020204" pitchFamily="34" charset="0"/>
              </a:rPr>
              <a:t>п</a:t>
            </a:r>
            <a:r>
              <a:rPr lang="ru-RU" sz="1400" i="1" dirty="0" smtClean="0">
                <a:latin typeface="Arial" panose="020B0604020202020204" pitchFamily="34" charset="0"/>
                <a:cs typeface="Arial" panose="020B0604020202020204" pitchFamily="34" charset="0"/>
              </a:rPr>
              <a:t>ри заполнении графы 6  выписки </a:t>
            </a:r>
            <a:r>
              <a:rPr lang="ru-RU" sz="1400" i="1" dirty="0">
                <a:latin typeface="Arial" panose="020B0604020202020204" pitchFamily="34" charset="0"/>
                <a:cs typeface="Arial" panose="020B0604020202020204" pitchFamily="34" charset="0"/>
              </a:rPr>
              <a:t>о движении денежных средств по </a:t>
            </a:r>
            <a:r>
              <a:rPr lang="ru-RU" sz="1400" i="1" dirty="0" smtClean="0">
                <a:latin typeface="Arial" panose="020B0604020202020204" pitchFamily="34" charset="0"/>
                <a:cs typeface="Arial" panose="020B0604020202020204" pitchFamily="34" charset="0"/>
              </a:rPr>
              <a:t>счетам за отчетный период </a:t>
            </a:r>
            <a:r>
              <a:rPr lang="ru-RU" sz="1400" i="1" dirty="0">
                <a:latin typeface="Arial" panose="020B0604020202020204" pitchFamily="34" charset="0"/>
                <a:cs typeface="Arial" panose="020B0604020202020204" pitchFamily="34" charset="0"/>
              </a:rPr>
              <a:t>к справке </a:t>
            </a:r>
            <a:r>
              <a:rPr lang="ru-RU" sz="1400" b="1" i="1" dirty="0">
                <a:latin typeface="Arial" panose="020B0604020202020204" pitchFamily="34" charset="0"/>
                <a:cs typeface="Arial" panose="020B0604020202020204" pitchFamily="34" charset="0"/>
              </a:rPr>
              <a:t>не прикладываются!</a:t>
            </a:r>
          </a:p>
        </p:txBody>
      </p:sp>
      <p:sp>
        <p:nvSpPr>
          <p:cNvPr id="4" name="Прямоугольник: скругленные углы 3">
            <a:extLst>
              <a:ext uri="{FF2B5EF4-FFF2-40B4-BE49-F238E27FC236}">
                <a16:creationId xmlns:a16="http://schemas.microsoft.com/office/drawing/2014/main" id="{8D3E4FFC-D7F1-4DA1-8A43-7162217FD731}"/>
              </a:ext>
            </a:extLst>
          </p:cNvPr>
          <p:cNvSpPr/>
          <p:nvPr/>
        </p:nvSpPr>
        <p:spPr>
          <a:xfrm rot="21313215">
            <a:off x="5448220" y="2903242"/>
            <a:ext cx="3193142" cy="122388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доход служащего + супруги + н/л детей за 2024 + 2023 + 2022 годы</a:t>
            </a:r>
          </a:p>
        </p:txBody>
      </p:sp>
    </p:spTree>
    <p:extLst>
      <p:ext uri="{BB962C8B-B14F-4D97-AF65-F5344CB8AC3E}">
        <p14:creationId xmlns:p14="http://schemas.microsoft.com/office/powerpoint/2010/main" val="190449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264246" y="411704"/>
            <a:ext cx="8326069" cy="646290"/>
          </a:xfrm>
          <a:prstGeom prst="rect">
            <a:avLst/>
          </a:prstGeom>
          <a:solidFill>
            <a:schemeClr val="bg1">
              <a:lumMod val="95000"/>
            </a:schemeClr>
          </a:solidFill>
          <a:ln>
            <a:noFill/>
          </a:ln>
        </p:spPr>
        <p:txBody>
          <a:bodyPr spcFirstLastPara="1" wrap="square" lIns="91425" tIns="45700" rIns="91425" bIns="45700" anchor="t" anchorCtr="0">
            <a:spAutoFit/>
          </a:bodyPr>
          <a:lstStyle/>
          <a:p>
            <a:pPr algn="ctr">
              <a:buClr>
                <a:srgbClr val="000000"/>
              </a:buClr>
              <a:buSzPts val="1300"/>
            </a:pPr>
            <a:r>
              <a:rPr lang="ru-RU" b="1" dirty="0">
                <a:solidFill>
                  <a:srgbClr val="FF0000"/>
                </a:solidFill>
                <a:latin typeface="Arial" panose="020B0604020202020204" pitchFamily="34" charset="0"/>
                <a:cs typeface="Arial" panose="020B0604020202020204" pitchFamily="34" charset="0"/>
              </a:rPr>
              <a:t>ОСОБЕННОСТИ ЗАПОЛНЕНИЯ ГРАФЫ </a:t>
            </a:r>
            <a:r>
              <a:rPr lang="ru-RU" b="1" dirty="0" smtClean="0">
                <a:solidFill>
                  <a:srgbClr val="FF0000"/>
                </a:solidFill>
                <a:latin typeface="Arial" panose="020B0604020202020204" pitchFamily="34" charset="0"/>
                <a:cs typeface="Arial" panose="020B0604020202020204" pitchFamily="34" charset="0"/>
              </a:rPr>
              <a:t>6 РАЗДЕЛА 4 </a:t>
            </a:r>
          </a:p>
          <a:p>
            <a:pPr algn="ctr">
              <a:buClr>
                <a:srgbClr val="000000"/>
              </a:buClr>
              <a:buSzPts val="1300"/>
            </a:pPr>
            <a:r>
              <a:rPr lang="ru-RU" b="1" dirty="0" smtClean="0">
                <a:solidFill>
                  <a:srgbClr val="FF0000"/>
                </a:solidFill>
                <a:latin typeface="Arial" panose="020B0604020202020204" pitchFamily="34" charset="0"/>
                <a:cs typeface="Arial" panose="020B0604020202020204" pitchFamily="34" charset="0"/>
              </a:rPr>
              <a:t>«</a:t>
            </a:r>
            <a:r>
              <a:rPr lang="ru-RU" b="1" dirty="0">
                <a:solidFill>
                  <a:srgbClr val="FF0000"/>
                </a:solidFill>
                <a:latin typeface="Arial" panose="020B0604020202020204" pitchFamily="34" charset="0"/>
                <a:cs typeface="Arial" panose="020B0604020202020204" pitchFamily="34" charset="0"/>
              </a:rPr>
              <a:t>СУММА ПОСТУПИВШИХ НА СЧЕТ ДЕНЕЖНЫХ СРЕДСТВ (РУБ.)»</a:t>
            </a:r>
            <a:endParaRPr dirty="0">
              <a:solidFill>
                <a:schemeClr val="dk1"/>
              </a:solidFill>
              <a:latin typeface="Arial" panose="020B0604020202020204" pitchFamily="34" charset="0"/>
              <a:ea typeface="Arial"/>
              <a:cs typeface="Arial" panose="020B0604020202020204" pitchFamily="34" charset="0"/>
              <a:sym typeface="Aria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98" y="1183147"/>
            <a:ext cx="6904346" cy="314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46" y="3012057"/>
            <a:ext cx="8790551" cy="19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6607834" y="3709358"/>
            <a:ext cx="836762" cy="3623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650966" y="4362090"/>
            <a:ext cx="836762" cy="36231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6806242" y="4149306"/>
            <a:ext cx="483079" cy="1207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6806242" y="4149306"/>
            <a:ext cx="393939" cy="1207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85023" y="4085410"/>
            <a:ext cx="888385" cy="369332"/>
          </a:xfrm>
          <a:prstGeom prst="rect">
            <a:avLst/>
          </a:prstGeom>
          <a:noFill/>
        </p:spPr>
        <p:txBody>
          <a:bodyPr wrap="none" rtlCol="0">
            <a:spAutoFit/>
          </a:bodyPr>
          <a:lstStyle/>
          <a:p>
            <a:r>
              <a:rPr lang="ru-RU" b="1" dirty="0">
                <a:solidFill>
                  <a:srgbClr val="FF0000"/>
                </a:solidFill>
              </a:rPr>
              <a:t>закрыт</a:t>
            </a:r>
          </a:p>
        </p:txBody>
      </p:sp>
      <p:cxnSp>
        <p:nvCxnSpPr>
          <p:cNvPr id="17" name="Прямая со стрелкой 16"/>
          <p:cNvCxnSpPr/>
          <p:nvPr/>
        </p:nvCxnSpPr>
        <p:spPr>
          <a:xfrm flipH="1">
            <a:off x="4986068" y="4270076"/>
            <a:ext cx="79895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47521" y="1233535"/>
            <a:ext cx="1965663" cy="1538883"/>
          </a:xfrm>
          <a:prstGeom prst="rect">
            <a:avLst/>
          </a:prstGeom>
          <a:noFill/>
        </p:spPr>
        <p:txBody>
          <a:bodyPr wrap="square" rtlCol="0">
            <a:spAutoFit/>
          </a:bodyPr>
          <a:lstStyle/>
          <a:p>
            <a:r>
              <a:rPr lang="ru-RU" sz="1200" dirty="0">
                <a:latin typeface="Arial" panose="020B0604020202020204" pitchFamily="34" charset="0"/>
                <a:cs typeface="Arial" panose="020B0604020202020204" pitchFamily="34" charset="0"/>
              </a:rPr>
              <a:t>Общая сумма поступивших на счета денежных  средств не превысила совокупный доход</a:t>
            </a:r>
            <a:r>
              <a:rPr lang="en-US" sz="12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семьи за 2024,2023,2022</a:t>
            </a:r>
            <a:r>
              <a:rPr lang="en-US"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г.г</a:t>
            </a:r>
            <a:r>
              <a:rPr lang="ru-RU" sz="1200" dirty="0">
                <a:latin typeface="Arial" panose="020B0604020202020204" pitchFamily="34" charset="0"/>
                <a:cs typeface="Arial" panose="020B0604020202020204" pitchFamily="34" charset="0"/>
              </a:rPr>
              <a:t>.,                </a:t>
            </a:r>
            <a:r>
              <a:rPr lang="ru-RU" sz="1100" b="1" dirty="0">
                <a:solidFill>
                  <a:srgbClr val="FF0000"/>
                </a:solidFill>
                <a:latin typeface="Arial" panose="020B0604020202020204" pitchFamily="34" charset="0"/>
                <a:cs typeface="Arial" panose="020B0604020202020204" pitchFamily="34" charset="0"/>
              </a:rPr>
              <a:t>в СПО «Справки БК» проставлен «флажок»</a:t>
            </a:r>
            <a:r>
              <a:rPr lang="en-US" sz="1100" b="1" dirty="0">
                <a:solidFill>
                  <a:srgbClr val="FF0000"/>
                </a:solidFill>
                <a:latin typeface="Arial" panose="020B0604020202020204" pitchFamily="34" charset="0"/>
                <a:cs typeface="Arial" panose="020B0604020202020204" pitchFamily="34" charset="0"/>
              </a:rPr>
              <a:t> V</a:t>
            </a:r>
            <a:endParaRPr lang="ru-RU" sz="1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48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20771" y="429289"/>
            <a:ext cx="4433977" cy="4524275"/>
          </a:xfrm>
          <a:prstGeom prst="rect">
            <a:avLst/>
          </a:prstGeom>
          <a:solidFill>
            <a:schemeClr val="bg1"/>
          </a:solidFill>
          <a:ln>
            <a:solidFill>
              <a:schemeClr val="bg1">
                <a:lumMod val="75000"/>
              </a:schemeClr>
            </a:solidFill>
          </a:ln>
        </p:spPr>
        <p:txBody>
          <a:bodyPr spcFirstLastPara="1" wrap="square" lIns="91425" tIns="45700" rIns="91425" bIns="45700" anchor="t" anchorCtr="0">
            <a:spAutoFit/>
          </a:bodyPr>
          <a:lstStyle/>
          <a:p>
            <a:pPr>
              <a:buClr>
                <a:srgbClr val="000000"/>
              </a:buClr>
              <a:buSzPts val="1300"/>
            </a:pPr>
            <a:r>
              <a:rPr lang="ru-RU" sz="2000" b="1" dirty="0">
                <a:solidFill>
                  <a:srgbClr val="FF0000"/>
                </a:solidFill>
                <a:latin typeface="Arial" panose="020B0604020202020204" pitchFamily="34" charset="0"/>
                <a:ea typeface="+mj-ea"/>
                <a:cs typeface="Arial" panose="020B0604020202020204" pitchFamily="34" charset="0"/>
              </a:rPr>
              <a:t>ПЕРЕЧЕНЬ ВОЗМОЖНЫХ НА ПРАКТИКЕ СИТУАЦИЙ</a:t>
            </a:r>
          </a:p>
          <a:p>
            <a:pPr>
              <a:buClr>
                <a:srgbClr val="000000"/>
              </a:buClr>
              <a:buSzPts val="1300"/>
            </a:pPr>
            <a:r>
              <a:rPr lang="ru-RU" sz="2000" b="1" dirty="0">
                <a:solidFill>
                  <a:srgbClr val="FF0000"/>
                </a:solidFill>
                <a:latin typeface="Arial" panose="020B0604020202020204" pitchFamily="34" charset="0"/>
                <a:ea typeface="+mj-ea"/>
                <a:cs typeface="Arial" panose="020B0604020202020204" pitchFamily="34" charset="0"/>
              </a:rPr>
              <a:t>(ПРИМЕР 1)</a:t>
            </a:r>
            <a:endParaRPr lang="ru-RU" sz="2000" b="1" dirty="0">
              <a:solidFill>
                <a:srgbClr val="FF0000"/>
              </a:solidFill>
              <a:latin typeface="Arial" panose="020B0604020202020204" pitchFamily="34" charset="0"/>
              <a:ea typeface="Arial"/>
              <a:cs typeface="Arial" panose="020B0604020202020204" pitchFamily="34" charset="0"/>
            </a:endParaRPr>
          </a:p>
          <a:p>
            <a:pPr>
              <a:buClr>
                <a:srgbClr val="000000"/>
              </a:buClr>
              <a:buSzPts val="1300"/>
            </a:pPr>
            <a:endParaRPr lang="ru-RU" sz="1200" b="1" dirty="0">
              <a:solidFill>
                <a:srgbClr val="FF0000"/>
              </a:solidFill>
              <a:latin typeface="Arial" panose="020B0604020202020204" pitchFamily="34" charset="0"/>
              <a:ea typeface="Arial"/>
              <a:cs typeface="Arial" panose="020B0604020202020204" pitchFamily="34" charset="0"/>
            </a:endParaRPr>
          </a:p>
          <a:p>
            <a:pPr algn="just">
              <a:spcAft>
                <a:spcPts val="0"/>
              </a:spcAft>
            </a:pPr>
            <a:r>
              <a:rPr lang="ru-RU" sz="1200" dirty="0">
                <a:latin typeface="Arial" panose="020B0604020202020204" pitchFamily="34" charset="0"/>
                <a:ea typeface="Times New Roman"/>
                <a:cs typeface="Arial" panose="020B0604020202020204" pitchFamily="34" charset="0"/>
              </a:rPr>
              <a:t>По состоянию на </a:t>
            </a:r>
            <a:r>
              <a:rPr lang="ru-RU" sz="1200" b="1" dirty="0">
                <a:solidFill>
                  <a:srgbClr val="FF0000"/>
                </a:solidFill>
                <a:latin typeface="Arial" panose="020B0604020202020204" pitchFamily="34" charset="0"/>
                <a:ea typeface="Times New Roman"/>
                <a:cs typeface="Arial" panose="020B0604020202020204" pitchFamily="34" charset="0"/>
              </a:rPr>
              <a:t>31.12.2024 г. </a:t>
            </a:r>
            <a:r>
              <a:rPr lang="ru-RU" sz="1200" dirty="0">
                <a:latin typeface="Arial" panose="020B0604020202020204" pitchFamily="34" charset="0"/>
                <a:ea typeface="Times New Roman"/>
                <a:cs typeface="Arial" panose="020B0604020202020204" pitchFamily="34" charset="0"/>
              </a:rPr>
              <a:t>и в течение отчетного периода у служащего (работника) открыто два счета, а у его супруги - три; у несовершеннолетних детей счета отсутствуют.</a:t>
            </a:r>
          </a:p>
          <a:p>
            <a:pPr algn="just">
              <a:spcAft>
                <a:spcPts val="0"/>
              </a:spcAft>
            </a:pPr>
            <a:r>
              <a:rPr lang="ru-RU" sz="1200" dirty="0">
                <a:latin typeface="Arial" panose="020B0604020202020204" pitchFamily="34" charset="0"/>
                <a:ea typeface="Times New Roman"/>
                <a:cs typeface="Arial" panose="020B0604020202020204" pitchFamily="34" charset="0"/>
              </a:rPr>
              <a:t>В течение отчетного периода на счета служащего </a:t>
            </a:r>
            <a:r>
              <a:rPr lang="ru-RU" sz="1200" dirty="0" smtClean="0">
                <a:latin typeface="Arial" panose="020B0604020202020204" pitchFamily="34" charset="0"/>
                <a:ea typeface="Times New Roman"/>
                <a:cs typeface="Arial" panose="020B0604020202020204" pitchFamily="34" charset="0"/>
              </a:rPr>
              <a:t>(работника) </a:t>
            </a:r>
            <a:r>
              <a:rPr lang="ru-RU" sz="1200" dirty="0">
                <a:latin typeface="Arial" panose="020B0604020202020204" pitchFamily="34" charset="0"/>
                <a:ea typeface="Times New Roman"/>
                <a:cs typeface="Arial" panose="020B0604020202020204" pitchFamily="34" charset="0"/>
              </a:rPr>
              <a:t>поступило </a:t>
            </a:r>
            <a:r>
              <a:rPr lang="ru-RU" sz="1200" b="1" dirty="0">
                <a:solidFill>
                  <a:srgbClr val="FF0000"/>
                </a:solidFill>
                <a:latin typeface="Arial" panose="020B0604020202020204" pitchFamily="34" charset="0"/>
                <a:ea typeface="Times New Roman"/>
                <a:cs typeface="Arial" panose="020B0604020202020204" pitchFamily="34" charset="0"/>
              </a:rPr>
              <a:t>300 тыс. руб., </a:t>
            </a:r>
            <a:r>
              <a:rPr lang="ru-RU" sz="1200" dirty="0">
                <a:latin typeface="Arial" panose="020B0604020202020204" pitchFamily="34" charset="0"/>
                <a:ea typeface="Times New Roman"/>
                <a:cs typeface="Arial" panose="020B0604020202020204" pitchFamily="34" charset="0"/>
              </a:rPr>
              <a:t>а на счета его супруги - </a:t>
            </a:r>
            <a:r>
              <a:rPr lang="ru-RU" sz="1200" b="1" dirty="0">
                <a:solidFill>
                  <a:srgbClr val="FF0000"/>
                </a:solidFill>
                <a:latin typeface="Arial" panose="020B0604020202020204" pitchFamily="34" charset="0"/>
                <a:ea typeface="Times New Roman"/>
                <a:cs typeface="Arial" panose="020B0604020202020204" pitchFamily="34" charset="0"/>
              </a:rPr>
              <a:t>500 тыс. руб</a:t>
            </a:r>
            <a:r>
              <a:rPr lang="ru-RU" sz="1200" dirty="0">
                <a:latin typeface="Arial" panose="020B0604020202020204" pitchFamily="34" charset="0"/>
                <a:ea typeface="Times New Roman"/>
                <a:cs typeface="Arial" panose="020B0604020202020204" pitchFamily="34" charset="0"/>
              </a:rPr>
              <a:t>.</a:t>
            </a:r>
          </a:p>
          <a:p>
            <a:pPr algn="just">
              <a:spcAft>
                <a:spcPts val="0"/>
              </a:spcAft>
            </a:pPr>
            <a:r>
              <a:rPr lang="ru-RU" sz="1200" dirty="0">
                <a:latin typeface="Arial" panose="020B0604020202020204" pitchFamily="34" charset="0"/>
                <a:ea typeface="Times New Roman"/>
                <a:cs typeface="Arial" panose="020B0604020202020204" pitchFamily="34" charset="0"/>
              </a:rPr>
              <a:t>Доход служащего (работника), его супруги и несовершеннолетних детей за отчетный период и два предшествующих года (далее - совокупный доход) составляет </a:t>
            </a:r>
            <a:r>
              <a:rPr lang="ru-RU" sz="1200" b="1" dirty="0" smtClean="0">
                <a:solidFill>
                  <a:srgbClr val="FF0000"/>
                </a:solidFill>
                <a:latin typeface="Arial" panose="020B0604020202020204" pitchFamily="34" charset="0"/>
                <a:ea typeface="Times New Roman"/>
                <a:cs typeface="Arial" panose="020B0604020202020204" pitchFamily="34" charset="0"/>
              </a:rPr>
              <a:t>6 млн. руб</a:t>
            </a:r>
            <a:r>
              <a:rPr lang="ru-RU" sz="1200" b="1" dirty="0">
                <a:solidFill>
                  <a:srgbClr val="FF0000"/>
                </a:solidFill>
                <a:latin typeface="Arial" panose="020B0604020202020204" pitchFamily="34" charset="0"/>
                <a:ea typeface="Times New Roman"/>
                <a:cs typeface="Arial" panose="020B0604020202020204" pitchFamily="34" charset="0"/>
              </a:rPr>
              <a:t>.</a:t>
            </a:r>
          </a:p>
          <a:p>
            <a:pPr algn="just">
              <a:spcAft>
                <a:spcPts val="0"/>
              </a:spcAft>
            </a:pPr>
            <a:r>
              <a:rPr lang="ru-RU" sz="1200" b="1" dirty="0">
                <a:latin typeface="Arial" panose="020B0604020202020204" pitchFamily="34" charset="0"/>
                <a:ea typeface="Times New Roman"/>
                <a:cs typeface="Arial" panose="020B0604020202020204" pitchFamily="34" charset="0"/>
              </a:rPr>
              <a:t>В данном примере:</a:t>
            </a:r>
          </a:p>
          <a:p>
            <a:pPr algn="just">
              <a:spcAft>
                <a:spcPts val="0"/>
              </a:spcAft>
            </a:pPr>
            <a:r>
              <a:rPr lang="ru-RU" sz="1200" dirty="0">
                <a:latin typeface="Arial" panose="020B0604020202020204" pitchFamily="34" charset="0"/>
                <a:ea typeface="Times New Roman"/>
                <a:cs typeface="Arial" panose="020B0604020202020204" pitchFamily="34" charset="0"/>
              </a:rPr>
              <a:t>1) </a:t>
            </a:r>
            <a:r>
              <a:rPr lang="ru-RU" sz="1200" dirty="0" smtClean="0">
                <a:solidFill>
                  <a:srgbClr val="0000FF"/>
                </a:solidFill>
                <a:latin typeface="Arial" panose="020B0604020202020204" pitchFamily="34" charset="0"/>
                <a:ea typeface="Times New Roman"/>
                <a:cs typeface="Arial" panose="020B0604020202020204" pitchFamily="34" charset="0"/>
                <a:hlinkClick r:id="rId2"/>
              </a:rPr>
              <a:t>Графа</a:t>
            </a:r>
            <a:r>
              <a:rPr lang="ru-RU" sz="1200" dirty="0" smtClean="0">
                <a:solidFill>
                  <a:srgbClr val="0000FF"/>
                </a:solidFill>
                <a:latin typeface="Arial" panose="020B0604020202020204" pitchFamily="34" charset="0"/>
                <a:ea typeface="Times New Roman"/>
                <a:cs typeface="Arial" panose="020B0604020202020204" pitchFamily="34" charset="0"/>
              </a:rPr>
              <a:t> </a:t>
            </a:r>
            <a:r>
              <a:rPr lang="ru-RU" sz="1200" dirty="0" smtClean="0">
                <a:latin typeface="Arial" panose="020B0604020202020204" pitchFamily="34" charset="0"/>
                <a:ea typeface="Times New Roman"/>
                <a:cs typeface="Arial" panose="020B0604020202020204" pitchFamily="34" charset="0"/>
              </a:rPr>
              <a:t> </a:t>
            </a:r>
            <a:r>
              <a:rPr lang="ru-RU" sz="1200" dirty="0">
                <a:latin typeface="Arial" panose="020B0604020202020204" pitchFamily="34" charset="0"/>
                <a:ea typeface="Times New Roman"/>
                <a:cs typeface="Arial" panose="020B0604020202020204" pitchFamily="34" charset="0"/>
              </a:rPr>
              <a:t>"Сумма поступивших на счет денежных средств (руб.)" раздела 4 справки в отношении служащего (работника) не заполняется;</a:t>
            </a:r>
          </a:p>
          <a:p>
            <a:r>
              <a:rPr lang="ru-RU" sz="1200" dirty="0">
                <a:latin typeface="Arial" panose="020B0604020202020204" pitchFamily="34" charset="0"/>
                <a:ea typeface="Calibri"/>
                <a:cs typeface="Arial" panose="020B0604020202020204" pitchFamily="34" charset="0"/>
              </a:rPr>
              <a:t>2) </a:t>
            </a:r>
            <a:r>
              <a:rPr lang="ru-RU" sz="1200" dirty="0">
                <a:solidFill>
                  <a:srgbClr val="0000FF"/>
                </a:solidFill>
                <a:latin typeface="Arial" panose="020B0604020202020204" pitchFamily="34" charset="0"/>
                <a:ea typeface="Calibri"/>
                <a:cs typeface="Arial" panose="020B0604020202020204" pitchFamily="34" charset="0"/>
                <a:hlinkClick r:id="rId2"/>
              </a:rPr>
              <a:t>графа</a:t>
            </a:r>
            <a:r>
              <a:rPr lang="ru-RU" sz="1200" dirty="0">
                <a:latin typeface="Arial" panose="020B0604020202020204" pitchFamily="34" charset="0"/>
                <a:ea typeface="Calibri"/>
                <a:cs typeface="Arial" panose="020B0604020202020204" pitchFamily="34" charset="0"/>
              </a:rPr>
              <a:t> "Сумма поступивших на счет денежных средств (руб.)" раздела 4 справки в отношении его супруги также не заполняется.</a:t>
            </a:r>
            <a:endParaRPr sz="1200" dirty="0">
              <a:solidFill>
                <a:schemeClr val="dk1"/>
              </a:solidFill>
              <a:latin typeface="Arial" panose="020B0604020202020204" pitchFamily="34" charset="0"/>
              <a:ea typeface="Arial"/>
              <a:cs typeface="Arial" panose="020B0604020202020204" pitchFamily="34" charset="0"/>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522" y="429289"/>
            <a:ext cx="4337829" cy="444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29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69024" y="588615"/>
            <a:ext cx="4049293" cy="4370387"/>
          </a:xfrm>
          <a:prstGeom prst="rect">
            <a:avLst/>
          </a:prstGeom>
          <a:solidFill>
            <a:schemeClr val="bg1"/>
          </a:solidFill>
          <a:ln>
            <a:solidFill>
              <a:schemeClr val="bg1">
                <a:lumMod val="75000"/>
              </a:schemeClr>
            </a:solidFill>
          </a:ln>
        </p:spPr>
        <p:txBody>
          <a:bodyPr spcFirstLastPara="1" wrap="square" lIns="91425" tIns="45700" rIns="91425" bIns="45700" anchor="t" anchorCtr="0">
            <a:spAutoFit/>
          </a:bodyPr>
          <a:lstStyle/>
          <a:p>
            <a:pPr>
              <a:buClr>
                <a:srgbClr val="000000"/>
              </a:buClr>
              <a:buSzPts val="1300"/>
            </a:pPr>
            <a:r>
              <a:rPr lang="ru-RU" sz="2000" b="1" dirty="0">
                <a:solidFill>
                  <a:srgbClr val="FF0000"/>
                </a:solidFill>
                <a:latin typeface="Arial" panose="020B0604020202020204" pitchFamily="34" charset="0"/>
                <a:cs typeface="Arial" panose="020B0604020202020204" pitchFamily="34" charset="0"/>
              </a:rPr>
              <a:t>ПЕРЕЧЕНЬ ВОЗМОЖНЫХ НА ПРАКТИКЕ СИТУАЦИЙ (ПРИМЕР 2)</a:t>
            </a:r>
          </a:p>
          <a:p>
            <a:pPr algn="just">
              <a:spcAft>
                <a:spcPts val="0"/>
              </a:spcAft>
            </a:pPr>
            <a:endParaRPr lang="ru-RU" sz="1400" dirty="0">
              <a:latin typeface="Arial" panose="020B0604020202020204" pitchFamily="34" charset="0"/>
              <a:ea typeface="Times New Roman"/>
              <a:cs typeface="Arial" panose="020B0604020202020204" pitchFamily="34" charset="0"/>
            </a:endParaRPr>
          </a:p>
          <a:p>
            <a:pPr algn="just">
              <a:spcAft>
                <a:spcPts val="0"/>
              </a:spcAft>
            </a:pPr>
            <a:r>
              <a:rPr lang="ru-RU" sz="1200" dirty="0">
                <a:latin typeface="Arial" panose="020B0604020202020204" pitchFamily="34" charset="0"/>
                <a:ea typeface="Times New Roman"/>
                <a:cs typeface="Arial" panose="020B0604020202020204" pitchFamily="34" charset="0"/>
              </a:rPr>
              <a:t>По состоянию на </a:t>
            </a:r>
            <a:r>
              <a:rPr lang="ru-RU" sz="1200" b="1" dirty="0">
                <a:solidFill>
                  <a:srgbClr val="FF0000"/>
                </a:solidFill>
                <a:latin typeface="Arial" panose="020B0604020202020204" pitchFamily="34" charset="0"/>
                <a:ea typeface="Times New Roman"/>
                <a:cs typeface="Arial" panose="020B0604020202020204" pitchFamily="34" charset="0"/>
              </a:rPr>
              <a:t>31.12.2024 г. </a:t>
            </a:r>
            <a:r>
              <a:rPr lang="ru-RU" sz="1200" dirty="0">
                <a:latin typeface="Arial" panose="020B0604020202020204" pitchFamily="34" charset="0"/>
                <a:ea typeface="Times New Roman"/>
                <a:cs typeface="Arial" panose="020B0604020202020204" pitchFamily="34" charset="0"/>
              </a:rPr>
              <a:t>и в течение отчетного периода </a:t>
            </a:r>
            <a:r>
              <a:rPr lang="ru-RU" sz="1200" b="1" dirty="0">
                <a:solidFill>
                  <a:srgbClr val="FF0000"/>
                </a:solidFill>
                <a:latin typeface="Arial" panose="020B0604020202020204" pitchFamily="34" charset="0"/>
                <a:ea typeface="Times New Roman"/>
                <a:cs typeface="Arial" panose="020B0604020202020204" pitchFamily="34" charset="0"/>
              </a:rPr>
              <a:t>у служащего (работника) </a:t>
            </a:r>
            <a:r>
              <a:rPr lang="ru-RU" sz="1200" dirty="0">
                <a:latin typeface="Arial" panose="020B0604020202020204" pitchFamily="34" charset="0"/>
                <a:ea typeface="Times New Roman"/>
                <a:cs typeface="Arial" panose="020B0604020202020204" pitchFamily="34" charset="0"/>
              </a:rPr>
              <a:t>открыто три счета.</a:t>
            </a:r>
          </a:p>
          <a:p>
            <a:pPr algn="just">
              <a:spcAft>
                <a:spcPts val="0"/>
              </a:spcAft>
            </a:pPr>
            <a:r>
              <a:rPr lang="ru-RU" sz="1200" dirty="0">
                <a:latin typeface="Arial" panose="020B0604020202020204" pitchFamily="34" charset="0"/>
                <a:ea typeface="Times New Roman"/>
                <a:cs typeface="Arial" panose="020B0604020202020204" pitchFamily="34" charset="0"/>
              </a:rPr>
              <a:t>В течение отчетного периода на счет "А" поступило </a:t>
            </a:r>
            <a:r>
              <a:rPr lang="ru-RU" sz="1200" dirty="0">
                <a:solidFill>
                  <a:srgbClr val="FF0000"/>
                </a:solidFill>
                <a:latin typeface="Arial" panose="020B0604020202020204" pitchFamily="34" charset="0"/>
                <a:ea typeface="Times New Roman"/>
                <a:cs typeface="Arial" panose="020B0604020202020204" pitchFamily="34" charset="0"/>
              </a:rPr>
              <a:t>500 тыс. руб. </a:t>
            </a:r>
            <a:r>
              <a:rPr lang="ru-RU" sz="1200" dirty="0">
                <a:latin typeface="Arial" panose="020B0604020202020204" pitchFamily="34" charset="0"/>
                <a:ea typeface="Times New Roman"/>
                <a:cs typeface="Arial" panose="020B0604020202020204" pitchFamily="34" charset="0"/>
              </a:rPr>
              <a:t>Впоследствии со счета "А" на счета "Б" и "В" переведены денежные средства: </a:t>
            </a:r>
            <a:r>
              <a:rPr lang="ru-RU" sz="1200" dirty="0">
                <a:solidFill>
                  <a:srgbClr val="FF0000"/>
                </a:solidFill>
                <a:latin typeface="Arial" panose="020B0604020202020204" pitchFamily="34" charset="0"/>
                <a:ea typeface="Times New Roman"/>
                <a:cs typeface="Arial" panose="020B0604020202020204" pitchFamily="34" charset="0"/>
              </a:rPr>
              <a:t>300 тыс. руб</a:t>
            </a:r>
            <a:r>
              <a:rPr lang="ru-RU" sz="1200" dirty="0">
                <a:latin typeface="Arial" panose="020B0604020202020204" pitchFamily="34" charset="0"/>
                <a:ea typeface="Times New Roman"/>
                <a:cs typeface="Arial" panose="020B0604020202020204" pitchFamily="34" charset="0"/>
              </a:rPr>
              <a:t>. и </a:t>
            </a:r>
            <a:r>
              <a:rPr lang="ru-RU" sz="1200" dirty="0">
                <a:solidFill>
                  <a:srgbClr val="FF0000"/>
                </a:solidFill>
                <a:latin typeface="Arial" panose="020B0604020202020204" pitchFamily="34" charset="0"/>
                <a:ea typeface="Times New Roman"/>
                <a:cs typeface="Arial" panose="020B0604020202020204" pitchFamily="34" charset="0"/>
              </a:rPr>
              <a:t>100 тыс.  руб</a:t>
            </a:r>
            <a:r>
              <a:rPr lang="ru-RU" sz="1200" dirty="0">
                <a:latin typeface="Arial" panose="020B0604020202020204" pitchFamily="34" charset="0"/>
                <a:ea typeface="Times New Roman"/>
                <a:cs typeface="Arial" panose="020B0604020202020204" pitchFamily="34" charset="0"/>
              </a:rPr>
              <a:t>. соответственно.</a:t>
            </a:r>
          </a:p>
          <a:p>
            <a:pPr algn="just">
              <a:spcAft>
                <a:spcPts val="0"/>
              </a:spcAft>
            </a:pPr>
            <a:r>
              <a:rPr lang="ru-RU" sz="1200" dirty="0">
                <a:latin typeface="Arial" panose="020B0604020202020204" pitchFamily="34" charset="0"/>
                <a:ea typeface="Times New Roman"/>
                <a:cs typeface="Arial" panose="020B0604020202020204" pitchFamily="34" charset="0"/>
              </a:rPr>
              <a:t>В данном примере:</a:t>
            </a:r>
          </a:p>
          <a:p>
            <a:pPr algn="just">
              <a:spcAft>
                <a:spcPts val="0"/>
              </a:spcAft>
            </a:pPr>
            <a:r>
              <a:rPr lang="ru-RU" sz="1200" dirty="0">
                <a:latin typeface="Arial" panose="020B0604020202020204" pitchFamily="34" charset="0"/>
                <a:ea typeface="Times New Roman"/>
                <a:cs typeface="Arial" panose="020B0604020202020204" pitchFamily="34" charset="0"/>
              </a:rPr>
              <a:t>1) перераспределение (оборот) денежных средств по счетам составил </a:t>
            </a:r>
            <a:r>
              <a:rPr lang="ru-RU" sz="1200" dirty="0">
                <a:solidFill>
                  <a:srgbClr val="FF0000"/>
                </a:solidFill>
                <a:latin typeface="Arial" panose="020B0604020202020204" pitchFamily="34" charset="0"/>
                <a:ea typeface="Times New Roman"/>
                <a:cs typeface="Arial" panose="020B0604020202020204" pitchFamily="34" charset="0"/>
              </a:rPr>
              <a:t>900 тыс. руб.;</a:t>
            </a:r>
          </a:p>
          <a:p>
            <a:pPr algn="just">
              <a:spcAft>
                <a:spcPts val="0"/>
              </a:spcAft>
            </a:pPr>
            <a:r>
              <a:rPr lang="ru-RU" sz="1200" dirty="0">
                <a:latin typeface="Arial" panose="020B0604020202020204" pitchFamily="34" charset="0"/>
                <a:ea typeface="Times New Roman"/>
                <a:cs typeface="Arial" panose="020B0604020202020204" pitchFamily="34" charset="0"/>
              </a:rPr>
              <a:t>2) сумма денежных средств, поступивших на счета, - </a:t>
            </a:r>
            <a:r>
              <a:rPr lang="ru-RU" sz="1200" dirty="0">
                <a:solidFill>
                  <a:srgbClr val="FF0000"/>
                </a:solidFill>
                <a:latin typeface="Arial" panose="020B0604020202020204" pitchFamily="34" charset="0"/>
                <a:ea typeface="Times New Roman"/>
                <a:cs typeface="Arial" panose="020B0604020202020204" pitchFamily="34" charset="0"/>
              </a:rPr>
              <a:t>500 тыс. руб.</a:t>
            </a:r>
          </a:p>
          <a:p>
            <a:pPr algn="just"/>
            <a:r>
              <a:rPr lang="ru-RU" sz="1200" dirty="0">
                <a:latin typeface="Arial" panose="020B0604020202020204" pitchFamily="34" charset="0"/>
                <a:ea typeface="Times New Roman"/>
                <a:cs typeface="Arial" panose="020B0604020202020204" pitchFamily="34" charset="0"/>
              </a:rPr>
              <a:t>Таким образом, для целей определения необходимости заполнения </a:t>
            </a:r>
            <a:r>
              <a:rPr lang="ru-RU" sz="1200" dirty="0">
                <a:latin typeface="Arial" panose="020B0604020202020204" pitchFamily="34" charset="0"/>
                <a:ea typeface="Times New Roman"/>
                <a:cs typeface="Arial" panose="020B0604020202020204" pitchFamily="34" charset="0"/>
                <a:hlinkClick r:id="rId2"/>
              </a:rPr>
              <a:t>графы</a:t>
            </a:r>
            <a:r>
              <a:rPr lang="ru-RU" sz="1200" dirty="0">
                <a:latin typeface="Arial" panose="020B0604020202020204" pitchFamily="34" charset="0"/>
                <a:ea typeface="Times New Roman"/>
                <a:cs typeface="Arial" panose="020B0604020202020204" pitchFamily="34" charset="0"/>
              </a:rPr>
              <a:t> "Сумма поступивших на счет денежных средств (руб.)" раздела 4 справки необходимо сравнивать совокупный доход </a:t>
            </a:r>
            <a:r>
              <a:rPr lang="ru-RU" sz="1200" dirty="0">
                <a:solidFill>
                  <a:srgbClr val="FF0000"/>
                </a:solidFill>
                <a:latin typeface="Arial" panose="020B0604020202020204" pitchFamily="34" charset="0"/>
                <a:ea typeface="Times New Roman"/>
                <a:cs typeface="Arial" panose="020B0604020202020204" pitchFamily="34" charset="0"/>
              </a:rPr>
              <a:t>с 500 тыс. руб.</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941" y="588614"/>
            <a:ext cx="4736823"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201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20772" y="527039"/>
            <a:ext cx="4097546" cy="4462720"/>
          </a:xfrm>
          <a:prstGeom prst="rect">
            <a:avLst/>
          </a:prstGeom>
          <a:solidFill>
            <a:schemeClr val="bg1"/>
          </a:solidFill>
          <a:ln>
            <a:solidFill>
              <a:schemeClr val="bg1">
                <a:lumMod val="75000"/>
              </a:schemeClr>
            </a:solidFill>
          </a:ln>
        </p:spPr>
        <p:txBody>
          <a:bodyPr spcFirstLastPara="1" wrap="square" lIns="91425" tIns="45700" rIns="91425" bIns="45700" anchor="t" anchorCtr="0">
            <a:spAutoFit/>
          </a:bodyPr>
          <a:lstStyle/>
          <a:p>
            <a:pPr lvl="0">
              <a:buClr>
                <a:srgbClr val="000000"/>
              </a:buClr>
              <a:buSzPts val="1300"/>
            </a:pPr>
            <a:r>
              <a:rPr lang="ru-RU" sz="2000" b="1" dirty="0">
                <a:solidFill>
                  <a:srgbClr val="FF0000"/>
                </a:solidFill>
                <a:latin typeface="Arial" panose="020B0604020202020204" pitchFamily="34" charset="0"/>
                <a:cs typeface="Arial" panose="020B0604020202020204" pitchFamily="34" charset="0"/>
              </a:rPr>
              <a:t>ПЕРЕЧЕНЬ ВОЗМОЖНЫХ НА ПРАКТИКЕ СИТУАЦИЙ (ПРИМЕР 3)</a:t>
            </a:r>
          </a:p>
          <a:p>
            <a:pPr lvl="0" algn="ctr">
              <a:buClr>
                <a:srgbClr val="000000"/>
              </a:buClr>
              <a:buSzPts val="1300"/>
            </a:pPr>
            <a:endParaRPr lang="ru-RU" sz="2000" b="1" dirty="0">
              <a:solidFill>
                <a:srgbClr val="FF0000"/>
              </a:solidFill>
              <a:latin typeface="Arial" panose="020B0604020202020204" pitchFamily="34" charset="0"/>
              <a:cs typeface="Arial" panose="020B0604020202020204" pitchFamily="34" charset="0"/>
            </a:endParaRPr>
          </a:p>
          <a:p>
            <a:pPr algn="just">
              <a:spcAft>
                <a:spcPts val="0"/>
              </a:spcAft>
            </a:pPr>
            <a:r>
              <a:rPr lang="ru-RU" sz="1200" dirty="0">
                <a:latin typeface="Arial" panose="020B0604020202020204" pitchFamily="34" charset="0"/>
                <a:ea typeface="Times New Roman"/>
                <a:cs typeface="Arial" panose="020B0604020202020204" pitchFamily="34" charset="0"/>
              </a:rPr>
              <a:t>По состоянию на </a:t>
            </a:r>
            <a:r>
              <a:rPr lang="ru-RU" sz="1200" b="1" dirty="0">
                <a:solidFill>
                  <a:srgbClr val="FF0000"/>
                </a:solidFill>
                <a:latin typeface="Arial" panose="020B0604020202020204" pitchFamily="34" charset="0"/>
                <a:ea typeface="Times New Roman"/>
                <a:cs typeface="Arial" panose="020B0604020202020204" pitchFamily="34" charset="0"/>
              </a:rPr>
              <a:t>31.12.2024 г. </a:t>
            </a:r>
            <a:r>
              <a:rPr lang="ru-RU" sz="1200" dirty="0">
                <a:latin typeface="Arial" panose="020B0604020202020204" pitchFamily="34" charset="0"/>
                <a:ea typeface="Times New Roman"/>
                <a:cs typeface="Arial" panose="020B0604020202020204" pitchFamily="34" charset="0"/>
              </a:rPr>
              <a:t>и в течение отчетного периода </a:t>
            </a:r>
            <a:r>
              <a:rPr lang="ru-RU" sz="1200" b="1" dirty="0">
                <a:solidFill>
                  <a:srgbClr val="FF0000"/>
                </a:solidFill>
                <a:latin typeface="Arial" panose="020B0604020202020204" pitchFamily="34" charset="0"/>
                <a:ea typeface="Times New Roman"/>
                <a:cs typeface="Arial" panose="020B0604020202020204" pitchFamily="34" charset="0"/>
              </a:rPr>
              <a:t>у служащего (работника) открыто два счета</a:t>
            </a:r>
            <a:r>
              <a:rPr lang="ru-RU" sz="1200" dirty="0">
                <a:latin typeface="Arial" panose="020B0604020202020204" pitchFamily="34" charset="0"/>
                <a:ea typeface="Times New Roman"/>
                <a:cs typeface="Arial" panose="020B0604020202020204" pitchFamily="34" charset="0"/>
              </a:rPr>
              <a:t>.</a:t>
            </a:r>
          </a:p>
          <a:p>
            <a:pPr algn="just">
              <a:spcAft>
                <a:spcPts val="0"/>
              </a:spcAft>
            </a:pPr>
            <a:r>
              <a:rPr lang="ru-RU" sz="1200" dirty="0">
                <a:latin typeface="Arial" panose="020B0604020202020204" pitchFamily="34" charset="0"/>
                <a:ea typeface="Times New Roman"/>
                <a:cs typeface="Arial" panose="020B0604020202020204" pitchFamily="34" charset="0"/>
              </a:rPr>
              <a:t>В течение отчетного периода на счет "А" поступило </a:t>
            </a:r>
            <a:r>
              <a:rPr lang="ru-RU" sz="1200" dirty="0">
                <a:solidFill>
                  <a:srgbClr val="FF0000"/>
                </a:solidFill>
                <a:latin typeface="Arial" panose="020B0604020202020204" pitchFamily="34" charset="0"/>
                <a:ea typeface="Times New Roman"/>
                <a:cs typeface="Arial" panose="020B0604020202020204" pitchFamily="34" charset="0"/>
              </a:rPr>
              <a:t>400 тыс. руб.; </a:t>
            </a:r>
            <a:r>
              <a:rPr lang="ru-RU" sz="1200" dirty="0">
                <a:latin typeface="Arial" panose="020B0604020202020204" pitchFamily="34" charset="0"/>
                <a:ea typeface="Times New Roman"/>
                <a:cs typeface="Arial" panose="020B0604020202020204" pitchFamily="34" charset="0"/>
              </a:rPr>
              <a:t>на счет "Б" - </a:t>
            </a:r>
            <a:r>
              <a:rPr lang="ru-RU" sz="1200" dirty="0">
                <a:solidFill>
                  <a:srgbClr val="FF0000"/>
                </a:solidFill>
                <a:latin typeface="Arial" panose="020B0604020202020204" pitchFamily="34" charset="0"/>
                <a:ea typeface="Times New Roman"/>
                <a:cs typeface="Arial" panose="020B0604020202020204" pitchFamily="34" charset="0"/>
              </a:rPr>
              <a:t>300 тыс. руб.</a:t>
            </a:r>
          </a:p>
          <a:p>
            <a:pPr algn="just">
              <a:spcAft>
                <a:spcPts val="0"/>
              </a:spcAft>
            </a:pPr>
            <a:r>
              <a:rPr lang="ru-RU" sz="1200" dirty="0">
                <a:latin typeface="Arial" panose="020B0604020202020204" pitchFamily="34" charset="0"/>
                <a:ea typeface="Times New Roman"/>
                <a:cs typeface="Arial" panose="020B0604020202020204" pitchFamily="34" charset="0"/>
              </a:rPr>
              <a:t>Сначала со счета "А" на счет "Б" переведены </a:t>
            </a:r>
            <a:r>
              <a:rPr lang="ru-RU" sz="1200" dirty="0">
                <a:solidFill>
                  <a:srgbClr val="FF0000"/>
                </a:solidFill>
                <a:latin typeface="Arial" panose="020B0604020202020204" pitchFamily="34" charset="0"/>
                <a:ea typeface="Times New Roman"/>
                <a:cs typeface="Arial" panose="020B0604020202020204" pitchFamily="34" charset="0"/>
              </a:rPr>
              <a:t>200 тыс. руб., </a:t>
            </a:r>
            <a:r>
              <a:rPr lang="ru-RU" sz="1200" dirty="0">
                <a:latin typeface="Arial" panose="020B0604020202020204" pitchFamily="34" charset="0"/>
                <a:ea typeface="Times New Roman"/>
                <a:cs typeface="Arial" panose="020B0604020202020204" pitchFamily="34" charset="0"/>
              </a:rPr>
              <a:t>потом со счета "Б" на счет "А" - </a:t>
            </a:r>
            <a:r>
              <a:rPr lang="ru-RU" sz="1200" dirty="0">
                <a:solidFill>
                  <a:srgbClr val="FF0000"/>
                </a:solidFill>
                <a:latin typeface="Arial" panose="020B0604020202020204" pitchFamily="34" charset="0"/>
                <a:ea typeface="Times New Roman"/>
                <a:cs typeface="Arial" panose="020B0604020202020204" pitchFamily="34" charset="0"/>
              </a:rPr>
              <a:t>500 тыс. руб</a:t>
            </a:r>
            <a:r>
              <a:rPr lang="ru-RU" sz="1200" dirty="0">
                <a:latin typeface="Arial" panose="020B0604020202020204" pitchFamily="34" charset="0"/>
                <a:ea typeface="Times New Roman"/>
                <a:cs typeface="Arial" panose="020B0604020202020204" pitchFamily="34" charset="0"/>
              </a:rPr>
              <a:t>.</a:t>
            </a:r>
          </a:p>
          <a:p>
            <a:pPr algn="just">
              <a:spcAft>
                <a:spcPts val="0"/>
              </a:spcAft>
            </a:pPr>
            <a:r>
              <a:rPr lang="ru-RU" sz="1200" dirty="0">
                <a:latin typeface="Arial" panose="020B0604020202020204" pitchFamily="34" charset="0"/>
                <a:ea typeface="Times New Roman"/>
                <a:cs typeface="Arial" panose="020B0604020202020204" pitchFamily="34" charset="0"/>
              </a:rPr>
              <a:t>В данном примере:</a:t>
            </a:r>
          </a:p>
          <a:p>
            <a:pPr algn="just">
              <a:spcAft>
                <a:spcPts val="0"/>
              </a:spcAft>
            </a:pPr>
            <a:r>
              <a:rPr lang="ru-RU" sz="1200" dirty="0">
                <a:latin typeface="Arial" panose="020B0604020202020204" pitchFamily="34" charset="0"/>
                <a:ea typeface="Times New Roman"/>
                <a:cs typeface="Arial" panose="020B0604020202020204" pitchFamily="34" charset="0"/>
              </a:rPr>
              <a:t>1) перераспределение (оборот) денежных средств по счетам составил </a:t>
            </a:r>
            <a:r>
              <a:rPr lang="ru-RU" sz="1200" dirty="0">
                <a:solidFill>
                  <a:srgbClr val="FF0000"/>
                </a:solidFill>
                <a:latin typeface="Arial" panose="020B0604020202020204" pitchFamily="34" charset="0"/>
                <a:ea typeface="Times New Roman"/>
                <a:cs typeface="Arial" panose="020B0604020202020204" pitchFamily="34" charset="0"/>
              </a:rPr>
              <a:t>1400 тыс. руб.;</a:t>
            </a:r>
          </a:p>
          <a:p>
            <a:pPr algn="just">
              <a:spcAft>
                <a:spcPts val="0"/>
              </a:spcAft>
            </a:pPr>
            <a:r>
              <a:rPr lang="ru-RU" sz="1200" dirty="0">
                <a:latin typeface="Arial" panose="020B0604020202020204" pitchFamily="34" charset="0"/>
                <a:ea typeface="Times New Roman"/>
                <a:cs typeface="Arial" panose="020B0604020202020204" pitchFamily="34" charset="0"/>
              </a:rPr>
              <a:t>2) сумма денежных средств, поступивших на счета, - </a:t>
            </a:r>
            <a:r>
              <a:rPr lang="ru-RU" sz="1200" dirty="0">
                <a:solidFill>
                  <a:srgbClr val="FF0000"/>
                </a:solidFill>
                <a:latin typeface="Arial" panose="020B0604020202020204" pitchFamily="34" charset="0"/>
                <a:ea typeface="Times New Roman"/>
                <a:cs typeface="Arial" panose="020B0604020202020204" pitchFamily="34" charset="0"/>
              </a:rPr>
              <a:t>700 тыс.  руб.</a:t>
            </a:r>
          </a:p>
          <a:p>
            <a:pPr algn="just"/>
            <a:r>
              <a:rPr lang="ru-RU" sz="1200" dirty="0">
                <a:latin typeface="Arial" panose="020B0604020202020204" pitchFamily="34" charset="0"/>
                <a:ea typeface="Times New Roman"/>
                <a:cs typeface="Arial" panose="020B0604020202020204" pitchFamily="34" charset="0"/>
              </a:rPr>
              <a:t>Таким образом, для целей определения необходимости заполнения </a:t>
            </a:r>
            <a:r>
              <a:rPr lang="ru-RU" sz="1200" dirty="0">
                <a:latin typeface="Arial" panose="020B0604020202020204" pitchFamily="34" charset="0"/>
                <a:ea typeface="Times New Roman"/>
                <a:cs typeface="Arial" panose="020B0604020202020204" pitchFamily="34" charset="0"/>
                <a:hlinkClick r:id="rId2"/>
              </a:rPr>
              <a:t>графы</a:t>
            </a:r>
            <a:r>
              <a:rPr lang="ru-RU" sz="1200" dirty="0">
                <a:latin typeface="Arial" panose="020B0604020202020204" pitchFamily="34" charset="0"/>
                <a:ea typeface="Times New Roman"/>
                <a:cs typeface="Arial" panose="020B0604020202020204" pitchFamily="34" charset="0"/>
              </a:rPr>
              <a:t> "Сумма поступивших на счет денежных средств (руб.)" раздела 4 справки необходимо сравнивать совокупный доход </a:t>
            </a:r>
            <a:r>
              <a:rPr lang="ru-RU" sz="1200" dirty="0">
                <a:solidFill>
                  <a:srgbClr val="FF0000"/>
                </a:solidFill>
                <a:latin typeface="Arial" panose="020B0604020202020204" pitchFamily="34" charset="0"/>
                <a:ea typeface="Times New Roman"/>
                <a:cs typeface="Arial" panose="020B0604020202020204" pitchFamily="34" charset="0"/>
              </a:rPr>
              <a:t>с 700 тыс. руб.</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92" y="606697"/>
            <a:ext cx="4649638" cy="43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367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7278" y="42372"/>
            <a:ext cx="8884488" cy="369332"/>
          </a:xfrm>
          <a:prstGeom prst="rect">
            <a:avLst/>
          </a:prstGeom>
        </p:spPr>
        <p:txBody>
          <a:bodyPr wrap="square">
            <a:spAutoFit/>
          </a:bodyPr>
          <a:lstStyle/>
          <a:p>
            <a:pPr algn="ctr"/>
            <a:r>
              <a:rPr lang="ru-RU" b="1" i="1" dirty="0">
                <a:solidFill>
                  <a:prstClr val="black"/>
                </a:solidFill>
                <a:latin typeface="Arial" panose="020B0604020202020204" pitchFamily="34" charset="0"/>
                <a:ea typeface="+mj-ea"/>
                <a:cs typeface="Arial" panose="020B0604020202020204" pitchFamily="34" charset="0"/>
              </a:rPr>
              <a:t>Раздел 4. Сведения о счетах в банках и иных кредитных организациях</a:t>
            </a:r>
          </a:p>
        </p:txBody>
      </p:sp>
      <p:sp>
        <p:nvSpPr>
          <p:cNvPr id="3" name="Прямоугольник 2"/>
          <p:cNvSpPr/>
          <p:nvPr/>
        </p:nvSpPr>
        <p:spPr>
          <a:xfrm>
            <a:off x="120771" y="2019002"/>
            <a:ext cx="8797504" cy="415498"/>
          </a:xfrm>
          <a:prstGeom prst="rect">
            <a:avLst/>
          </a:prstGeom>
        </p:spPr>
        <p:txBody>
          <a:bodyPr wrap="square">
            <a:spAutoFit/>
          </a:bodyPr>
          <a:lstStyle/>
          <a:p>
            <a:pPr marL="457200" indent="450215">
              <a:spcAft>
                <a:spcPts val="0"/>
              </a:spcAft>
            </a:pPr>
            <a:endParaRPr lang="ru-RU" sz="2100" b="1" dirty="0">
              <a:latin typeface="+mj-lt"/>
              <a:ea typeface="+mj-ea"/>
              <a:cs typeface="+mj-cs"/>
            </a:endParaRPr>
          </a:p>
        </p:txBody>
      </p:sp>
      <p:sp>
        <p:nvSpPr>
          <p:cNvPr id="13" name="Google Shape;205;p18"/>
          <p:cNvSpPr/>
          <p:nvPr/>
        </p:nvSpPr>
        <p:spPr>
          <a:xfrm>
            <a:off x="120772" y="588615"/>
            <a:ext cx="3916390" cy="4462720"/>
          </a:xfrm>
          <a:prstGeom prst="rect">
            <a:avLst/>
          </a:prstGeom>
          <a:solidFill>
            <a:schemeClr val="bg1"/>
          </a:solidFill>
          <a:ln>
            <a:solidFill>
              <a:schemeClr val="tx1"/>
            </a:solidFill>
          </a:ln>
        </p:spPr>
        <p:txBody>
          <a:bodyPr spcFirstLastPara="1" wrap="square" lIns="91425" tIns="45700" rIns="91425" bIns="45700" anchor="t" anchorCtr="0">
            <a:spAutoFit/>
          </a:bodyPr>
          <a:lstStyle/>
          <a:p>
            <a:pPr lvl="0">
              <a:buClr>
                <a:srgbClr val="000000"/>
              </a:buClr>
              <a:buSzPts val="1300"/>
            </a:pPr>
            <a:r>
              <a:rPr lang="ru-RU" sz="2000" b="1" dirty="0">
                <a:solidFill>
                  <a:srgbClr val="FF0000"/>
                </a:solidFill>
                <a:latin typeface="Arial" panose="020B0604020202020204" pitchFamily="34" charset="0"/>
                <a:cs typeface="Arial" panose="020B0604020202020204" pitchFamily="34" charset="0"/>
              </a:rPr>
              <a:t>ПЕРЕЧЕНЬ ВОЗМОЖНЫХ НА ПРАКТИКЕ СИТУАЦИЙ (ПРИМЕР 4)</a:t>
            </a:r>
          </a:p>
          <a:p>
            <a:pPr lvl="0">
              <a:buClr>
                <a:srgbClr val="000000"/>
              </a:buClr>
              <a:buSzPts val="1300"/>
            </a:pPr>
            <a:endParaRPr lang="ru-RU" sz="2000" b="1" dirty="0">
              <a:solidFill>
                <a:srgbClr val="FF0000"/>
              </a:solidFill>
              <a:latin typeface="Arial" panose="020B0604020202020204" pitchFamily="34" charset="0"/>
              <a:cs typeface="Arial" panose="020B0604020202020204" pitchFamily="34" charset="0"/>
            </a:endParaRPr>
          </a:p>
          <a:p>
            <a:pPr algn="just"/>
            <a:r>
              <a:rPr lang="ru-RU" sz="1200" dirty="0">
                <a:latin typeface="Arial" panose="020B0604020202020204" pitchFamily="34" charset="0"/>
                <a:ea typeface="Times New Roman"/>
                <a:cs typeface="Arial" panose="020B0604020202020204" pitchFamily="34" charset="0"/>
              </a:rPr>
              <a:t>По состоянию на </a:t>
            </a:r>
            <a:r>
              <a:rPr lang="ru-RU" sz="1200" b="1" dirty="0">
                <a:solidFill>
                  <a:srgbClr val="FF0000"/>
                </a:solidFill>
                <a:latin typeface="Arial" panose="020B0604020202020204" pitchFamily="34" charset="0"/>
                <a:ea typeface="Times New Roman"/>
                <a:cs typeface="Arial" panose="020B0604020202020204" pitchFamily="34" charset="0"/>
              </a:rPr>
              <a:t>31.12.2024 г.</a:t>
            </a:r>
            <a:r>
              <a:rPr lang="ru-RU" sz="1200" dirty="0">
                <a:latin typeface="Arial" panose="020B0604020202020204" pitchFamily="34" charset="0"/>
                <a:ea typeface="Times New Roman"/>
                <a:cs typeface="Arial" panose="020B0604020202020204" pitchFamily="34" charset="0"/>
              </a:rPr>
              <a:t> и в течение отчетного периода </a:t>
            </a:r>
            <a:r>
              <a:rPr lang="ru-RU" sz="1200" b="1" dirty="0">
                <a:solidFill>
                  <a:srgbClr val="FF0000"/>
                </a:solidFill>
                <a:latin typeface="Arial" panose="020B0604020202020204" pitchFamily="34" charset="0"/>
                <a:ea typeface="Times New Roman"/>
                <a:cs typeface="Arial" panose="020B0604020202020204" pitchFamily="34" charset="0"/>
              </a:rPr>
              <a:t>у служащего </a:t>
            </a:r>
            <a:r>
              <a:rPr lang="ru-RU" sz="1200" b="1" dirty="0" smtClean="0">
                <a:solidFill>
                  <a:srgbClr val="FF0000"/>
                </a:solidFill>
                <a:latin typeface="Arial" panose="020B0604020202020204" pitchFamily="34" charset="0"/>
                <a:ea typeface="Times New Roman"/>
                <a:cs typeface="Arial" panose="020B0604020202020204" pitchFamily="34" charset="0"/>
              </a:rPr>
              <a:t>(работника</a:t>
            </a:r>
            <a:r>
              <a:rPr lang="ru-RU" sz="1200" b="1" dirty="0">
                <a:solidFill>
                  <a:srgbClr val="FF0000"/>
                </a:solidFill>
                <a:latin typeface="Arial" panose="020B0604020202020204" pitchFamily="34" charset="0"/>
                <a:ea typeface="Times New Roman"/>
                <a:cs typeface="Arial" panose="020B0604020202020204" pitchFamily="34" charset="0"/>
              </a:rPr>
              <a:t>) открыто два счета</a:t>
            </a:r>
            <a:r>
              <a:rPr lang="ru-RU" sz="1200" b="1" dirty="0">
                <a:latin typeface="Arial" panose="020B0604020202020204" pitchFamily="34" charset="0"/>
                <a:ea typeface="Times New Roman"/>
                <a:cs typeface="Arial" panose="020B0604020202020204" pitchFamily="34" charset="0"/>
              </a:rPr>
              <a:t>.</a:t>
            </a:r>
          </a:p>
          <a:p>
            <a:pPr algn="just"/>
            <a:r>
              <a:rPr lang="ru-RU" sz="1200" dirty="0">
                <a:latin typeface="Arial" panose="020B0604020202020204" pitchFamily="34" charset="0"/>
                <a:ea typeface="Times New Roman"/>
                <a:cs typeface="Arial" panose="020B0604020202020204" pitchFamily="34" charset="0"/>
              </a:rPr>
              <a:t>В течение отчетного периода на счет "А" поступило </a:t>
            </a:r>
            <a:r>
              <a:rPr lang="ru-RU" sz="1200" dirty="0">
                <a:solidFill>
                  <a:srgbClr val="FF0000"/>
                </a:solidFill>
                <a:latin typeface="Arial" panose="020B0604020202020204" pitchFamily="34" charset="0"/>
                <a:ea typeface="Times New Roman"/>
                <a:cs typeface="Arial" panose="020B0604020202020204" pitchFamily="34" charset="0"/>
              </a:rPr>
              <a:t>500 тыс. руб. </a:t>
            </a:r>
            <a:r>
              <a:rPr lang="ru-RU" sz="1200" dirty="0">
                <a:latin typeface="Arial" panose="020B0604020202020204" pitchFamily="34" charset="0"/>
                <a:ea typeface="Times New Roman"/>
                <a:cs typeface="Arial" panose="020B0604020202020204" pitchFamily="34" charset="0"/>
              </a:rPr>
              <a:t>Впоследствии со счета "А" в банкомате сняли </a:t>
            </a:r>
            <a:r>
              <a:rPr lang="ru-RU" sz="1200" dirty="0">
                <a:solidFill>
                  <a:srgbClr val="FF0000"/>
                </a:solidFill>
                <a:latin typeface="Arial" panose="020B0604020202020204" pitchFamily="34" charset="0"/>
                <a:ea typeface="Times New Roman"/>
                <a:cs typeface="Arial" panose="020B0604020202020204" pitchFamily="34" charset="0"/>
              </a:rPr>
              <a:t>500 тыс. руб. </a:t>
            </a:r>
            <a:r>
              <a:rPr lang="ru-RU" sz="1200" dirty="0">
                <a:latin typeface="Arial" panose="020B0604020202020204" pitchFamily="34" charset="0"/>
                <a:ea typeface="Times New Roman"/>
                <a:cs typeface="Arial" panose="020B0604020202020204" pitchFamily="34" charset="0"/>
              </a:rPr>
              <a:t>и зачислили их также с помощью банкомата на счет "Б".</a:t>
            </a:r>
          </a:p>
          <a:p>
            <a:pPr algn="just"/>
            <a:r>
              <a:rPr lang="ru-RU" sz="1200" dirty="0">
                <a:latin typeface="Arial" panose="020B0604020202020204" pitchFamily="34" charset="0"/>
                <a:ea typeface="Times New Roman"/>
                <a:cs typeface="Arial" panose="020B0604020202020204" pitchFamily="34" charset="0"/>
              </a:rPr>
              <a:t>В данном примере:</a:t>
            </a:r>
          </a:p>
          <a:p>
            <a:pPr algn="just"/>
            <a:r>
              <a:rPr lang="ru-RU" sz="1200" dirty="0">
                <a:latin typeface="Arial" panose="020B0604020202020204" pitchFamily="34" charset="0"/>
                <a:ea typeface="Times New Roman"/>
                <a:cs typeface="Arial" panose="020B0604020202020204" pitchFamily="34" charset="0"/>
              </a:rPr>
              <a:t>1) перераспределение (оборот) денежных средств по счетам </a:t>
            </a:r>
            <a:r>
              <a:rPr lang="ru-RU" sz="1200" dirty="0" smtClean="0">
                <a:latin typeface="Arial" panose="020B0604020202020204" pitchFamily="34" charset="0"/>
                <a:ea typeface="Times New Roman"/>
                <a:cs typeface="Arial" panose="020B0604020202020204" pitchFamily="34" charset="0"/>
              </a:rPr>
              <a:t>составил </a:t>
            </a:r>
            <a:r>
              <a:rPr lang="ru-RU" sz="1200" dirty="0" smtClean="0">
                <a:solidFill>
                  <a:srgbClr val="FF0000"/>
                </a:solidFill>
                <a:latin typeface="Arial" panose="020B0604020202020204" pitchFamily="34" charset="0"/>
                <a:ea typeface="Times New Roman"/>
                <a:cs typeface="Arial" panose="020B0604020202020204" pitchFamily="34" charset="0"/>
              </a:rPr>
              <a:t>1 млн. руб</a:t>
            </a:r>
            <a:r>
              <a:rPr lang="ru-RU" sz="1200" dirty="0">
                <a:solidFill>
                  <a:srgbClr val="FF0000"/>
                </a:solidFill>
                <a:latin typeface="Arial" panose="020B0604020202020204" pitchFamily="34" charset="0"/>
                <a:ea typeface="Times New Roman"/>
                <a:cs typeface="Arial" panose="020B0604020202020204" pitchFamily="34" charset="0"/>
              </a:rPr>
              <a:t>.;</a:t>
            </a:r>
          </a:p>
          <a:p>
            <a:pPr algn="just"/>
            <a:r>
              <a:rPr lang="ru-RU" sz="1200" dirty="0">
                <a:latin typeface="Arial" panose="020B0604020202020204" pitchFamily="34" charset="0"/>
                <a:ea typeface="Times New Roman"/>
                <a:cs typeface="Arial" panose="020B0604020202020204" pitchFamily="34" charset="0"/>
              </a:rPr>
              <a:t>2) сумма денежных средств, поступивших на счета, - </a:t>
            </a:r>
            <a:r>
              <a:rPr lang="ru-RU" sz="1200" dirty="0" smtClean="0">
                <a:solidFill>
                  <a:srgbClr val="FF0000"/>
                </a:solidFill>
                <a:latin typeface="Arial" panose="020B0604020202020204" pitchFamily="34" charset="0"/>
                <a:ea typeface="Times New Roman"/>
                <a:cs typeface="Arial" panose="020B0604020202020204" pitchFamily="34" charset="0"/>
              </a:rPr>
              <a:t>1 млн. руб</a:t>
            </a:r>
            <a:r>
              <a:rPr lang="ru-RU" sz="1200" dirty="0">
                <a:solidFill>
                  <a:srgbClr val="FF0000"/>
                </a:solidFill>
                <a:latin typeface="Arial" panose="020B0604020202020204" pitchFamily="34" charset="0"/>
                <a:ea typeface="Times New Roman"/>
                <a:cs typeface="Arial" panose="020B0604020202020204" pitchFamily="34" charset="0"/>
              </a:rPr>
              <a:t>.</a:t>
            </a:r>
          </a:p>
          <a:p>
            <a:pPr algn="just"/>
            <a:r>
              <a:rPr lang="ru-RU" sz="1200" dirty="0">
                <a:latin typeface="Arial" panose="020B0604020202020204" pitchFamily="34" charset="0"/>
                <a:ea typeface="Times New Roman"/>
                <a:cs typeface="Arial" panose="020B0604020202020204" pitchFamily="34" charset="0"/>
              </a:rPr>
              <a:t>Таким образом, для целей определения необходимости заполнения </a:t>
            </a:r>
            <a:r>
              <a:rPr lang="ru-RU" sz="1200" dirty="0">
                <a:latin typeface="Arial" panose="020B0604020202020204" pitchFamily="34" charset="0"/>
                <a:ea typeface="Times New Roman"/>
                <a:cs typeface="Arial" panose="020B0604020202020204" pitchFamily="34" charset="0"/>
                <a:hlinkClick r:id="rId2"/>
              </a:rPr>
              <a:t>графы</a:t>
            </a:r>
            <a:r>
              <a:rPr lang="ru-RU" sz="1200" dirty="0">
                <a:latin typeface="Arial" panose="020B0604020202020204" pitchFamily="34" charset="0"/>
                <a:ea typeface="Times New Roman"/>
                <a:cs typeface="Arial" panose="020B0604020202020204" pitchFamily="34" charset="0"/>
              </a:rPr>
              <a:t> "Сумма поступивших на счет денежных средств (руб.)" раздела 4 справки необходимо сравнивать совокупный доход с </a:t>
            </a:r>
            <a:r>
              <a:rPr lang="ru-RU" sz="1200" dirty="0" smtClean="0">
                <a:solidFill>
                  <a:srgbClr val="FF0000"/>
                </a:solidFill>
                <a:latin typeface="Arial" panose="020B0604020202020204" pitchFamily="34" charset="0"/>
                <a:ea typeface="Times New Roman"/>
                <a:cs typeface="Arial" panose="020B0604020202020204" pitchFamily="34" charset="0"/>
              </a:rPr>
              <a:t>1 млн. руб</a:t>
            </a:r>
            <a:r>
              <a:rPr lang="ru-RU" sz="1200" dirty="0">
                <a:solidFill>
                  <a:srgbClr val="FF0000"/>
                </a:solidFill>
                <a:latin typeface="Arial" panose="020B0604020202020204" pitchFamily="34" charset="0"/>
                <a:ea typeface="Times New Roman"/>
                <a:cs typeface="Arial" panose="020B0604020202020204" pitchFamily="34" charset="0"/>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328" y="664234"/>
            <a:ext cx="4710023" cy="441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280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50" y="25400"/>
            <a:ext cx="8940799" cy="869950"/>
          </a:xfrm>
        </p:spPr>
        <p:txBody>
          <a:bodyPr>
            <a:normAutofit fontScale="90000"/>
          </a:bodyPr>
          <a:lstStyle/>
          <a:p>
            <a:pPr algn="ctr"/>
            <a:r>
              <a:rPr lang="ru-RU" sz="2400" b="1" i="1" dirty="0">
                <a:solidFill>
                  <a:schemeClr val="tx1"/>
                </a:solidFill>
                <a:latin typeface="Arial" panose="020B0604020202020204" pitchFamily="34" charset="0"/>
                <a:cs typeface="Arial" panose="020B0604020202020204" pitchFamily="34" charset="0"/>
              </a:rPr>
              <a:t>Раздел 5. Сведения о ценных бумагах</a:t>
            </a:r>
            <a:br>
              <a:rPr lang="ru-RU" sz="2400" b="1" i="1" dirty="0">
                <a:solidFill>
                  <a:schemeClr val="tx1"/>
                </a:solidFill>
                <a:latin typeface="Arial" panose="020B0604020202020204" pitchFamily="34" charset="0"/>
                <a:cs typeface="Arial" panose="020B0604020202020204" pitchFamily="34" charset="0"/>
              </a:rPr>
            </a:br>
            <a:r>
              <a:rPr lang="ru-RU" sz="1800" b="1" i="1" dirty="0">
                <a:solidFill>
                  <a:prstClr val="black"/>
                </a:solidFill>
              </a:rPr>
              <a:t>Подраздел 5.1 Акции и иное участие в коммерческих организация и фондах, </a:t>
            </a:r>
            <a:br>
              <a:rPr lang="ru-RU" sz="1800" b="1" i="1" dirty="0">
                <a:solidFill>
                  <a:prstClr val="black"/>
                </a:solidFill>
              </a:rPr>
            </a:br>
            <a:r>
              <a:rPr lang="ru-RU" sz="1800" b="1" i="1" dirty="0">
                <a:solidFill>
                  <a:prstClr val="black"/>
                </a:solidFill>
              </a:rPr>
              <a:t>Подраздел 5.2. Иные ценные бумаги</a:t>
            </a:r>
            <a:endParaRPr lang="ru-RU" dirty="0"/>
          </a:p>
        </p:txBody>
      </p:sp>
      <p:pic>
        <p:nvPicPr>
          <p:cNvPr id="5" name="Рисунок 4"/>
          <p:cNvPicPr>
            <a:picLocks noChangeAspect="1"/>
          </p:cNvPicPr>
          <p:nvPr/>
        </p:nvPicPr>
        <p:blipFill>
          <a:blip r:embed="rId2"/>
          <a:stretch>
            <a:fillRect/>
          </a:stretch>
        </p:blipFill>
        <p:spPr>
          <a:xfrm>
            <a:off x="212725" y="948906"/>
            <a:ext cx="5991225" cy="4194594"/>
          </a:xfrm>
          <a:prstGeom prst="rect">
            <a:avLst/>
          </a:prstGeom>
        </p:spPr>
      </p:pic>
      <p:sp>
        <p:nvSpPr>
          <p:cNvPr id="3" name="AutoShape 2" descr="https://s0.slide-share.ru/s_slide/f0a88a3f2e6b07130ba7d666e8cb1fce/554a0cc9-1c65-4d67-9303-50743d218d4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s0.slide-share.ru/s_slide/f0a88a3f2e6b07130ba7d666e8cb1fce/554a0cc9-1c65-4d67-9303-50743d218d43.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Google Shape;215;p19"/>
          <p:cNvSpPr/>
          <p:nvPr/>
        </p:nvSpPr>
        <p:spPr>
          <a:xfrm>
            <a:off x="7274214" y="1138394"/>
            <a:ext cx="1683048" cy="378561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ru-RU" sz="1000" b="1" i="0" u="none" strike="noStrike" cap="none" dirty="0">
                <a:solidFill>
                  <a:srgbClr val="FF0000"/>
                </a:solidFill>
                <a:latin typeface="Liberation Serif" panose="02020603050405020304" pitchFamily="18" charset="0"/>
                <a:ea typeface="Arial"/>
                <a:cs typeface="Arial"/>
                <a:sym typeface="Arial"/>
              </a:rPr>
              <a:t>Указываются сведения: </a:t>
            </a:r>
            <a:endParaRPr sz="1000" b="1" dirty="0">
              <a:solidFill>
                <a:srgbClr val="FF0000"/>
              </a:solidFill>
              <a:latin typeface="Liberation Serif" panose="02020603050405020304" pitchFamily="18" charset="0"/>
            </a:endParaRPr>
          </a:p>
          <a:p>
            <a:pPr marL="285750" marR="0" lvl="0" indent="-285750" rtl="0">
              <a:lnSpc>
                <a:spcPct val="100000"/>
              </a:lnSpc>
              <a:spcBef>
                <a:spcPts val="0"/>
              </a:spcBef>
              <a:spcAft>
                <a:spcPts val="0"/>
              </a:spcAft>
              <a:buFont typeface="Wingdings" panose="05000000000000000000" pitchFamily="2" charset="2"/>
              <a:buChar char="q"/>
            </a:pPr>
            <a:r>
              <a:rPr lang="ru-RU" sz="1000" b="1" i="1" u="none" strike="noStrike" cap="none" dirty="0">
                <a:latin typeface="Liberation Serif" panose="02020603050405020304" pitchFamily="18" charset="0"/>
                <a:ea typeface="Arial"/>
                <a:cs typeface="Arial"/>
                <a:sym typeface="Arial"/>
              </a:rPr>
              <a:t>Об имеющихся ценных бумагах</a:t>
            </a:r>
            <a:endParaRPr sz="1000" b="1" i="1" dirty="0">
              <a:latin typeface="Liberation Serif" panose="02020603050405020304" pitchFamily="18" charset="0"/>
            </a:endParaRPr>
          </a:p>
          <a:p>
            <a:pPr marL="285750" marR="0" lvl="0" indent="-285750" rtl="0">
              <a:lnSpc>
                <a:spcPct val="100000"/>
              </a:lnSpc>
              <a:spcBef>
                <a:spcPts val="0"/>
              </a:spcBef>
              <a:spcAft>
                <a:spcPts val="0"/>
              </a:spcAft>
              <a:buFont typeface="Wingdings" panose="05000000000000000000" pitchFamily="2" charset="2"/>
              <a:buChar char="q"/>
            </a:pPr>
            <a:r>
              <a:rPr lang="ru-RU" sz="1000" b="1" i="1" u="none" strike="noStrike" cap="none" dirty="0">
                <a:latin typeface="Liberation Serif" panose="02020603050405020304" pitchFamily="18" charset="0"/>
                <a:ea typeface="Arial"/>
                <a:cs typeface="Arial"/>
                <a:sym typeface="Arial"/>
              </a:rPr>
              <a:t>Долях участия в уставных капиталах коммерческих организаций и фондах</a:t>
            </a:r>
            <a:endParaRPr sz="1000" b="1" i="1" dirty="0">
              <a:latin typeface="Liberation Serif" panose="02020603050405020304" pitchFamily="18" charset="0"/>
            </a:endParaRPr>
          </a:p>
          <a:p>
            <a:pPr marL="0" marR="0" lvl="0" indent="0" algn="just" rtl="0">
              <a:lnSpc>
                <a:spcPct val="100000"/>
              </a:lnSpc>
              <a:spcBef>
                <a:spcPts val="0"/>
              </a:spcBef>
              <a:spcAft>
                <a:spcPts val="0"/>
              </a:spcAft>
              <a:buNone/>
            </a:pPr>
            <a:endParaRPr lang="ru-RU" sz="1000" b="1" i="0" u="none" strike="noStrike" cap="none" dirty="0">
              <a:solidFill>
                <a:schemeClr val="dk1"/>
              </a:solidFill>
              <a:latin typeface="Liberation Serif" panose="02020603050405020304" pitchFamily="18" charset="0"/>
              <a:ea typeface="Arial"/>
              <a:cs typeface="Arial"/>
              <a:sym typeface="Arial"/>
            </a:endParaRPr>
          </a:p>
          <a:p>
            <a:pPr marL="0" marR="0" lvl="0" indent="0" rtl="0">
              <a:lnSpc>
                <a:spcPct val="100000"/>
              </a:lnSpc>
              <a:spcBef>
                <a:spcPts val="0"/>
              </a:spcBef>
              <a:spcAft>
                <a:spcPts val="0"/>
              </a:spcAft>
              <a:buNone/>
            </a:pPr>
            <a:r>
              <a:rPr lang="ru-RU" sz="1000" b="1" i="0" u="none" strike="noStrike" cap="none" dirty="0">
                <a:solidFill>
                  <a:schemeClr val="dk1"/>
                </a:solidFill>
                <a:latin typeface="Liberation Serif" panose="02020603050405020304" pitchFamily="18" charset="0"/>
                <a:ea typeface="Arial"/>
                <a:cs typeface="Arial"/>
                <a:sym typeface="Arial"/>
              </a:rPr>
              <a:t>Ценные бумаги</a:t>
            </a:r>
            <a:endParaRPr sz="1000" b="1"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Акция</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Вексель</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Закладная </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Инвестиционный пай инвестиционного фонда</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Коносамент</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Облигация</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Чек</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Сберегательный сертификат</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Цифровое свидетельство</a:t>
            </a:r>
            <a:endParaRPr sz="1000" dirty="0">
              <a:latin typeface="Liberation Serif" panose="02020603050405020304" pitchFamily="18" charset="0"/>
            </a:endParaRPr>
          </a:p>
          <a:p>
            <a:pPr marL="171450" marR="0" lvl="0" indent="-171450" rtl="0">
              <a:lnSpc>
                <a:spcPct val="100000"/>
              </a:lnSpc>
              <a:spcBef>
                <a:spcPts val="0"/>
              </a:spcBef>
              <a:spcAft>
                <a:spcPts val="0"/>
              </a:spcAft>
              <a:buClr>
                <a:srgbClr val="000000"/>
              </a:buClr>
              <a:buSzPts val="1200"/>
              <a:buFont typeface="Noto Sans Symbols"/>
              <a:buChar char="✔"/>
            </a:pPr>
            <a:r>
              <a:rPr lang="ru-RU" sz="1000" b="0" i="0" u="none" strike="noStrike" cap="none" dirty="0">
                <a:solidFill>
                  <a:schemeClr val="dk1"/>
                </a:solidFill>
                <a:latin typeface="Liberation Serif" panose="02020603050405020304" pitchFamily="18" charset="0"/>
                <a:ea typeface="Arial"/>
                <a:cs typeface="Arial"/>
                <a:sym typeface="Arial"/>
              </a:rPr>
              <a:t>Ценные бумаги иностранных эмитентов</a:t>
            </a:r>
            <a:endParaRPr sz="1000" b="0" i="0" u="none" strike="noStrike" cap="none" dirty="0">
              <a:solidFill>
                <a:schemeClr val="dk1"/>
              </a:solidFill>
              <a:latin typeface="Liberation Serif" panose="02020603050405020304" pitchFamily="18" charset="0"/>
              <a:ea typeface="Arial"/>
              <a:cs typeface="Arial"/>
              <a:sym typeface="Arial"/>
            </a:endParaRPr>
          </a:p>
        </p:txBody>
      </p:sp>
      <p:pic>
        <p:nvPicPr>
          <p:cNvPr id="7" name="Рисунок 6">
            <a:extLst>
              <a:ext uri="{FF2B5EF4-FFF2-40B4-BE49-F238E27FC236}">
                <a16:creationId xmlns:a16="http://schemas.microsoft.com/office/drawing/2014/main" id="{A23474AE-81F4-4720-9E98-3598985087D7}"/>
              </a:ext>
            </a:extLst>
          </p:cNvPr>
          <p:cNvPicPr>
            <a:picLocks noChangeAspect="1"/>
          </p:cNvPicPr>
          <p:nvPr/>
        </p:nvPicPr>
        <p:blipFill>
          <a:blip r:embed="rId3"/>
          <a:stretch>
            <a:fillRect/>
          </a:stretch>
        </p:blipFill>
        <p:spPr>
          <a:xfrm>
            <a:off x="1589314" y="916442"/>
            <a:ext cx="5552892" cy="4229513"/>
          </a:xfrm>
          <a:prstGeom prst="rect">
            <a:avLst/>
          </a:prstGeom>
        </p:spPr>
      </p:pic>
    </p:spTree>
    <p:extLst>
      <p:ext uri="{BB962C8B-B14F-4D97-AF65-F5344CB8AC3E}">
        <p14:creationId xmlns:p14="http://schemas.microsoft.com/office/powerpoint/2010/main" val="188213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099" y="-199666"/>
            <a:ext cx="8229600" cy="857250"/>
          </a:xfrm>
        </p:spPr>
        <p:txBody>
          <a:bodyPr>
            <a:noAutofit/>
          </a:bodyPr>
          <a:lstStyle/>
          <a:p>
            <a:r>
              <a:rPr lang="ru-RU" sz="24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t>ПРЕДСТАВЛЕНИЕ ПИСЬМЕННЫХ ПОЯСНЕНИЙ</a:t>
            </a:r>
            <a:endParaRPr lang="ru-RU" sz="2400" b="1" i="1" dirty="0">
              <a:latin typeface="Arial" panose="020B0604020202020204" pitchFamily="34" charset="0"/>
              <a:ea typeface="Liberation Serif" panose="02020603050405020304" pitchFamily="18" charset="0"/>
              <a:cs typeface="Arial" panose="020B0604020202020204" pitchFamily="34" charset="0"/>
            </a:endParaRPr>
          </a:p>
        </p:txBody>
      </p:sp>
      <p:sp>
        <p:nvSpPr>
          <p:cNvPr id="3" name="Объект 2"/>
          <p:cNvSpPr>
            <a:spLocks noGrp="1"/>
          </p:cNvSpPr>
          <p:nvPr>
            <p:ph idx="1"/>
          </p:nvPr>
        </p:nvSpPr>
        <p:spPr>
          <a:xfrm>
            <a:off x="86264" y="569343"/>
            <a:ext cx="4073843" cy="4150938"/>
          </a:xfrm>
          <a:solidFill>
            <a:schemeClr val="bg1">
              <a:lumMod val="95000"/>
            </a:schemeClr>
          </a:solidFill>
        </p:spPr>
        <p:txBody>
          <a:bodyPr>
            <a:normAutofit/>
          </a:bodyPr>
          <a:lstStyle/>
          <a:p>
            <a:pPr marL="0" lvl="0" indent="0" algn="just">
              <a:spcBef>
                <a:spcPts val="0"/>
              </a:spcBef>
              <a:buClr>
                <a:srgbClr val="000000"/>
              </a:buClr>
              <a:buSzPts val="1400"/>
              <a:buNone/>
            </a:pPr>
            <a:r>
              <a:rPr lang="ru-RU" sz="2100" b="1" kern="0" dirty="0">
                <a:solidFill>
                  <a:srgbClr val="FF0000"/>
                </a:solidFill>
                <a:latin typeface="Arial" panose="020B0604020202020204" pitchFamily="34" charset="0"/>
                <a:ea typeface="Calibri"/>
                <a:cs typeface="Arial" panose="020B0604020202020204" pitchFamily="34" charset="0"/>
              </a:rPr>
              <a:t>ВНИМАНИЕ!</a:t>
            </a:r>
          </a:p>
          <a:p>
            <a:pPr marL="0" lvl="0" indent="0" algn="just">
              <a:buSzPts val="1400"/>
              <a:buNone/>
            </a:pPr>
            <a:r>
              <a:rPr lang="ru-RU" sz="1600" dirty="0">
                <a:solidFill>
                  <a:prstClr val="black"/>
                </a:solidFill>
                <a:latin typeface="Arial" panose="020B0604020202020204" pitchFamily="34" charset="0"/>
                <a:ea typeface="Calibri"/>
                <a:cs typeface="Arial" panose="020B0604020202020204" pitchFamily="34" charset="0"/>
              </a:rPr>
              <a:t>В случае выявления, что в сведениях за предыдущие декларационные кампании не отражены или не полностью отражены какие-либо сведения либо имеются ошибки, рекомендуется к представляемой в 2025 году справке приложить соответствующие </a:t>
            </a:r>
            <a:r>
              <a:rPr lang="ru-RU" sz="1600" b="1" dirty="0">
                <a:solidFill>
                  <a:prstClr val="black"/>
                </a:solidFill>
                <a:latin typeface="Arial" panose="020B0604020202020204" pitchFamily="34" charset="0"/>
                <a:ea typeface="Calibri"/>
                <a:cs typeface="Arial" panose="020B0604020202020204" pitchFamily="34" charset="0"/>
              </a:rPr>
              <a:t>письменные пояснения </a:t>
            </a:r>
            <a:r>
              <a:rPr lang="ru-RU" sz="1600" dirty="0">
                <a:solidFill>
                  <a:prstClr val="black"/>
                </a:solidFill>
                <a:latin typeface="Arial" panose="020B0604020202020204" pitchFamily="34" charset="0"/>
                <a:ea typeface="Calibri"/>
                <a:cs typeface="Arial" panose="020B0604020202020204" pitchFamily="34" charset="0"/>
              </a:rPr>
              <a:t>(например, выявление счета в кредитной организации, отрытого в 2023 году, но не отраженного в справке, представленной в рамках декларационной кампании 2024 года</a:t>
            </a:r>
            <a:r>
              <a:rPr lang="ru-RU" sz="1600" dirty="0" smtClean="0">
                <a:solidFill>
                  <a:prstClr val="black"/>
                </a:solidFill>
                <a:latin typeface="Arial" panose="020B0604020202020204" pitchFamily="34" charset="0"/>
                <a:ea typeface="Calibri"/>
                <a:cs typeface="Arial" panose="020B0604020202020204" pitchFamily="34" charset="0"/>
              </a:rPr>
              <a:t>) </a:t>
            </a:r>
            <a:r>
              <a:rPr lang="ru-RU" sz="1600" i="1" dirty="0" smtClean="0">
                <a:solidFill>
                  <a:prstClr val="black"/>
                </a:solidFill>
                <a:latin typeface="Arial" panose="020B0604020202020204" pitchFamily="34" charset="0"/>
                <a:ea typeface="Calibri"/>
                <a:cs typeface="Arial" panose="020B0604020202020204" pitchFamily="34" charset="0"/>
              </a:rPr>
              <a:t>п. 37 Методических рекомендаций. </a:t>
            </a:r>
            <a:endParaRPr lang="ru-RU" sz="1600" i="1" dirty="0">
              <a:solidFill>
                <a:srgbClr val="000000"/>
              </a:solidFill>
              <a:latin typeface="Arial" charset="0"/>
            </a:endParaRPr>
          </a:p>
        </p:txBody>
      </p:sp>
      <p:sp>
        <p:nvSpPr>
          <p:cNvPr id="4" name="Объект 3"/>
          <p:cNvSpPr txBox="1">
            <a:spLocks/>
          </p:cNvSpPr>
          <p:nvPr/>
        </p:nvSpPr>
        <p:spPr>
          <a:xfrm>
            <a:off x="4761470" y="620477"/>
            <a:ext cx="4118919" cy="4242487"/>
          </a:xfrm>
          <a:prstGeom prst="rect">
            <a:avLst/>
          </a:prstGeom>
          <a:noFill/>
          <a:ln w="31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r">
              <a:spcAft>
                <a:spcPts val="0"/>
              </a:spcAft>
              <a:buNone/>
            </a:pPr>
            <a:r>
              <a:rPr lang="ru-RU" sz="1100" dirty="0">
                <a:solidFill>
                  <a:schemeClr val="tx1"/>
                </a:solidFill>
                <a:latin typeface="Liberation Serif"/>
                <a:ea typeface="Times New Roman"/>
                <a:cs typeface="Times New Roman"/>
              </a:rPr>
              <a:t>Приложение </a:t>
            </a:r>
          </a:p>
          <a:p>
            <a:pPr marL="0" indent="0" algn="r">
              <a:spcAft>
                <a:spcPts val="0"/>
              </a:spcAft>
              <a:buNone/>
            </a:pPr>
            <a:r>
              <a:rPr lang="ru-RU" sz="1100" dirty="0">
                <a:solidFill>
                  <a:schemeClr val="tx1"/>
                </a:solidFill>
                <a:latin typeface="Liberation Serif"/>
                <a:ea typeface="Times New Roman"/>
                <a:cs typeface="Times New Roman"/>
              </a:rPr>
              <a:t>к справке о доходах, расходах, об имуществе и </a:t>
            </a:r>
            <a:endParaRPr lang="ru-RU" sz="1100" dirty="0" smtClean="0">
              <a:solidFill>
                <a:schemeClr val="tx1"/>
              </a:solidFill>
              <a:latin typeface="Liberation Serif"/>
              <a:ea typeface="Times New Roman"/>
              <a:cs typeface="Times New Roman"/>
            </a:endParaRPr>
          </a:p>
          <a:p>
            <a:pPr marL="0" indent="0" algn="r">
              <a:spcAft>
                <a:spcPts val="0"/>
              </a:spcAft>
              <a:buNone/>
            </a:pPr>
            <a:r>
              <a:rPr lang="ru-RU" sz="1100" dirty="0" smtClean="0">
                <a:solidFill>
                  <a:schemeClr val="tx1"/>
                </a:solidFill>
                <a:latin typeface="Liberation Serif"/>
                <a:ea typeface="Times New Roman"/>
                <a:cs typeface="Times New Roman"/>
              </a:rPr>
              <a:t>обязательствах </a:t>
            </a:r>
            <a:r>
              <a:rPr lang="ru-RU" sz="1100" dirty="0">
                <a:solidFill>
                  <a:schemeClr val="tx1"/>
                </a:solidFill>
                <a:latin typeface="Liberation Serif"/>
                <a:ea typeface="Times New Roman"/>
                <a:cs typeface="Times New Roman"/>
              </a:rPr>
              <a:t>имущественного характера </a:t>
            </a:r>
            <a:r>
              <a:rPr lang="ru-RU" sz="1100" dirty="0" smtClean="0">
                <a:solidFill>
                  <a:schemeClr val="tx1"/>
                </a:solidFill>
                <a:latin typeface="Liberation Serif"/>
                <a:ea typeface="Times New Roman"/>
                <a:cs typeface="Times New Roman"/>
              </a:rPr>
              <a:t>супруга</a:t>
            </a:r>
            <a:endParaRPr lang="ru-RU" sz="1100" dirty="0">
              <a:solidFill>
                <a:schemeClr val="tx1"/>
              </a:solidFill>
              <a:latin typeface="Liberation Serif"/>
              <a:ea typeface="Times New Roman"/>
              <a:cs typeface="Times New Roman"/>
            </a:endParaRPr>
          </a:p>
          <a:p>
            <a:pPr marL="0" indent="0" algn="r">
              <a:spcAft>
                <a:spcPts val="0"/>
              </a:spcAft>
              <a:buNone/>
            </a:pPr>
            <a:r>
              <a:rPr lang="ru-RU" sz="1100" dirty="0">
                <a:solidFill>
                  <a:schemeClr val="tx1"/>
                </a:solidFill>
                <a:latin typeface="Liberation Serif"/>
                <a:ea typeface="Times New Roman"/>
                <a:cs typeface="Times New Roman"/>
              </a:rPr>
              <a:t> </a:t>
            </a:r>
            <a:r>
              <a:rPr lang="ru-RU" sz="1100" dirty="0" smtClean="0">
                <a:solidFill>
                  <a:schemeClr val="tx1"/>
                </a:solidFill>
                <a:latin typeface="Liberation Serif"/>
                <a:ea typeface="Times New Roman"/>
                <a:cs typeface="Times New Roman"/>
              </a:rPr>
              <a:t>____________________________________(ФИО)</a:t>
            </a:r>
          </a:p>
          <a:p>
            <a:pPr marL="0" indent="0" algn="r">
              <a:spcAft>
                <a:spcPts val="0"/>
              </a:spcAft>
              <a:buNone/>
            </a:pPr>
            <a:r>
              <a:rPr lang="ru-RU" sz="1100" dirty="0" smtClean="0">
                <a:solidFill>
                  <a:schemeClr val="tx1"/>
                </a:solidFill>
                <a:latin typeface="Liberation Serif"/>
                <a:ea typeface="Times New Roman"/>
                <a:cs typeface="Times New Roman"/>
              </a:rPr>
              <a:t>     за отчетный период</a:t>
            </a:r>
          </a:p>
          <a:p>
            <a:pPr marL="0" indent="0" algn="r">
              <a:spcAft>
                <a:spcPts val="0"/>
              </a:spcAft>
              <a:buNone/>
            </a:pPr>
            <a:r>
              <a:rPr lang="ru-RU" sz="1100" dirty="0" smtClean="0">
                <a:solidFill>
                  <a:schemeClr val="tx1"/>
                </a:solidFill>
                <a:latin typeface="Liberation Serif"/>
                <a:ea typeface="Times New Roman"/>
                <a:cs typeface="Times New Roman"/>
              </a:rPr>
              <a:t> </a:t>
            </a:r>
            <a:r>
              <a:rPr lang="ru-RU" sz="1100" dirty="0">
                <a:solidFill>
                  <a:schemeClr val="tx1"/>
                </a:solidFill>
                <a:latin typeface="Liberation Serif"/>
                <a:ea typeface="Times New Roman"/>
                <a:cs typeface="Times New Roman"/>
              </a:rPr>
              <a:t>с 01 января 2024 г. по 31 декабря 2024 г.</a:t>
            </a:r>
          </a:p>
          <a:p>
            <a:pPr marL="0" indent="0" algn="r">
              <a:spcAft>
                <a:spcPts val="0"/>
              </a:spcAft>
              <a:buNone/>
            </a:pPr>
            <a:r>
              <a:rPr lang="ru-RU" sz="1100" dirty="0">
                <a:latin typeface="Liberation Serif"/>
                <a:ea typeface="Times New Roman"/>
                <a:cs typeface="Times New Roman"/>
              </a:rPr>
              <a:t>20</a:t>
            </a:r>
          </a:p>
          <a:p>
            <a:pPr marL="0" indent="0" algn="ctr">
              <a:spcAft>
                <a:spcPts val="0"/>
              </a:spcAft>
              <a:buNone/>
            </a:pPr>
            <a:endParaRPr lang="ru-RU" sz="1100" dirty="0" smtClean="0">
              <a:solidFill>
                <a:schemeClr val="tx1"/>
              </a:solidFill>
              <a:latin typeface="Liberation Serif"/>
              <a:ea typeface="Times New Roman"/>
              <a:cs typeface="Times New Roman"/>
            </a:endParaRPr>
          </a:p>
          <a:p>
            <a:pPr marL="0" indent="0" algn="ctr">
              <a:spcAft>
                <a:spcPts val="0"/>
              </a:spcAft>
              <a:buNone/>
            </a:pPr>
            <a:endParaRPr lang="ru-RU" sz="1100" dirty="0">
              <a:solidFill>
                <a:schemeClr val="tx1"/>
              </a:solidFill>
              <a:latin typeface="Liberation Serif"/>
              <a:ea typeface="Times New Roman"/>
              <a:cs typeface="Times New Roman"/>
            </a:endParaRPr>
          </a:p>
          <a:p>
            <a:pPr marL="0" indent="0" algn="ctr">
              <a:spcAft>
                <a:spcPts val="0"/>
              </a:spcAft>
              <a:buNone/>
            </a:pPr>
            <a:r>
              <a:rPr lang="ru-RU" sz="1100" dirty="0" smtClean="0">
                <a:solidFill>
                  <a:schemeClr val="tx1"/>
                </a:solidFill>
                <a:latin typeface="Liberation Serif"/>
                <a:ea typeface="Times New Roman"/>
                <a:cs typeface="Times New Roman"/>
              </a:rPr>
              <a:t>Пояснительная</a:t>
            </a:r>
            <a:endParaRPr lang="ru-RU" sz="1100" dirty="0">
              <a:solidFill>
                <a:schemeClr val="tx1"/>
              </a:solidFill>
              <a:latin typeface="Liberation Serif"/>
              <a:ea typeface="Times New Roman"/>
              <a:cs typeface="Times New Roman"/>
            </a:endParaRPr>
          </a:p>
          <a:p>
            <a:pPr marL="0" indent="0" algn="ctr">
              <a:spcAft>
                <a:spcPts val="0"/>
              </a:spcAft>
              <a:buNone/>
            </a:pPr>
            <a:r>
              <a:rPr lang="ru-RU" sz="1200" dirty="0" smtClean="0">
                <a:solidFill>
                  <a:schemeClr val="tx1"/>
                </a:solidFill>
                <a:latin typeface="Liberation Serif"/>
                <a:ea typeface="Times New Roman"/>
                <a:cs typeface="Times New Roman"/>
              </a:rPr>
              <a:t>_________________________________________________</a:t>
            </a:r>
            <a:endParaRPr lang="ru-RU" sz="1200" dirty="0">
              <a:solidFill>
                <a:schemeClr val="tx1"/>
              </a:solidFill>
              <a:latin typeface="Liberation Serif"/>
              <a:ea typeface="Times New Roman"/>
              <a:cs typeface="Times New Roman"/>
            </a:endParaRPr>
          </a:p>
          <a:p>
            <a:pPr marL="0" indent="0" algn="ctr">
              <a:spcAft>
                <a:spcPts val="0"/>
              </a:spcAft>
              <a:buNone/>
            </a:pPr>
            <a:r>
              <a:rPr lang="ru-RU" sz="1200" dirty="0" smtClean="0">
                <a:solidFill>
                  <a:schemeClr val="tx1"/>
                </a:solidFill>
                <a:latin typeface="Liberation Serif"/>
                <a:ea typeface="Times New Roman"/>
                <a:cs typeface="Times New Roman"/>
              </a:rPr>
              <a:t>________________________________________________</a:t>
            </a:r>
            <a:endParaRPr lang="ru-RU" sz="1200" dirty="0">
              <a:solidFill>
                <a:schemeClr val="tx1"/>
              </a:solidFill>
              <a:latin typeface="Liberation Serif"/>
              <a:ea typeface="Times New Roman"/>
              <a:cs typeface="Times New Roman"/>
            </a:endParaRPr>
          </a:p>
          <a:p>
            <a:pPr marL="0" indent="0" algn="ctr">
              <a:spcAft>
                <a:spcPts val="0"/>
              </a:spcAft>
              <a:buNone/>
            </a:pPr>
            <a:r>
              <a:rPr lang="ru-RU" sz="1200" dirty="0" smtClean="0">
                <a:solidFill>
                  <a:schemeClr val="tx1"/>
                </a:solidFill>
                <a:latin typeface="Liberation Serif"/>
                <a:ea typeface="Times New Roman"/>
                <a:cs typeface="Times New Roman"/>
              </a:rPr>
              <a:t>________________________________________________</a:t>
            </a:r>
          </a:p>
          <a:p>
            <a:pPr marL="0" indent="0" algn="ctr">
              <a:spcAft>
                <a:spcPts val="0"/>
              </a:spcAft>
              <a:buNone/>
            </a:pPr>
            <a:endParaRPr lang="ru-RU" sz="1200" dirty="0">
              <a:solidFill>
                <a:schemeClr val="tx1"/>
              </a:solidFill>
              <a:latin typeface="Liberation Serif"/>
              <a:ea typeface="Times New Roman"/>
              <a:cs typeface="Times New Roman"/>
            </a:endParaRPr>
          </a:p>
          <a:p>
            <a:pPr marL="0" indent="0" algn="ctr">
              <a:spcAft>
                <a:spcPts val="0"/>
              </a:spcAft>
              <a:buNone/>
            </a:pPr>
            <a:endParaRPr lang="ru-RU" sz="1200" dirty="0">
              <a:solidFill>
                <a:schemeClr val="tx1"/>
              </a:solidFill>
              <a:latin typeface="Liberation Serif"/>
              <a:ea typeface="Times New Roman"/>
              <a:cs typeface="Times New Roman"/>
            </a:endParaRPr>
          </a:p>
          <a:p>
            <a:pPr marL="0" indent="0">
              <a:spcAft>
                <a:spcPts val="0"/>
              </a:spcAft>
              <a:buNone/>
            </a:pPr>
            <a:r>
              <a:rPr lang="ru-RU" sz="1100" dirty="0" smtClean="0">
                <a:solidFill>
                  <a:schemeClr val="tx1"/>
                </a:solidFill>
                <a:latin typeface="Liberation Serif"/>
                <a:ea typeface="Times New Roman"/>
                <a:cs typeface="Times New Roman"/>
              </a:rPr>
              <a:t>дата ______________                              </a:t>
            </a:r>
            <a:r>
              <a:rPr lang="ru-RU" sz="1100" dirty="0">
                <a:solidFill>
                  <a:schemeClr val="tx1"/>
                </a:solidFill>
                <a:latin typeface="Liberation Serif"/>
                <a:ea typeface="Times New Roman"/>
                <a:cs typeface="Times New Roman"/>
              </a:rPr>
              <a:t>подпись______________</a:t>
            </a:r>
          </a:p>
          <a:p>
            <a:pPr marL="0" indent="0" algn="ctr">
              <a:spcAft>
                <a:spcPts val="0"/>
              </a:spcAft>
              <a:buNone/>
            </a:pPr>
            <a:r>
              <a:rPr lang="ru-RU" sz="1200" dirty="0">
                <a:latin typeface="Liberation Serif"/>
                <a:ea typeface="Times New Roman"/>
                <a:cs typeface="Times New Roman"/>
              </a:rPr>
              <a:t>Пояснительня23 г.</a:t>
            </a:r>
            <a:endParaRPr lang="ru-RU" sz="1000" dirty="0">
              <a:latin typeface="Times New Roman"/>
              <a:ea typeface="Times New Roman"/>
            </a:endParaRPr>
          </a:p>
        </p:txBody>
      </p:sp>
      <p:sp>
        <p:nvSpPr>
          <p:cNvPr id="5" name="Стрелка вправо 4"/>
          <p:cNvSpPr/>
          <p:nvPr/>
        </p:nvSpPr>
        <p:spPr>
          <a:xfrm>
            <a:off x="4325030" y="2197728"/>
            <a:ext cx="348789" cy="543993"/>
          </a:xfrm>
          <a:prstGeom prst="rightArrow">
            <a:avLst/>
          </a:prstGeom>
          <a:solidFill>
            <a:schemeClr val="bg1">
              <a:lumMod val="65000"/>
            </a:schemeClr>
          </a:solidFill>
          <a:ln>
            <a:solidFill>
              <a:schemeClr val="tx1">
                <a:lumMod val="50000"/>
                <a:lumOff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11359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0"/>
            <a:ext cx="8940799" cy="717550"/>
          </a:xfrm>
        </p:spPr>
        <p:txBody>
          <a:bodyPr>
            <a:normAutofit fontScale="90000"/>
          </a:bodyPr>
          <a:lstStyle/>
          <a:p>
            <a:pPr algn="ctr"/>
            <a:r>
              <a:rPr lang="ru-RU" sz="2400" b="1" i="1" dirty="0">
                <a:solidFill>
                  <a:schemeClr val="tx1"/>
                </a:solidFill>
              </a:rPr>
              <a:t>Раздел 5. Сведения о ценных бумагах</a:t>
            </a:r>
            <a:br>
              <a:rPr lang="ru-RU" sz="2400" b="1" i="1" dirty="0">
                <a:solidFill>
                  <a:schemeClr val="tx1"/>
                </a:solidFill>
              </a:rPr>
            </a:br>
            <a:r>
              <a:rPr lang="ru-RU" sz="1800" b="1" i="1" dirty="0">
                <a:solidFill>
                  <a:prstClr val="black"/>
                </a:solidFill>
              </a:rPr>
              <a:t>Подраздел 5.1 Акции и иное участие в коммерческих организация и фондах, </a:t>
            </a:r>
            <a:br>
              <a:rPr lang="ru-RU" sz="1800" b="1" i="1" dirty="0">
                <a:solidFill>
                  <a:prstClr val="black"/>
                </a:solidFill>
              </a:rPr>
            </a:br>
            <a:r>
              <a:rPr lang="ru-RU" sz="1800" b="1" i="1" dirty="0">
                <a:solidFill>
                  <a:prstClr val="black"/>
                </a:solidFill>
              </a:rPr>
              <a:t>Подраздел 5.2. Иные ценные бумаги</a:t>
            </a:r>
            <a:endParaRPr lang="ru-RU" dirty="0"/>
          </a:p>
        </p:txBody>
      </p:sp>
      <p:sp>
        <p:nvSpPr>
          <p:cNvPr id="3" name="AutoShape 2" descr="https://s0.slide-share.ru/s_slide/f0a88a3f2e6b07130ba7d666e8cb1fce/554a0cc9-1c65-4d67-9303-50743d218d4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s0.slide-share.ru/s_slide/f0a88a3f2e6b07130ba7d666e8cb1fce/554a0cc9-1c65-4d67-9303-50743d218d43.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Google Shape;215;p19"/>
          <p:cNvSpPr/>
          <p:nvPr/>
        </p:nvSpPr>
        <p:spPr>
          <a:xfrm>
            <a:off x="94891" y="794620"/>
            <a:ext cx="9049109" cy="4247276"/>
          </a:xfrm>
          <a:prstGeom prst="rect">
            <a:avLst/>
          </a:prstGeom>
          <a:solidFill>
            <a:schemeClr val="bg1"/>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ru-RU" b="1" dirty="0">
                <a:solidFill>
                  <a:srgbClr val="FF0000"/>
                </a:solidFill>
                <a:latin typeface="Arial" panose="020B0604020202020204" pitchFamily="34" charset="0"/>
                <a:ea typeface="Arial"/>
                <a:cs typeface="Arial" panose="020B0604020202020204" pitchFamily="34" charset="0"/>
                <a:sym typeface="Arial"/>
              </a:rPr>
              <a:t>ВАЖНО!</a:t>
            </a:r>
            <a:r>
              <a:rPr lang="ru-RU" b="1" i="0" u="none" strike="noStrike" cap="none" dirty="0">
                <a:solidFill>
                  <a:srgbClr val="FF0000"/>
                </a:solidFill>
                <a:latin typeface="Arial" panose="020B0604020202020204" pitchFamily="34" charset="0"/>
                <a:ea typeface="Arial"/>
                <a:cs typeface="Arial" panose="020B0604020202020204" pitchFamily="34" charset="0"/>
                <a:sym typeface="Arial"/>
              </a:rPr>
              <a:t> </a:t>
            </a:r>
          </a:p>
          <a:p>
            <a:pPr marL="285750" indent="-285750">
              <a:buFont typeface="Wingdings" panose="05000000000000000000" pitchFamily="2" charset="2"/>
              <a:buChar char="ü"/>
            </a:pPr>
            <a:r>
              <a:rPr lang="ru-RU" sz="1400" dirty="0">
                <a:solidFill>
                  <a:prstClr val="black"/>
                </a:solidFill>
                <a:latin typeface="Arial" panose="020B0604020202020204" pitchFamily="34" charset="0"/>
                <a:ea typeface="Arial"/>
                <a:cs typeface="Arial" panose="020B0604020202020204" pitchFamily="34" charset="0"/>
              </a:rPr>
              <a:t>Отражению подлежат ценные бумаги, находящиеся в собственности, в </a:t>
            </a:r>
            <a:r>
              <a:rPr lang="ru-RU" sz="1400" dirty="0" err="1">
                <a:solidFill>
                  <a:prstClr val="black"/>
                </a:solidFill>
                <a:latin typeface="Arial" panose="020B0604020202020204" pitchFamily="34" charset="0"/>
                <a:ea typeface="Arial"/>
                <a:cs typeface="Arial" panose="020B0604020202020204" pitchFamily="34" charset="0"/>
              </a:rPr>
              <a:t>т.ч</a:t>
            </a:r>
            <a:r>
              <a:rPr lang="ru-RU" sz="1400" dirty="0">
                <a:solidFill>
                  <a:prstClr val="black"/>
                </a:solidFill>
                <a:latin typeface="Arial" panose="020B0604020202020204" pitchFamily="34" charset="0"/>
                <a:ea typeface="Arial"/>
                <a:cs typeface="Arial" panose="020B0604020202020204" pitchFamily="34" charset="0"/>
              </a:rPr>
              <a:t>. приобретенные в рамках договора на брокерское обслуживание  и (или) договора доверительного управления</a:t>
            </a:r>
          </a:p>
          <a:p>
            <a:pPr lvl="0"/>
            <a:endParaRPr lang="ru-RU" sz="1400" dirty="0">
              <a:solidFill>
                <a:prstClr val="black"/>
              </a:solidFill>
              <a:latin typeface="Arial" panose="020B0604020202020204" pitchFamily="34" charset="0"/>
              <a:ea typeface="Arial"/>
              <a:cs typeface="Arial" panose="020B0604020202020204" pitchFamily="34" charset="0"/>
            </a:endParaRPr>
          </a:p>
          <a:p>
            <a:pPr marL="285750" lvl="0" indent="-285750">
              <a:buFont typeface="Wingdings" panose="05000000000000000000" pitchFamily="2" charset="2"/>
              <a:buChar char="ü"/>
            </a:pPr>
            <a:r>
              <a:rPr lang="ru-RU" sz="1400" dirty="0">
                <a:solidFill>
                  <a:prstClr val="black"/>
                </a:solidFill>
                <a:latin typeface="Arial" panose="020B0604020202020204" pitchFamily="34" charset="0"/>
                <a:ea typeface="Arial"/>
                <a:cs typeface="Arial" panose="020B0604020202020204" pitchFamily="34" charset="0"/>
              </a:rPr>
              <a:t>При конфликте интересов необходимо передать ценные бумаги в доверительное управление и принять меры по урегулированию</a:t>
            </a:r>
          </a:p>
          <a:p>
            <a:pPr lvl="0"/>
            <a:endParaRPr lang="ru-RU" sz="1400" dirty="0">
              <a:solidFill>
                <a:schemeClr val="dk1"/>
              </a:solidFill>
              <a:latin typeface="Arial" panose="020B0604020202020204" pitchFamily="34" charset="0"/>
              <a:ea typeface="Arial"/>
              <a:cs typeface="Arial" panose="020B0604020202020204" pitchFamily="34" charset="0"/>
            </a:endParaRPr>
          </a:p>
          <a:p>
            <a:pPr marL="285750" lvl="0" indent="-285750">
              <a:buFont typeface="Wingdings" panose="05000000000000000000" pitchFamily="2" charset="2"/>
              <a:buChar char="ü"/>
            </a:pPr>
            <a:r>
              <a:rPr lang="ru-RU" sz="1400" dirty="0">
                <a:solidFill>
                  <a:schemeClr val="dk1"/>
                </a:solidFill>
                <a:latin typeface="Arial" panose="020B0604020202020204" pitchFamily="34" charset="0"/>
                <a:ea typeface="Arial"/>
                <a:cs typeface="Arial" panose="020B0604020202020204" pitchFamily="34" charset="0"/>
              </a:rPr>
              <a:t>Государственный сертификат на материнский (семейный) капитал не является ценной бумагой</a:t>
            </a:r>
          </a:p>
          <a:p>
            <a:endParaRPr lang="ru-RU" sz="1400" dirty="0">
              <a:solidFill>
                <a:schemeClr val="dk1"/>
              </a:solidFill>
              <a:latin typeface="Arial" panose="020B0604020202020204" pitchFamily="34" charset="0"/>
              <a:ea typeface="Arial"/>
              <a:cs typeface="Arial" panose="020B0604020202020204" pitchFamily="34" charset="0"/>
            </a:endParaRPr>
          </a:p>
          <a:p>
            <a:pPr marL="285750" indent="-285750">
              <a:buFont typeface="Wingdings" panose="05000000000000000000" pitchFamily="2" charset="2"/>
              <a:buChar char="ü"/>
            </a:pPr>
            <a:r>
              <a:rPr lang="ru-RU" sz="1400" dirty="0">
                <a:solidFill>
                  <a:schemeClr val="dk1"/>
                </a:solidFill>
                <a:latin typeface="Arial" panose="020B0604020202020204" pitchFamily="34" charset="0"/>
                <a:ea typeface="Arial"/>
                <a:cs typeface="Arial" panose="020B0604020202020204" pitchFamily="34" charset="0"/>
              </a:rPr>
              <a:t>Отдельные ценные бумаги </a:t>
            </a:r>
            <a:r>
              <a:rPr lang="ru-RU" sz="1400" dirty="0">
                <a:solidFill>
                  <a:srgbClr val="FF0000"/>
                </a:solidFill>
                <a:latin typeface="Arial" panose="020B0604020202020204" pitchFamily="34" charset="0"/>
                <a:ea typeface="Arial"/>
                <a:cs typeface="Arial" panose="020B0604020202020204" pitchFamily="34" charset="0"/>
              </a:rPr>
              <a:t>(инвестиционный пай паевого инвестиционного фонда, депозитарные расписки, закладные, ипотечные сертификаты участия, сберегательные сертификаты, цифровое свидетельство)</a:t>
            </a:r>
            <a:r>
              <a:rPr lang="ru-RU" sz="1400" dirty="0">
                <a:solidFill>
                  <a:schemeClr val="dk1"/>
                </a:solidFill>
                <a:latin typeface="Arial" panose="020B0604020202020204" pitchFamily="34" charset="0"/>
                <a:ea typeface="Arial"/>
                <a:cs typeface="Arial" panose="020B0604020202020204" pitchFamily="34" charset="0"/>
              </a:rPr>
              <a:t> не имеют номинальной стоимости </a:t>
            </a:r>
            <a:r>
              <a:rPr lang="ru-RU" sz="1400" b="1" i="1" dirty="0">
                <a:solidFill>
                  <a:srgbClr val="FF0000"/>
                </a:solidFill>
                <a:latin typeface="Arial" panose="020B0604020202020204" pitchFamily="34" charset="0"/>
                <a:ea typeface="Arial"/>
                <a:cs typeface="Arial" panose="020B0604020202020204" pitchFamily="34" charset="0"/>
              </a:rPr>
              <a:t>(графа не заполняется)</a:t>
            </a:r>
          </a:p>
          <a:p>
            <a:pPr marL="285750" indent="-285750">
              <a:buFont typeface="Wingdings" panose="05000000000000000000" pitchFamily="2" charset="2"/>
              <a:buChar char="ü"/>
            </a:pPr>
            <a:endParaRPr lang="ru-RU" sz="1400" b="1" i="1" dirty="0">
              <a:solidFill>
                <a:srgbClr val="FF0000"/>
              </a:solidFill>
              <a:latin typeface="Arial" panose="020B0604020202020204" pitchFamily="34" charset="0"/>
              <a:ea typeface="Arial"/>
              <a:cs typeface="Arial" panose="020B0604020202020204" pitchFamily="34" charset="0"/>
            </a:endParaRPr>
          </a:p>
          <a:p>
            <a:pPr marL="285750" indent="-285750">
              <a:buFont typeface="Wingdings" panose="05000000000000000000" pitchFamily="2" charset="2"/>
              <a:buChar char="ü"/>
            </a:pPr>
            <a:r>
              <a:rPr lang="ru-RU" sz="1400" dirty="0">
                <a:solidFill>
                  <a:schemeClr val="dk1"/>
                </a:solidFill>
                <a:latin typeface="Arial" panose="020B0604020202020204" pitchFamily="34" charset="0"/>
                <a:ea typeface="Arial"/>
                <a:cs typeface="Arial" panose="020B0604020202020204" pitchFamily="34" charset="0"/>
              </a:rPr>
              <a:t>Целесообразно пользоваться информацией,  предусмотренной Указанием Банка России от 27.05.2021 </a:t>
            </a:r>
            <a:r>
              <a:rPr lang="ru-RU" sz="1400" b="1" dirty="0">
                <a:solidFill>
                  <a:srgbClr val="FF0000"/>
                </a:solidFill>
                <a:latin typeface="Arial" panose="020B0604020202020204" pitchFamily="34" charset="0"/>
                <a:ea typeface="Arial"/>
                <a:cs typeface="Arial" panose="020B0604020202020204" pitchFamily="34" charset="0"/>
              </a:rPr>
              <a:t>№ 5798-У (форма справки)</a:t>
            </a:r>
          </a:p>
          <a:p>
            <a:pPr marL="285750" indent="-285750">
              <a:buFont typeface="Wingdings" panose="05000000000000000000" pitchFamily="2" charset="2"/>
              <a:buChar char="ü"/>
            </a:pPr>
            <a:endParaRPr lang="ru-RU" sz="1400" b="1" dirty="0">
              <a:solidFill>
                <a:srgbClr val="FF0000"/>
              </a:solidFill>
              <a:latin typeface="Arial" panose="020B0604020202020204" pitchFamily="34" charset="0"/>
              <a:ea typeface="Arial"/>
              <a:cs typeface="Arial" panose="020B0604020202020204" pitchFamily="34" charset="0"/>
            </a:endParaRPr>
          </a:p>
          <a:p>
            <a:pPr marL="285750" lvl="0" indent="-285750">
              <a:buFont typeface="Wingdings" panose="05000000000000000000" pitchFamily="2" charset="2"/>
              <a:buChar char="ü"/>
            </a:pPr>
            <a:r>
              <a:rPr lang="ru-RU" sz="1400" dirty="0">
                <a:solidFill>
                  <a:prstClr val="black"/>
                </a:solidFill>
                <a:latin typeface="Arial" panose="020B0604020202020204" pitchFamily="34" charset="0"/>
                <a:ea typeface="Arial"/>
                <a:cs typeface="Arial" panose="020B0604020202020204" pitchFamily="34" charset="0"/>
              </a:rPr>
              <a:t>Императивного запрета на приобретения служащим ценных бумаг нет </a:t>
            </a:r>
            <a:r>
              <a:rPr lang="ru-RU" sz="1400" b="1" dirty="0">
                <a:latin typeface="Arial" panose="020B0604020202020204" pitchFamily="34" charset="0"/>
                <a:ea typeface="Arial"/>
                <a:cs typeface="Arial" panose="020B0604020202020204" pitchFamily="34" charset="0"/>
              </a:rPr>
              <a:t>(возможность приобретения служащими ценных бумаг  - письмо Минтруда России от 22.09.2022 № 28-7/10/В-12862) </a:t>
            </a:r>
          </a:p>
          <a:p>
            <a:pPr marL="285750" indent="-285750">
              <a:buFont typeface="Wingdings" panose="05000000000000000000" pitchFamily="2" charset="2"/>
              <a:buChar char="ü"/>
            </a:pPr>
            <a:endParaRPr lang="ru-RU" sz="1400" b="1" dirty="0">
              <a:solidFill>
                <a:srgbClr val="FF0000"/>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734784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 y="129510"/>
            <a:ext cx="8997950" cy="615949"/>
          </a:xfrm>
        </p:spPr>
        <p:txBody>
          <a:bodyPr>
            <a:normAutofit fontScale="90000"/>
          </a:bodyPr>
          <a:lstStyle/>
          <a:p>
            <a:pPr algn="ctr"/>
            <a:r>
              <a:rPr lang="ru-RU" sz="2200" b="1" i="1" dirty="0">
                <a:solidFill>
                  <a:prstClr val="black"/>
                </a:solidFill>
              </a:rPr>
              <a:t>Раздел 6. Сведения об обязательствах имущественного характера</a:t>
            </a:r>
            <a:r>
              <a:rPr lang="ru-RU" b="1" i="1" dirty="0">
                <a:solidFill>
                  <a:prstClr val="black"/>
                </a:solidFill>
              </a:rPr>
              <a:t> </a:t>
            </a:r>
            <a:r>
              <a:rPr lang="ru-RU" sz="1800" b="1" i="1" dirty="0">
                <a:solidFill>
                  <a:prstClr val="black"/>
                </a:solidFill>
              </a:rPr>
              <a:t>Подраздел 6.1 Объекты недвижимого имущества, находящиеся в пользовании</a:t>
            </a:r>
            <a:br>
              <a:rPr lang="ru-RU" sz="1800" b="1" i="1" dirty="0">
                <a:solidFill>
                  <a:prstClr val="black"/>
                </a:solidFill>
              </a:rPr>
            </a:br>
            <a:endParaRPr lang="ru-RU" dirty="0"/>
          </a:p>
        </p:txBody>
      </p:sp>
      <p:pic>
        <p:nvPicPr>
          <p:cNvPr id="3" name="Рисунок 2"/>
          <p:cNvPicPr>
            <a:picLocks noChangeAspect="1"/>
          </p:cNvPicPr>
          <p:nvPr/>
        </p:nvPicPr>
        <p:blipFill>
          <a:blip r:embed="rId3"/>
          <a:stretch>
            <a:fillRect/>
          </a:stretch>
        </p:blipFill>
        <p:spPr>
          <a:xfrm>
            <a:off x="138025" y="636677"/>
            <a:ext cx="9005975" cy="4548277"/>
          </a:xfrm>
          <a:prstGeom prst="rect">
            <a:avLst/>
          </a:prstGeom>
        </p:spPr>
      </p:pic>
      <p:sp>
        <p:nvSpPr>
          <p:cNvPr id="4" name="Google Shape;226;p20"/>
          <p:cNvSpPr/>
          <p:nvPr/>
        </p:nvSpPr>
        <p:spPr>
          <a:xfrm>
            <a:off x="2277374" y="1721973"/>
            <a:ext cx="6720574" cy="3347030"/>
          </a:xfrm>
          <a:prstGeom prst="rect">
            <a:avLst/>
          </a:prstGeom>
          <a:noFill/>
          <a:ln>
            <a:noFill/>
          </a:ln>
        </p:spPr>
        <p:txBody>
          <a:bodyPr spcFirstLastPara="1" wrap="square" lIns="91425" tIns="45700" rIns="91425" bIns="45700" anchor="t" anchorCtr="0">
            <a:spAutoFit/>
          </a:bodyPr>
          <a:lstStyle/>
          <a:p>
            <a:pPr algn="just" defTabSz="914400">
              <a:buClr>
                <a:srgbClr val="000000"/>
              </a:buClr>
              <a:buFont typeface="Arial"/>
              <a:buNone/>
            </a:pPr>
            <a:r>
              <a:rPr lang="ru-RU" sz="1200" b="1" kern="0" dirty="0">
                <a:solidFill>
                  <a:srgbClr val="FF0000"/>
                </a:solidFill>
                <a:latin typeface="Arial" panose="020B0604020202020204" pitchFamily="34" charset="0"/>
                <a:ea typeface="Arial"/>
                <a:cs typeface="Arial" panose="020B0604020202020204" pitchFamily="34" charset="0"/>
                <a:sym typeface="Arial"/>
              </a:rPr>
              <a:t>Указывается:</a:t>
            </a:r>
            <a:endParaRPr sz="1200" b="1" kern="0" dirty="0">
              <a:solidFill>
                <a:srgbClr val="FF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sym typeface="Arial"/>
              </a:rPr>
              <a:t>н</a:t>
            </a:r>
            <a:r>
              <a:rPr lang="ru-RU" sz="1050" kern="0" dirty="0" smtClean="0">
                <a:solidFill>
                  <a:srgbClr val="000000"/>
                </a:solidFill>
                <a:latin typeface="Arial" panose="020B0604020202020204" pitchFamily="34" charset="0"/>
                <a:ea typeface="Arial"/>
                <a:cs typeface="Arial" panose="020B0604020202020204" pitchFamily="34" charset="0"/>
                <a:sym typeface="Arial"/>
              </a:rPr>
              <a:t>едвижимое </a:t>
            </a:r>
            <a:r>
              <a:rPr lang="ru-RU" sz="1050" kern="0" dirty="0">
                <a:solidFill>
                  <a:srgbClr val="000000"/>
                </a:solidFill>
                <a:latin typeface="Arial" panose="020B0604020202020204" pitchFamily="34" charset="0"/>
                <a:ea typeface="Arial"/>
                <a:cs typeface="Arial" panose="020B0604020202020204" pitchFamily="34" charset="0"/>
                <a:sym typeface="Arial"/>
              </a:rPr>
              <a:t>имущество (муниципальное, ведомственное, арендованное и т.п.), находящееся во временном пользовании (не в собственности) - основание пользования (договор аренды, безвозмездное пользование, фактическое предоставление и другие)</a:t>
            </a:r>
          </a:p>
          <a:p>
            <a:pPr algn="just" defTabSz="914400">
              <a:buClr>
                <a:srgbClr val="000000"/>
              </a:buClr>
              <a:buFont typeface="Arial"/>
              <a:buNone/>
            </a:pPr>
            <a:endParaRPr lang="ru-RU" sz="1050" kern="0" dirty="0">
              <a:solidFill>
                <a:srgbClr val="00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sym typeface="Arial"/>
              </a:rPr>
              <a:t>о</a:t>
            </a:r>
            <a:r>
              <a:rPr lang="ru-RU" sz="1050" kern="0" dirty="0" smtClean="0">
                <a:solidFill>
                  <a:srgbClr val="000000"/>
                </a:solidFill>
                <a:latin typeface="Arial" panose="020B0604020202020204" pitchFamily="34" charset="0"/>
                <a:ea typeface="Arial"/>
                <a:cs typeface="Arial" panose="020B0604020202020204" pitchFamily="34" charset="0"/>
                <a:sym typeface="Arial"/>
              </a:rPr>
              <a:t>бъекты </a:t>
            </a:r>
            <a:r>
              <a:rPr lang="ru-RU" sz="1050" kern="0" dirty="0">
                <a:solidFill>
                  <a:srgbClr val="000000"/>
                </a:solidFill>
                <a:latin typeface="Arial" panose="020B0604020202020204" pitchFamily="34" charset="0"/>
                <a:ea typeface="Arial"/>
                <a:cs typeface="Arial" panose="020B0604020202020204" pitchFamily="34" charset="0"/>
                <a:sym typeface="Arial"/>
              </a:rPr>
              <a:t>недвижимого имущества, находящиеся в пользовании у ИП</a:t>
            </a:r>
          </a:p>
          <a:p>
            <a:pPr algn="just" defTabSz="914400">
              <a:buClr>
                <a:srgbClr val="000000"/>
              </a:buClr>
            </a:pPr>
            <a:endParaRPr lang="ru-RU" sz="1050" kern="0" dirty="0">
              <a:solidFill>
                <a:srgbClr val="00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sym typeface="Arial"/>
              </a:rPr>
              <a:t>ж</a:t>
            </a:r>
            <a:r>
              <a:rPr lang="ru-RU" sz="1050" kern="0" dirty="0" smtClean="0">
                <a:solidFill>
                  <a:srgbClr val="000000"/>
                </a:solidFill>
                <a:latin typeface="Arial" panose="020B0604020202020204" pitchFamily="34" charset="0"/>
                <a:ea typeface="Arial"/>
                <a:cs typeface="Arial" panose="020B0604020202020204" pitchFamily="34" charset="0"/>
                <a:sym typeface="Arial"/>
              </a:rPr>
              <a:t>илое </a:t>
            </a:r>
            <a:r>
              <a:rPr lang="ru-RU" sz="1050" kern="0" dirty="0">
                <a:solidFill>
                  <a:srgbClr val="000000"/>
                </a:solidFill>
                <a:latin typeface="Arial" panose="020B0604020202020204" pitchFamily="34" charset="0"/>
                <a:ea typeface="Arial"/>
                <a:cs typeface="Arial" panose="020B0604020202020204" pitchFamily="34" charset="0"/>
                <a:sym typeface="Arial"/>
              </a:rPr>
              <a:t>помещение, в котором зарегистрировано лицо либо имеет временную регистрацию</a:t>
            </a:r>
          </a:p>
          <a:p>
            <a:pPr algn="just" defTabSz="914400">
              <a:buClr>
                <a:srgbClr val="000000"/>
              </a:buClr>
            </a:pPr>
            <a:endParaRPr lang="ru-RU" sz="1050" kern="0" dirty="0">
              <a:solidFill>
                <a:srgbClr val="00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sym typeface="Arial"/>
              </a:rPr>
              <a:t>ж</a:t>
            </a:r>
            <a:r>
              <a:rPr lang="ru-RU" sz="1050" kern="0" dirty="0" smtClean="0">
                <a:solidFill>
                  <a:srgbClr val="000000"/>
                </a:solidFill>
                <a:latin typeface="Arial" panose="020B0604020202020204" pitchFamily="34" charset="0"/>
                <a:ea typeface="Arial"/>
                <a:cs typeface="Arial" panose="020B0604020202020204" pitchFamily="34" charset="0"/>
                <a:sym typeface="Arial"/>
              </a:rPr>
              <a:t>илое </a:t>
            </a:r>
            <a:r>
              <a:rPr lang="ru-RU" sz="1050" kern="0" dirty="0">
                <a:solidFill>
                  <a:srgbClr val="000000"/>
                </a:solidFill>
                <a:latin typeface="Arial" panose="020B0604020202020204" pitchFamily="34" charset="0"/>
                <a:ea typeface="Arial"/>
                <a:cs typeface="Arial" panose="020B0604020202020204" pitchFamily="34" charset="0"/>
                <a:sym typeface="Arial"/>
              </a:rPr>
              <a:t>помещение </a:t>
            </a:r>
            <a:r>
              <a:rPr lang="ru-RU" sz="1050" kern="0" dirty="0">
                <a:solidFill>
                  <a:srgbClr val="000000"/>
                </a:solidFill>
                <a:latin typeface="Arial" panose="020B0604020202020204" pitchFamily="34" charset="0"/>
                <a:ea typeface="Arial"/>
                <a:cs typeface="Arial" panose="020B0604020202020204" pitchFamily="34" charset="0"/>
              </a:rPr>
              <a:t>где лица фактически проживают без заключения договора аренды, безвозмездного пользования или социального найма</a:t>
            </a:r>
          </a:p>
          <a:p>
            <a:pPr algn="just" defTabSz="914400">
              <a:buClr>
                <a:srgbClr val="000000"/>
              </a:buClr>
            </a:pPr>
            <a:endParaRPr lang="ru-RU" sz="1050" kern="0" dirty="0">
              <a:solidFill>
                <a:srgbClr val="000000"/>
              </a:solidFill>
              <a:latin typeface="Arial" panose="020B0604020202020204" pitchFamily="34" charset="0"/>
              <a:ea typeface="Arial"/>
              <a:cs typeface="Arial" panose="020B0604020202020204" pitchFamily="34" charset="0"/>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sym typeface="Arial"/>
              </a:rPr>
              <a:t>ж</a:t>
            </a:r>
            <a:r>
              <a:rPr lang="ru-RU" sz="1050" kern="0" dirty="0" smtClean="0">
                <a:solidFill>
                  <a:srgbClr val="000000"/>
                </a:solidFill>
                <a:latin typeface="Arial" panose="020B0604020202020204" pitchFamily="34" charset="0"/>
                <a:ea typeface="Arial"/>
                <a:cs typeface="Arial" panose="020B0604020202020204" pitchFamily="34" charset="0"/>
                <a:sym typeface="Arial"/>
              </a:rPr>
              <a:t>илое </a:t>
            </a:r>
            <a:r>
              <a:rPr lang="ru-RU" sz="1050" kern="0" dirty="0">
                <a:solidFill>
                  <a:srgbClr val="000000"/>
                </a:solidFill>
                <a:latin typeface="Arial" panose="020B0604020202020204" pitchFamily="34" charset="0"/>
                <a:ea typeface="Arial"/>
                <a:cs typeface="Arial" panose="020B0604020202020204" pitchFamily="34" charset="0"/>
                <a:sym typeface="Arial"/>
              </a:rPr>
              <a:t>помещение, используемое для бытовых нужд, но </a:t>
            </a:r>
            <a:r>
              <a:rPr lang="ru-RU" sz="1050" kern="0" dirty="0">
                <a:solidFill>
                  <a:srgbClr val="FF0000"/>
                </a:solidFill>
                <a:latin typeface="Arial" panose="020B0604020202020204" pitchFamily="34" charset="0"/>
                <a:ea typeface="Arial"/>
                <a:cs typeface="Arial" panose="020B0604020202020204" pitchFamily="34" charset="0"/>
                <a:sym typeface="Arial"/>
              </a:rPr>
              <a:t>не зарегистрированных органами </a:t>
            </a:r>
            <a:r>
              <a:rPr lang="ru-RU" sz="1050" kern="0" dirty="0" err="1">
                <a:solidFill>
                  <a:srgbClr val="FF0000"/>
                </a:solidFill>
                <a:latin typeface="Arial" panose="020B0604020202020204" pitchFamily="34" charset="0"/>
                <a:ea typeface="Arial"/>
                <a:cs typeface="Arial" panose="020B0604020202020204" pitchFamily="34" charset="0"/>
                <a:sym typeface="Arial"/>
              </a:rPr>
              <a:t>Росреестра</a:t>
            </a:r>
            <a:r>
              <a:rPr lang="ru-RU" sz="1050" kern="0" dirty="0">
                <a:solidFill>
                  <a:srgbClr val="FF0000"/>
                </a:solidFill>
                <a:latin typeface="Arial" panose="020B0604020202020204" pitchFamily="34" charset="0"/>
                <a:ea typeface="Arial"/>
                <a:cs typeface="Arial" panose="020B0604020202020204" pitchFamily="34" charset="0"/>
                <a:sym typeface="Arial"/>
              </a:rPr>
              <a:t>, </a:t>
            </a:r>
            <a:r>
              <a:rPr lang="ru-RU" sz="1050" kern="0" dirty="0">
                <a:solidFill>
                  <a:srgbClr val="000000"/>
                </a:solidFill>
                <a:latin typeface="Arial" panose="020B0604020202020204" pitchFamily="34" charset="0"/>
                <a:ea typeface="Arial"/>
                <a:cs typeface="Arial" panose="020B0604020202020204" pitchFamily="34" charset="0"/>
                <a:sym typeface="Arial"/>
              </a:rPr>
              <a:t>а также </a:t>
            </a:r>
            <a:r>
              <a:rPr lang="ru-RU" sz="1050" kern="0" dirty="0">
                <a:solidFill>
                  <a:srgbClr val="FF0000"/>
                </a:solidFill>
                <a:latin typeface="Arial" panose="020B0604020202020204" pitchFamily="34" charset="0"/>
                <a:ea typeface="Arial"/>
                <a:cs typeface="Arial" panose="020B0604020202020204" pitchFamily="34" charset="0"/>
                <a:sym typeface="Arial"/>
              </a:rPr>
              <a:t>об объектах незавершенного строительства</a:t>
            </a:r>
          </a:p>
          <a:p>
            <a:pPr marL="171450" indent="-171450" algn="just" defTabSz="914400">
              <a:buClr>
                <a:srgbClr val="000000"/>
              </a:buClr>
              <a:buFont typeface="Wingdings" panose="05000000000000000000" pitchFamily="2" charset="2"/>
              <a:buChar char="§"/>
            </a:pPr>
            <a:endParaRPr lang="ru-RU" sz="1050" kern="0" dirty="0">
              <a:solidFill>
                <a:srgbClr val="FF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latin typeface="Arial" panose="020B0604020202020204" pitchFamily="34" charset="0"/>
                <a:ea typeface="Arial"/>
                <a:cs typeface="Arial" panose="020B0604020202020204" pitchFamily="34" charset="0"/>
                <a:sym typeface="Arial"/>
              </a:rPr>
              <a:t>Переданные объекты по договору или иному акту, но не зарегистрированные органами</a:t>
            </a:r>
            <a:r>
              <a:rPr lang="ru-RU" sz="1050" kern="0" dirty="0">
                <a:solidFill>
                  <a:srgbClr val="FF0000"/>
                </a:solidFill>
                <a:latin typeface="Arial" panose="020B0604020202020204" pitchFamily="34" charset="0"/>
                <a:ea typeface="Arial"/>
                <a:cs typeface="Arial" panose="020B0604020202020204" pitchFamily="34" charset="0"/>
                <a:sym typeface="Arial"/>
              </a:rPr>
              <a:t> </a:t>
            </a:r>
            <a:r>
              <a:rPr lang="ru-RU" sz="1050" kern="0" dirty="0" err="1">
                <a:solidFill>
                  <a:srgbClr val="FF0000"/>
                </a:solidFill>
                <a:latin typeface="Arial" panose="020B0604020202020204" pitchFamily="34" charset="0"/>
                <a:ea typeface="Arial"/>
                <a:cs typeface="Arial" panose="020B0604020202020204" pitchFamily="34" charset="0"/>
                <a:sym typeface="Arial"/>
              </a:rPr>
              <a:t>Росреестра</a:t>
            </a:r>
            <a:r>
              <a:rPr lang="ru-RU" sz="1050" kern="0" dirty="0">
                <a:solidFill>
                  <a:srgbClr val="FF0000"/>
                </a:solidFill>
                <a:latin typeface="Arial" panose="020B0604020202020204" pitchFamily="34" charset="0"/>
                <a:ea typeface="Arial"/>
                <a:cs typeface="Arial" panose="020B0604020202020204" pitchFamily="34" charset="0"/>
                <a:sym typeface="Arial"/>
              </a:rPr>
              <a:t> </a:t>
            </a:r>
          </a:p>
          <a:p>
            <a:pPr algn="just" defTabSz="914400">
              <a:buClr>
                <a:srgbClr val="000000"/>
              </a:buClr>
            </a:pPr>
            <a:endParaRPr lang="ru-RU" sz="1050" kern="0" dirty="0">
              <a:solidFill>
                <a:srgbClr val="000000"/>
              </a:solidFill>
              <a:latin typeface="Arial" panose="020B0604020202020204" pitchFamily="34" charset="0"/>
              <a:ea typeface="Arial"/>
              <a:cs typeface="Arial" panose="020B0604020202020204" pitchFamily="34" charset="0"/>
              <a:sym typeface="Arial"/>
            </a:endParaRPr>
          </a:p>
          <a:p>
            <a:pPr marL="171450" indent="-171450" algn="just" defTabSz="914400">
              <a:buClr>
                <a:srgbClr val="000000"/>
              </a:buClr>
              <a:buFont typeface="Wingdings" panose="05000000000000000000" pitchFamily="2" charset="2"/>
              <a:buChar char="§"/>
            </a:pPr>
            <a:r>
              <a:rPr lang="ru-RU" sz="1050" kern="0" dirty="0">
                <a:solidFill>
                  <a:srgbClr val="000000"/>
                </a:solidFill>
                <a:latin typeface="Arial" panose="020B0604020202020204" pitchFamily="34" charset="0"/>
                <a:ea typeface="Arial"/>
                <a:cs typeface="Arial" panose="020B0604020202020204" pitchFamily="34" charset="0"/>
              </a:rPr>
              <a:t>В случае, если объект недвижимого имущества находится в долевой собственности у служащего </a:t>
            </a:r>
            <a:r>
              <a:rPr lang="ru-RU" sz="1050" kern="0" dirty="0" smtClean="0">
                <a:solidFill>
                  <a:srgbClr val="000000"/>
                </a:solidFill>
                <a:latin typeface="Arial" panose="020B0604020202020204" pitchFamily="34" charset="0"/>
                <a:ea typeface="Arial"/>
                <a:cs typeface="Arial" panose="020B0604020202020204" pitchFamily="34" charset="0"/>
              </a:rPr>
              <a:t>(работника) </a:t>
            </a:r>
            <a:r>
              <a:rPr lang="ru-RU" sz="1050" kern="0" dirty="0">
                <a:solidFill>
                  <a:srgbClr val="000000"/>
                </a:solidFill>
                <a:latin typeface="Arial" panose="020B0604020202020204" pitchFamily="34" charset="0"/>
                <a:ea typeface="Arial"/>
                <a:cs typeface="Arial" panose="020B0604020202020204" pitchFamily="34" charset="0"/>
              </a:rPr>
              <a:t>и лица, в отношении которого справка не представляется, в зависимости от наличия фактов пользования такая доля подлежит отражению</a:t>
            </a:r>
            <a:endParaRPr lang="ru-RU" sz="1050" kern="0" dirty="0">
              <a:solidFill>
                <a:srgbClr val="000000"/>
              </a:solidFill>
              <a:latin typeface="Arial" panose="020B0604020202020204" pitchFamily="34" charset="0"/>
              <a:ea typeface="Arial"/>
              <a:cs typeface="Arial" panose="020B0604020202020204" pitchFamily="34" charset="0"/>
              <a:sym typeface="Arial"/>
            </a:endParaRPr>
          </a:p>
        </p:txBody>
      </p:sp>
      <p:sp>
        <p:nvSpPr>
          <p:cNvPr id="5" name="TextBox 4"/>
          <p:cNvSpPr txBox="1"/>
          <p:nvPr/>
        </p:nvSpPr>
        <p:spPr>
          <a:xfrm>
            <a:off x="5761174" y="1485460"/>
            <a:ext cx="676769" cy="161583"/>
          </a:xfrm>
          <a:prstGeom prst="rect">
            <a:avLst/>
          </a:prstGeom>
          <a:solidFill>
            <a:schemeClr val="bg1"/>
          </a:solidFill>
        </p:spPr>
        <p:txBody>
          <a:bodyPr wrap="square" lIns="68580" tIns="34290" rIns="68580" bIns="34290" rtlCol="0">
            <a:spAutoFit/>
          </a:bodyPr>
          <a:lstStyle/>
          <a:p>
            <a:r>
              <a:rPr lang="ru-RU" sz="600" dirty="0" smtClean="0"/>
              <a:t>18.12.1954 г.р.</a:t>
            </a:r>
            <a:endParaRPr lang="ru-RU" sz="600" dirty="0"/>
          </a:p>
        </p:txBody>
      </p:sp>
    </p:spTree>
    <p:extLst>
      <p:ext uri="{BB962C8B-B14F-4D97-AF65-F5344CB8AC3E}">
        <p14:creationId xmlns:p14="http://schemas.microsoft.com/office/powerpoint/2010/main" val="2989795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1020"/>
            <a:ext cx="8876580" cy="561164"/>
          </a:xfrm>
        </p:spPr>
        <p:txBody>
          <a:bodyPr>
            <a:normAutofit fontScale="90000"/>
          </a:bodyPr>
          <a:lstStyle/>
          <a:p>
            <a:pPr algn="ctr"/>
            <a:r>
              <a:rPr lang="ru-RU" sz="2200" b="1" i="1" dirty="0">
                <a:solidFill>
                  <a:prstClr val="black"/>
                </a:solidFill>
                <a:latin typeface="Liberation Serif" panose="02020603050405020304" pitchFamily="18" charset="0"/>
              </a:rPr>
              <a:t>Раздел 6. Сведения об обязательствах имущественного характера</a:t>
            </a:r>
            <a:br>
              <a:rPr lang="ru-RU" sz="2200" b="1" i="1" dirty="0">
                <a:solidFill>
                  <a:prstClr val="black"/>
                </a:solidFill>
                <a:latin typeface="Liberation Serif" panose="02020603050405020304" pitchFamily="18" charset="0"/>
              </a:rPr>
            </a:br>
            <a:r>
              <a:rPr lang="ru-RU" sz="1700" b="1" i="1" dirty="0">
                <a:solidFill>
                  <a:prstClr val="black"/>
                </a:solidFill>
              </a:rPr>
              <a:t>Подраздел 6.2. Срочные обязательства финансового характера</a:t>
            </a:r>
            <a:endParaRPr lang="ru-RU" dirty="0"/>
          </a:p>
        </p:txBody>
      </p:sp>
      <p:pic>
        <p:nvPicPr>
          <p:cNvPr id="3" name="Рисунок 2"/>
          <p:cNvPicPr>
            <a:picLocks noChangeAspect="1"/>
          </p:cNvPicPr>
          <p:nvPr/>
        </p:nvPicPr>
        <p:blipFill>
          <a:blip r:embed="rId2"/>
          <a:stretch>
            <a:fillRect/>
          </a:stretch>
        </p:blipFill>
        <p:spPr>
          <a:xfrm>
            <a:off x="8239" y="693454"/>
            <a:ext cx="9086850" cy="4450046"/>
          </a:xfrm>
          <a:prstGeom prst="rect">
            <a:avLst/>
          </a:prstGeom>
        </p:spPr>
      </p:pic>
      <p:sp>
        <p:nvSpPr>
          <p:cNvPr id="7" name="Google Shape;239;p21"/>
          <p:cNvSpPr/>
          <p:nvPr/>
        </p:nvSpPr>
        <p:spPr>
          <a:xfrm>
            <a:off x="2125362" y="2182136"/>
            <a:ext cx="6903308" cy="2616060"/>
          </a:xfrm>
          <a:prstGeom prst="rect">
            <a:avLst/>
          </a:prstGeom>
          <a:noFill/>
          <a:ln>
            <a:noFill/>
          </a:ln>
        </p:spPr>
        <p:txBody>
          <a:bodyPr spcFirstLastPara="1" wrap="square" lIns="91425" tIns="45700" rIns="91425" bIns="45700" anchor="t" anchorCtr="0">
            <a:spAutoFit/>
          </a:bodyPr>
          <a:lstStyle/>
          <a:p>
            <a:pPr algn="just" defTabSz="914400">
              <a:buClr>
                <a:srgbClr val="000000"/>
              </a:buClr>
              <a:buFont typeface="Arial"/>
              <a:buNone/>
            </a:pPr>
            <a:r>
              <a:rPr lang="ru-RU" sz="1400" b="1" kern="0" dirty="0" smtClean="0">
                <a:solidFill>
                  <a:srgbClr val="FF0000"/>
                </a:solidFill>
                <a:latin typeface="Arial" panose="020B0604020202020204" pitchFamily="34" charset="0"/>
                <a:ea typeface="Arial"/>
                <a:cs typeface="Arial" panose="020B0604020202020204" pitchFamily="34" charset="0"/>
                <a:sym typeface="Arial"/>
              </a:rPr>
              <a:t>Отражается каждое обязательство </a:t>
            </a:r>
            <a:r>
              <a:rPr lang="ru-RU" sz="1400" b="1" kern="0" dirty="0">
                <a:solidFill>
                  <a:srgbClr val="FF0000"/>
                </a:solidFill>
                <a:latin typeface="Arial" panose="020B0604020202020204" pitchFamily="34" charset="0"/>
                <a:ea typeface="Arial"/>
                <a:cs typeface="Arial" panose="020B0604020202020204" pitchFamily="34" charset="0"/>
                <a:sym typeface="Arial"/>
              </a:rPr>
              <a:t>финансового характера </a:t>
            </a:r>
            <a:endParaRPr lang="ru-RU" sz="1400" b="1" kern="0" dirty="0" smtClean="0">
              <a:solidFill>
                <a:srgbClr val="FF0000"/>
              </a:solidFill>
              <a:latin typeface="Arial" panose="020B0604020202020204" pitchFamily="34" charset="0"/>
              <a:ea typeface="Arial"/>
              <a:cs typeface="Arial" panose="020B0604020202020204" pitchFamily="34" charset="0"/>
              <a:sym typeface="Arial"/>
            </a:endParaRPr>
          </a:p>
          <a:p>
            <a:pPr algn="just" defTabSz="914400">
              <a:buClr>
                <a:srgbClr val="000000"/>
              </a:buClr>
              <a:buFont typeface="Arial"/>
              <a:buNone/>
            </a:pPr>
            <a:r>
              <a:rPr lang="ru-RU" sz="1400" b="1" kern="0" dirty="0" smtClean="0">
                <a:solidFill>
                  <a:srgbClr val="FF0000"/>
                </a:solidFill>
                <a:latin typeface="Arial" panose="020B0604020202020204" pitchFamily="34" charset="0"/>
                <a:ea typeface="Arial"/>
                <a:cs typeface="Arial" panose="020B0604020202020204" pitchFamily="34" charset="0"/>
                <a:sym typeface="Arial"/>
              </a:rPr>
              <a:t>на сумму </a:t>
            </a:r>
            <a:r>
              <a:rPr lang="en-US" sz="1400" b="1" kern="0" dirty="0" smtClean="0">
                <a:solidFill>
                  <a:srgbClr val="FF0000"/>
                </a:solidFill>
                <a:latin typeface="Arial" panose="020B0604020202020204" pitchFamily="34" charset="0"/>
                <a:ea typeface="Arial"/>
                <a:cs typeface="Arial" panose="020B0604020202020204" pitchFamily="34" charset="0"/>
                <a:sym typeface="Arial"/>
              </a:rPr>
              <a:t>&gt; </a:t>
            </a:r>
            <a:r>
              <a:rPr lang="ru-RU" sz="1400" b="1" kern="0" dirty="0" smtClean="0">
                <a:solidFill>
                  <a:srgbClr val="FF0000"/>
                </a:solidFill>
                <a:latin typeface="Arial" panose="020B0604020202020204" pitchFamily="34" charset="0"/>
                <a:ea typeface="Arial"/>
                <a:cs typeface="Arial" panose="020B0604020202020204" pitchFamily="34" charset="0"/>
                <a:sym typeface="Arial"/>
              </a:rPr>
              <a:t>= 500</a:t>
            </a:r>
            <a:r>
              <a:rPr lang="en-US" sz="1400" b="1" kern="0" dirty="0" smtClean="0">
                <a:solidFill>
                  <a:srgbClr val="FF0000"/>
                </a:solidFill>
                <a:latin typeface="Arial" panose="020B0604020202020204" pitchFamily="34" charset="0"/>
                <a:ea typeface="Arial"/>
                <a:cs typeface="Arial" panose="020B0604020202020204" pitchFamily="34" charset="0"/>
                <a:sym typeface="Arial"/>
              </a:rPr>
              <a:t> </a:t>
            </a:r>
            <a:r>
              <a:rPr lang="ru-RU" sz="1400" b="1" kern="0" dirty="0" smtClean="0">
                <a:solidFill>
                  <a:srgbClr val="FF0000"/>
                </a:solidFill>
                <a:latin typeface="Arial" panose="020B0604020202020204" pitchFamily="34" charset="0"/>
                <a:ea typeface="Arial"/>
                <a:cs typeface="Arial" panose="020B0604020202020204" pitchFamily="34" charset="0"/>
                <a:sym typeface="Arial"/>
              </a:rPr>
              <a:t> тыс.  </a:t>
            </a:r>
            <a:r>
              <a:rPr lang="ru-RU" sz="1400" b="1" kern="0" dirty="0">
                <a:solidFill>
                  <a:srgbClr val="FF0000"/>
                </a:solidFill>
                <a:latin typeface="Arial" panose="020B0604020202020204" pitchFamily="34" charset="0"/>
                <a:ea typeface="Arial"/>
                <a:cs typeface="Arial" panose="020B0604020202020204" pitchFamily="34" charset="0"/>
                <a:sym typeface="Arial"/>
              </a:rPr>
              <a:t>руб</a:t>
            </a:r>
            <a:r>
              <a:rPr lang="ru-RU" sz="1400" b="1" kern="0" dirty="0" smtClean="0">
                <a:solidFill>
                  <a:srgbClr val="FF0000"/>
                </a:solidFill>
                <a:latin typeface="Arial" panose="020B0604020202020204" pitchFamily="34" charset="0"/>
                <a:ea typeface="Arial"/>
                <a:cs typeface="Arial" panose="020B0604020202020204" pitchFamily="34" charset="0"/>
                <a:sym typeface="Arial"/>
              </a:rPr>
              <a:t>.</a:t>
            </a:r>
          </a:p>
          <a:p>
            <a:pPr algn="just" defTabSz="914400">
              <a:buClr>
                <a:srgbClr val="000000"/>
              </a:buClr>
              <a:buFont typeface="Arial"/>
              <a:buNone/>
            </a:pPr>
            <a:r>
              <a:rPr lang="ru-RU" sz="1400" b="1" kern="0" dirty="0" smtClean="0">
                <a:latin typeface="Liberation Serif" panose="02020603050405020304" pitchFamily="18" charset="0"/>
                <a:ea typeface="Arial"/>
                <a:cs typeface="Arial"/>
                <a:sym typeface="Arial"/>
              </a:rPr>
              <a:t>графа 2. –заем/кредит и др.</a:t>
            </a:r>
          </a:p>
          <a:p>
            <a:pPr algn="just" defTabSz="914400">
              <a:buClr>
                <a:srgbClr val="000000"/>
              </a:buClr>
              <a:buFont typeface="Arial"/>
              <a:buNone/>
            </a:pPr>
            <a:r>
              <a:rPr lang="ru-RU" sz="1400" b="1" kern="0" dirty="0">
                <a:latin typeface="Liberation Serif" panose="02020603050405020304" pitchFamily="18" charset="0"/>
                <a:ea typeface="Arial"/>
                <a:cs typeface="Arial"/>
                <a:sym typeface="Arial"/>
              </a:rPr>
              <a:t>г</a:t>
            </a:r>
            <a:r>
              <a:rPr lang="ru-RU" sz="1400" b="1" kern="0" dirty="0" smtClean="0">
                <a:latin typeface="Liberation Serif" panose="02020603050405020304" pitchFamily="18" charset="0"/>
                <a:ea typeface="Arial"/>
                <a:cs typeface="Arial"/>
                <a:sym typeface="Arial"/>
              </a:rPr>
              <a:t>рафа 3. – ФИО или юридический адрес второй стороны (кредитор/должник)</a:t>
            </a:r>
          </a:p>
          <a:p>
            <a:pPr algn="just" defTabSz="914400">
              <a:buClr>
                <a:srgbClr val="000000"/>
              </a:buClr>
              <a:buFont typeface="Arial"/>
              <a:buNone/>
            </a:pPr>
            <a:r>
              <a:rPr lang="ru-RU" sz="1400" b="1" kern="0" dirty="0" smtClean="0">
                <a:latin typeface="Liberation Serif" panose="02020603050405020304" pitchFamily="18" charset="0"/>
                <a:ea typeface="Arial"/>
                <a:cs typeface="Arial"/>
                <a:sym typeface="Arial"/>
              </a:rPr>
              <a:t>графа 4. – вид и реквизиты договора</a:t>
            </a:r>
          </a:p>
          <a:p>
            <a:pPr algn="just" defTabSz="914400">
              <a:buClr>
                <a:srgbClr val="000000"/>
              </a:buClr>
              <a:buFont typeface="Arial"/>
              <a:buNone/>
            </a:pPr>
            <a:r>
              <a:rPr lang="ru-RU" sz="1400" b="1" kern="0" dirty="0" smtClean="0">
                <a:latin typeface="Liberation Serif" panose="02020603050405020304" pitchFamily="18" charset="0"/>
                <a:ea typeface="Arial"/>
                <a:cs typeface="Arial"/>
                <a:sym typeface="Arial"/>
              </a:rPr>
              <a:t>графа 5. – сумма основного долга без % / сумма основного долга +% на 31.12.2024</a:t>
            </a:r>
          </a:p>
          <a:p>
            <a:pPr algn="just" defTabSz="914400">
              <a:buClr>
                <a:srgbClr val="000000"/>
              </a:buClr>
              <a:buFont typeface="Arial"/>
              <a:buNone/>
            </a:pPr>
            <a:r>
              <a:rPr lang="ru-RU" sz="1400" b="1" kern="0" dirty="0">
                <a:latin typeface="Liberation Serif" panose="02020603050405020304" pitchFamily="18" charset="0"/>
                <a:ea typeface="Arial"/>
                <a:cs typeface="Arial"/>
                <a:sym typeface="Arial"/>
              </a:rPr>
              <a:t>г</a:t>
            </a:r>
            <a:r>
              <a:rPr lang="ru-RU" sz="1400" b="1" kern="0" dirty="0" smtClean="0">
                <a:latin typeface="Liberation Serif" panose="02020603050405020304" pitchFamily="18" charset="0"/>
                <a:ea typeface="Arial"/>
                <a:cs typeface="Arial"/>
                <a:sym typeface="Arial"/>
              </a:rPr>
              <a:t>рафа 6. – процентная ставка кредита, заложенное имущество, гарантии или поручительства</a:t>
            </a:r>
            <a:endParaRPr lang="ru-RU" sz="1400" b="1" kern="0" dirty="0">
              <a:latin typeface="Liberation Serif" panose="02020603050405020304" pitchFamily="18" charset="0"/>
              <a:ea typeface="Arial"/>
              <a:cs typeface="Arial"/>
              <a:sym typeface="Arial"/>
            </a:endParaRPr>
          </a:p>
          <a:p>
            <a:pPr lvl="0" algn="just" defTabSz="914400">
              <a:buClr>
                <a:srgbClr val="000000"/>
              </a:buClr>
            </a:pPr>
            <a:endParaRPr lang="ru-RU" sz="1400" kern="0" dirty="0">
              <a:solidFill>
                <a:srgbClr val="FF0000"/>
              </a:solidFill>
              <a:latin typeface="Arial" panose="020B0604020202020204" pitchFamily="34" charset="0"/>
              <a:ea typeface="Arial"/>
              <a:cs typeface="Arial" panose="020B0604020202020204" pitchFamily="34" charset="0"/>
              <a:sym typeface="Arial"/>
            </a:endParaRPr>
          </a:p>
          <a:p>
            <a:pPr lvl="0" algn="just" defTabSz="914400">
              <a:buClr>
                <a:srgbClr val="000000"/>
              </a:buClr>
            </a:pPr>
            <a:r>
              <a:rPr lang="ru-RU" sz="1400" b="1" i="1" kern="0" dirty="0" smtClean="0">
                <a:solidFill>
                  <a:srgbClr val="FF0000"/>
                </a:solidFill>
                <a:latin typeface="Arial" panose="020B0604020202020204" pitchFamily="34" charset="0"/>
                <a:ea typeface="Arial"/>
                <a:cs typeface="Arial" panose="020B0604020202020204" pitchFamily="34" charset="0"/>
                <a:sym typeface="Arial"/>
              </a:rPr>
              <a:t>ВАЖНО!</a:t>
            </a:r>
          </a:p>
          <a:p>
            <a:pPr lvl="0" algn="just" defTabSz="914400">
              <a:buClr>
                <a:srgbClr val="000000"/>
              </a:buClr>
            </a:pPr>
            <a:r>
              <a:rPr lang="ru-RU" sz="1200" b="1" i="1" kern="0" dirty="0" smtClean="0">
                <a:solidFill>
                  <a:srgbClr val="000000"/>
                </a:solidFill>
                <a:latin typeface="Arial" panose="020B0604020202020204" pitchFamily="34" charset="0"/>
                <a:ea typeface="Arial"/>
                <a:cs typeface="Arial" panose="020B0604020202020204" pitchFamily="34" charset="0"/>
                <a:sym typeface="Arial"/>
              </a:rPr>
              <a:t>Информацию </a:t>
            </a:r>
            <a:r>
              <a:rPr lang="ru-RU" sz="1200" b="1" i="1" kern="0" dirty="0">
                <a:solidFill>
                  <a:srgbClr val="000000"/>
                </a:solidFill>
                <a:latin typeface="Arial" panose="020B0604020202020204" pitchFamily="34" charset="0"/>
                <a:ea typeface="Arial"/>
                <a:cs typeface="Arial" panose="020B0604020202020204" pitchFamily="34" charset="0"/>
                <a:sym typeface="Arial"/>
              </a:rPr>
              <a:t>по кредитным договорам рекомендуется получать в банке </a:t>
            </a:r>
            <a:r>
              <a:rPr lang="ru-RU" sz="1200" b="1" i="1" kern="0" dirty="0">
                <a:solidFill>
                  <a:srgbClr val="FF0000"/>
                </a:solidFill>
                <a:latin typeface="Arial" panose="020B0604020202020204" pitchFamily="34" charset="0"/>
                <a:ea typeface="Arial"/>
                <a:cs typeface="Arial" panose="020B0604020202020204" pitchFamily="34" charset="0"/>
                <a:sym typeface="Arial"/>
              </a:rPr>
              <a:t>по форме справки 5798-У</a:t>
            </a:r>
            <a:endParaRPr sz="1200" b="1" i="1" kern="0" dirty="0">
              <a:solidFill>
                <a:srgbClr val="FF0000"/>
              </a:solidFill>
              <a:latin typeface="Arial" panose="020B0604020202020204" pitchFamily="34" charset="0"/>
              <a:ea typeface="Arial"/>
              <a:cs typeface="Arial" panose="020B0604020202020204" pitchFamily="34" charset="0"/>
              <a:sym typeface="Arial"/>
            </a:endParaRPr>
          </a:p>
        </p:txBody>
      </p:sp>
      <p:sp>
        <p:nvSpPr>
          <p:cNvPr id="5" name="TextBox 4"/>
          <p:cNvSpPr txBox="1"/>
          <p:nvPr/>
        </p:nvSpPr>
        <p:spPr>
          <a:xfrm>
            <a:off x="7405817" y="1544722"/>
            <a:ext cx="436606" cy="253916"/>
          </a:xfrm>
          <a:prstGeom prst="rect">
            <a:avLst/>
          </a:prstGeom>
          <a:solidFill>
            <a:schemeClr val="bg1"/>
          </a:solidFill>
        </p:spPr>
        <p:txBody>
          <a:bodyPr wrap="square" lIns="68580" tIns="34290" rIns="68580" bIns="34290" rtlCol="0">
            <a:spAutoFit/>
          </a:bodyPr>
          <a:lstStyle/>
          <a:p>
            <a:r>
              <a:rPr lang="ru-RU" sz="600" dirty="0" smtClean="0">
                <a:solidFill>
                  <a:schemeClr val="tx1">
                    <a:lumMod val="65000"/>
                    <a:lumOff val="35000"/>
                  </a:schemeClr>
                </a:solidFill>
              </a:rPr>
              <a:t>квартира</a:t>
            </a:r>
          </a:p>
          <a:p>
            <a:r>
              <a:rPr lang="ru-RU" sz="600" dirty="0" smtClean="0">
                <a:solidFill>
                  <a:schemeClr val="tx1">
                    <a:lumMod val="65000"/>
                    <a:lumOff val="35000"/>
                  </a:schemeClr>
                </a:solidFill>
              </a:rPr>
              <a:t> в залоге</a:t>
            </a:r>
            <a:endParaRPr lang="ru-RU" sz="600" dirty="0">
              <a:solidFill>
                <a:schemeClr val="tx1">
                  <a:lumMod val="65000"/>
                  <a:lumOff val="35000"/>
                </a:schemeClr>
              </a:solidFill>
            </a:endParaRPr>
          </a:p>
        </p:txBody>
      </p:sp>
    </p:spTree>
    <p:extLst>
      <p:ext uri="{BB962C8B-B14F-4D97-AF65-F5344CB8AC3E}">
        <p14:creationId xmlns:p14="http://schemas.microsoft.com/office/powerpoint/2010/main" val="499913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758" y="-129396"/>
            <a:ext cx="9083613" cy="1093573"/>
          </a:xfrm>
        </p:spPr>
        <p:txBody>
          <a:bodyPr>
            <a:normAutofit/>
          </a:bodyPr>
          <a:lstStyle/>
          <a:p>
            <a:r>
              <a:rPr lang="ru-RU" sz="1800" b="1" i="1" dirty="0">
                <a:solidFill>
                  <a:prstClr val="black"/>
                </a:solidFill>
                <a:latin typeface="Arial" panose="020B0604020202020204" pitchFamily="34" charset="0"/>
                <a:cs typeface="Arial" panose="020B0604020202020204" pitchFamily="34" charset="0"/>
              </a:rPr>
              <a:t>Раздел 7. Сведения о недвижимом имуществе, транспортных средствах и ценных бумагах, отчуждаемых в течение отчетного периода в результате безвозмездной сделки</a:t>
            </a:r>
            <a:endParaRPr lang="ru-RU" sz="18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0" y="865051"/>
            <a:ext cx="9144000" cy="4278449"/>
          </a:xfrm>
          <a:prstGeom prst="rect">
            <a:avLst/>
          </a:prstGeom>
        </p:spPr>
      </p:pic>
      <p:sp>
        <p:nvSpPr>
          <p:cNvPr id="3" name="Прямоугольник 2"/>
          <p:cNvSpPr/>
          <p:nvPr/>
        </p:nvSpPr>
        <p:spPr>
          <a:xfrm>
            <a:off x="2474556" y="4277200"/>
            <a:ext cx="6587508" cy="769441"/>
          </a:xfrm>
          <a:prstGeom prst="rect">
            <a:avLst/>
          </a:prstGeom>
        </p:spPr>
        <p:txBody>
          <a:bodyPr wrap="square">
            <a:spAutoFit/>
          </a:bodyPr>
          <a:lstStyle/>
          <a:p>
            <a:pPr algn="just"/>
            <a:r>
              <a:rPr lang="ru-RU" sz="1100" b="1" i="1" dirty="0">
                <a:solidFill>
                  <a:srgbClr val="000000"/>
                </a:solidFill>
                <a:latin typeface="Arial" panose="020B0604020202020204" pitchFamily="34" charset="0"/>
                <a:cs typeface="Arial" panose="020B0604020202020204" pitchFamily="34" charset="0"/>
              </a:rPr>
              <a:t>Указываются сведения об отдельных объектах (в </a:t>
            </a:r>
            <a:r>
              <a:rPr lang="ru-RU" sz="1100" b="1" i="1" dirty="0" err="1">
                <a:solidFill>
                  <a:srgbClr val="000000"/>
                </a:solidFill>
                <a:latin typeface="Arial" panose="020B0604020202020204" pitchFamily="34" charset="0"/>
                <a:cs typeface="Arial" panose="020B0604020202020204" pitchFamily="34" charset="0"/>
              </a:rPr>
              <a:t>т.ч</a:t>
            </a:r>
            <a:r>
              <a:rPr lang="ru-RU" sz="1100" b="1" i="1" dirty="0">
                <a:solidFill>
                  <a:srgbClr val="000000"/>
                </a:solidFill>
                <a:latin typeface="Arial" panose="020B0604020202020204" pitchFamily="34" charset="0"/>
                <a:cs typeface="Arial" panose="020B0604020202020204" pitchFamily="34" charset="0"/>
              </a:rPr>
              <a:t>. доли), отчужденных в течение отчетного периода в результате безвозмездной сделки </a:t>
            </a:r>
            <a:r>
              <a:rPr lang="ru-RU" sz="1100" b="1" i="1" dirty="0">
                <a:solidFill>
                  <a:srgbClr val="FF0000"/>
                </a:solidFill>
                <a:latin typeface="Arial" panose="020B0604020202020204" pitchFamily="34" charset="0"/>
                <a:cs typeface="Arial" panose="020B0604020202020204" pitchFamily="34" charset="0"/>
              </a:rPr>
              <a:t>(договор дарения, соглашение о разделе имущества, договор об определении долей, брачный договор, а также сведения об утилизации автомобиля)</a:t>
            </a:r>
          </a:p>
        </p:txBody>
      </p:sp>
      <p:pic>
        <p:nvPicPr>
          <p:cNvPr id="6" name="Рисунок 5">
            <a:extLst>
              <a:ext uri="{FF2B5EF4-FFF2-40B4-BE49-F238E27FC236}">
                <a16:creationId xmlns:a16="http://schemas.microsoft.com/office/drawing/2014/main" id="{5D60A95B-24AD-4C38-9184-8D797F3A826A}"/>
              </a:ext>
            </a:extLst>
          </p:cNvPr>
          <p:cNvPicPr>
            <a:picLocks noChangeAspect="1"/>
          </p:cNvPicPr>
          <p:nvPr/>
        </p:nvPicPr>
        <p:blipFill>
          <a:blip r:embed="rId3"/>
          <a:stretch>
            <a:fillRect/>
          </a:stretch>
        </p:blipFill>
        <p:spPr>
          <a:xfrm>
            <a:off x="2474556" y="865051"/>
            <a:ext cx="6669444" cy="3329849"/>
          </a:xfrm>
          <a:prstGeom prst="rect">
            <a:avLst/>
          </a:prstGeom>
        </p:spPr>
      </p:pic>
    </p:spTree>
    <p:extLst>
      <p:ext uri="{BB962C8B-B14F-4D97-AF65-F5344CB8AC3E}">
        <p14:creationId xmlns:p14="http://schemas.microsoft.com/office/powerpoint/2010/main" val="2296065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155" y="112683"/>
            <a:ext cx="8626415" cy="658835"/>
          </a:xfrm>
          <a:prstGeom prst="rect">
            <a:avLst/>
          </a:prstGeom>
        </p:spPr>
        <p:txBody>
          <a:bodyPr wrap="square">
            <a:spAutoFit/>
          </a:bodyPr>
          <a:lstStyle/>
          <a:p>
            <a:pPr lvl="0" indent="450215" algn="ctr">
              <a:lnSpc>
                <a:spcPct val="107000"/>
              </a:lnSpc>
            </a:pPr>
            <a:r>
              <a:rPr lang="ru-RU" sz="3600" b="1" i="1" dirty="0">
                <a:solidFill>
                  <a:prstClr val="black"/>
                </a:solidFill>
                <a:latin typeface="Calibri" panose="020F0502020204030204" pitchFamily="34" charset="0"/>
                <a:ea typeface="Calibri"/>
                <a:cs typeface="Arial" panose="020B0604020202020204" pitchFamily="34" charset="0"/>
              </a:rPr>
              <a:t>Требования к заполнению справки</a:t>
            </a:r>
            <a:endParaRPr lang="ru-RU" sz="3600" i="1" dirty="0">
              <a:solidFill>
                <a:prstClr val="black"/>
              </a:solidFill>
              <a:latin typeface="Calibri" panose="020F0502020204030204" pitchFamily="34" charset="0"/>
              <a:ea typeface="Calibri"/>
              <a:cs typeface="Arial" panose="020B0604020202020204" pitchFamily="34" charset="0"/>
            </a:endParaRPr>
          </a:p>
        </p:txBody>
      </p:sp>
      <p:sp>
        <p:nvSpPr>
          <p:cNvPr id="4" name="Google Shape;266;p23"/>
          <p:cNvSpPr txBox="1"/>
          <p:nvPr/>
        </p:nvSpPr>
        <p:spPr>
          <a:xfrm>
            <a:off x="1984075" y="997386"/>
            <a:ext cx="7057247" cy="3970277"/>
          </a:xfrm>
          <a:prstGeom prst="rect">
            <a:avLst/>
          </a:prstGeom>
          <a:noFill/>
          <a:ln>
            <a:noFill/>
          </a:ln>
          <a:effectLst/>
        </p:spPr>
        <p:style>
          <a:lnRef idx="1">
            <a:schemeClr val="accent6"/>
          </a:lnRef>
          <a:fillRef idx="1002">
            <a:schemeClr val="lt2"/>
          </a:fillRef>
          <a:effectRef idx="1">
            <a:schemeClr val="accent6"/>
          </a:effectRef>
          <a:fontRef idx="minor">
            <a:schemeClr val="dk1"/>
          </a:fontRef>
        </p:style>
        <p:txBody>
          <a:bodyPr spcFirstLastPara="1" wrap="square" lIns="91425" tIns="45700" rIns="91425" bIns="45700" anchor="t" anchorCtr="0">
            <a:spAutoFit/>
          </a:bodyPr>
          <a:lstStyle/>
          <a:p>
            <a:pPr algn="just" defTabSz="914400">
              <a:buClr>
                <a:srgbClr val="000000"/>
              </a:buClr>
              <a:buFont typeface="Arial"/>
              <a:buNone/>
            </a:pPr>
            <a:r>
              <a:rPr lang="ru-RU" sz="1400" b="1" kern="0" dirty="0">
                <a:solidFill>
                  <a:schemeClr val="tx1"/>
                </a:solidFill>
                <a:latin typeface="Arial"/>
                <a:ea typeface="Arial"/>
                <a:cs typeface="Arial"/>
                <a:sym typeface="Arial"/>
              </a:rPr>
              <a:t>✔ Распечатать и подписать справку одной датой</a:t>
            </a:r>
          </a:p>
          <a:p>
            <a:pPr algn="just" defTabSz="914400">
              <a:buClr>
                <a:srgbClr val="000000"/>
              </a:buClr>
              <a:buFont typeface="Arial"/>
              <a:buNone/>
            </a:pPr>
            <a:endParaRPr lang="ru-RU" sz="1400" b="1" kern="0" dirty="0">
              <a:solidFill>
                <a:schemeClr val="tx1"/>
              </a:solidFill>
              <a:latin typeface="Arial"/>
              <a:ea typeface="Arial"/>
              <a:cs typeface="Arial"/>
              <a:sym typeface="Arial"/>
            </a:endParaRPr>
          </a:p>
          <a:p>
            <a:pPr algn="just" defTabSz="914400">
              <a:buClr>
                <a:srgbClr val="000000"/>
              </a:buClr>
              <a:buFont typeface="Arial"/>
              <a:buNone/>
            </a:pPr>
            <a:r>
              <a:rPr lang="ru-RU" sz="1400" b="1" kern="0" dirty="0">
                <a:solidFill>
                  <a:schemeClr val="tx1"/>
                </a:solidFill>
                <a:latin typeface="Arial"/>
                <a:ea typeface="Arial"/>
                <a:cs typeface="Arial"/>
                <a:sym typeface="Arial"/>
              </a:rPr>
              <a:t>✔ Печать справки  только на одной стороне листа </a:t>
            </a:r>
            <a:endParaRPr sz="1400" kern="0" dirty="0">
              <a:solidFill>
                <a:schemeClr val="tx1"/>
              </a:solidFill>
              <a:latin typeface="Arial"/>
              <a:cs typeface="Arial"/>
              <a:sym typeface="Arial"/>
            </a:endParaRPr>
          </a:p>
          <a:p>
            <a:pPr algn="just" defTabSz="914400">
              <a:buClr>
                <a:srgbClr val="000000"/>
              </a:buClr>
              <a:buFont typeface="Arial"/>
              <a:buNone/>
            </a:pPr>
            <a:endParaRPr sz="1400" b="1" kern="0" dirty="0">
              <a:solidFill>
                <a:schemeClr val="tx1"/>
              </a:solidFill>
              <a:latin typeface="Arial"/>
              <a:ea typeface="Arial"/>
              <a:cs typeface="Arial"/>
              <a:sym typeface="Arial"/>
            </a:endParaRPr>
          </a:p>
          <a:p>
            <a:pPr algn="just" defTabSz="914400">
              <a:buClr>
                <a:srgbClr val="000000"/>
              </a:buClr>
              <a:buFont typeface="Arial"/>
              <a:buNone/>
            </a:pPr>
            <a:r>
              <a:rPr lang="ru-RU" sz="1400" b="1" kern="0" dirty="0">
                <a:solidFill>
                  <a:schemeClr val="tx1"/>
                </a:solidFill>
                <a:latin typeface="Arial"/>
                <a:ea typeface="Arial"/>
                <a:cs typeface="Arial"/>
                <a:sym typeface="Arial"/>
              </a:rPr>
              <a:t> ✔ Справки не прошивать и не фиксировать </a:t>
            </a:r>
            <a:r>
              <a:rPr lang="ru-RU" sz="1400" b="1" kern="0" dirty="0" err="1">
                <a:solidFill>
                  <a:schemeClr val="tx1"/>
                </a:solidFill>
                <a:latin typeface="Arial"/>
                <a:ea typeface="Arial"/>
                <a:cs typeface="Arial"/>
                <a:sym typeface="Arial"/>
              </a:rPr>
              <a:t>степлером</a:t>
            </a:r>
            <a:endParaRPr sz="1400" kern="0" dirty="0">
              <a:solidFill>
                <a:schemeClr val="tx1"/>
              </a:solidFill>
              <a:latin typeface="Arial"/>
              <a:cs typeface="Arial"/>
              <a:sym typeface="Arial"/>
            </a:endParaRPr>
          </a:p>
          <a:p>
            <a:pPr algn="just" defTabSz="914400">
              <a:buClr>
                <a:srgbClr val="000000"/>
              </a:buClr>
              <a:buFont typeface="Arial"/>
              <a:buNone/>
            </a:pPr>
            <a:endParaRPr sz="1400" b="1" kern="0" dirty="0">
              <a:solidFill>
                <a:schemeClr val="tx1"/>
              </a:solidFill>
              <a:latin typeface="Arial"/>
              <a:ea typeface="Arial"/>
              <a:cs typeface="Arial"/>
              <a:sym typeface="Arial"/>
            </a:endParaRPr>
          </a:p>
          <a:p>
            <a:pPr algn="just" defTabSz="914400">
              <a:buClr>
                <a:srgbClr val="000000"/>
              </a:buClr>
              <a:buFont typeface="Arial"/>
              <a:buNone/>
            </a:pPr>
            <a:r>
              <a:rPr lang="ru-RU" sz="1400" b="1" kern="0" dirty="0">
                <a:solidFill>
                  <a:schemeClr val="tx1"/>
                </a:solidFill>
                <a:latin typeface="Arial"/>
                <a:ea typeface="Arial"/>
                <a:cs typeface="Arial"/>
                <a:sym typeface="Arial"/>
              </a:rPr>
              <a:t> ✔ Не допустимы в готовой справке рукописные исправления</a:t>
            </a:r>
            <a:endParaRPr sz="1400" kern="0" dirty="0">
              <a:solidFill>
                <a:schemeClr val="tx1"/>
              </a:solidFill>
              <a:latin typeface="Arial"/>
              <a:cs typeface="Arial"/>
              <a:sym typeface="Arial"/>
            </a:endParaRPr>
          </a:p>
          <a:p>
            <a:pPr algn="just" defTabSz="914400">
              <a:buClr>
                <a:srgbClr val="000000"/>
              </a:buClr>
              <a:buFont typeface="Arial"/>
              <a:buNone/>
            </a:pPr>
            <a:endParaRPr sz="1400" b="1" kern="0" dirty="0">
              <a:solidFill>
                <a:schemeClr val="tx1"/>
              </a:solidFill>
              <a:latin typeface="Arial"/>
              <a:ea typeface="Arial"/>
              <a:cs typeface="Arial"/>
              <a:sym typeface="Arial"/>
            </a:endParaRPr>
          </a:p>
          <a:p>
            <a:pPr algn="just" defTabSz="914400">
              <a:buClr>
                <a:srgbClr val="000000"/>
              </a:buClr>
              <a:buFont typeface="Arial"/>
              <a:buNone/>
            </a:pPr>
            <a:r>
              <a:rPr lang="ru-RU" sz="1400" b="1" kern="0" dirty="0">
                <a:solidFill>
                  <a:schemeClr val="tx1"/>
                </a:solidFill>
                <a:latin typeface="Arial"/>
                <a:ea typeface="Arial"/>
                <a:cs typeface="Arial"/>
                <a:sym typeface="Arial"/>
              </a:rPr>
              <a:t>✔  Подписью заверяется только  последний лист справки (в специально отведенном месте) </a:t>
            </a:r>
          </a:p>
          <a:p>
            <a:pPr algn="just" defTabSz="914400">
              <a:buClr>
                <a:srgbClr val="000000"/>
              </a:buClr>
              <a:buFont typeface="Arial"/>
              <a:buNone/>
            </a:pPr>
            <a:endParaRPr lang="ru-RU" sz="1400" b="1" kern="0" dirty="0">
              <a:solidFill>
                <a:schemeClr val="tx1"/>
              </a:solidFill>
              <a:latin typeface="Arial"/>
              <a:ea typeface="Arial"/>
              <a:cs typeface="Arial"/>
              <a:sym typeface="Arial"/>
            </a:endParaRPr>
          </a:p>
          <a:p>
            <a:pPr algn="just" defTabSz="914400">
              <a:buClr>
                <a:srgbClr val="000000"/>
              </a:buClr>
              <a:buFont typeface="Arial"/>
              <a:buNone/>
            </a:pPr>
            <a:r>
              <a:rPr lang="ru-RU" sz="1400" b="1" kern="0" dirty="0">
                <a:solidFill>
                  <a:schemeClr val="tx1"/>
                </a:solidFill>
                <a:latin typeface="Arial"/>
                <a:ea typeface="Arial"/>
                <a:cs typeface="Arial"/>
                <a:sym typeface="Arial"/>
              </a:rPr>
              <a:t>✔  Запрещается осуществлять подмену листов справки, листами, напечатанными в иной момент времени</a:t>
            </a:r>
          </a:p>
          <a:p>
            <a:pPr lvl="0" algn="just" defTabSz="914400">
              <a:buClr>
                <a:srgbClr val="000000"/>
              </a:buClr>
            </a:pPr>
            <a:endParaRPr lang="ru-RU" sz="1400" b="1" kern="0" dirty="0">
              <a:solidFill>
                <a:schemeClr val="tx1"/>
              </a:solidFill>
              <a:latin typeface="Arial"/>
              <a:ea typeface="Arial"/>
              <a:cs typeface="Arial"/>
              <a:sym typeface="Arial"/>
            </a:endParaRPr>
          </a:p>
          <a:p>
            <a:pPr lvl="0" algn="just" defTabSz="914400">
              <a:buClr>
                <a:srgbClr val="000000"/>
              </a:buClr>
            </a:pPr>
            <a:r>
              <a:rPr lang="ru-RU" sz="1400" b="1" kern="0" dirty="0">
                <a:solidFill>
                  <a:schemeClr val="tx1"/>
                </a:solidFill>
                <a:latin typeface="Arial"/>
                <a:ea typeface="Arial"/>
                <a:cs typeface="Arial"/>
                <a:sym typeface="Arial"/>
              </a:rPr>
              <a:t>✔  Использовать принтер, обеспечивающий качественную печать</a:t>
            </a:r>
          </a:p>
          <a:p>
            <a:pPr lvl="0" algn="just" defTabSz="914400">
              <a:buClr>
                <a:srgbClr val="000000"/>
              </a:buClr>
            </a:pPr>
            <a:endParaRPr lang="ru-RU" sz="1400" b="1" kern="0" dirty="0">
              <a:solidFill>
                <a:schemeClr val="tx1"/>
              </a:solidFill>
              <a:latin typeface="Arial"/>
              <a:cs typeface="Arial"/>
              <a:sym typeface="Arial"/>
            </a:endParaRPr>
          </a:p>
          <a:p>
            <a:pPr lvl="0" algn="just" defTabSz="914400">
              <a:buClr>
                <a:srgbClr val="000000"/>
              </a:buClr>
            </a:pPr>
            <a:r>
              <a:rPr lang="ru-RU" sz="1400" b="1" kern="0" dirty="0">
                <a:solidFill>
                  <a:schemeClr val="tx1"/>
                </a:solidFill>
                <a:latin typeface="Arial"/>
                <a:ea typeface="Arial"/>
                <a:cs typeface="Arial"/>
                <a:sym typeface="Arial"/>
              </a:rPr>
              <a:t>✔  Не допускаются дефекты печати в виде полос, пятен</a:t>
            </a:r>
            <a:endParaRPr lang="ru-RU" sz="1400" b="1" kern="0" dirty="0">
              <a:solidFill>
                <a:schemeClr val="tx1"/>
              </a:solidFill>
              <a:latin typeface="Arial"/>
              <a:cs typeface="Arial"/>
              <a:sym typeface="Arial"/>
            </a:endParaRPr>
          </a:p>
          <a:p>
            <a:pPr algn="just" defTabSz="914400">
              <a:buClr>
                <a:srgbClr val="000000"/>
              </a:buClr>
              <a:buFont typeface="Arial"/>
              <a:buNone/>
            </a:pPr>
            <a:endParaRPr sz="1400" kern="0" dirty="0">
              <a:solidFill>
                <a:srgbClr val="FF0000"/>
              </a:solidFill>
              <a:latin typeface="Arial"/>
              <a:cs typeface="Arial"/>
              <a:sym typeface="Arial"/>
            </a:endParaRPr>
          </a:p>
        </p:txBody>
      </p:sp>
      <p:pic>
        <p:nvPicPr>
          <p:cNvPr id="6" name="Picture 2" descr="https://b.radikal.ru/b21/2107/1d/c7a88b0f40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0" y="1109131"/>
            <a:ext cx="1695382" cy="22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52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01926" y="1751514"/>
            <a:ext cx="8324490" cy="1093573"/>
          </a:xfrm>
        </p:spPr>
        <p:txBody>
          <a:bodyPr>
            <a:noAutofit/>
          </a:bodyPr>
          <a:lstStyle/>
          <a:p>
            <a:r>
              <a:rPr lang="ru-RU" sz="4000" b="1" i="1" dirty="0">
                <a:solidFill>
                  <a:prstClr val="black"/>
                </a:solidFill>
              </a:rPr>
              <a:t>СВЕДЕНИЯ ИЗ</a:t>
            </a:r>
            <a:br>
              <a:rPr lang="ru-RU" sz="4000" b="1" i="1" dirty="0">
                <a:solidFill>
                  <a:prstClr val="black"/>
                </a:solidFill>
              </a:rPr>
            </a:br>
            <a:r>
              <a:rPr lang="ru-RU" sz="4000" b="1" i="1" dirty="0">
                <a:solidFill>
                  <a:prstClr val="black"/>
                </a:solidFill>
              </a:rPr>
              <a:t> «ЛИЧНОГО КАБИНЕТА НАЛОГОПЛАТЕЛЬЩИКА» </a:t>
            </a:r>
            <a:br>
              <a:rPr lang="ru-RU" sz="4000" b="1" i="1" dirty="0">
                <a:solidFill>
                  <a:prstClr val="black"/>
                </a:solidFill>
              </a:rPr>
            </a:br>
            <a:r>
              <a:rPr lang="ru-RU" sz="4000" b="1" i="1" dirty="0">
                <a:solidFill>
                  <a:prstClr val="black"/>
                </a:solidFill>
              </a:rPr>
              <a:t>о доходах, об имуществе, </a:t>
            </a:r>
            <a:br>
              <a:rPr lang="ru-RU" sz="4000" b="1" i="1" dirty="0">
                <a:solidFill>
                  <a:prstClr val="black"/>
                </a:solidFill>
              </a:rPr>
            </a:br>
            <a:r>
              <a:rPr lang="ru-RU" sz="4000" b="1" i="1" dirty="0">
                <a:solidFill>
                  <a:prstClr val="black"/>
                </a:solidFill>
              </a:rPr>
              <a:t>о счетах, об участии в организациях</a:t>
            </a:r>
            <a:endParaRPr lang="ru-RU" sz="4000" dirty="0"/>
          </a:p>
        </p:txBody>
      </p:sp>
    </p:spTree>
    <p:extLst>
      <p:ext uri="{BB962C8B-B14F-4D97-AF65-F5344CB8AC3E}">
        <p14:creationId xmlns:p14="http://schemas.microsoft.com/office/powerpoint/2010/main" val="3009432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29395" y="94890"/>
            <a:ext cx="8729932" cy="414068"/>
          </a:xfrm>
        </p:spPr>
        <p:txBody>
          <a:bodyPr>
            <a:noAutofit/>
          </a:bodyPr>
          <a:lstStyle/>
          <a:p>
            <a:r>
              <a:rPr lang="ru-RU" sz="2400" b="1" i="1" dirty="0">
                <a:solidFill>
                  <a:prstClr val="black"/>
                </a:solidFill>
              </a:rPr>
              <a:t>Стартовая страница  «Личного кабинета налогоплательщика»</a:t>
            </a:r>
            <a:endParaRPr lang="ru-RU"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 y="719095"/>
            <a:ext cx="9040173" cy="419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578305" y="953491"/>
            <a:ext cx="1155940"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6" name="Прямоугольник 5"/>
          <p:cNvSpPr/>
          <p:nvPr/>
        </p:nvSpPr>
        <p:spPr>
          <a:xfrm>
            <a:off x="8156275" y="1048382"/>
            <a:ext cx="577970" cy="9489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Tree>
    <p:extLst>
      <p:ext uri="{BB962C8B-B14F-4D97-AF65-F5344CB8AC3E}">
        <p14:creationId xmlns:p14="http://schemas.microsoft.com/office/powerpoint/2010/main" val="3340808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4" y="690113"/>
            <a:ext cx="8859327" cy="432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49703" y="764392"/>
            <a:ext cx="1155940"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8" name="Прямоугольник 7"/>
          <p:cNvSpPr/>
          <p:nvPr/>
        </p:nvSpPr>
        <p:spPr>
          <a:xfrm>
            <a:off x="7910421" y="917080"/>
            <a:ext cx="577970" cy="9489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
        <p:nvSpPr>
          <p:cNvPr id="4" name="Прямоугольник 3"/>
          <p:cNvSpPr/>
          <p:nvPr/>
        </p:nvSpPr>
        <p:spPr>
          <a:xfrm>
            <a:off x="216187" y="-22873"/>
            <a:ext cx="8807043" cy="646331"/>
          </a:xfrm>
          <a:prstGeom prst="rect">
            <a:avLst/>
          </a:prstGeom>
        </p:spPr>
        <p:txBody>
          <a:bodyPr wrap="square">
            <a:spAutoFit/>
          </a:bodyPr>
          <a:lstStyle/>
          <a:p>
            <a:pPr algn="ctr"/>
            <a:r>
              <a:rPr lang="ru-RU" sz="3600" b="1" i="1" dirty="0">
                <a:solidFill>
                  <a:prstClr val="black"/>
                </a:solidFill>
                <a:ea typeface="+mj-ea"/>
                <a:cs typeface="+mj-cs"/>
              </a:rPr>
              <a:t>Скриншот о доходах</a:t>
            </a:r>
            <a:endParaRPr lang="ru-RU" sz="3600" dirty="0"/>
          </a:p>
        </p:txBody>
      </p:sp>
      <p:sp>
        <p:nvSpPr>
          <p:cNvPr id="10" name="TextBox 9"/>
          <p:cNvSpPr txBox="1"/>
          <p:nvPr/>
        </p:nvSpPr>
        <p:spPr>
          <a:xfrm>
            <a:off x="1503891" y="1700075"/>
            <a:ext cx="915635" cy="307777"/>
          </a:xfrm>
          <a:prstGeom prst="rect">
            <a:avLst/>
          </a:prstGeom>
          <a:noFill/>
        </p:spPr>
        <p:txBody>
          <a:bodyPr wrap="none" rtlCol="0">
            <a:spAutoFit/>
          </a:bodyPr>
          <a:lstStyle/>
          <a:p>
            <a:r>
              <a:rPr lang="ru-RU" sz="1400" b="1" dirty="0">
                <a:solidFill>
                  <a:srgbClr val="FF0000"/>
                </a:solidFill>
              </a:rPr>
              <a:t>раскрыть</a:t>
            </a:r>
          </a:p>
        </p:txBody>
      </p:sp>
      <p:sp>
        <p:nvSpPr>
          <p:cNvPr id="2" name="TextBox 1"/>
          <p:cNvSpPr txBox="1"/>
          <p:nvPr/>
        </p:nvSpPr>
        <p:spPr>
          <a:xfrm>
            <a:off x="706609" y="4490851"/>
            <a:ext cx="2071849" cy="307777"/>
          </a:xfrm>
          <a:prstGeom prst="rect">
            <a:avLst/>
          </a:prstGeom>
          <a:noFill/>
        </p:spPr>
        <p:txBody>
          <a:bodyPr wrap="none" rtlCol="0">
            <a:spAutoFit/>
          </a:bodyPr>
          <a:lstStyle/>
          <a:p>
            <a:r>
              <a:rPr lang="ru-RU" sz="1400" b="1" dirty="0">
                <a:solidFill>
                  <a:srgbClr val="FF0000"/>
                </a:solidFill>
              </a:rPr>
              <a:t>в том числе распечатать</a:t>
            </a:r>
          </a:p>
        </p:txBody>
      </p:sp>
      <p:sp>
        <p:nvSpPr>
          <p:cNvPr id="9" name="TextBox 8">
            <a:extLst>
              <a:ext uri="{FF2B5EF4-FFF2-40B4-BE49-F238E27FC236}">
                <a16:creationId xmlns:a16="http://schemas.microsoft.com/office/drawing/2014/main" id="{7B1F6609-F01C-4807-9A0E-BC11F108F4B0}"/>
              </a:ext>
            </a:extLst>
          </p:cNvPr>
          <p:cNvSpPr txBox="1"/>
          <p:nvPr/>
        </p:nvSpPr>
        <p:spPr>
          <a:xfrm>
            <a:off x="86264" y="3295668"/>
            <a:ext cx="473206" cy="261610"/>
          </a:xfrm>
          <a:prstGeom prst="rect">
            <a:avLst/>
          </a:prstGeom>
          <a:solidFill>
            <a:schemeClr val="bg1"/>
          </a:solidFill>
        </p:spPr>
        <p:txBody>
          <a:bodyPr wrap="none" rtlCol="0">
            <a:spAutoFit/>
          </a:bodyPr>
          <a:lstStyle/>
          <a:p>
            <a:r>
              <a:rPr lang="ru-RU" sz="1100" b="1" dirty="0"/>
              <a:t>2024</a:t>
            </a:r>
          </a:p>
        </p:txBody>
      </p:sp>
    </p:spTree>
    <p:extLst>
      <p:ext uri="{BB962C8B-B14F-4D97-AF65-F5344CB8AC3E}">
        <p14:creationId xmlns:p14="http://schemas.microsoft.com/office/powerpoint/2010/main" val="2506217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67290" y="100158"/>
            <a:ext cx="1155940"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8" name="Прямоугольник 7"/>
          <p:cNvSpPr/>
          <p:nvPr/>
        </p:nvSpPr>
        <p:spPr>
          <a:xfrm>
            <a:off x="8428008" y="252846"/>
            <a:ext cx="577970" cy="94891"/>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
        <p:nvSpPr>
          <p:cNvPr id="4" name="Прямоугольник 3"/>
          <p:cNvSpPr/>
          <p:nvPr/>
        </p:nvSpPr>
        <p:spPr>
          <a:xfrm>
            <a:off x="216187" y="-22873"/>
            <a:ext cx="8807043" cy="646331"/>
          </a:xfrm>
          <a:prstGeom prst="rect">
            <a:avLst/>
          </a:prstGeom>
        </p:spPr>
        <p:txBody>
          <a:bodyPr wrap="square">
            <a:spAutoFit/>
          </a:bodyPr>
          <a:lstStyle/>
          <a:p>
            <a:pPr algn="ctr"/>
            <a:r>
              <a:rPr lang="ru-RU" sz="3600" b="1" i="1" dirty="0">
                <a:solidFill>
                  <a:prstClr val="black"/>
                </a:solidFill>
                <a:ea typeface="+mj-ea"/>
                <a:cs typeface="+mj-cs"/>
              </a:rPr>
              <a:t>Скриншот о процентах по вкладам</a:t>
            </a:r>
            <a:endParaRPr lang="ru-RU"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62" y="623458"/>
            <a:ext cx="8344475" cy="45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A7DF5E4-0936-465F-A2FA-C7C3977D6745}"/>
              </a:ext>
            </a:extLst>
          </p:cNvPr>
          <p:cNvSpPr txBox="1"/>
          <p:nvPr/>
        </p:nvSpPr>
        <p:spPr>
          <a:xfrm>
            <a:off x="411330" y="2940068"/>
            <a:ext cx="473206" cy="261610"/>
          </a:xfrm>
          <a:prstGeom prst="rect">
            <a:avLst/>
          </a:prstGeom>
          <a:solidFill>
            <a:schemeClr val="bg1"/>
          </a:solidFill>
        </p:spPr>
        <p:txBody>
          <a:bodyPr wrap="none" rtlCol="0">
            <a:spAutoFit/>
          </a:bodyPr>
          <a:lstStyle/>
          <a:p>
            <a:r>
              <a:rPr lang="ru-RU" sz="1100" b="1" dirty="0"/>
              <a:t>2024</a:t>
            </a:r>
          </a:p>
        </p:txBody>
      </p:sp>
      <p:sp>
        <p:nvSpPr>
          <p:cNvPr id="2" name="Стрелка: вниз 1">
            <a:extLst>
              <a:ext uri="{FF2B5EF4-FFF2-40B4-BE49-F238E27FC236}">
                <a16:creationId xmlns:a16="http://schemas.microsoft.com/office/drawing/2014/main" id="{F7DE3F67-6E85-49DB-877D-FB554FA71333}"/>
              </a:ext>
            </a:extLst>
          </p:cNvPr>
          <p:cNvSpPr/>
          <p:nvPr/>
        </p:nvSpPr>
        <p:spPr>
          <a:xfrm>
            <a:off x="2469604" y="4095499"/>
            <a:ext cx="50800" cy="849085"/>
          </a:xfrm>
          <a:prstGeom prst="down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Стрелка: вниз 8">
            <a:extLst>
              <a:ext uri="{FF2B5EF4-FFF2-40B4-BE49-F238E27FC236}">
                <a16:creationId xmlns:a16="http://schemas.microsoft.com/office/drawing/2014/main" id="{AD30329C-D254-4064-8BFC-131B343842A6}"/>
              </a:ext>
            </a:extLst>
          </p:cNvPr>
          <p:cNvSpPr/>
          <p:nvPr/>
        </p:nvSpPr>
        <p:spPr>
          <a:xfrm rot="10800000" flipH="1">
            <a:off x="2469605" y="2931652"/>
            <a:ext cx="55880" cy="711433"/>
          </a:xfrm>
          <a:prstGeom prst="down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6AEACDF9-1640-46A4-A6C2-A6B8AE830A40}"/>
              </a:ext>
            </a:extLst>
          </p:cNvPr>
          <p:cNvSpPr txBox="1"/>
          <p:nvPr/>
        </p:nvSpPr>
        <p:spPr>
          <a:xfrm>
            <a:off x="2709060" y="3643086"/>
            <a:ext cx="915635" cy="307777"/>
          </a:xfrm>
          <a:prstGeom prst="rect">
            <a:avLst/>
          </a:prstGeom>
          <a:noFill/>
        </p:spPr>
        <p:txBody>
          <a:bodyPr wrap="none" rtlCol="0">
            <a:spAutoFit/>
          </a:bodyPr>
          <a:lstStyle/>
          <a:p>
            <a:r>
              <a:rPr lang="ru-RU" sz="1400" b="1" dirty="0">
                <a:solidFill>
                  <a:srgbClr val="FF0000"/>
                </a:solidFill>
              </a:rPr>
              <a:t>раскрыть</a:t>
            </a:r>
          </a:p>
        </p:txBody>
      </p:sp>
    </p:spTree>
    <p:extLst>
      <p:ext uri="{BB962C8B-B14F-4D97-AF65-F5344CB8AC3E}">
        <p14:creationId xmlns:p14="http://schemas.microsoft.com/office/powerpoint/2010/main" val="325741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46" y="593572"/>
            <a:ext cx="8928341" cy="424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2695" y="27218"/>
            <a:ext cx="8419380" cy="646331"/>
          </a:xfrm>
          <a:prstGeom prst="rect">
            <a:avLst/>
          </a:prstGeom>
        </p:spPr>
        <p:txBody>
          <a:bodyPr wrap="square">
            <a:spAutoFit/>
          </a:bodyPr>
          <a:lstStyle/>
          <a:p>
            <a:pPr lvl="0" algn="ctr"/>
            <a:r>
              <a:rPr lang="ru-RU" sz="3600" b="1" i="1" dirty="0">
                <a:solidFill>
                  <a:prstClr val="black"/>
                </a:solidFill>
              </a:rPr>
              <a:t>Скриншот об имуществе</a:t>
            </a:r>
            <a:endParaRPr lang="ru-RU" sz="3600" dirty="0">
              <a:solidFill>
                <a:prstClr val="black"/>
              </a:solidFill>
            </a:endParaRPr>
          </a:p>
        </p:txBody>
      </p:sp>
      <p:sp>
        <p:nvSpPr>
          <p:cNvPr id="4" name="Прямоугольник 3"/>
          <p:cNvSpPr/>
          <p:nvPr/>
        </p:nvSpPr>
        <p:spPr>
          <a:xfrm>
            <a:off x="7644440" y="755765"/>
            <a:ext cx="1155940"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5" name="Прямоугольник 4"/>
          <p:cNvSpPr/>
          <p:nvPr/>
        </p:nvSpPr>
        <p:spPr>
          <a:xfrm>
            <a:off x="8222410" y="850656"/>
            <a:ext cx="577970"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Tree>
    <p:extLst>
      <p:ext uri="{BB962C8B-B14F-4D97-AF65-F5344CB8AC3E}">
        <p14:creationId xmlns:p14="http://schemas.microsoft.com/office/powerpoint/2010/main" val="65181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411"/>
            <a:ext cx="8229600" cy="857250"/>
          </a:xfrm>
        </p:spPr>
        <p:txBody>
          <a:bodyPr/>
          <a:lstStyle/>
          <a:p>
            <a:r>
              <a:rPr lang="ru-RU" sz="2400" b="1" i="1" dirty="0">
                <a:solidFill>
                  <a:prstClr val="black"/>
                </a:solidFill>
                <a:latin typeface="Calibri" panose="020F0502020204030204" pitchFamily="34" charset="0"/>
                <a:ea typeface="Liberation Serif" panose="02020603050405020304" pitchFamily="18" charset="0"/>
                <a:cs typeface="Liberation Serif" panose="02020603050405020304" pitchFamily="18" charset="0"/>
              </a:rPr>
              <a:t>ОСОБЕННОСТИ, ПРЕДУСМОТРЕННЫЕ УКАЗОМ ПРЕЗИДЕНТА РОССИЙСКОЙ ФЕДЕРАЦИИ ОТ 29.12.2022 Г. № 968</a:t>
            </a:r>
            <a:endParaRPr lang="ru-RU" dirty="0"/>
          </a:p>
        </p:txBody>
      </p:sp>
      <p:sp>
        <p:nvSpPr>
          <p:cNvPr id="4" name="Объект 3"/>
          <p:cNvSpPr>
            <a:spLocks noGrp="1"/>
          </p:cNvSpPr>
          <p:nvPr>
            <p:ph idx="1"/>
          </p:nvPr>
        </p:nvSpPr>
        <p:spPr>
          <a:xfrm>
            <a:off x="78581" y="991081"/>
            <a:ext cx="2620094" cy="9541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spcBef>
                <a:spcPts val="0"/>
              </a:spcBef>
              <a:buNone/>
            </a:pPr>
            <a:r>
              <a:rPr lang="ru-RU" sz="2800" b="1" baseline="-25000" dirty="0">
                <a:solidFill>
                  <a:srgbClr val="FF0000"/>
                </a:solidFill>
                <a:latin typeface="Arial" panose="020B0604020202020204" pitchFamily="34" charset="0"/>
                <a:cs typeface="Arial" panose="020B0604020202020204" pitchFamily="34" charset="0"/>
              </a:rPr>
              <a:t>НЕ предоставляют сведения о доходах</a:t>
            </a:r>
          </a:p>
        </p:txBody>
      </p:sp>
      <p:sp>
        <p:nvSpPr>
          <p:cNvPr id="6" name="Прямоугольник 5"/>
          <p:cNvSpPr/>
          <p:nvPr/>
        </p:nvSpPr>
        <p:spPr>
          <a:xfrm>
            <a:off x="3228974" y="1039238"/>
            <a:ext cx="5819775" cy="954107"/>
          </a:xfrm>
          <a:prstGeom prst="rect">
            <a:avLst/>
          </a:prstGeom>
          <a:solidFill>
            <a:schemeClr val="bg1">
              <a:lumMod val="95000"/>
            </a:schemeClr>
          </a:solidFill>
          <a:ln>
            <a:noFill/>
          </a:ln>
        </p:spPr>
        <p:txBody>
          <a:bodyPr wrap="square">
            <a:spAutoFit/>
          </a:bodyPr>
          <a:lstStyle/>
          <a:p>
            <a:pPr defTabSz="914400"/>
            <a:r>
              <a:rPr lang="ru-RU" sz="2400" b="1" i="1" baseline="-25000" dirty="0">
                <a:solidFill>
                  <a:srgbClr val="FF0000"/>
                </a:solidFill>
                <a:latin typeface="Arial" panose="020B0604020202020204" pitchFamily="34" charset="0"/>
                <a:cs typeface="Arial" panose="020B0604020202020204" pitchFamily="34" charset="0"/>
              </a:rPr>
              <a:t>Служащие</a:t>
            </a:r>
            <a:r>
              <a:rPr lang="ru-RU" sz="2400" b="1" i="1" dirty="0">
                <a:solidFill>
                  <a:srgbClr val="FF0000"/>
                </a:solidFill>
                <a:latin typeface="Arial" panose="020B0604020202020204" pitchFamily="34" charset="0"/>
                <a:cs typeface="Arial" panose="020B0604020202020204" pitchFamily="34" charset="0"/>
              </a:rPr>
              <a:t> </a:t>
            </a:r>
            <a:r>
              <a:rPr lang="ru-RU" sz="2400" b="1" i="1" baseline="-25000" dirty="0">
                <a:solidFill>
                  <a:srgbClr val="FF0000"/>
                </a:solidFill>
                <a:latin typeface="Arial" panose="020B0604020202020204" pitchFamily="34" charset="0"/>
                <a:cs typeface="Arial" panose="020B0604020202020204" pitchFamily="34" charset="0"/>
              </a:rPr>
              <a:t>(работники):</a:t>
            </a:r>
          </a:p>
          <a:p>
            <a:pPr defTabSz="914400"/>
            <a:r>
              <a:rPr lang="ru-RU" sz="2400" b="1" baseline="-25000" dirty="0" smtClean="0">
                <a:latin typeface="Arial" panose="020B0604020202020204" pitchFamily="34" charset="0"/>
                <a:cs typeface="Arial" panose="020B0604020202020204" pitchFamily="34" charset="0"/>
              </a:rPr>
              <a:t>- </a:t>
            </a:r>
            <a:r>
              <a:rPr lang="ru-RU" sz="2400" b="1" baseline="-25000" dirty="0">
                <a:latin typeface="Arial" panose="020B0604020202020204" pitchFamily="34" charset="0"/>
                <a:cs typeface="Arial" panose="020B0604020202020204" pitchFamily="34" charset="0"/>
              </a:rPr>
              <a:t>принимающие (принимавшие) участие в СВО;</a:t>
            </a:r>
          </a:p>
          <a:p>
            <a:pPr defTabSz="914400"/>
            <a:r>
              <a:rPr lang="ru-RU" sz="2400" b="1" baseline="-25000" dirty="0">
                <a:latin typeface="Arial" panose="020B0604020202020204" pitchFamily="34" charset="0"/>
                <a:cs typeface="Arial" panose="020B0604020202020204" pitchFamily="34" charset="0"/>
              </a:rPr>
              <a:t>- командированные в зону проведения СВО</a:t>
            </a:r>
          </a:p>
        </p:txBody>
      </p:sp>
      <p:sp>
        <p:nvSpPr>
          <p:cNvPr id="7" name="Объект 3"/>
          <p:cNvSpPr txBox="1">
            <a:spLocks/>
          </p:cNvSpPr>
          <p:nvPr/>
        </p:nvSpPr>
        <p:spPr>
          <a:xfrm>
            <a:off x="-1" y="2426854"/>
            <a:ext cx="3489973" cy="1397479"/>
          </a:xfrm>
          <a:prstGeom prst="rect">
            <a:avLst/>
          </a:prstGeom>
          <a:noFill/>
          <a:ln w="317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spcBef>
                <a:spcPts val="0"/>
              </a:spcBef>
              <a:buNone/>
            </a:pPr>
            <a:r>
              <a:rPr lang="ru-RU" sz="2800" b="1" baseline="-25000" dirty="0">
                <a:solidFill>
                  <a:srgbClr val="FF0000"/>
                </a:solidFill>
                <a:latin typeface="Arial" panose="020B0604020202020204" pitchFamily="34" charset="0"/>
                <a:cs typeface="Arial" panose="020B0604020202020204" pitchFamily="34" charset="0"/>
              </a:rPr>
              <a:t>НЕ предоставляют сведения о доходах в отношении супругов</a:t>
            </a:r>
          </a:p>
        </p:txBody>
      </p:sp>
      <p:sp>
        <p:nvSpPr>
          <p:cNvPr id="8" name="Прямоугольник 7"/>
          <p:cNvSpPr/>
          <p:nvPr/>
        </p:nvSpPr>
        <p:spPr>
          <a:xfrm>
            <a:off x="3212239" y="2250606"/>
            <a:ext cx="5819775" cy="2677656"/>
          </a:xfrm>
          <a:prstGeom prst="rect">
            <a:avLst/>
          </a:prstGeom>
          <a:solidFill>
            <a:schemeClr val="bg1">
              <a:lumMod val="95000"/>
            </a:schemeClr>
          </a:solidFill>
          <a:ln>
            <a:noFill/>
          </a:ln>
        </p:spPr>
        <p:txBody>
          <a:bodyPr wrap="square">
            <a:spAutoFit/>
          </a:bodyPr>
          <a:lstStyle/>
          <a:p>
            <a:pPr algn="just"/>
            <a:r>
              <a:rPr lang="ru-RU" sz="2400" b="1" i="1" baseline="-25000" dirty="0">
                <a:solidFill>
                  <a:srgbClr val="FF0000"/>
                </a:solidFill>
                <a:latin typeface="Arial" panose="020B0604020202020204" pitchFamily="34" charset="0"/>
                <a:cs typeface="Arial" panose="020B0604020202020204" pitchFamily="34" charset="0"/>
              </a:rPr>
              <a:t>В случае если супруги:</a:t>
            </a:r>
            <a:endParaRPr lang="ru-RU" sz="2400" b="1" i="1" dirty="0">
              <a:solidFill>
                <a:srgbClr val="FF0000"/>
              </a:solidFill>
              <a:latin typeface="Arial" panose="020B0604020202020204" pitchFamily="34" charset="0"/>
              <a:cs typeface="Arial" panose="020B0604020202020204" pitchFamily="34" charset="0"/>
            </a:endParaRPr>
          </a:p>
          <a:p>
            <a:pPr algn="just"/>
            <a:r>
              <a:rPr lang="ru-RU" sz="2400" b="1" baseline="-25000" dirty="0">
                <a:latin typeface="Arial" panose="020B0604020202020204" pitchFamily="34" charset="0"/>
                <a:cs typeface="Arial" panose="020B0604020202020204" pitchFamily="34" charset="0"/>
              </a:rPr>
              <a:t>- военнослужащие, сотрудники ОВД, </a:t>
            </a:r>
            <a:r>
              <a:rPr lang="ru-RU" sz="2400" b="1" baseline="-25000" dirty="0" err="1">
                <a:latin typeface="Arial" panose="020B0604020202020204" pitchFamily="34" charset="0"/>
                <a:cs typeface="Arial" panose="020B0604020202020204" pitchFamily="34" charset="0"/>
              </a:rPr>
              <a:t>Нацгвардии</a:t>
            </a:r>
            <a:r>
              <a:rPr lang="ru-RU" sz="2400" b="1" baseline="-25000" dirty="0">
                <a:latin typeface="Arial" panose="020B0604020202020204" pitchFamily="34" charset="0"/>
                <a:cs typeface="Arial" panose="020B0604020202020204" pitchFamily="34" charset="0"/>
              </a:rPr>
              <a:t> (имеющие </a:t>
            </a:r>
            <a:r>
              <a:rPr lang="ru-RU" sz="2400" b="1" baseline="-25000" dirty="0" err="1">
                <a:latin typeface="Arial" panose="020B0604020202020204" pitchFamily="34" charset="0"/>
                <a:cs typeface="Arial" panose="020B0604020202020204" pitchFamily="34" charset="0"/>
              </a:rPr>
              <a:t>спецзвания</a:t>
            </a:r>
            <a:r>
              <a:rPr lang="ru-RU" sz="2400" b="1" baseline="-25000" dirty="0">
                <a:latin typeface="Arial" panose="020B0604020202020204" pitchFamily="34" charset="0"/>
                <a:cs typeface="Arial" panose="020B0604020202020204" pitchFamily="34" charset="0"/>
              </a:rPr>
              <a:t> полиции), сотрудники УИС, СК, принимающие или принимавшие участие в СВО;</a:t>
            </a:r>
          </a:p>
          <a:p>
            <a:pPr algn="just"/>
            <a:endParaRPr lang="ru-RU" sz="2400" b="1" baseline="-25000" dirty="0">
              <a:latin typeface="Arial" panose="020B0604020202020204" pitchFamily="34" charset="0"/>
              <a:cs typeface="Arial" panose="020B0604020202020204" pitchFamily="34" charset="0"/>
            </a:endParaRPr>
          </a:p>
          <a:p>
            <a:pPr algn="just"/>
            <a:r>
              <a:rPr lang="ru-RU" sz="2400" b="1" baseline="-25000" dirty="0">
                <a:latin typeface="Arial" panose="020B0604020202020204" pitchFamily="34" charset="0"/>
                <a:cs typeface="Arial" panose="020B0604020202020204" pitchFamily="34" charset="0"/>
              </a:rPr>
              <a:t>- находятся в командировке в зоне СВО в период представления сведений либо вернулись из командировки;</a:t>
            </a:r>
          </a:p>
          <a:p>
            <a:pPr marL="285750" indent="-285750" algn="just">
              <a:buFont typeface="Arial" panose="020B0604020202020204" pitchFamily="34" charset="0"/>
              <a:buChar char="•"/>
            </a:pPr>
            <a:endParaRPr lang="ru-RU" sz="2400" b="1" baseline="-25000" dirty="0">
              <a:latin typeface="Arial" panose="020B0604020202020204" pitchFamily="34" charset="0"/>
              <a:cs typeface="Arial" panose="020B0604020202020204" pitchFamily="34" charset="0"/>
            </a:endParaRPr>
          </a:p>
          <a:p>
            <a:pPr algn="just"/>
            <a:r>
              <a:rPr lang="ru-RU" sz="2400" b="1" baseline="-25000" dirty="0">
                <a:latin typeface="Arial" panose="020B0604020202020204" pitchFamily="34" charset="0"/>
                <a:cs typeface="Arial" panose="020B0604020202020204" pitchFamily="34" charset="0"/>
              </a:rPr>
              <a:t>- мобилизованы или служат по контракту</a:t>
            </a:r>
          </a:p>
        </p:txBody>
      </p:sp>
      <p:sp>
        <p:nvSpPr>
          <p:cNvPr id="3" name="Стрелка вправо 2"/>
          <p:cNvSpPr/>
          <p:nvPr/>
        </p:nvSpPr>
        <p:spPr>
          <a:xfrm>
            <a:off x="2756340" y="3018316"/>
            <a:ext cx="348789" cy="543993"/>
          </a:xfrm>
          <a:prstGeom prst="rightArrow">
            <a:avLst/>
          </a:prstGeom>
          <a:solidFill>
            <a:schemeClr val="bg1">
              <a:lumMod val="65000"/>
            </a:schemeClr>
          </a:solidFill>
          <a:ln>
            <a:solidFill>
              <a:schemeClr val="tx1">
                <a:lumMod val="50000"/>
                <a:lumOff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2698675" y="1319413"/>
            <a:ext cx="348789" cy="543993"/>
          </a:xfrm>
          <a:prstGeom prst="rightArrow">
            <a:avLst/>
          </a:prstGeom>
          <a:solidFill>
            <a:schemeClr val="bg1">
              <a:lumMod val="65000"/>
            </a:schemeClr>
          </a:solidFill>
          <a:ln>
            <a:solidFill>
              <a:schemeClr val="tx1">
                <a:lumMod val="50000"/>
                <a:lumOff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2800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390" y="739467"/>
            <a:ext cx="1981225" cy="17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30" y="2138060"/>
            <a:ext cx="8842076" cy="236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125418" y="939860"/>
            <a:ext cx="1440611"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5" name="Прямоугольник 4"/>
          <p:cNvSpPr/>
          <p:nvPr/>
        </p:nvSpPr>
        <p:spPr>
          <a:xfrm>
            <a:off x="7884542" y="1034751"/>
            <a:ext cx="681487"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
        <p:nvSpPr>
          <p:cNvPr id="2" name="Прямоугольник 1"/>
          <p:cNvSpPr/>
          <p:nvPr/>
        </p:nvSpPr>
        <p:spPr>
          <a:xfrm>
            <a:off x="301925" y="93136"/>
            <a:ext cx="8695426" cy="646331"/>
          </a:xfrm>
          <a:prstGeom prst="rect">
            <a:avLst/>
          </a:prstGeom>
        </p:spPr>
        <p:txBody>
          <a:bodyPr wrap="square">
            <a:spAutoFit/>
          </a:bodyPr>
          <a:lstStyle/>
          <a:p>
            <a:pPr lvl="0" algn="ctr"/>
            <a:r>
              <a:rPr lang="ru-RU" sz="3600" b="1" i="1" dirty="0">
                <a:solidFill>
                  <a:prstClr val="black"/>
                </a:solidFill>
              </a:rPr>
              <a:t>Скриншот о счетах</a:t>
            </a:r>
            <a:endParaRPr lang="ru-RU" sz="3600" dirty="0">
              <a:solidFill>
                <a:prstClr val="black"/>
              </a:solidFill>
            </a:endParaRPr>
          </a:p>
        </p:txBody>
      </p:sp>
      <p:sp>
        <p:nvSpPr>
          <p:cNvPr id="8" name="TextBox 7">
            <a:extLst>
              <a:ext uri="{FF2B5EF4-FFF2-40B4-BE49-F238E27FC236}">
                <a16:creationId xmlns:a16="http://schemas.microsoft.com/office/drawing/2014/main" id="{BEFF70D1-99A8-47F5-99A9-B5D497E5926F}"/>
              </a:ext>
            </a:extLst>
          </p:cNvPr>
          <p:cNvSpPr txBox="1"/>
          <p:nvPr/>
        </p:nvSpPr>
        <p:spPr>
          <a:xfrm>
            <a:off x="4753429" y="3624652"/>
            <a:ext cx="3628571" cy="307777"/>
          </a:xfrm>
          <a:prstGeom prst="rect">
            <a:avLst/>
          </a:prstGeom>
          <a:noFill/>
        </p:spPr>
        <p:txBody>
          <a:bodyPr wrap="square" rtlCol="0">
            <a:spAutoFit/>
          </a:bodyPr>
          <a:lstStyle/>
          <a:p>
            <a:r>
              <a:rPr lang="ru-RU" sz="1400" b="1" dirty="0">
                <a:solidFill>
                  <a:srgbClr val="FF0000"/>
                </a:solidFill>
              </a:rPr>
              <a:t>Заказать сведения  с использованием ЭЦП </a:t>
            </a:r>
          </a:p>
        </p:txBody>
      </p:sp>
    </p:spTree>
    <p:extLst>
      <p:ext uri="{BB962C8B-B14F-4D97-AF65-F5344CB8AC3E}">
        <p14:creationId xmlns:p14="http://schemas.microsoft.com/office/powerpoint/2010/main" val="2865508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12" y="737232"/>
            <a:ext cx="8600537" cy="440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2912" y="90901"/>
            <a:ext cx="8307240" cy="646331"/>
          </a:xfrm>
          <a:prstGeom prst="rect">
            <a:avLst/>
          </a:prstGeom>
        </p:spPr>
        <p:txBody>
          <a:bodyPr wrap="square">
            <a:spAutoFit/>
          </a:bodyPr>
          <a:lstStyle/>
          <a:p>
            <a:pPr lvl="0" algn="ctr"/>
            <a:r>
              <a:rPr lang="ru-RU" sz="3600" b="1" i="1" dirty="0">
                <a:solidFill>
                  <a:prstClr val="black"/>
                </a:solidFill>
              </a:rPr>
              <a:t>Скриншот о счетах</a:t>
            </a:r>
            <a:endParaRPr lang="ru-RU" sz="3600" dirty="0">
              <a:solidFill>
                <a:prstClr val="black"/>
              </a:solidFill>
            </a:endParaRPr>
          </a:p>
        </p:txBody>
      </p:sp>
      <p:sp>
        <p:nvSpPr>
          <p:cNvPr id="6" name="TextBox 5"/>
          <p:cNvSpPr txBox="1"/>
          <p:nvPr/>
        </p:nvSpPr>
        <p:spPr>
          <a:xfrm>
            <a:off x="3618780" y="4889584"/>
            <a:ext cx="2685143" cy="253916"/>
          </a:xfrm>
          <a:prstGeom prst="rect">
            <a:avLst/>
          </a:prstGeom>
          <a:noFill/>
        </p:spPr>
        <p:txBody>
          <a:bodyPr wrap="square" rtlCol="0">
            <a:spAutoFit/>
          </a:bodyPr>
          <a:lstStyle/>
          <a:p>
            <a:r>
              <a:rPr lang="ru-RU" sz="1050" b="1" dirty="0">
                <a:solidFill>
                  <a:srgbClr val="FF0000"/>
                </a:solidFill>
              </a:rPr>
              <a:t>Заказать сведения  с использованием ЭЦП </a:t>
            </a:r>
          </a:p>
        </p:txBody>
      </p:sp>
      <p:sp>
        <p:nvSpPr>
          <p:cNvPr id="7" name="Стрелка: вниз 6">
            <a:extLst>
              <a:ext uri="{FF2B5EF4-FFF2-40B4-BE49-F238E27FC236}">
                <a16:creationId xmlns:a16="http://schemas.microsoft.com/office/drawing/2014/main" id="{66E3D38A-9B4E-437F-A3E2-9B4EC399DD24}"/>
              </a:ext>
            </a:extLst>
          </p:cNvPr>
          <p:cNvSpPr/>
          <p:nvPr/>
        </p:nvSpPr>
        <p:spPr>
          <a:xfrm rot="16200000">
            <a:off x="6703066" y="4591999"/>
            <a:ext cx="50800" cy="849085"/>
          </a:xfrm>
          <a:prstGeom prst="down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4952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911" y="-21242"/>
            <a:ext cx="8721307" cy="646331"/>
          </a:xfrm>
          <a:prstGeom prst="rect">
            <a:avLst/>
          </a:prstGeom>
        </p:spPr>
        <p:txBody>
          <a:bodyPr wrap="square">
            <a:spAutoFit/>
          </a:bodyPr>
          <a:lstStyle/>
          <a:p>
            <a:pPr lvl="0" algn="ctr"/>
            <a:r>
              <a:rPr lang="ru-RU" sz="3600" b="1" i="1" dirty="0">
                <a:solidFill>
                  <a:prstClr val="black"/>
                </a:solidFill>
              </a:rPr>
              <a:t>Скриншот о счетах</a:t>
            </a:r>
            <a:endParaRPr lang="ru-RU" sz="3600" dirty="0">
              <a:solidFill>
                <a:prstClr val="black"/>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50" y="574709"/>
            <a:ext cx="8579880" cy="44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63671" y="3675067"/>
            <a:ext cx="2880329" cy="246221"/>
          </a:xfrm>
          <a:prstGeom prst="rect">
            <a:avLst/>
          </a:prstGeom>
          <a:noFill/>
        </p:spPr>
        <p:txBody>
          <a:bodyPr wrap="square" rtlCol="0">
            <a:spAutoFit/>
          </a:bodyPr>
          <a:lstStyle/>
          <a:p>
            <a:r>
              <a:rPr lang="ru-RU" sz="1000" b="1" dirty="0">
                <a:solidFill>
                  <a:srgbClr val="FF0000"/>
                </a:solidFill>
              </a:rPr>
              <a:t>Заказать сведения  с использованием ЭЦП </a:t>
            </a:r>
          </a:p>
        </p:txBody>
      </p:sp>
      <p:sp>
        <p:nvSpPr>
          <p:cNvPr id="5" name="Стрелка: вниз 4">
            <a:extLst>
              <a:ext uri="{FF2B5EF4-FFF2-40B4-BE49-F238E27FC236}">
                <a16:creationId xmlns:a16="http://schemas.microsoft.com/office/drawing/2014/main" id="{229E1B2A-02DF-4C02-8A14-4DF903017224}"/>
              </a:ext>
            </a:extLst>
          </p:cNvPr>
          <p:cNvSpPr/>
          <p:nvPr/>
        </p:nvSpPr>
        <p:spPr>
          <a:xfrm rot="5400000">
            <a:off x="5575664" y="3373636"/>
            <a:ext cx="50800" cy="849085"/>
          </a:xfrm>
          <a:prstGeom prst="down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4" name="Прямая соединительная линия 3">
            <a:extLst>
              <a:ext uri="{FF2B5EF4-FFF2-40B4-BE49-F238E27FC236}">
                <a16:creationId xmlns:a16="http://schemas.microsoft.com/office/drawing/2014/main" id="{13AA7DAF-9DB3-4A93-987D-A6F6D04C0B74}"/>
              </a:ext>
            </a:extLst>
          </p:cNvPr>
          <p:cNvCxnSpPr>
            <a:cxnSpLocks/>
          </p:cNvCxnSpPr>
          <p:nvPr/>
        </p:nvCxnSpPr>
        <p:spPr>
          <a:xfrm>
            <a:off x="4419600" y="3468914"/>
            <a:ext cx="756921" cy="206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D8ACFDCA-B6D3-4900-82D6-4272CB7C3D57}"/>
              </a:ext>
            </a:extLst>
          </p:cNvPr>
          <p:cNvCxnSpPr>
            <a:cxnSpLocks/>
          </p:cNvCxnSpPr>
          <p:nvPr/>
        </p:nvCxnSpPr>
        <p:spPr>
          <a:xfrm flipV="1">
            <a:off x="4419600" y="3468914"/>
            <a:ext cx="756921" cy="2061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7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42" y="1940943"/>
            <a:ext cx="8345487" cy="30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024" y="368799"/>
            <a:ext cx="2022617" cy="194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2527" y="-145073"/>
            <a:ext cx="8807569" cy="646331"/>
          </a:xfrm>
          <a:prstGeom prst="rect">
            <a:avLst/>
          </a:prstGeom>
        </p:spPr>
        <p:txBody>
          <a:bodyPr wrap="square">
            <a:spAutoFit/>
          </a:bodyPr>
          <a:lstStyle/>
          <a:p>
            <a:pPr lvl="0" algn="ctr"/>
            <a:r>
              <a:rPr lang="ru-RU" sz="3600" b="1" i="1" dirty="0">
                <a:solidFill>
                  <a:prstClr val="black"/>
                </a:solidFill>
              </a:rPr>
              <a:t>Скриншот об участии в организации</a:t>
            </a:r>
            <a:endParaRPr lang="ru-RU" sz="3600" dirty="0">
              <a:solidFill>
                <a:prstClr val="black"/>
              </a:solidFill>
            </a:endParaRPr>
          </a:p>
        </p:txBody>
      </p:sp>
      <p:sp>
        <p:nvSpPr>
          <p:cNvPr id="5" name="Прямоугольник 4"/>
          <p:cNvSpPr/>
          <p:nvPr/>
        </p:nvSpPr>
        <p:spPr>
          <a:xfrm>
            <a:off x="7125418" y="698320"/>
            <a:ext cx="1440611"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rPr>
              <a:t>фио</a:t>
            </a:r>
            <a:endParaRPr lang="ru-RU" sz="1000" dirty="0">
              <a:solidFill>
                <a:schemeClr val="tx1"/>
              </a:solidFill>
            </a:endParaRPr>
          </a:p>
        </p:txBody>
      </p:sp>
      <p:sp>
        <p:nvSpPr>
          <p:cNvPr id="6" name="Прямоугольник 5"/>
          <p:cNvSpPr/>
          <p:nvPr/>
        </p:nvSpPr>
        <p:spPr>
          <a:xfrm>
            <a:off x="7884542" y="827297"/>
            <a:ext cx="681487" cy="9489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rPr>
              <a:t>Инн</a:t>
            </a:r>
          </a:p>
        </p:txBody>
      </p:sp>
    </p:spTree>
    <p:extLst>
      <p:ext uri="{BB962C8B-B14F-4D97-AF65-F5344CB8AC3E}">
        <p14:creationId xmlns:p14="http://schemas.microsoft.com/office/powerpoint/2010/main" val="4140082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527" y="-145073"/>
            <a:ext cx="8807569" cy="646331"/>
          </a:xfrm>
          <a:prstGeom prst="rect">
            <a:avLst/>
          </a:prstGeom>
        </p:spPr>
        <p:txBody>
          <a:bodyPr wrap="square">
            <a:spAutoFit/>
          </a:bodyPr>
          <a:lstStyle/>
          <a:p>
            <a:pPr lvl="0" algn="ctr"/>
            <a:r>
              <a:rPr lang="ru-RU" sz="3600" b="1" i="1" dirty="0">
                <a:solidFill>
                  <a:prstClr val="black"/>
                </a:solidFill>
              </a:rPr>
              <a:t>ПРИЛОЖЕНИЯ К СПРАВКЕ О ДОХОДАХ</a:t>
            </a:r>
            <a:endParaRPr lang="ru-RU" sz="3600" dirty="0">
              <a:solidFill>
                <a:prstClr val="black"/>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24" y="501258"/>
            <a:ext cx="8638797" cy="4448178"/>
          </a:xfrm>
          <a:prstGeom prst="rect">
            <a:avLst/>
          </a:prstGeom>
        </p:spPr>
      </p:pic>
      <p:sp>
        <p:nvSpPr>
          <p:cNvPr id="4" name="TextBox 3"/>
          <p:cNvSpPr txBox="1"/>
          <p:nvPr/>
        </p:nvSpPr>
        <p:spPr>
          <a:xfrm>
            <a:off x="3044401" y="1673525"/>
            <a:ext cx="5245584" cy="1615827"/>
          </a:xfrm>
          <a:prstGeom prst="rect">
            <a:avLst/>
          </a:prstGeom>
          <a:noFill/>
        </p:spPr>
        <p:txBody>
          <a:bodyPr wrap="square" rtlCol="0">
            <a:spAutoFit/>
          </a:bodyPr>
          <a:lstStyle/>
          <a:p>
            <a:r>
              <a:rPr lang="ru-RU" sz="1100" b="1" dirty="0">
                <a:solidFill>
                  <a:srgbClr val="FF0000"/>
                </a:solidFill>
                <a:latin typeface="Arial" panose="020B0604020202020204" pitchFamily="34" charset="0"/>
                <a:cs typeface="Arial" panose="020B0604020202020204" pitchFamily="34" charset="0"/>
              </a:rPr>
              <a:t>К СПО «Справки БК» (эл. версия), в разделе «Приложение»  подгружаются следующие документы: </a:t>
            </a:r>
            <a:endParaRPr lang="ru-RU" sz="1100" dirty="0">
              <a:latin typeface="Arial" panose="020B0604020202020204" pitchFamily="34" charset="0"/>
              <a:cs typeface="Arial" panose="020B0604020202020204" pitchFamily="34" charset="0"/>
            </a:endParaRPr>
          </a:p>
          <a:p>
            <a:pPr algn="just"/>
            <a:r>
              <a:rPr lang="ru-RU" sz="1100" dirty="0">
                <a:latin typeface="Arial" panose="020B0604020202020204" pitchFamily="34" charset="0"/>
                <a:cs typeface="Arial" panose="020B0604020202020204" pitchFamily="34" charset="0"/>
              </a:rPr>
              <a:t>1) сведения из личного кабинета налогоплательщика  (скриншоты) о доходах, о процентах по вкладам, об имуществе,  о счетах, об участии в организации;</a:t>
            </a:r>
          </a:p>
          <a:p>
            <a:pPr algn="just"/>
            <a:r>
              <a:rPr lang="ru-RU" sz="1100" dirty="0">
                <a:latin typeface="Arial" panose="020B0604020202020204" pitchFamily="34" charset="0"/>
                <a:cs typeface="Arial" panose="020B0604020202020204" pitchFamily="34" charset="0"/>
              </a:rPr>
              <a:t>2) выписки </a:t>
            </a:r>
            <a:r>
              <a:rPr lang="ru-RU" sz="1100" dirty="0" smtClean="0">
                <a:latin typeface="Arial" panose="020B0604020202020204" pitchFamily="34" charset="0"/>
                <a:cs typeface="Arial" panose="020B0604020202020204" pitchFamily="34" charset="0"/>
              </a:rPr>
              <a:t>о</a:t>
            </a:r>
            <a:r>
              <a:rPr lang="en-US" sz="1100" dirty="0" smtClean="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банковских </a:t>
            </a:r>
            <a:r>
              <a:rPr lang="ru-RU" sz="1100" dirty="0">
                <a:latin typeface="Arial" panose="020B0604020202020204" pitchFamily="34" charset="0"/>
                <a:cs typeface="Arial" panose="020B0604020202020204" pitchFamily="34" charset="0"/>
              </a:rPr>
              <a:t>счетах </a:t>
            </a:r>
            <a:r>
              <a:rPr lang="ru-RU" sz="1100" dirty="0" smtClean="0">
                <a:latin typeface="Arial" panose="020B0604020202020204" pitchFamily="34" charset="0"/>
                <a:cs typeface="Arial" panose="020B0604020202020204" pitchFamily="34" charset="0"/>
              </a:rPr>
              <a:t>на </a:t>
            </a:r>
            <a:r>
              <a:rPr lang="ru-RU" sz="1100" dirty="0">
                <a:latin typeface="Arial" panose="020B0604020202020204" pitchFamily="34" charset="0"/>
                <a:cs typeface="Arial" panose="020B0604020202020204" pitchFamily="34" charset="0"/>
              </a:rPr>
              <a:t>31.12.2024 г. по форме 5798-У; </a:t>
            </a:r>
          </a:p>
          <a:p>
            <a:pPr algn="just"/>
            <a:r>
              <a:rPr lang="ru-RU" sz="1100" dirty="0">
                <a:latin typeface="Arial" panose="020B0604020202020204" pitchFamily="34" charset="0"/>
                <a:cs typeface="Arial" panose="020B0604020202020204" pitchFamily="34" charset="0"/>
              </a:rPr>
              <a:t>3) пояснительная записка (при наличии);</a:t>
            </a:r>
          </a:p>
          <a:p>
            <a:pPr algn="just"/>
            <a:r>
              <a:rPr lang="ru-RU" sz="1100" dirty="0">
                <a:latin typeface="Arial" panose="020B0604020202020204" pitchFamily="34" charset="0"/>
                <a:cs typeface="Arial" panose="020B0604020202020204" pitchFamily="34" charset="0"/>
              </a:rPr>
              <a:t>4) при заполнении раздела  2 справки «Сведения о расходах» соответствующие документы</a:t>
            </a:r>
          </a:p>
        </p:txBody>
      </p:sp>
      <p:cxnSp>
        <p:nvCxnSpPr>
          <p:cNvPr id="8" name="Прямая со стрелкой 7"/>
          <p:cNvCxnSpPr/>
          <p:nvPr/>
        </p:nvCxnSpPr>
        <p:spPr>
          <a:xfrm flipH="1" flipV="1">
            <a:off x="3554084" y="1199073"/>
            <a:ext cx="513100" cy="4744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4905" y="4097547"/>
            <a:ext cx="803425" cy="253916"/>
          </a:xfrm>
          <a:prstGeom prst="rect">
            <a:avLst/>
          </a:prstGeom>
          <a:solidFill>
            <a:schemeClr val="bg1"/>
          </a:solidFill>
        </p:spPr>
        <p:txBody>
          <a:bodyPr wrap="none" rtlCol="0">
            <a:spAutoFit/>
          </a:bodyPr>
          <a:lstStyle/>
          <a:p>
            <a:r>
              <a:rPr lang="ru-RU" sz="1050" dirty="0"/>
              <a:t>07.04.2025</a:t>
            </a:r>
          </a:p>
        </p:txBody>
      </p:sp>
    </p:spTree>
    <p:extLst>
      <p:ext uri="{BB962C8B-B14F-4D97-AF65-F5344CB8AC3E}">
        <p14:creationId xmlns:p14="http://schemas.microsoft.com/office/powerpoint/2010/main" val="298749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508000" y="143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itchFamily="34" charset="0"/>
                <a:cs typeface="Arial" pitchFamily="34" charset="0"/>
              </a:rPr>
              <a:t/>
            </a:r>
            <a:br>
              <a:rPr kumimoji="0" lang="ru-RU" altLang="ru-RU" sz="1800" b="0" i="0" u="none" strike="noStrike" cap="none" normalizeH="0" baseline="0">
                <a:ln>
                  <a:noFill/>
                </a:ln>
                <a:solidFill>
                  <a:schemeClr val="tx1"/>
                </a:solidFill>
                <a:effectLst/>
                <a:latin typeface="Arial" pitchFamily="34" charset="0"/>
                <a:cs typeface="Arial" pitchFamily="34" charset="0"/>
              </a:rPr>
            </a:b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
        <p:nvSpPr>
          <p:cNvPr id="6" name="Прямоугольник 5"/>
          <p:cNvSpPr/>
          <p:nvPr/>
        </p:nvSpPr>
        <p:spPr>
          <a:xfrm>
            <a:off x="134873" y="1513757"/>
            <a:ext cx="8595059" cy="685124"/>
          </a:xfrm>
          <a:prstGeom prst="rect">
            <a:avLst/>
          </a:prstGeom>
        </p:spPr>
        <p:txBody>
          <a:bodyPr wrap="square">
            <a:spAutoFit/>
          </a:bodyPr>
          <a:lstStyle/>
          <a:p>
            <a:pPr indent="450215" algn="ctr">
              <a:lnSpc>
                <a:spcPct val="107000"/>
              </a:lnSpc>
              <a:spcAft>
                <a:spcPts val="0"/>
              </a:spcAft>
            </a:pPr>
            <a:r>
              <a:rPr lang="ru-RU" sz="3600" b="1" dirty="0">
                <a:solidFill>
                  <a:srgbClr val="FF0000"/>
                </a:solidFill>
                <a:latin typeface="Liberation Serif" panose="02020603050405020304" pitchFamily="18" charset="0"/>
                <a:ea typeface="Calibri"/>
                <a:cs typeface="Times New Roman"/>
              </a:rPr>
              <a:t>СПАСИБО ЗА ВНИМАНИЕ!</a:t>
            </a:r>
            <a:endParaRPr lang="ru-RU" sz="3600" dirty="0">
              <a:solidFill>
                <a:srgbClr val="FF0000"/>
              </a:solidFill>
              <a:effectLst/>
              <a:latin typeface="Liberation Serif" panose="02020603050405020304" pitchFamily="18" charset="0"/>
              <a:ea typeface="Calibri"/>
              <a:cs typeface="Times New Roman"/>
            </a:endParaRPr>
          </a:p>
        </p:txBody>
      </p:sp>
    </p:spTree>
    <p:extLst>
      <p:ext uri="{BB962C8B-B14F-4D97-AF65-F5344CB8AC3E}">
        <p14:creationId xmlns:p14="http://schemas.microsoft.com/office/powerpoint/2010/main" val="1481630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91" y="-99604"/>
            <a:ext cx="9083615" cy="857250"/>
          </a:xfrm>
        </p:spPr>
        <p:txBody>
          <a:bodyPr>
            <a:noAutofit/>
          </a:bodyPr>
          <a:lstStyle/>
          <a:p>
            <a:pPr lvl="0"/>
            <a:r>
              <a:rPr lang="ru-RU" sz="2400" b="1" i="1" dirty="0">
                <a:latin typeface="Calibri" panose="020F0502020204030204" pitchFamily="34" charset="0"/>
                <a:ea typeface="Liberation Serif" panose="02020603050405020304" pitchFamily="18" charset="0"/>
                <a:cs typeface="Liberation Serif" panose="02020603050405020304" pitchFamily="18" charset="0"/>
              </a:rPr>
              <a:t/>
            </a:r>
            <a:br>
              <a:rPr lang="ru-RU" sz="2400" b="1" i="1" dirty="0">
                <a:latin typeface="Calibri" panose="020F0502020204030204" pitchFamily="34" charset="0"/>
                <a:ea typeface="Liberation Serif" panose="02020603050405020304" pitchFamily="18" charset="0"/>
                <a:cs typeface="Liberation Serif" panose="02020603050405020304" pitchFamily="18" charset="0"/>
              </a:rPr>
            </a:br>
            <a:r>
              <a:rPr lang="ru-RU" sz="2000" b="1" i="1" dirty="0">
                <a:latin typeface="Arial" panose="020B0604020202020204" pitchFamily="34" charset="0"/>
                <a:ea typeface="Liberation Serif" panose="02020603050405020304" pitchFamily="18" charset="0"/>
                <a:cs typeface="Arial" panose="020B0604020202020204" pitchFamily="34" charset="0"/>
              </a:rPr>
              <a:t>РЕКОМЕНДУЕМЫЕ ДЕЯЙСТВИЯ ПРИ НЕВОЗМОЖНОСТИ ПРЕДСТАВИТЬ СВЕДЕНИЯ НА ЧЛЕНОВ СЕМЬИ</a:t>
            </a:r>
            <a:br>
              <a:rPr lang="ru-RU" sz="2000" b="1" i="1" dirty="0">
                <a:latin typeface="Arial" panose="020B0604020202020204" pitchFamily="34" charset="0"/>
                <a:ea typeface="Liberation Serif" panose="02020603050405020304" pitchFamily="18" charset="0"/>
                <a:cs typeface="Arial" panose="020B0604020202020204" pitchFamily="34" charset="0"/>
              </a:rPr>
            </a:br>
            <a:endParaRPr lang="ru-RU" sz="2000" b="1" i="1" dirty="0">
              <a:solidFill>
                <a:prstClr val="black"/>
              </a:solidFill>
              <a:latin typeface="Arial" panose="020B0604020202020204" pitchFamily="34" charset="0"/>
              <a:ea typeface="Liberation Serif" panose="02020603050405020304" pitchFamily="18" charset="0"/>
              <a:cs typeface="Arial" panose="020B0604020202020204" pitchFamily="34" charset="0"/>
            </a:endParaRPr>
          </a:p>
        </p:txBody>
      </p:sp>
      <p:sp>
        <p:nvSpPr>
          <p:cNvPr id="3" name="Объект 2"/>
          <p:cNvSpPr>
            <a:spLocks noGrp="1"/>
          </p:cNvSpPr>
          <p:nvPr>
            <p:ph idx="1"/>
          </p:nvPr>
        </p:nvSpPr>
        <p:spPr>
          <a:xfrm>
            <a:off x="172528" y="670561"/>
            <a:ext cx="8867955" cy="4472939"/>
          </a:xfrm>
          <a:solidFill>
            <a:schemeClr val="bg1"/>
          </a:solidFill>
          <a:ln>
            <a:noFill/>
          </a:ln>
        </p:spPr>
        <p:txBody>
          <a:bodyPr>
            <a:normAutofit/>
          </a:bodyPr>
          <a:lstStyle/>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lvl="0" indent="0" algn="just">
              <a:spcBef>
                <a:spcPts val="0"/>
              </a:spcBef>
              <a:buClr>
                <a:srgbClr val="000000"/>
              </a:buClr>
              <a:buNone/>
            </a:pPr>
            <a:endParaRPr lang="ru-RU" sz="1700" b="1" kern="0" dirty="0">
              <a:solidFill>
                <a:srgbClr val="FF0000"/>
              </a:solidFill>
              <a:latin typeface="Arial" panose="020B0604020202020204" pitchFamily="34" charset="0"/>
              <a:ea typeface="Arial"/>
              <a:cs typeface="Arial" panose="020B0604020202020204" pitchFamily="34" charset="0"/>
              <a:sym typeface="Arial"/>
            </a:endParaRPr>
          </a:p>
          <a:p>
            <a:pPr marL="0" indent="0" algn="just">
              <a:buNone/>
            </a:pPr>
            <a:endParaRPr lang="ru-RU" sz="2300" b="1" dirty="0">
              <a:latin typeface="Arial" panose="020B0604020202020204" pitchFamily="34" charset="0"/>
              <a:cs typeface="Arial" panose="020B0604020202020204" pitchFamily="34" charset="0"/>
            </a:endParaRPr>
          </a:p>
        </p:txBody>
      </p:sp>
      <p:sp>
        <p:nvSpPr>
          <p:cNvPr id="4" name="Объект 3"/>
          <p:cNvSpPr txBox="1">
            <a:spLocks/>
          </p:cNvSpPr>
          <p:nvPr/>
        </p:nvSpPr>
        <p:spPr>
          <a:xfrm>
            <a:off x="98854" y="823784"/>
            <a:ext cx="3588939" cy="4036540"/>
          </a:xfrm>
          <a:prstGeom prst="rect">
            <a:avLst/>
          </a:prstGeom>
          <a:solidFill>
            <a:schemeClr val="bg1">
              <a:lumMod val="95000"/>
            </a:schemeClr>
          </a:solidFill>
          <a:ln w="3175" cap="flat" cmpd="sng" algn="ctr">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spcBef>
                <a:spcPts val="0"/>
              </a:spcBef>
              <a:buClr>
                <a:srgbClr val="000000"/>
              </a:buClr>
              <a:buNone/>
            </a:pPr>
            <a:r>
              <a:rPr lang="ru-RU" sz="1300" b="1" kern="0" dirty="0">
                <a:solidFill>
                  <a:srgbClr val="FF0000"/>
                </a:solidFill>
                <a:latin typeface="Arial" panose="020B0604020202020204" pitchFamily="34" charset="0"/>
                <a:ea typeface="Arial"/>
                <a:cs typeface="Arial" panose="020B0604020202020204" pitchFamily="34" charset="0"/>
              </a:rPr>
              <a:t>Объективными и уважительными причинами на практике признавались: </a:t>
            </a:r>
          </a:p>
          <a:p>
            <a:pPr algn="just">
              <a:lnSpc>
                <a:spcPct val="110000"/>
              </a:lnSpc>
              <a:spcBef>
                <a:spcPts val="0"/>
              </a:spcBef>
              <a:buClr>
                <a:srgbClr val="000000"/>
              </a:buClr>
              <a:buFont typeface="Wingdings" panose="05000000000000000000" pitchFamily="2" charset="2"/>
              <a:buChar char="§"/>
            </a:pPr>
            <a:r>
              <a:rPr lang="ru-RU" sz="1300" kern="0" dirty="0" smtClean="0">
                <a:solidFill>
                  <a:srgbClr val="000000"/>
                </a:solidFill>
                <a:latin typeface="Arial" panose="020B0604020202020204" pitchFamily="34" charset="0"/>
                <a:ea typeface="Arial"/>
                <a:cs typeface="Arial" panose="020B0604020202020204" pitchFamily="34" charset="0"/>
              </a:rPr>
              <a:t>смерть</a:t>
            </a:r>
            <a:r>
              <a:rPr lang="ru-RU" sz="1300" kern="0" dirty="0">
                <a:solidFill>
                  <a:srgbClr val="000000"/>
                </a:solidFill>
                <a:latin typeface="Arial" panose="020B0604020202020204" pitchFamily="34" charset="0"/>
                <a:ea typeface="Arial"/>
                <a:cs typeface="Arial" panose="020B0604020202020204" pitchFamily="34" charset="0"/>
              </a:rPr>
              <a:t>, пропажа или признание судом безвестно отсутствующими лиц, в отношении которых представляются сведения;</a:t>
            </a:r>
          </a:p>
          <a:p>
            <a:pPr algn="just">
              <a:lnSpc>
                <a:spcPct val="110000"/>
              </a:lnSpc>
              <a:spcBef>
                <a:spcPts val="0"/>
              </a:spcBef>
              <a:buClr>
                <a:srgbClr val="000000"/>
              </a:buClr>
              <a:buFont typeface="Wingdings" panose="05000000000000000000" pitchFamily="2" charset="2"/>
              <a:buChar char="§"/>
            </a:pPr>
            <a:r>
              <a:rPr lang="ru-RU" sz="1300" kern="0" dirty="0">
                <a:solidFill>
                  <a:srgbClr val="000000"/>
                </a:solidFill>
                <a:latin typeface="Arial" panose="020B0604020202020204" pitchFamily="34" charset="0"/>
                <a:ea typeface="Arial"/>
                <a:cs typeface="Arial" panose="020B0604020202020204" pitchFamily="34" charset="0"/>
              </a:rPr>
              <a:t> </a:t>
            </a:r>
            <a:r>
              <a:rPr lang="ru-RU" sz="1300" kern="0" dirty="0" smtClean="0">
                <a:solidFill>
                  <a:srgbClr val="000000"/>
                </a:solidFill>
                <a:latin typeface="Arial" panose="020B0604020202020204" pitchFamily="34" charset="0"/>
                <a:ea typeface="Arial"/>
                <a:cs typeface="Arial" panose="020B0604020202020204" pitchFamily="34" charset="0"/>
              </a:rPr>
              <a:t>избрание </a:t>
            </a:r>
            <a:r>
              <a:rPr lang="ru-RU" sz="1300" kern="0" dirty="0">
                <a:solidFill>
                  <a:srgbClr val="000000"/>
                </a:solidFill>
                <a:latin typeface="Arial" panose="020B0604020202020204" pitchFamily="34" charset="0"/>
                <a:ea typeface="Arial"/>
                <a:cs typeface="Arial" panose="020B0604020202020204" pitchFamily="34" charset="0"/>
              </a:rPr>
              <a:t>меры пресечения в виде домашнего ареста или заключения под стражу в отношении указанных лиц;</a:t>
            </a:r>
          </a:p>
          <a:p>
            <a:pPr algn="just">
              <a:lnSpc>
                <a:spcPct val="110000"/>
              </a:lnSpc>
              <a:spcBef>
                <a:spcPts val="0"/>
              </a:spcBef>
              <a:buClr>
                <a:srgbClr val="000000"/>
              </a:buClr>
              <a:buFont typeface="Wingdings" panose="05000000000000000000" pitchFamily="2" charset="2"/>
              <a:buChar char="§"/>
            </a:pPr>
            <a:r>
              <a:rPr lang="ru-RU" sz="1300" kern="0" dirty="0" smtClean="0">
                <a:solidFill>
                  <a:srgbClr val="000000"/>
                </a:solidFill>
                <a:latin typeface="Arial" panose="020B0604020202020204" pitchFamily="34" charset="0"/>
                <a:ea typeface="Arial"/>
                <a:cs typeface="Arial" panose="020B0604020202020204" pitchFamily="34" charset="0"/>
              </a:rPr>
              <a:t>нахождение </a:t>
            </a:r>
            <a:r>
              <a:rPr lang="ru-RU" sz="1300" kern="0" dirty="0">
                <a:solidFill>
                  <a:srgbClr val="000000"/>
                </a:solidFill>
                <a:latin typeface="Arial" panose="020B0604020202020204" pitchFamily="34" charset="0"/>
                <a:ea typeface="Arial"/>
                <a:cs typeface="Arial" panose="020B0604020202020204" pitchFamily="34" charset="0"/>
              </a:rPr>
              <a:t>супруги (супруга) на длительном стационарном лечении;</a:t>
            </a:r>
          </a:p>
          <a:p>
            <a:pPr algn="just">
              <a:lnSpc>
                <a:spcPct val="110000"/>
              </a:lnSpc>
              <a:spcBef>
                <a:spcPts val="0"/>
              </a:spcBef>
              <a:buClr>
                <a:srgbClr val="000000"/>
              </a:buClr>
              <a:buFont typeface="Wingdings" panose="05000000000000000000" pitchFamily="2" charset="2"/>
              <a:buChar char="§"/>
            </a:pPr>
            <a:r>
              <a:rPr lang="ru-RU" sz="1300" kern="0" dirty="0">
                <a:solidFill>
                  <a:srgbClr val="000000"/>
                </a:solidFill>
                <a:latin typeface="Arial" panose="020B0604020202020204" pitchFamily="34" charset="0"/>
                <a:ea typeface="Arial"/>
                <a:cs typeface="Arial" panose="020B0604020202020204" pitchFamily="34" charset="0"/>
              </a:rPr>
              <a:t>участие супруги (супруга) </a:t>
            </a:r>
            <a:r>
              <a:rPr lang="ru-RU" sz="1300" kern="0" dirty="0" smtClean="0">
                <a:solidFill>
                  <a:srgbClr val="000000"/>
                </a:solidFill>
                <a:latin typeface="Arial" panose="020B0604020202020204" pitchFamily="34" charset="0"/>
                <a:ea typeface="Arial"/>
                <a:cs typeface="Arial" panose="020B0604020202020204" pitchFamily="34" charset="0"/>
              </a:rPr>
              <a:t>в </a:t>
            </a:r>
            <a:r>
              <a:rPr lang="ru-RU" sz="1300" kern="0" dirty="0">
                <a:solidFill>
                  <a:srgbClr val="000000"/>
                </a:solidFill>
                <a:latin typeface="Arial" panose="020B0604020202020204" pitchFamily="34" charset="0"/>
                <a:ea typeface="Arial"/>
                <a:cs typeface="Arial" panose="020B0604020202020204" pitchFamily="34" charset="0"/>
              </a:rPr>
              <a:t>длительных командировках;</a:t>
            </a:r>
          </a:p>
          <a:p>
            <a:pPr algn="just">
              <a:lnSpc>
                <a:spcPct val="110000"/>
              </a:lnSpc>
              <a:spcBef>
                <a:spcPts val="0"/>
              </a:spcBef>
              <a:spcAft>
                <a:spcPts val="0"/>
              </a:spcAft>
              <a:buClr>
                <a:srgbClr val="000000"/>
              </a:buClr>
              <a:buFont typeface="Wingdings" panose="05000000000000000000" pitchFamily="2" charset="2"/>
              <a:buChar char="§"/>
            </a:pPr>
            <a:r>
              <a:rPr lang="ru-RU" sz="1300" kern="0" dirty="0" smtClean="0">
                <a:solidFill>
                  <a:srgbClr val="000000"/>
                </a:solidFill>
                <a:latin typeface="Arial" panose="020B0604020202020204" pitchFamily="34" charset="0"/>
                <a:ea typeface="Arial"/>
                <a:cs typeface="Arial" panose="020B0604020202020204" pitchFamily="34" charset="0"/>
              </a:rPr>
              <a:t>бракоразводный </a:t>
            </a:r>
            <a:r>
              <a:rPr lang="ru-RU" sz="1300" kern="0" dirty="0">
                <a:solidFill>
                  <a:srgbClr val="000000"/>
                </a:solidFill>
                <a:latin typeface="Arial" panose="020B0604020202020204" pitchFamily="34" charset="0"/>
                <a:ea typeface="Arial"/>
                <a:cs typeface="Arial" panose="020B0604020202020204" pitchFamily="34" charset="0"/>
              </a:rPr>
              <a:t>процесс между супругами;</a:t>
            </a:r>
          </a:p>
          <a:p>
            <a:pPr algn="just">
              <a:lnSpc>
                <a:spcPct val="110000"/>
              </a:lnSpc>
              <a:spcBef>
                <a:spcPts val="0"/>
              </a:spcBef>
              <a:buClr>
                <a:srgbClr val="000000"/>
              </a:buClr>
              <a:buFont typeface="Wingdings" panose="05000000000000000000" pitchFamily="2" charset="2"/>
              <a:buChar char="§"/>
            </a:pPr>
            <a:r>
              <a:rPr lang="ru-RU" sz="1300" kern="0" dirty="0" smtClean="0">
                <a:solidFill>
                  <a:srgbClr val="000000"/>
                </a:solidFill>
                <a:latin typeface="Arial" panose="020B0604020202020204" pitchFamily="34" charset="0"/>
                <a:ea typeface="Arial"/>
                <a:cs typeface="Arial" panose="020B0604020202020204" pitchFamily="34" charset="0"/>
              </a:rPr>
              <a:t>непредставление </a:t>
            </a:r>
            <a:r>
              <a:rPr lang="ru-RU" sz="1300" kern="0" dirty="0">
                <a:solidFill>
                  <a:srgbClr val="000000"/>
                </a:solidFill>
                <a:latin typeface="Arial" panose="020B0604020202020204" pitchFamily="34" charset="0"/>
                <a:ea typeface="Arial"/>
                <a:cs typeface="Arial" panose="020B0604020202020204" pitchFamily="34" charset="0"/>
              </a:rPr>
              <a:t>сведений своих супруги (супруга) в силу законодательства</a:t>
            </a:r>
          </a:p>
        </p:txBody>
      </p:sp>
      <p:sp>
        <p:nvSpPr>
          <p:cNvPr id="5" name="Объект 3"/>
          <p:cNvSpPr txBox="1">
            <a:spLocks/>
          </p:cNvSpPr>
          <p:nvPr/>
        </p:nvSpPr>
        <p:spPr>
          <a:xfrm>
            <a:off x="5333535" y="891163"/>
            <a:ext cx="3676367" cy="3901782"/>
          </a:xfrm>
          <a:prstGeom prst="rect">
            <a:avLst/>
          </a:prstGeom>
          <a:solidFill>
            <a:schemeClr val="bg1">
              <a:lumMod val="95000"/>
            </a:schemeClr>
          </a:solidFill>
          <a:ln w="3175" cap="flat" cmpd="sng" algn="ctr">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285750" lvl="0" indent="-285750" algn="just">
              <a:spcBef>
                <a:spcPts val="0"/>
              </a:spcBef>
              <a:buClr>
                <a:srgbClr val="000000"/>
              </a:buClr>
              <a:buFont typeface="Wingdings" panose="05000000000000000000" pitchFamily="2" charset="2"/>
              <a:buChar char="Ø"/>
            </a:pPr>
            <a:r>
              <a:rPr lang="ru-RU" sz="1400" kern="0" dirty="0">
                <a:solidFill>
                  <a:srgbClr val="000000"/>
                </a:solidFill>
                <a:latin typeface="Arial" panose="020B0604020202020204" pitchFamily="34" charset="0"/>
                <a:ea typeface="Arial"/>
                <a:cs typeface="Arial" panose="020B0604020202020204" pitchFamily="34" charset="0"/>
              </a:rPr>
              <a:t>При невозможности по объективным причинам представить сведения своей супруги (супруга), своих несовершеннолетних детей служащему (руководителю) следует </a:t>
            </a:r>
            <a:r>
              <a:rPr lang="ru-RU" sz="1400" b="1" kern="0" dirty="0">
                <a:solidFill>
                  <a:srgbClr val="FF0000"/>
                </a:solidFill>
                <a:latin typeface="Arial" panose="020B0604020202020204" pitchFamily="34" charset="0"/>
                <a:ea typeface="Arial"/>
                <a:cs typeface="Arial" panose="020B0604020202020204" pitchFamily="34" charset="0"/>
              </a:rPr>
              <a:t>обратиться с заявлением в Комиссию по соблюдению требований к служебному поведению и урегулированию конфликта интересов</a:t>
            </a:r>
          </a:p>
          <a:p>
            <a:pPr marL="0" lvl="0" indent="0" algn="just">
              <a:spcBef>
                <a:spcPts val="0"/>
              </a:spcBef>
              <a:buClr>
                <a:srgbClr val="000000"/>
              </a:buClr>
              <a:buNone/>
            </a:pPr>
            <a:endParaRPr lang="ru-RU" sz="1400" kern="0" dirty="0">
              <a:solidFill>
                <a:srgbClr val="000000"/>
              </a:solidFill>
              <a:latin typeface="Arial" panose="020B0604020202020204" pitchFamily="34" charset="0"/>
              <a:ea typeface="Arial"/>
              <a:cs typeface="Arial" panose="020B0604020202020204" pitchFamily="34" charset="0"/>
            </a:endParaRPr>
          </a:p>
          <a:p>
            <a:pPr marL="285750" lvl="0" indent="-285750" algn="just">
              <a:spcBef>
                <a:spcPts val="0"/>
              </a:spcBef>
              <a:buClr>
                <a:srgbClr val="000000"/>
              </a:buClr>
              <a:buFont typeface="Wingdings" panose="05000000000000000000" pitchFamily="2" charset="2"/>
              <a:buChar char="Ø"/>
            </a:pPr>
            <a:r>
              <a:rPr lang="ru-RU" sz="1400" kern="0" dirty="0">
                <a:solidFill>
                  <a:srgbClr val="000000"/>
                </a:solidFill>
                <a:latin typeface="Arial" panose="020B0604020202020204" pitchFamily="34" charset="0"/>
                <a:ea typeface="Arial"/>
                <a:cs typeface="Arial" panose="020B0604020202020204" pitchFamily="34" charset="0"/>
              </a:rPr>
              <a:t>Заявление должно быть направлено до истечения срока, установленного для представления служащим (руководителем) сведений </a:t>
            </a:r>
            <a:r>
              <a:rPr lang="ru-RU" sz="1400" b="1" kern="0" dirty="0">
                <a:solidFill>
                  <a:srgbClr val="FF0000"/>
                </a:solidFill>
                <a:latin typeface="Arial" panose="020B0604020202020204" pitchFamily="34" charset="0"/>
                <a:ea typeface="Arial"/>
                <a:cs typeface="Arial" panose="020B0604020202020204" pitchFamily="34" charset="0"/>
              </a:rPr>
              <a:t>(т.е. до 30 апреля)</a:t>
            </a:r>
          </a:p>
          <a:p>
            <a:pPr marL="0" lvl="0" indent="0" algn="just">
              <a:spcBef>
                <a:spcPts val="0"/>
              </a:spcBef>
              <a:buClr>
                <a:srgbClr val="000000"/>
              </a:buClr>
              <a:buNone/>
            </a:pPr>
            <a:endParaRPr lang="ru-RU" sz="1400" kern="0" dirty="0">
              <a:solidFill>
                <a:srgbClr val="000000"/>
              </a:solidFill>
              <a:latin typeface="Arial" panose="020B0604020202020204" pitchFamily="34" charset="0"/>
              <a:ea typeface="Arial"/>
              <a:cs typeface="Arial" panose="020B0604020202020204" pitchFamily="34" charset="0"/>
            </a:endParaRPr>
          </a:p>
        </p:txBody>
      </p:sp>
      <p:sp>
        <p:nvSpPr>
          <p:cNvPr id="6" name="TextBox 5"/>
          <p:cNvSpPr txBox="1"/>
          <p:nvPr/>
        </p:nvSpPr>
        <p:spPr>
          <a:xfrm>
            <a:off x="3687793" y="2112215"/>
            <a:ext cx="1656272" cy="461665"/>
          </a:xfrm>
          <a:prstGeom prst="rect">
            <a:avLst/>
          </a:prstGeom>
          <a:noFill/>
        </p:spPr>
        <p:txBody>
          <a:bodyPr wrap="square" rtlCol="0">
            <a:spAutoFit/>
          </a:bodyPr>
          <a:lstStyle/>
          <a:p>
            <a:pPr algn="ctr"/>
            <a:r>
              <a:rPr lang="ru-RU" sz="1200" b="1" dirty="0">
                <a:solidFill>
                  <a:srgbClr val="FF0000"/>
                </a:solidFill>
                <a:latin typeface="Arial" panose="020B0604020202020204" pitchFamily="34" charset="0"/>
                <a:cs typeface="Arial" panose="020B0604020202020204" pitchFamily="34" charset="0"/>
              </a:rPr>
              <a:t>РЕКОМЕНДУЕМЫЕ ДЕЙСТВИЯ</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61756" y="2865282"/>
            <a:ext cx="1108343" cy="58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54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9" y="-76200"/>
            <a:ext cx="8715375" cy="676275"/>
          </a:xfrm>
        </p:spPr>
        <p:txBody>
          <a:bodyPr>
            <a:normAutofit fontScale="90000"/>
          </a:bodyPr>
          <a:lstStyle/>
          <a:p>
            <a:r>
              <a:rPr lang="ru-RU" sz="31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t/>
            </a:r>
            <a:br>
              <a:rPr lang="ru-RU" sz="31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br>
            <a:r>
              <a:rPr lang="ru-RU" sz="22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t>НЕВОЗМОЖНОСТЬ ПРЕДСТВИТЬ СВЕДЕНИЯ ВСЛЕДСТВИЕ</a:t>
            </a:r>
            <a:br>
              <a:rPr lang="ru-RU" sz="22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br>
            <a:r>
              <a:rPr lang="ru-RU" sz="2200" b="1" i="1" dirty="0">
                <a:solidFill>
                  <a:prstClr val="black"/>
                </a:solidFill>
                <a:latin typeface="Arial" panose="020B0604020202020204" pitchFamily="34" charset="0"/>
                <a:ea typeface="Liberation Serif" panose="02020603050405020304" pitchFamily="18" charset="0"/>
                <a:cs typeface="Arial" panose="020B0604020202020204" pitchFamily="34" charset="0"/>
              </a:rPr>
              <a:t> НЕ ЗАВИСЯЩИХ ОТ ЛИЦА ОБСТОЯТЕЛЬСТВ</a:t>
            </a:r>
            <a:r>
              <a:rPr lang="ru-RU" sz="2200" dirty="0">
                <a:solidFill>
                  <a:srgbClr val="330066"/>
                </a:solidFill>
                <a:latin typeface="Arial" panose="020B0604020202020204" pitchFamily="34" charset="0"/>
                <a:cs typeface="Arial" panose="020B0604020202020204" pitchFamily="34" charset="0"/>
              </a:rPr>
              <a:t/>
            </a:r>
            <a:br>
              <a:rPr lang="ru-RU" sz="2200" dirty="0">
                <a:solidFill>
                  <a:srgbClr val="330066"/>
                </a:solidFill>
                <a:latin typeface="Arial" panose="020B0604020202020204" pitchFamily="34" charset="0"/>
                <a:cs typeface="Arial" panose="020B0604020202020204" pitchFamily="34" charset="0"/>
              </a:rPr>
            </a:br>
            <a:endParaRPr lang="ru-RU" sz="2200" dirty="0">
              <a:latin typeface="Arial" panose="020B0604020202020204" pitchFamily="34" charset="0"/>
              <a:cs typeface="Arial" panose="020B0604020202020204" pitchFamily="34" charset="0"/>
            </a:endParaRPr>
          </a:p>
        </p:txBody>
      </p:sp>
      <p:sp>
        <p:nvSpPr>
          <p:cNvPr id="6" name="Объект 3"/>
          <p:cNvSpPr txBox="1">
            <a:spLocks/>
          </p:cNvSpPr>
          <p:nvPr/>
        </p:nvSpPr>
        <p:spPr>
          <a:xfrm>
            <a:off x="114300" y="809625"/>
            <a:ext cx="3491007" cy="4190999"/>
          </a:xfrm>
          <a:prstGeom prst="rect">
            <a:avLst/>
          </a:prstGeom>
          <a:solidFill>
            <a:schemeClr val="bg1">
              <a:lumMod val="95000"/>
            </a:schemeClr>
          </a:solidFill>
          <a:ln w="3175" cap="flat" cmpd="sng" algn="ctr">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lvl="0" indent="0" algn="just">
              <a:spcBef>
                <a:spcPts val="0"/>
              </a:spcBef>
              <a:buNone/>
            </a:pPr>
            <a:r>
              <a:rPr lang="ru-RU" sz="1500" b="1" dirty="0">
                <a:solidFill>
                  <a:prstClr val="black"/>
                </a:solidFill>
                <a:latin typeface="Arial" panose="020B0604020202020204" pitchFamily="34" charset="0"/>
                <a:cs typeface="Arial" panose="020B0604020202020204" pitchFamily="34" charset="0"/>
              </a:rPr>
              <a:t>К таким обстоятельствам относятся: </a:t>
            </a:r>
          </a:p>
          <a:p>
            <a:pPr marL="0" lvl="0" indent="0" algn="just">
              <a:spcBef>
                <a:spcPts val="0"/>
              </a:spcBef>
              <a:buNone/>
            </a:pPr>
            <a:r>
              <a:rPr lang="ru-RU" sz="1500" dirty="0">
                <a:solidFill>
                  <a:prstClr val="black"/>
                </a:solidFill>
                <a:latin typeface="Arial" panose="020B0604020202020204" pitchFamily="34" charset="0"/>
                <a:cs typeface="Arial" panose="020B0604020202020204" pitchFamily="34" charset="0"/>
              </a:rPr>
              <a:t>стихийные бедствия  (в том числе землетрясение, наводнение, ураган), пожар, массовые заболевания (эпидемии), забастовки, военные действия, террористические акты, запретительные или ограничительные меры, принимаемые государственными органами (в том числе государственными органами иностранных государств) и органами местного самоуправления.</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834519" y="2879463"/>
            <a:ext cx="1108343" cy="58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бъект 3"/>
          <p:cNvSpPr txBox="1">
            <a:spLocks/>
          </p:cNvSpPr>
          <p:nvPr/>
        </p:nvSpPr>
        <p:spPr>
          <a:xfrm>
            <a:off x="5172074" y="809625"/>
            <a:ext cx="3838576" cy="4190999"/>
          </a:xfrm>
          <a:prstGeom prst="rect">
            <a:avLst/>
          </a:prstGeom>
          <a:solidFill>
            <a:schemeClr val="bg1">
              <a:lumMod val="95000"/>
            </a:schemeClr>
          </a:solidFill>
          <a:ln w="3175" cap="flat" cmpd="sng" algn="ctr">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lvl="0" indent="0" algn="just" defTabSz="914400">
              <a:spcBef>
                <a:spcPct val="20000"/>
              </a:spcBef>
              <a:buFont typeface="Arial" panose="020B0604020202020204" pitchFamily="34" charset="0"/>
              <a:buNone/>
              <a:defRPr sz="1400">
                <a:solidFill>
                  <a:prstClr val="black"/>
                </a:solidFill>
                <a:latin typeface="Arial" panose="020B0604020202020204" pitchFamily="34" charset="0"/>
                <a:cs typeface="Arial" panose="020B0604020202020204" pitchFamily="34" charset="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defRPr sz="2400"/>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marL="285750" indent="-285750">
              <a:buFont typeface="Wingdings" panose="05000000000000000000" pitchFamily="2" charset="2"/>
              <a:buChar char="§"/>
            </a:pPr>
            <a:endParaRPr lang="ru-RU" dirty="0"/>
          </a:p>
          <a:p>
            <a:pPr marL="285750" indent="-285750">
              <a:buFont typeface="Wingdings" panose="05000000000000000000" pitchFamily="2" charset="2"/>
              <a:buChar char="§"/>
            </a:pPr>
            <a:r>
              <a:rPr lang="ru-RU" dirty="0"/>
              <a:t>в течение </a:t>
            </a:r>
            <a:r>
              <a:rPr lang="ru-RU" b="1" dirty="0">
                <a:solidFill>
                  <a:srgbClr val="FF0000"/>
                </a:solidFill>
              </a:rPr>
              <a:t>3 рабочих дней </a:t>
            </a:r>
            <a:r>
              <a:rPr lang="ru-RU" dirty="0"/>
              <a:t>со дня, когда стало известно о возникновении таких обстоятельств, лицо обязано </a:t>
            </a:r>
            <a:r>
              <a:rPr lang="ru-RU" dirty="0">
                <a:solidFill>
                  <a:srgbClr val="FF0000"/>
                </a:solidFill>
              </a:rPr>
              <a:t>подать уведомление </a:t>
            </a:r>
            <a:r>
              <a:rPr lang="ru-RU" dirty="0">
                <a:solidFill>
                  <a:schemeClr val="tx1"/>
                </a:solidFill>
              </a:rPr>
              <a:t>в комиссию </a:t>
            </a:r>
            <a:r>
              <a:rPr lang="ru-RU" dirty="0"/>
              <a:t>по соблюдению требований к служебному поведению и урегулированию конфликта интересов</a:t>
            </a:r>
          </a:p>
          <a:p>
            <a:endParaRPr lang="ru-RU" dirty="0"/>
          </a:p>
          <a:p>
            <a:pPr marL="285750" indent="-285750">
              <a:buFont typeface="Wingdings" panose="05000000000000000000" pitchFamily="2" charset="2"/>
              <a:buChar char="§"/>
            </a:pPr>
            <a:r>
              <a:rPr lang="ru-RU" dirty="0"/>
              <a:t>уведомление подается не позднее </a:t>
            </a:r>
            <a:r>
              <a:rPr lang="ru-RU" b="1" dirty="0">
                <a:solidFill>
                  <a:srgbClr val="FF0000"/>
                </a:solidFill>
              </a:rPr>
              <a:t>10 рабочих дней </a:t>
            </a:r>
            <a:r>
              <a:rPr lang="ru-RU" dirty="0"/>
              <a:t>со дня прекращения указанных обстоятельств, если они препятствовали своевременной подаче уведомления</a:t>
            </a:r>
          </a:p>
          <a:p>
            <a:endParaRPr lang="ru-RU" dirty="0"/>
          </a:p>
          <a:p>
            <a:pPr marL="285750" indent="-285750">
              <a:buFont typeface="Wingdings" panose="05000000000000000000" pitchFamily="2" charset="2"/>
              <a:buChar char="§"/>
            </a:pPr>
            <a:r>
              <a:rPr lang="ru-RU" dirty="0"/>
              <a:t>сведения о доходах должны быть поданы не позднее чем </a:t>
            </a:r>
            <a:r>
              <a:rPr lang="ru-RU" b="1" dirty="0">
                <a:solidFill>
                  <a:srgbClr val="FF0000"/>
                </a:solidFill>
              </a:rPr>
              <a:t>через 1 месяц </a:t>
            </a:r>
            <a:r>
              <a:rPr lang="ru-RU" dirty="0"/>
              <a:t>со дня прекращения действия данных обстоятельств</a:t>
            </a:r>
          </a:p>
          <a:p>
            <a:pPr marL="285750" indent="-285750">
              <a:buFont typeface="Wingdings" panose="05000000000000000000" pitchFamily="2" charset="2"/>
              <a:buChar char="§"/>
            </a:pPr>
            <a:endParaRPr lang="ru-RU" dirty="0"/>
          </a:p>
        </p:txBody>
      </p:sp>
      <p:sp>
        <p:nvSpPr>
          <p:cNvPr id="9" name="TextBox 8"/>
          <p:cNvSpPr txBox="1"/>
          <p:nvPr/>
        </p:nvSpPr>
        <p:spPr>
          <a:xfrm>
            <a:off x="3404381" y="2154060"/>
            <a:ext cx="1968617" cy="461665"/>
          </a:xfrm>
          <a:prstGeom prst="rect">
            <a:avLst/>
          </a:prstGeom>
          <a:noFill/>
        </p:spPr>
        <p:txBody>
          <a:bodyPr wrap="square" rtlCol="0">
            <a:spAutoFit/>
          </a:bodyPr>
          <a:lstStyle/>
          <a:p>
            <a:pPr algn="ctr"/>
            <a:r>
              <a:rPr lang="ru-RU" sz="1200" b="1" dirty="0">
                <a:solidFill>
                  <a:srgbClr val="FF0000"/>
                </a:solidFill>
                <a:latin typeface="Arial" panose="020B0604020202020204" pitchFamily="34" charset="0"/>
                <a:cs typeface="Arial" panose="020B0604020202020204" pitchFamily="34" charset="0"/>
              </a:rPr>
              <a:t>РЕКОМЕНДУЕМЫЕ ДЕЙСТВИЯ</a:t>
            </a:r>
          </a:p>
        </p:txBody>
      </p:sp>
    </p:spTree>
    <p:extLst>
      <p:ext uri="{BB962C8B-B14F-4D97-AF65-F5344CB8AC3E}">
        <p14:creationId xmlns:p14="http://schemas.microsoft.com/office/powerpoint/2010/main" val="108897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034" y="184150"/>
            <a:ext cx="8773063" cy="4758786"/>
          </a:xfrm>
          <a:solidFill>
            <a:schemeClr val="bg1"/>
          </a:solidFill>
        </p:spPr>
        <p:txBody>
          <a:bodyPr>
            <a:normAutofit fontScale="25000" lnSpcReduction="20000"/>
          </a:bodyPr>
          <a:lstStyle/>
          <a:p>
            <a:endParaRPr lang="ru-RU" dirty="0"/>
          </a:p>
          <a:p>
            <a:pPr marL="0" indent="0" algn="ctr" defTabSz="457200">
              <a:spcBef>
                <a:spcPct val="0"/>
              </a:spcBef>
              <a:buNone/>
            </a:pPr>
            <a:r>
              <a:rPr lang="ru-RU" sz="12800" b="1" i="1" dirty="0">
                <a:latin typeface="Arial" panose="020B0604020202020204" pitchFamily="34" charset="0"/>
                <a:ea typeface="+mj-ea"/>
                <a:cs typeface="Arial" panose="020B0604020202020204" pitchFamily="34" charset="0"/>
              </a:rPr>
              <a:t> ВЕРСИЯ ПРОГРАММЫ</a:t>
            </a:r>
          </a:p>
          <a:p>
            <a:pPr marL="0" indent="0" algn="ctr" defTabSz="457200">
              <a:spcBef>
                <a:spcPct val="0"/>
              </a:spcBef>
              <a:buNone/>
            </a:pPr>
            <a:r>
              <a:rPr lang="ru-RU" sz="12800" b="1" i="1" dirty="0">
                <a:latin typeface="Arial" panose="020B0604020202020204" pitchFamily="34" charset="0"/>
                <a:ea typeface="+mj-ea"/>
                <a:cs typeface="Arial" panose="020B0604020202020204" pitchFamily="34" charset="0"/>
              </a:rPr>
              <a:t> «СПРАВКИ БК</a:t>
            </a:r>
            <a:r>
              <a:rPr lang="ru-RU" sz="12800" b="1" i="1" dirty="0" smtClean="0">
                <a:latin typeface="Arial" panose="020B0604020202020204" pitchFamily="34" charset="0"/>
                <a:ea typeface="+mj-ea"/>
                <a:cs typeface="Arial" panose="020B0604020202020204" pitchFamily="34" charset="0"/>
              </a:rPr>
              <a:t>»</a:t>
            </a:r>
          </a:p>
          <a:p>
            <a:pPr marL="0" indent="0" algn="ctr" defTabSz="457200">
              <a:spcBef>
                <a:spcPct val="0"/>
              </a:spcBef>
              <a:buNone/>
            </a:pPr>
            <a:endParaRPr lang="ru-RU" sz="12800" b="1" i="1" dirty="0">
              <a:latin typeface="Arial" panose="020B0604020202020204" pitchFamily="34" charset="0"/>
              <a:ea typeface="+mj-ea"/>
              <a:cs typeface="Arial" panose="020B0604020202020204" pitchFamily="34" charset="0"/>
            </a:endParaRPr>
          </a:p>
          <a:p>
            <a:pPr marL="0" indent="0" algn="just">
              <a:buNone/>
            </a:pPr>
            <a:r>
              <a:rPr lang="ru-RU" sz="12800" b="1" baseline="-25000" dirty="0">
                <a:latin typeface="Arial" panose="020B0604020202020204" pitchFamily="34" charset="0"/>
                <a:cs typeface="Arial" panose="020B0604020202020204" pitchFamily="34" charset="0"/>
              </a:rPr>
              <a:t>В</a:t>
            </a:r>
            <a:r>
              <a:rPr lang="ru-RU" sz="12800" b="1" baseline="-25000" dirty="0" smtClean="0">
                <a:latin typeface="Arial" panose="020B0604020202020204" pitchFamily="34" charset="0"/>
                <a:cs typeface="Arial" panose="020B0604020202020204" pitchFamily="34" charset="0"/>
              </a:rPr>
              <a:t>ерсия СПО «</a:t>
            </a:r>
            <a:r>
              <a:rPr lang="ru-RU" sz="12800" b="1" baseline="-25000" dirty="0">
                <a:latin typeface="Arial" panose="020B0604020202020204" pitchFamily="34" charset="0"/>
                <a:cs typeface="Arial" panose="020B0604020202020204" pitchFamily="34" charset="0"/>
              </a:rPr>
              <a:t>Справки БК</a:t>
            </a:r>
            <a:r>
              <a:rPr lang="ru-RU" sz="12800" b="1" baseline="-25000" dirty="0" smtClean="0">
                <a:latin typeface="Arial" panose="020B0604020202020204" pitchFamily="34" charset="0"/>
                <a:cs typeface="Arial" panose="020B0604020202020204" pitchFamily="34" charset="0"/>
              </a:rPr>
              <a:t>» от 31.01.2024 г. </a:t>
            </a:r>
            <a:r>
              <a:rPr lang="ru-RU" sz="12800" b="1" baseline="-25000" dirty="0">
                <a:solidFill>
                  <a:srgbClr val="FF0000"/>
                </a:solidFill>
                <a:latin typeface="Arial" panose="020B0604020202020204" pitchFamily="34" charset="0"/>
                <a:cs typeface="Arial" panose="020B0604020202020204" pitchFamily="34" charset="0"/>
              </a:rPr>
              <a:t>(версия 2.5.5)</a:t>
            </a:r>
          </a:p>
          <a:p>
            <a:pPr marL="0" indent="0">
              <a:buNone/>
            </a:pPr>
            <a:endParaRPr lang="ru-RU" sz="8000" b="1" baseline="-25000" dirty="0">
              <a:solidFill>
                <a:srgbClr val="FF0000"/>
              </a:solidFill>
              <a:latin typeface="Arial" panose="020B0604020202020204" pitchFamily="34" charset="0"/>
              <a:cs typeface="Arial" panose="020B0604020202020204" pitchFamily="34" charset="0"/>
            </a:endParaRPr>
          </a:p>
          <a:p>
            <a:pPr marL="0" indent="0" algn="just">
              <a:buNone/>
            </a:pPr>
            <a:r>
              <a:rPr lang="ru-RU" sz="12800" b="1" baseline="-25000" dirty="0">
                <a:latin typeface="Arial" panose="020B0604020202020204" pitchFamily="34" charset="0"/>
                <a:cs typeface="Arial" panose="020B0604020202020204" pitchFamily="34" charset="0"/>
              </a:rPr>
              <a:t>Скачать и установить СПО «Справки БК» можно на одном из официальных федеральных ресурсов:</a:t>
            </a:r>
            <a:endParaRPr lang="en-US" sz="12800" b="1" baseline="-25000" dirty="0">
              <a:latin typeface="Arial" panose="020B0604020202020204" pitchFamily="34" charset="0"/>
              <a:cs typeface="Arial" panose="020B0604020202020204" pitchFamily="34" charset="0"/>
            </a:endParaRPr>
          </a:p>
          <a:p>
            <a:pPr marL="0" indent="0" algn="just">
              <a:buNone/>
            </a:pPr>
            <a:r>
              <a:rPr lang="en-US" sz="12800" b="1" baseline="-25000" dirty="0">
                <a:latin typeface="Arial" panose="020B0604020202020204" pitchFamily="34" charset="0"/>
                <a:cs typeface="Arial" panose="020B0604020202020204" pitchFamily="34" charset="0"/>
                <a:hlinkClick r:id="rId2"/>
              </a:rPr>
              <a:t>http://www.kremlin.ru/structure/additional/12</a:t>
            </a:r>
          </a:p>
          <a:p>
            <a:pPr marL="0" indent="0" algn="just">
              <a:buNone/>
            </a:pPr>
            <a:r>
              <a:rPr lang="en-US" sz="12800" b="1" baseline="-25000" dirty="0">
                <a:latin typeface="Arial" panose="020B0604020202020204" pitchFamily="34" charset="0"/>
                <a:cs typeface="Arial" panose="020B0604020202020204" pitchFamily="34" charset="0"/>
                <a:hlinkClick r:id="rId3"/>
              </a:rPr>
              <a:t>https://gossluzhba.gov.ru/anticorruption/spravki </a:t>
            </a:r>
            <a:r>
              <a:rPr lang="en-US" sz="12800" b="1" baseline="-25000" dirty="0" err="1">
                <a:latin typeface="Arial" panose="020B0604020202020204" pitchFamily="34" charset="0"/>
                <a:cs typeface="Arial" panose="020B0604020202020204" pitchFamily="34" charset="0"/>
                <a:hlinkClick r:id="rId3"/>
              </a:rPr>
              <a:t>bk</a:t>
            </a:r>
            <a:endParaRPr lang="en-US" sz="12800" b="1" baseline="-25000" dirty="0">
              <a:latin typeface="Arial" panose="020B0604020202020204" pitchFamily="34" charset="0"/>
              <a:cs typeface="Arial" panose="020B0604020202020204" pitchFamily="34" charset="0"/>
              <a:hlinkClick r:id="rId3"/>
            </a:endParaRPr>
          </a:p>
          <a:p>
            <a:pPr marL="0" indent="0" algn="just">
              <a:buNone/>
            </a:pPr>
            <a:endParaRPr lang="ru-RU" sz="12800" b="1" baseline="-25000" dirty="0" smtClean="0">
              <a:latin typeface="Arial" panose="020B0604020202020204" pitchFamily="34" charset="0"/>
              <a:cs typeface="Arial" panose="020B0604020202020204" pitchFamily="34" charset="0"/>
            </a:endParaRPr>
          </a:p>
          <a:p>
            <a:pPr marL="0" indent="0" algn="just">
              <a:buNone/>
            </a:pPr>
            <a:endParaRPr lang="ru-RU" sz="12800" b="1" baseline="-250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ru-RU" sz="9200" i="1" baseline="-25000" dirty="0">
                <a:latin typeface="Liberation Serif" panose="02020603050405020304" pitchFamily="18" charset="0"/>
              </a:rPr>
              <a:t>Прием справок осуществляет Комитет по правовой работе и муниципальной службе Администрации муниципального округа Первоуральск по адресу: г. Первоуральск,</a:t>
            </a:r>
            <a:r>
              <a:rPr lang="ru-RU" sz="9200" i="1" dirty="0">
                <a:latin typeface="Liberation Serif" panose="02020603050405020304" pitchFamily="18" charset="0"/>
              </a:rPr>
              <a:t> </a:t>
            </a:r>
            <a:r>
              <a:rPr lang="ru-RU" sz="9200" i="1" baseline="-25000" dirty="0">
                <a:latin typeface="Liberation Serif" panose="02020603050405020304" pitchFamily="18" charset="0"/>
              </a:rPr>
              <a:t>ул. Ватутина, 41, кабинет № 404,  телефон: (3439) 64-99-06, главный специалист   </a:t>
            </a:r>
            <a:r>
              <a:rPr lang="ru-RU" sz="9200" i="1" baseline="-25000" dirty="0" err="1">
                <a:latin typeface="Liberation Serif" panose="02020603050405020304" pitchFamily="18" charset="0"/>
              </a:rPr>
              <a:t>Купцова</a:t>
            </a:r>
            <a:r>
              <a:rPr lang="ru-RU" sz="9200" i="1" baseline="-25000" dirty="0">
                <a:latin typeface="Liberation Serif" panose="02020603050405020304" pitchFamily="18" charset="0"/>
              </a:rPr>
              <a:t> А.Ф.</a:t>
            </a:r>
          </a:p>
          <a:p>
            <a:pPr marL="0" indent="0" algn="just">
              <a:lnSpc>
                <a:spcPct val="120000"/>
              </a:lnSpc>
              <a:spcBef>
                <a:spcPts val="0"/>
              </a:spcBef>
              <a:buNone/>
            </a:pPr>
            <a:endParaRPr lang="ru-RU" sz="7200" b="1" baseline="-25000" dirty="0">
              <a:solidFill>
                <a:srgbClr val="FF0000"/>
              </a:solidFill>
              <a:latin typeface="Liberation Serif" panose="02020603050405020304" pitchFamily="18" charset="0"/>
            </a:endParaRPr>
          </a:p>
        </p:txBody>
      </p:sp>
    </p:spTree>
    <p:extLst>
      <p:ext uri="{BB962C8B-B14F-4D97-AF65-F5344CB8AC3E}">
        <p14:creationId xmlns:p14="http://schemas.microsoft.com/office/powerpoint/2010/main" val="154335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3541" y="1210308"/>
            <a:ext cx="7441151" cy="4137684"/>
          </a:xfrm>
        </p:spPr>
        <p:txBody>
          <a:bodyPr>
            <a:normAutofit/>
          </a:bodyPr>
          <a:lstStyle/>
          <a:p>
            <a:endParaRPr lang="ru-RU" dirty="0"/>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16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8000" b="1" baseline="-25000" dirty="0">
              <a:solidFill>
                <a:srgbClr val="FF0000"/>
              </a:solidFill>
              <a:latin typeface="Liberation Serif" panose="02020603050405020304" pitchFamily="18" charset="0"/>
            </a:endParaRPr>
          </a:p>
          <a:p>
            <a:pPr marL="0" indent="0">
              <a:buNone/>
            </a:pPr>
            <a:endParaRPr lang="ru-RU" sz="9600" b="1" baseline="-25000" dirty="0">
              <a:solidFill>
                <a:srgbClr val="FF0000"/>
              </a:solidFill>
              <a:latin typeface="Liberation Serif" panose="02020603050405020304" pitchFamily="18" charset="0"/>
            </a:endParaRPr>
          </a:p>
          <a:p>
            <a:pPr marL="0" indent="0">
              <a:buNone/>
            </a:pPr>
            <a:endParaRPr lang="ru-RU" sz="9600" dirty="0">
              <a:solidFill>
                <a:srgbClr val="FF0000"/>
              </a:solidFill>
              <a:latin typeface="Liberation Serif" panose="02020603050405020304" pitchFamily="18" charset="0"/>
            </a:endParaRPr>
          </a:p>
          <a:p>
            <a:pPr marL="0" lvl="0" indent="0">
              <a:buClr>
                <a:srgbClr val="90C226"/>
              </a:buClr>
              <a:buNone/>
            </a:pPr>
            <a:endParaRPr lang="ru-RU" sz="6400" baseline="-25000" dirty="0">
              <a:solidFill>
                <a:schemeClr val="tx1"/>
              </a:solidFill>
              <a:latin typeface="Liberation Serif" panose="02020603050405020304" pitchFamily="18" charset="0"/>
            </a:endParaRPr>
          </a:p>
          <a:p>
            <a:pPr marL="0" lvl="0" indent="0" algn="just">
              <a:buClr>
                <a:srgbClr val="90C226"/>
              </a:buClr>
              <a:buNone/>
            </a:pPr>
            <a:endParaRPr lang="ru-RU" sz="8000" b="1" baseline="-25000" dirty="0">
              <a:solidFill>
                <a:srgbClr val="FF0000"/>
              </a:solidFill>
              <a:latin typeface="Liberation Serif" panose="02020603050405020304" pitchFamily="18" charset="0"/>
            </a:endParaRPr>
          </a:p>
          <a:p>
            <a:pPr marL="0" lvl="0" indent="0" algn="just">
              <a:buClr>
                <a:srgbClr val="90C226"/>
              </a:buClr>
              <a:buNone/>
            </a:pPr>
            <a:endParaRPr lang="ru-RU" sz="8000" b="1" baseline="-25000" dirty="0">
              <a:solidFill>
                <a:srgbClr val="FF0000"/>
              </a:solidFill>
              <a:latin typeface="Liberation Serif" panose="02020603050405020304" pitchFamily="18" charset="0"/>
            </a:endParaRPr>
          </a:p>
          <a:p>
            <a:pPr marL="0" lvl="0" indent="0" algn="just">
              <a:buClr>
                <a:srgbClr val="90C226"/>
              </a:buClr>
              <a:buNone/>
            </a:pPr>
            <a:endParaRPr lang="ru-RU" sz="8000" b="1" baseline="-25000" dirty="0">
              <a:solidFill>
                <a:srgbClr val="FF0000"/>
              </a:solidFill>
              <a:latin typeface="Liberation Serif" panose="02020603050405020304" pitchFamily="18" charset="0"/>
            </a:endParaRPr>
          </a:p>
          <a:p>
            <a:pPr marL="0" lvl="0" indent="0" algn="just">
              <a:buClr>
                <a:srgbClr val="90C226"/>
              </a:buClr>
              <a:buNone/>
            </a:pPr>
            <a:endParaRPr lang="ru-RU" sz="8000" b="1" baseline="-25000" dirty="0">
              <a:solidFill>
                <a:srgbClr val="FF0000"/>
              </a:solidFill>
              <a:latin typeface="Liberation Serif" panose="02020603050405020304" pitchFamily="18" charset="0"/>
            </a:endParaRPr>
          </a:p>
          <a:p>
            <a:pPr marL="0" indent="0" algn="just">
              <a:lnSpc>
                <a:spcPct val="120000"/>
              </a:lnSpc>
              <a:spcBef>
                <a:spcPts val="0"/>
              </a:spcBef>
              <a:buNone/>
            </a:pPr>
            <a:endParaRPr lang="ru-RU" sz="7200" b="1" baseline="-25000" dirty="0">
              <a:solidFill>
                <a:srgbClr val="FF0000"/>
              </a:solidFill>
              <a:latin typeface="Liberation Serif" panose="02020603050405020304" pitchFamily="18" charset="0"/>
            </a:endParaRPr>
          </a:p>
        </p:txBody>
      </p:sp>
      <p:sp>
        <p:nvSpPr>
          <p:cNvPr id="4" name="Google Shape;102;p6"/>
          <p:cNvSpPr/>
          <p:nvPr/>
        </p:nvSpPr>
        <p:spPr>
          <a:xfrm>
            <a:off x="78377" y="870845"/>
            <a:ext cx="8936227" cy="3985666"/>
          </a:xfrm>
          <a:prstGeom prst="rect">
            <a:avLst/>
          </a:prstGeom>
          <a:solidFill>
            <a:schemeClr val="bg1"/>
          </a:solidFill>
          <a:ln>
            <a:noFill/>
          </a:ln>
        </p:spPr>
        <p:txBody>
          <a:bodyPr spcFirstLastPara="1" wrap="square" lIns="91425" tIns="45700" rIns="91425" bIns="45700" anchor="t" anchorCtr="0">
            <a:spAutoFit/>
          </a:bodyPr>
          <a:lstStyle/>
          <a:p>
            <a:pPr marL="171450" indent="-171450" defTabSz="914400">
              <a:buClr>
                <a:srgbClr val="000000"/>
              </a:buClr>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 Справку заполнять на основании </a:t>
            </a:r>
            <a:r>
              <a:rPr lang="ru-RU" sz="1400" b="1" kern="0" dirty="0">
                <a:solidFill>
                  <a:srgbClr val="FF0000"/>
                </a:solidFill>
                <a:latin typeface="Arial" panose="020B0604020202020204" pitchFamily="34" charset="0"/>
                <a:ea typeface="Arial"/>
                <a:cs typeface="Arial" panose="020B0604020202020204" pitchFamily="34" charset="0"/>
                <a:sym typeface="Arial"/>
              </a:rPr>
              <a:t>правоустанавливающих</a:t>
            </a:r>
            <a:r>
              <a:rPr lang="ru-RU" sz="1400" kern="0" dirty="0">
                <a:solidFill>
                  <a:srgbClr val="000000"/>
                </a:solidFill>
                <a:latin typeface="Arial" panose="020B0604020202020204" pitchFamily="34" charset="0"/>
                <a:ea typeface="Arial"/>
                <a:cs typeface="Arial" panose="020B0604020202020204" pitchFamily="34" charset="0"/>
                <a:sym typeface="Arial"/>
              </a:rPr>
              <a:t> и иных подтверждающих официальных документов </a:t>
            </a:r>
            <a:endParaRPr sz="1400" kern="0" dirty="0">
              <a:solidFill>
                <a:srgbClr val="000000"/>
              </a:solidFill>
              <a:latin typeface="Arial" panose="020B0604020202020204" pitchFamily="34" charset="0"/>
              <a:cs typeface="Arial" panose="020B0604020202020204" pitchFamily="34" charset="0"/>
              <a:sym typeface="Arial"/>
            </a:endParaRPr>
          </a:p>
          <a:p>
            <a:pPr defTabSz="914400">
              <a:buClr>
                <a:srgbClr val="000000"/>
              </a:buClr>
              <a:buFont typeface="Arial"/>
              <a:buNone/>
            </a:pPr>
            <a:endParaRPr sz="1400" kern="0" dirty="0">
              <a:solidFill>
                <a:srgbClr val="000000"/>
              </a:solidFill>
              <a:latin typeface="Arial" panose="020B0604020202020204" pitchFamily="34" charset="0"/>
              <a:ea typeface="Arial"/>
              <a:cs typeface="Arial" panose="020B0604020202020204" pitchFamily="34" charset="0"/>
              <a:sym typeface="Arial"/>
            </a:endParaRPr>
          </a:p>
          <a:p>
            <a:pPr marL="171450" indent="-171450" defTabSz="914400">
              <a:buClr>
                <a:srgbClr val="000000"/>
              </a:buClr>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Не пользоваться информацией, полученной </a:t>
            </a:r>
            <a:r>
              <a:rPr lang="ru-RU" sz="1400" b="1" kern="0" dirty="0">
                <a:solidFill>
                  <a:srgbClr val="FF0000"/>
                </a:solidFill>
                <a:latin typeface="Arial" panose="020B0604020202020204" pitchFamily="34" charset="0"/>
                <a:ea typeface="Arial"/>
                <a:cs typeface="Arial" panose="020B0604020202020204" pitchFamily="34" charset="0"/>
                <a:sym typeface="Arial"/>
              </a:rPr>
              <a:t>по телефону, в том числе в виде смс-сообщения</a:t>
            </a:r>
          </a:p>
          <a:p>
            <a:pPr defTabSz="914400">
              <a:buClr>
                <a:srgbClr val="000000"/>
              </a:buClr>
              <a:buFont typeface="Arial"/>
              <a:buNone/>
            </a:pPr>
            <a:endParaRPr sz="1400" kern="0" dirty="0">
              <a:solidFill>
                <a:srgbClr val="000000"/>
              </a:solidFill>
              <a:latin typeface="Arial" panose="020B0604020202020204" pitchFamily="34" charset="0"/>
              <a:ea typeface="Arial"/>
              <a:cs typeface="Arial" panose="020B0604020202020204" pitchFamily="34" charset="0"/>
              <a:sym typeface="Arial"/>
            </a:endParaRPr>
          </a:p>
          <a:p>
            <a:pPr marL="171450" indent="-171450" defTabSz="914400">
              <a:buClr>
                <a:srgbClr val="000000"/>
              </a:buClr>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Пользоваться сервисом </a:t>
            </a:r>
            <a:r>
              <a:rPr lang="ru-RU" sz="1400" b="1" kern="0" dirty="0">
                <a:solidFill>
                  <a:srgbClr val="FF0000"/>
                </a:solidFill>
                <a:latin typeface="Arial" panose="020B0604020202020204" pitchFamily="34" charset="0"/>
                <a:ea typeface="Arial"/>
                <a:cs typeface="Arial" panose="020B0604020202020204" pitchFamily="34" charset="0"/>
                <a:sym typeface="Arial"/>
              </a:rPr>
              <a:t>«Личный кабинет налогоплательщика» </a:t>
            </a:r>
            <a:r>
              <a:rPr lang="ru-RU" sz="1400" kern="0" dirty="0">
                <a:solidFill>
                  <a:srgbClr val="000000"/>
                </a:solidFill>
                <a:latin typeface="Arial" panose="020B0604020202020204" pitchFamily="34" charset="0"/>
                <a:ea typeface="Arial"/>
                <a:cs typeface="Arial" panose="020B0604020202020204" pitchFamily="34" charset="0"/>
                <a:sym typeface="Arial"/>
              </a:rPr>
              <a:t>(сведения о доходах, движимом и недвижимом имуществе, сведения о счетах в банках, участие в организациях)</a:t>
            </a:r>
          </a:p>
          <a:p>
            <a:pPr marL="171450" indent="-171450" defTabSz="914400">
              <a:buClr>
                <a:srgbClr val="000000"/>
              </a:buClr>
              <a:buFont typeface="Wingdings" panose="05000000000000000000" pitchFamily="2" charset="2"/>
              <a:buChar char="ü"/>
            </a:pPr>
            <a:endParaRPr lang="ru-RU" sz="1400" kern="0" dirty="0">
              <a:solidFill>
                <a:srgbClr val="000000"/>
              </a:solidFill>
              <a:latin typeface="Arial" panose="020B0604020202020204" pitchFamily="34" charset="0"/>
              <a:ea typeface="Arial"/>
              <a:cs typeface="Arial" panose="020B0604020202020204" pitchFamily="34" charset="0"/>
              <a:sym typeface="Arial"/>
            </a:endParaRPr>
          </a:p>
          <a:p>
            <a:pPr marL="171450" indent="-171450" defTabSz="914400">
              <a:buClr>
                <a:srgbClr val="000000"/>
              </a:buClr>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Использовать сведения, размещенные на сайте Социального Фонда Российской Федерации (пособия, пенсии, иные выплаты</a:t>
            </a:r>
            <a:r>
              <a:rPr lang="ru-RU" sz="1400" kern="0" dirty="0" smtClean="0">
                <a:solidFill>
                  <a:srgbClr val="000000"/>
                </a:solidFill>
                <a:latin typeface="Arial" panose="020B0604020202020204" pitchFamily="34" charset="0"/>
                <a:ea typeface="Arial"/>
                <a:cs typeface="Arial" panose="020B0604020202020204" pitchFamily="34" charset="0"/>
                <a:sym typeface="Arial"/>
              </a:rPr>
              <a:t>), на Портале государственных услуг Российской Федерации </a:t>
            </a:r>
            <a:endParaRPr lang="ru-RU" sz="1400" kern="0" dirty="0">
              <a:solidFill>
                <a:srgbClr val="000000"/>
              </a:solidFill>
              <a:latin typeface="Arial" panose="020B0604020202020204" pitchFamily="34" charset="0"/>
              <a:ea typeface="Arial"/>
              <a:cs typeface="Arial" panose="020B0604020202020204" pitchFamily="34" charset="0"/>
              <a:sym typeface="Arial"/>
            </a:endParaRPr>
          </a:p>
          <a:p>
            <a:pPr marL="171450" indent="-171450" defTabSz="914400">
              <a:buClr>
                <a:srgbClr val="000000"/>
              </a:buClr>
              <a:buFont typeface="Wingdings" panose="05000000000000000000" pitchFamily="2" charset="2"/>
              <a:buChar char="ü"/>
            </a:pPr>
            <a:endParaRPr lang="ru-RU" sz="1400" kern="0" dirty="0">
              <a:solidFill>
                <a:srgbClr val="000000"/>
              </a:solidFill>
              <a:latin typeface="Arial" panose="020B0604020202020204" pitchFamily="34" charset="0"/>
              <a:ea typeface="Arial"/>
              <a:cs typeface="Arial" panose="020B0604020202020204" pitchFamily="34" charset="0"/>
              <a:sym typeface="Arial"/>
            </a:endParaRPr>
          </a:p>
          <a:p>
            <a:pPr marL="171450" indent="-171450" defTabSz="914400">
              <a:buClr>
                <a:srgbClr val="000000"/>
              </a:buClr>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Заказать справки в банках иных кредитных организациях установленного образца </a:t>
            </a:r>
            <a:r>
              <a:rPr lang="ru-RU" sz="1400" b="1" kern="0" dirty="0">
                <a:solidFill>
                  <a:srgbClr val="FF0000"/>
                </a:solidFill>
                <a:latin typeface="Arial" panose="020B0604020202020204" pitchFamily="34" charset="0"/>
                <a:ea typeface="Arial"/>
                <a:cs typeface="Arial" panose="020B0604020202020204" pitchFamily="34" charset="0"/>
                <a:sym typeface="Arial"/>
              </a:rPr>
              <a:t>по </a:t>
            </a:r>
            <a:r>
              <a:rPr lang="ru-RU" sz="1400" b="1" kern="0" dirty="0" smtClean="0">
                <a:solidFill>
                  <a:srgbClr val="FF0000"/>
                </a:solidFill>
                <a:latin typeface="Arial" panose="020B0604020202020204" pitchFamily="34" charset="0"/>
                <a:ea typeface="Arial"/>
                <a:cs typeface="Arial" panose="020B0604020202020204" pitchFamily="34" charset="0"/>
                <a:sym typeface="Arial"/>
              </a:rPr>
              <a:t>форме               </a:t>
            </a:r>
            <a:r>
              <a:rPr lang="ru-RU" sz="1400" b="1" kern="0" dirty="0">
                <a:solidFill>
                  <a:srgbClr val="FF0000"/>
                </a:solidFill>
                <a:latin typeface="Arial" panose="020B0604020202020204" pitchFamily="34" charset="0"/>
                <a:ea typeface="Arial"/>
                <a:cs typeface="Arial" panose="020B0604020202020204" pitchFamily="34" charset="0"/>
                <a:sym typeface="Arial"/>
              </a:rPr>
              <a:t>№ 5798-У </a:t>
            </a:r>
          </a:p>
          <a:p>
            <a:pPr defTabSz="914400">
              <a:buClr>
                <a:srgbClr val="000000"/>
              </a:buClr>
              <a:buFont typeface="Arial"/>
              <a:buNone/>
            </a:pPr>
            <a:endParaRPr sz="1400" kern="0" dirty="0">
              <a:solidFill>
                <a:srgbClr val="000000"/>
              </a:solidFill>
              <a:latin typeface="Arial" panose="020B0604020202020204" pitchFamily="34" charset="0"/>
              <a:ea typeface="Arial"/>
              <a:cs typeface="Arial" panose="020B0604020202020204" pitchFamily="34" charset="0"/>
              <a:sym typeface="Arial"/>
            </a:endParaRPr>
          </a:p>
          <a:p>
            <a:pPr marL="171450" lvl="0" indent="-171450" defTabSz="449263" fontAlgn="base" hangingPunct="0">
              <a:spcAft>
                <a:spcPts val="1800"/>
              </a:spcAft>
              <a:buClr>
                <a:srgbClr val="000000"/>
              </a:buClr>
              <a:buSzPct val="100000"/>
              <a:buFont typeface="Wingdings" panose="05000000000000000000" pitchFamily="2" charset="2"/>
              <a:buChar char="ü"/>
            </a:pPr>
            <a:r>
              <a:rPr lang="ru-RU" sz="1400" kern="0" dirty="0">
                <a:solidFill>
                  <a:srgbClr val="000000"/>
                </a:solidFill>
                <a:latin typeface="Arial" panose="020B0604020202020204" pitchFamily="34" charset="0"/>
                <a:ea typeface="Arial"/>
                <a:cs typeface="Arial" panose="020B0604020202020204" pitchFamily="34" charset="0"/>
                <a:sym typeface="Arial"/>
              </a:rPr>
              <a:t> Ознакомиться </a:t>
            </a:r>
            <a:r>
              <a:rPr lang="ru-RU" sz="1400" b="1" kern="0" dirty="0">
                <a:solidFill>
                  <a:srgbClr val="FF0000"/>
                </a:solidFill>
                <a:latin typeface="Arial" panose="020B0604020202020204" pitchFamily="34" charset="0"/>
                <a:ea typeface="Arial"/>
                <a:cs typeface="Arial" panose="020B0604020202020204" pitchFamily="34" charset="0"/>
                <a:sym typeface="Arial"/>
              </a:rPr>
              <a:t>с Методическими рекомендациями Минтруда России </a:t>
            </a:r>
            <a:r>
              <a:rPr lang="ru-RU" sz="1400" kern="0" dirty="0">
                <a:solidFill>
                  <a:srgbClr val="000000"/>
                </a:solidFill>
                <a:latin typeface="Arial" panose="020B0604020202020204" pitchFamily="34" charset="0"/>
                <a:ea typeface="Arial"/>
                <a:cs typeface="Arial" panose="020B0604020202020204" pitchFamily="34" charset="0"/>
                <a:sym typeface="Arial"/>
              </a:rPr>
              <a:t>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2025 году (за отчетный 2024 год)</a:t>
            </a:r>
          </a:p>
        </p:txBody>
      </p:sp>
      <p:sp>
        <p:nvSpPr>
          <p:cNvPr id="2" name="Прямоугольник 1"/>
          <p:cNvSpPr/>
          <p:nvPr/>
        </p:nvSpPr>
        <p:spPr>
          <a:xfrm>
            <a:off x="655608" y="8158"/>
            <a:ext cx="8358996" cy="615553"/>
          </a:xfrm>
          <a:prstGeom prst="rect">
            <a:avLst/>
          </a:prstGeom>
        </p:spPr>
        <p:txBody>
          <a:bodyPr wrap="square">
            <a:spAutoFit/>
          </a:bodyPr>
          <a:lstStyle/>
          <a:p>
            <a:pPr lvl="0" algn="ctr" defTabSz="914400">
              <a:spcBef>
                <a:spcPct val="20000"/>
              </a:spcBef>
            </a:pPr>
            <a:r>
              <a:rPr lang="ru-RU" sz="3400" b="1" i="1" dirty="0">
                <a:latin typeface="Calibri" panose="020F0502020204030204" pitchFamily="34" charset="0"/>
                <a:ea typeface="Liberation Serif" panose="02020603050405020304" pitchFamily="18" charset="0"/>
                <a:cs typeface="Liberation Serif" panose="02020603050405020304" pitchFamily="18" charset="0"/>
              </a:rPr>
              <a:t>ДОКУМЕНТЫ ДЛЯ ЗАПОЛНЕНИЯ СПРАВКИ</a:t>
            </a:r>
          </a:p>
        </p:txBody>
      </p:sp>
    </p:spTree>
    <p:extLst>
      <p:ext uri="{BB962C8B-B14F-4D97-AF65-F5344CB8AC3E}">
        <p14:creationId xmlns:p14="http://schemas.microsoft.com/office/powerpoint/2010/main" val="860562846"/>
      </p:ext>
    </p:extLst>
  </p:cSld>
  <p:clrMapOvr>
    <a:masterClrMapping/>
  </p:clrMapOvr>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12585</TotalTime>
  <Words>4482</Words>
  <Application>Microsoft Office PowerPoint</Application>
  <PresentationFormat>Экран (16:9)</PresentationFormat>
  <Paragraphs>573</Paragraphs>
  <Slides>55</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55</vt:i4>
      </vt:variant>
    </vt:vector>
  </HeadingPairs>
  <TitlesOfParts>
    <vt:vector size="63" baseType="lpstr">
      <vt:lpstr>Arial</vt:lpstr>
      <vt:lpstr>Arial Unicode MS</vt:lpstr>
      <vt:lpstr>Calibri</vt:lpstr>
      <vt:lpstr>Liberation Serif</vt:lpstr>
      <vt:lpstr>Noto Sans Symbols</vt:lpstr>
      <vt:lpstr>Times New Roman</vt:lpstr>
      <vt:lpstr>Wingdings</vt:lpstr>
      <vt:lpstr>Тема Office</vt:lpstr>
      <vt:lpstr>                   МЕТОДИЧЕСКИЙ СЕМИНАР Особенности применения Методических рекомендаций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2025 году (за отчетный 2024  год)     </vt:lpstr>
      <vt:lpstr>СРОК ПРЕДСТАВЛЕНИЯ СВЕДЕНИЙ</vt:lpstr>
      <vt:lpstr>ОБЯЗАТЕЛЬНОСТЬ ПРЕДСТАВЛЕНИЯ СВЕДЕНИЙ</vt:lpstr>
      <vt:lpstr>ПРЕДСТАВЛЕНИЕ ПИСЬМЕННЫХ ПОЯСНЕНИЙ</vt:lpstr>
      <vt:lpstr>ОСОБЕННОСТИ, ПРЕДУСМОТРЕННЫЕ УКАЗОМ ПРЕЗИДЕНТА РОССИЙСКОЙ ФЕДЕРАЦИИ ОТ 29.12.2022 Г. № 968</vt:lpstr>
      <vt:lpstr> РЕКОМЕНДУЕМЫЕ ДЕЯЙСТВИЯ ПРИ НЕВОЗМОЖНОСТИ ПРЕДСТАВИТЬ СВЕДЕНИЯ НА ЧЛЕНОВ СЕМЬИ </vt:lpstr>
      <vt:lpstr> НЕВОЗМОЖНОСТЬ ПРЕДСТВИТЬ СВЕДЕНИЯ ВСЛЕДСТВИЕ  НЕ ЗАВИСЯЩИХ ОТ ЛИЦА ОБСТОЯТЕЛЬСТВ </vt:lpstr>
      <vt:lpstr>Презентация PowerPoint</vt:lpstr>
      <vt:lpstr>Презентация PowerPoint</vt:lpstr>
      <vt:lpstr>Презентация PowerPoint</vt:lpstr>
      <vt:lpstr>Презентация PowerPoint</vt:lpstr>
      <vt:lpstr>Раздел 1. Сведения о доходах</vt:lpstr>
      <vt:lpstr>Презентация PowerPoint</vt:lpstr>
      <vt:lpstr>Презентация PowerPoint</vt:lpstr>
      <vt:lpstr>Презентация PowerPoint</vt:lpstr>
      <vt:lpstr>     </vt:lpstr>
      <vt:lpstr>Раздел 2. Сведения о расходах</vt:lpstr>
      <vt:lpstr>Раздел 3. Сведения об имуществе Подраздел 3.1. Недвижимое имущество</vt:lpstr>
      <vt:lpstr>Раздел 3. Сведения об имуществе Подраздел 3.1. Недвижимое имущество</vt:lpstr>
      <vt:lpstr>Раздел 3. Сведения об имуществе Подраздел 3.2 Транспортные средства</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  </vt:lpstr>
      <vt:lpstr>Презентация PowerPoint</vt:lpstr>
      <vt:lpstr>Презентация PowerPoint</vt:lpstr>
      <vt:lpstr>Презентация PowerPoint</vt:lpstr>
      <vt:lpstr>ВАЖНО!</vt:lpstr>
      <vt:lpstr>ОСОБЕННОСТИ ЗАПОЛНЕНИЯ ГРАФЫ 6 РАЗДЕЛА 4 «СУММА ПОСТУПИВШИХ НА СЧЕТ ДЕНЕЖНЫХ СРЕДСТВ (РУБ.)»</vt:lpstr>
      <vt:lpstr>Презентация PowerPoint</vt:lpstr>
      <vt:lpstr>Презентация PowerPoint</vt:lpstr>
      <vt:lpstr>Презентация PowerPoint</vt:lpstr>
      <vt:lpstr>Презентация PowerPoint</vt:lpstr>
      <vt:lpstr>Презентация PowerPoint</vt:lpstr>
      <vt:lpstr>Раздел 5. Сведения о ценных бумагах Подраздел 5.1 Акции и иное участие в коммерческих организация и фондах,  Подраздел 5.2. Иные ценные бумаги</vt:lpstr>
      <vt:lpstr>Раздел 5. Сведения о ценных бумагах Подраздел 5.1 Акции и иное участие в коммерческих организация и фондах,  Подраздел 5.2. Иные ценные бумаги</vt:lpstr>
      <vt:lpstr>Раздел 6. Сведения об обязательствах имущественного характера Подраздел 6.1 Объекты недвижимого имущества, находящиеся в пользовании </vt:lpstr>
      <vt:lpstr>Раздел 6. Сведения об обязательствах имущественного характера Подраздел 6.2. Срочные обязательства финансового характера</vt:lpstr>
      <vt:lpstr>Раздел 7. Сведения о недвижимом имуществе, транспортных средствах и ценных бумагах, отчуждаемых в течение отчетного периода в результате безвозмездной сделки</vt:lpstr>
      <vt:lpstr>Презентация PowerPoint</vt:lpstr>
      <vt:lpstr>СВЕДЕНИЯ ИЗ  «ЛИЧНОГО КАБИНЕТА НАЛОГОПЛАТЕЛЬЩИКА»  о доходах, об имуществе,  о счетах, об участии в организациях</vt:lpstr>
      <vt:lpstr>Стартовая страница  «Личного кабинета налогоплательщика»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заполнении справки о доходах, расходах, об имуществе и обязательствах имущественного характера с использованием специального программного обеспечения «Справки БК»: пошаговая инструкция</dc:title>
  <dc:creator>Титов Максим Леонидович</dc:creator>
  <cp:lastModifiedBy>1</cp:lastModifiedBy>
  <cp:revision>584</cp:revision>
  <cp:lastPrinted>2023-03-06T02:54:08Z</cp:lastPrinted>
  <dcterms:created xsi:type="dcterms:W3CDTF">2019-08-07T11:51:42Z</dcterms:created>
  <dcterms:modified xsi:type="dcterms:W3CDTF">2025-02-25T21:09:51Z</dcterms:modified>
</cp:coreProperties>
</file>