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 bookmarkIdSeed="2">
  <p:sldMasterIdLst>
    <p:sldMasterId id="2147483685" r:id="rId1"/>
  </p:sldMasterIdLst>
  <p:notesMasterIdLst>
    <p:notesMasterId r:id="rId51"/>
  </p:notesMasterIdLst>
  <p:sldIdLst>
    <p:sldId id="256" r:id="rId2"/>
    <p:sldId id="351" r:id="rId3"/>
    <p:sldId id="368" r:id="rId4"/>
    <p:sldId id="352" r:id="rId5"/>
    <p:sldId id="356" r:id="rId6"/>
    <p:sldId id="355" r:id="rId7"/>
    <p:sldId id="347" r:id="rId8"/>
    <p:sldId id="345" r:id="rId9"/>
    <p:sldId id="301" r:id="rId10"/>
    <p:sldId id="329" r:id="rId11"/>
    <p:sldId id="290" r:id="rId12"/>
    <p:sldId id="358" r:id="rId13"/>
    <p:sldId id="357" r:id="rId14"/>
    <p:sldId id="302" r:id="rId15"/>
    <p:sldId id="292" r:id="rId16"/>
    <p:sldId id="317" r:id="rId17"/>
    <p:sldId id="293" r:id="rId18"/>
    <p:sldId id="266" r:id="rId19"/>
    <p:sldId id="338" r:id="rId20"/>
    <p:sldId id="319" r:id="rId21"/>
    <p:sldId id="306" r:id="rId22"/>
    <p:sldId id="320" r:id="rId23"/>
    <p:sldId id="307" r:id="rId24"/>
    <p:sldId id="321" r:id="rId25"/>
    <p:sldId id="311" r:id="rId26"/>
    <p:sldId id="312" r:id="rId27"/>
    <p:sldId id="359" r:id="rId28"/>
    <p:sldId id="360" r:id="rId29"/>
    <p:sldId id="361" r:id="rId30"/>
    <p:sldId id="362" r:id="rId31"/>
    <p:sldId id="363" r:id="rId32"/>
    <p:sldId id="364" r:id="rId33"/>
    <p:sldId id="295" r:id="rId34"/>
    <p:sldId id="339" r:id="rId35"/>
    <p:sldId id="322" r:id="rId36"/>
    <p:sldId id="323" r:id="rId37"/>
    <p:sldId id="299" r:id="rId38"/>
    <p:sldId id="330" r:id="rId39"/>
    <p:sldId id="340" r:id="rId40"/>
    <p:sldId id="333" r:id="rId41"/>
    <p:sldId id="331" r:id="rId42"/>
    <p:sldId id="365" r:id="rId43"/>
    <p:sldId id="332" r:id="rId44"/>
    <p:sldId id="334" r:id="rId45"/>
    <p:sldId id="335" r:id="rId46"/>
    <p:sldId id="366" r:id="rId47"/>
    <p:sldId id="336" r:id="rId48"/>
    <p:sldId id="367" r:id="rId49"/>
    <p:sldId id="324" r:id="rId50"/>
  </p:sldIdLst>
  <p:sldSz cx="9144000" cy="5143500" type="screen16x9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49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94651" autoAdjust="0"/>
  </p:normalViewPr>
  <p:slideViewPr>
    <p:cSldViewPr snapToGrid="0">
      <p:cViewPr>
        <p:scale>
          <a:sx n="120" d="100"/>
          <a:sy n="120" d="100"/>
        </p:scale>
        <p:origin x="-564" y="-1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958" cy="496967"/>
          </a:xfrm>
          <a:prstGeom prst="rect">
            <a:avLst/>
          </a:prstGeom>
        </p:spPr>
        <p:txBody>
          <a:bodyPr vert="horz" lIns="92153" tIns="46077" rIns="92153" bIns="46077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1098" y="0"/>
            <a:ext cx="2944958" cy="496967"/>
          </a:xfrm>
          <a:prstGeom prst="rect">
            <a:avLst/>
          </a:prstGeom>
        </p:spPr>
        <p:txBody>
          <a:bodyPr vert="horz" lIns="92153" tIns="46077" rIns="92153" bIns="46077" rtlCol="0"/>
          <a:lstStyle>
            <a:lvl1pPr algn="r">
              <a:defRPr sz="1200"/>
            </a:lvl1pPr>
          </a:lstStyle>
          <a:p>
            <a:fld id="{6C326E6C-B8DA-453D-861F-54E54FF6DD73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53" tIns="46077" rIns="92153" bIns="46077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606" y="4715629"/>
            <a:ext cx="5438464" cy="4467939"/>
          </a:xfrm>
          <a:prstGeom prst="rect">
            <a:avLst/>
          </a:prstGeom>
        </p:spPr>
        <p:txBody>
          <a:bodyPr vert="horz" lIns="92153" tIns="46077" rIns="92153" bIns="46077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671"/>
            <a:ext cx="2944958" cy="496966"/>
          </a:xfrm>
          <a:prstGeom prst="rect">
            <a:avLst/>
          </a:prstGeom>
        </p:spPr>
        <p:txBody>
          <a:bodyPr vert="horz" lIns="92153" tIns="46077" rIns="92153" bIns="46077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1098" y="9429671"/>
            <a:ext cx="2944958" cy="496966"/>
          </a:xfrm>
          <a:prstGeom prst="rect">
            <a:avLst/>
          </a:prstGeom>
        </p:spPr>
        <p:txBody>
          <a:bodyPr vert="horz" lIns="92153" tIns="46077" rIns="92153" bIns="46077" rtlCol="0" anchor="b"/>
          <a:lstStyle>
            <a:lvl1pPr algn="r">
              <a:defRPr sz="1200"/>
            </a:lvl1pPr>
          </a:lstStyle>
          <a:p>
            <a:fld id="{BC870801-2AF5-457A-A8AE-5A11C06A0A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70475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870801-2AF5-457A-A8AE-5A11C06A0AD0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78452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870801-2AF5-457A-A8AE-5A11C06A0AD0}" type="slidenum">
              <a:rPr lang="ru-RU" smtClean="0"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11652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3/12/2024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3408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3/12/2024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99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3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3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3/12/2024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254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3/12/2024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2238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3/12/2024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19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3/12/2024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051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2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2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3/12/2024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04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3/12/2024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557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3/12/2024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49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7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91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7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3/12/2024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089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3/12/2024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485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3/12/2024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5716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cbr.ru/vfs/registers/infr/list_OIS.xlsx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br.ru/vfs/registers/infr/list%20invest%20platform%20op.xlsx" TargetMode="Externa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file:///E:\&#1055;&#1056;&#1045;&#1047;&#1045;&#1053;&#1058;&#1040;&#1062;&#1048;&#1071;\media\image7.jpeg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login.consultant.ru/link/?req=doc&amp;base=LAW&amp;n=468048&amp;dst=100181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login.consultant.ru/link/?req=doc&amp;base=LAW&amp;n=468048&amp;dst=100181" TargetMode="Externa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login.consultant.ru/link/?req=doc&amp;base=LAW&amp;n=468048&amp;dst=100181" TargetMode="Externa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login.consultant.ru/link/?req=doc&amp;base=LAW&amp;n=468048&amp;dst=100181" TargetMode="Externa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gossluzhba.gov.ru/anticorruption/spravki_bk" TargetMode="External"/><Relationship Id="rId2" Type="http://schemas.openxmlformats.org/officeDocument/2006/relationships/hyperlink" Target="http://www.kremlin.ru/structure/additional/12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52091" y="992038"/>
            <a:ext cx="8376249" cy="4080293"/>
          </a:xfrm>
        </p:spPr>
        <p:txBody>
          <a:bodyPr wrap="square" anchor="ctr">
            <a:noAutofit/>
          </a:bodyPr>
          <a:lstStyle/>
          <a:p>
            <a:pPr algn="ctr"/>
            <a:r>
              <a:rPr lang="ru-RU" sz="2200" b="1" dirty="0" smtClean="0">
                <a:solidFill>
                  <a:srgbClr val="222222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/>
            </a:r>
            <a:br>
              <a:rPr lang="ru-RU" sz="2200" b="1" dirty="0" smtClean="0">
                <a:solidFill>
                  <a:srgbClr val="222222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lang="ru-RU" sz="2200" b="1" i="1" dirty="0" smtClean="0">
                <a:solidFill>
                  <a:srgbClr val="222222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                </a:t>
            </a:r>
            <a:br>
              <a:rPr lang="ru-RU" sz="2200" b="1" i="1" dirty="0" smtClean="0">
                <a:solidFill>
                  <a:srgbClr val="222222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lang="ru-RU" sz="2200" b="1" i="1" dirty="0">
                <a:solidFill>
                  <a:srgbClr val="222222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/>
            </a:r>
            <a:br>
              <a:rPr lang="ru-RU" sz="2200" b="1" i="1" dirty="0">
                <a:solidFill>
                  <a:srgbClr val="222222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lang="ru-RU" sz="3200" b="1" i="1" dirty="0" smtClean="0">
                <a:solidFill>
                  <a:srgbClr val="002060"/>
                </a:solidFill>
                <a:latin typeface="Arial" panose="020B0604020202020204" pitchFamily="34" charset="0"/>
                <a:ea typeface="Liberation Serif" panose="02020603050405020304" pitchFamily="18" charset="0"/>
                <a:cs typeface="Arial" panose="020B0604020202020204" pitchFamily="34" charset="0"/>
              </a:rPr>
              <a:t>МЕТОДИЧЕСКИЙ СЕМИНАР</a:t>
            </a:r>
            <a:br>
              <a:rPr lang="ru-RU" sz="3200" b="1" i="1" dirty="0" smtClean="0">
                <a:solidFill>
                  <a:srgbClr val="002060"/>
                </a:solidFill>
                <a:latin typeface="Arial" panose="020B0604020202020204" pitchFamily="34" charset="0"/>
                <a:ea typeface="Liberation Serif" panose="02020603050405020304" pitchFamily="18" charset="0"/>
                <a:cs typeface="Arial" panose="020B0604020202020204" pitchFamily="34" charset="0"/>
              </a:rPr>
            </a:br>
            <a:r>
              <a:rPr lang="ru-RU" sz="2400" b="1" i="1" dirty="0" smtClean="0">
                <a:solidFill>
                  <a:srgbClr val="002060"/>
                </a:solidFill>
                <a:latin typeface="Arial" panose="020B0604020202020204" pitchFamily="34" charset="0"/>
                <a:ea typeface="Liberation Serif" panose="02020603050405020304" pitchFamily="18" charset="0"/>
                <a:cs typeface="Arial" panose="020B0604020202020204" pitchFamily="34" charset="0"/>
              </a:rPr>
              <a:t>Основные новеллы в методических рекомендациях по вопросам представления сведений </a:t>
            </a:r>
            <a:r>
              <a:rPr lang="ru-RU" sz="2400" b="1" i="1" dirty="0">
                <a:solidFill>
                  <a:srgbClr val="002060"/>
                </a:solidFill>
                <a:latin typeface="Arial" panose="020B0604020202020204" pitchFamily="34" charset="0"/>
                <a:ea typeface="Liberation Serif" panose="02020603050405020304" pitchFamily="18" charset="0"/>
                <a:cs typeface="Arial" panose="020B0604020202020204" pitchFamily="34" charset="0"/>
              </a:rPr>
              <a:t>о доходах, расходах, </a:t>
            </a:r>
            <a:r>
              <a:rPr lang="ru-RU" sz="2400" b="1" i="1" dirty="0" smtClean="0">
                <a:solidFill>
                  <a:srgbClr val="002060"/>
                </a:solidFill>
                <a:latin typeface="Arial" panose="020B0604020202020204" pitchFamily="34" charset="0"/>
                <a:ea typeface="Liberation Serif" panose="02020603050405020304" pitchFamily="18" charset="0"/>
                <a:cs typeface="Arial" panose="020B0604020202020204" pitchFamily="34" charset="0"/>
              </a:rPr>
              <a:t>об </a:t>
            </a:r>
            <a:r>
              <a:rPr lang="ru-RU" sz="2400" b="1" i="1" dirty="0">
                <a:solidFill>
                  <a:srgbClr val="002060"/>
                </a:solidFill>
                <a:latin typeface="Arial" panose="020B0604020202020204" pitchFamily="34" charset="0"/>
                <a:ea typeface="Liberation Serif" panose="02020603050405020304" pitchFamily="18" charset="0"/>
                <a:cs typeface="Arial" panose="020B0604020202020204" pitchFamily="34" charset="0"/>
              </a:rPr>
              <a:t>имуществе </a:t>
            </a:r>
            <a:r>
              <a:rPr lang="ru-RU" sz="2400" b="1" i="1" dirty="0" smtClean="0">
                <a:solidFill>
                  <a:srgbClr val="002060"/>
                </a:solidFill>
                <a:latin typeface="Arial" panose="020B0604020202020204" pitchFamily="34" charset="0"/>
                <a:ea typeface="Liberation Serif" panose="02020603050405020304" pitchFamily="18" charset="0"/>
                <a:cs typeface="Arial" panose="020B0604020202020204" pitchFamily="34" charset="0"/>
              </a:rPr>
              <a:t>и </a:t>
            </a:r>
            <a:r>
              <a:rPr lang="ru-RU" sz="2400" b="1" i="1" dirty="0">
                <a:solidFill>
                  <a:srgbClr val="002060"/>
                </a:solidFill>
                <a:latin typeface="Arial" panose="020B0604020202020204" pitchFamily="34" charset="0"/>
                <a:ea typeface="Liberation Serif" panose="02020603050405020304" pitchFamily="18" charset="0"/>
                <a:cs typeface="Arial" panose="020B0604020202020204" pitchFamily="34" charset="0"/>
              </a:rPr>
              <a:t>обязательствах имущественного характера </a:t>
            </a:r>
            <a:r>
              <a:rPr lang="ru-RU" sz="2400" b="1" i="1" dirty="0" smtClean="0">
                <a:solidFill>
                  <a:srgbClr val="002060"/>
                </a:solidFill>
                <a:latin typeface="Arial" panose="020B0604020202020204" pitchFamily="34" charset="0"/>
                <a:ea typeface="Liberation Serif" panose="02020603050405020304" pitchFamily="18" charset="0"/>
                <a:cs typeface="Arial" panose="020B0604020202020204" pitchFamily="34" charset="0"/>
              </a:rPr>
              <a:t>и </a:t>
            </a:r>
            <a:r>
              <a:rPr lang="ru-RU" sz="2400" b="1" i="1" dirty="0">
                <a:solidFill>
                  <a:srgbClr val="002060"/>
                </a:solidFill>
                <a:latin typeface="Arial" panose="020B0604020202020204" pitchFamily="34" charset="0"/>
                <a:ea typeface="Liberation Serif" panose="02020603050405020304" pitchFamily="18" charset="0"/>
                <a:cs typeface="Arial" panose="020B0604020202020204" pitchFamily="34" charset="0"/>
              </a:rPr>
              <a:t>заполнение соответствующей </a:t>
            </a:r>
            <a:r>
              <a:rPr lang="ru-RU" sz="2400" b="1" i="1" dirty="0" smtClean="0">
                <a:solidFill>
                  <a:srgbClr val="002060"/>
                </a:solidFill>
                <a:latin typeface="Arial" panose="020B0604020202020204" pitchFamily="34" charset="0"/>
                <a:ea typeface="Liberation Serif" panose="02020603050405020304" pitchFamily="18" charset="0"/>
                <a:cs typeface="Arial" panose="020B0604020202020204" pitchFamily="34" charset="0"/>
              </a:rPr>
              <a:t>формы </a:t>
            </a:r>
            <a:r>
              <a:rPr lang="ru-RU" sz="2400" b="1" i="1" dirty="0">
                <a:solidFill>
                  <a:srgbClr val="002060"/>
                </a:solidFill>
                <a:latin typeface="Arial" panose="020B0604020202020204" pitchFamily="34" charset="0"/>
                <a:ea typeface="Liberation Serif" panose="02020603050405020304" pitchFamily="18" charset="0"/>
                <a:cs typeface="Arial" panose="020B0604020202020204" pitchFamily="34" charset="0"/>
              </a:rPr>
              <a:t>справки </a:t>
            </a:r>
            <a:r>
              <a:rPr lang="ru-RU" sz="2400" b="1" i="1" dirty="0" smtClean="0">
                <a:solidFill>
                  <a:srgbClr val="002060"/>
                </a:solidFill>
                <a:latin typeface="Arial" panose="020B0604020202020204" pitchFamily="34" charset="0"/>
                <a:ea typeface="Liberation Serif" panose="02020603050405020304" pitchFamily="18" charset="0"/>
                <a:cs typeface="Arial" panose="020B0604020202020204" pitchFamily="34" charset="0"/>
              </a:rPr>
              <a:t>в 2024 </a:t>
            </a:r>
            <a:r>
              <a:rPr lang="ru-RU" sz="2400" b="1" i="1" dirty="0">
                <a:solidFill>
                  <a:srgbClr val="002060"/>
                </a:solidFill>
                <a:latin typeface="Arial" panose="020B0604020202020204" pitchFamily="34" charset="0"/>
                <a:ea typeface="Liberation Serif" panose="02020603050405020304" pitchFamily="18" charset="0"/>
                <a:cs typeface="Arial" panose="020B0604020202020204" pitchFamily="34" charset="0"/>
              </a:rPr>
              <a:t>году </a:t>
            </a:r>
            <a:r>
              <a:rPr lang="ru-RU" sz="2400" b="1" i="1" dirty="0" smtClean="0">
                <a:solidFill>
                  <a:srgbClr val="002060"/>
                </a:solidFill>
                <a:latin typeface="Arial" panose="020B0604020202020204" pitchFamily="34" charset="0"/>
                <a:ea typeface="Liberation Serif" panose="02020603050405020304" pitchFamily="18" charset="0"/>
                <a:cs typeface="Arial" panose="020B0604020202020204" pitchFamily="34" charset="0"/>
              </a:rPr>
              <a:t>(</a:t>
            </a:r>
            <a:r>
              <a:rPr lang="ru-RU" sz="2400" b="1" i="1" dirty="0">
                <a:solidFill>
                  <a:srgbClr val="002060"/>
                </a:solidFill>
                <a:latin typeface="Arial" panose="020B0604020202020204" pitchFamily="34" charset="0"/>
                <a:ea typeface="Liberation Serif" panose="02020603050405020304" pitchFamily="18" charset="0"/>
                <a:cs typeface="Arial" panose="020B0604020202020204" pitchFamily="34" charset="0"/>
              </a:rPr>
              <a:t>за отчетный </a:t>
            </a:r>
            <a:r>
              <a:rPr lang="ru-RU" sz="2400" b="1" i="1" dirty="0" smtClean="0">
                <a:solidFill>
                  <a:srgbClr val="002060"/>
                </a:solidFill>
                <a:latin typeface="Arial" panose="020B0604020202020204" pitchFamily="34" charset="0"/>
                <a:ea typeface="Liberation Serif" panose="02020603050405020304" pitchFamily="18" charset="0"/>
                <a:cs typeface="Arial" panose="020B0604020202020204" pitchFamily="34" charset="0"/>
              </a:rPr>
              <a:t>2023  </a:t>
            </a:r>
            <a:r>
              <a:rPr lang="ru-RU" sz="2400" b="1" i="1" dirty="0">
                <a:solidFill>
                  <a:srgbClr val="002060"/>
                </a:solidFill>
                <a:latin typeface="Arial" panose="020B0604020202020204" pitchFamily="34" charset="0"/>
                <a:ea typeface="Liberation Serif" panose="02020603050405020304" pitchFamily="18" charset="0"/>
                <a:cs typeface="Arial" panose="020B0604020202020204" pitchFamily="34" charset="0"/>
              </a:rPr>
              <a:t>год</a:t>
            </a:r>
            <a:r>
              <a:rPr lang="ru-RU" sz="2400" b="1" i="1" dirty="0" smtClean="0">
                <a:solidFill>
                  <a:srgbClr val="002060"/>
                </a:solidFill>
                <a:latin typeface="Arial" panose="020B0604020202020204" pitchFamily="34" charset="0"/>
                <a:ea typeface="Liberation Serif" panose="02020603050405020304" pitchFamily="18" charset="0"/>
                <a:cs typeface="Arial" panose="020B0604020202020204" pitchFamily="34" charset="0"/>
              </a:rPr>
              <a:t>) </a:t>
            </a:r>
            <a:br>
              <a:rPr lang="ru-RU" sz="2400" b="1" i="1" dirty="0" smtClean="0">
                <a:solidFill>
                  <a:srgbClr val="002060"/>
                </a:solidFill>
                <a:latin typeface="Arial" panose="020B0604020202020204" pitchFamily="34" charset="0"/>
                <a:ea typeface="Liberation Serif" panose="02020603050405020304" pitchFamily="18" charset="0"/>
                <a:cs typeface="Arial" panose="020B0604020202020204" pitchFamily="34" charset="0"/>
              </a:rPr>
            </a:br>
            <a:r>
              <a:rPr lang="ru-RU" sz="2200" b="1" dirty="0">
                <a:solidFill>
                  <a:srgbClr val="222222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/>
            </a:r>
            <a:br>
              <a:rPr lang="ru-RU" sz="2200" b="1" dirty="0">
                <a:solidFill>
                  <a:srgbClr val="222222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lang="ru-RU" sz="2200" b="1" dirty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	</a:t>
            </a:r>
            <a:br>
              <a:rPr lang="ru-RU" sz="2200" b="1" dirty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endParaRPr lang="ru-RU" sz="2200" b="1" dirty="0">
              <a:solidFill>
                <a:schemeClr val="tx1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4181" y="220094"/>
            <a:ext cx="70909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АДМИНИСТРАЦИЯ </a:t>
            </a:r>
          </a:p>
          <a:p>
            <a:pPr algn="ctr"/>
            <a:r>
              <a:rPr lang="ru-RU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ГОРОДСКОГО ОКРУГА ПЕРВОУРАЛЬСК</a:t>
            </a:r>
            <a:endParaRPr lang="ru-RU" sz="2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9289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03518" y="-94891"/>
            <a:ext cx="8811882" cy="749518"/>
          </a:xfrm>
          <a:prstGeom prst="rect">
            <a:avLst/>
          </a:prstGeom>
        </p:spPr>
        <p:txBody>
          <a:bodyPr lIns="68580" tIns="34290" rIns="68580" bIns="34290"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32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Порядок заполнения титульного листа</a:t>
            </a:r>
            <a:endParaRPr lang="ru-RU" sz="32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3518" y="431709"/>
            <a:ext cx="8893834" cy="460638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6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Справка о доходах представляется в </a:t>
            </a:r>
            <a:r>
              <a:rPr lang="ru-RU" sz="1600" b="1" baseline="-25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Комитет по правовой работе и муниципальной службе</a:t>
            </a:r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Администрации городского округа </a:t>
            </a:r>
            <a:r>
              <a:rPr lang="ru-RU" sz="1600" b="1" baseline="-25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Первоуральск</a:t>
            </a:r>
          </a:p>
          <a:p>
            <a:pPr algn="just"/>
            <a:endParaRPr lang="ru-RU" sz="16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lang="ru-RU" sz="16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казывается </a:t>
            </a:r>
            <a:r>
              <a:rPr lang="ru-RU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должность, замещаемая </a:t>
            </a:r>
            <a:r>
              <a:rPr lang="ru-RU" sz="1600" b="1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31 </a:t>
            </a:r>
            <a:r>
              <a:rPr lang="ru-RU" sz="1600" b="1" baseline="-25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декабря </a:t>
            </a:r>
            <a:r>
              <a:rPr lang="ru-RU" sz="16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отчетного года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ru-RU" sz="16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6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В случае прохождения военной службы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супругом (супругой</a:t>
            </a:r>
            <a:r>
              <a:rPr lang="ru-RU" sz="16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) при заполнении титульного листа справки указывать «Военнослужащий» </a:t>
            </a:r>
          </a:p>
          <a:p>
            <a:pPr algn="just"/>
            <a:endParaRPr lang="ru-RU" sz="1600" baseline="-25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ru-RU" sz="16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сли </a:t>
            </a:r>
            <a:r>
              <a:rPr lang="ru-RU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лицо, в отношении которого представляется справка о доходах, не имеет работы, зарегистрированы в органах службы занятости, в графе «род занятий» рекомендуется указывать «безработный». В случае если лицо не имеет работу и при этом не зарегистрировано в органах службы занятости, то в графе «род занятий» рекомендуется указывать «временно неработающий», «домохозяйка»;</a:t>
            </a:r>
          </a:p>
          <a:p>
            <a:pPr algn="just"/>
            <a:endParaRPr lang="ru-RU" sz="1600" baseline="-25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При </a:t>
            </a:r>
            <a:r>
              <a:rPr lang="ru-RU" sz="16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выполнении работы и (или) оказании услуги на основании </a:t>
            </a:r>
            <a:r>
              <a:rPr lang="ru-RU" sz="1600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гражданско</a:t>
            </a:r>
            <a:r>
              <a:rPr lang="ru-RU" sz="16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 – правового договора (</a:t>
            </a:r>
            <a:r>
              <a:rPr lang="ru-RU" sz="1600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самозанятые</a:t>
            </a:r>
            <a:r>
              <a:rPr lang="ru-RU" sz="16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 граждане, работающие без трудовой книжки), указывать </a:t>
            </a:r>
            <a:r>
              <a:rPr lang="ru-RU" sz="1600" b="1" baseline="-25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«Выполнение работ (услуг) в соответствующей сфере»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ru-RU" sz="1600" b="1" baseline="-250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6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В отношении несовершеннолетнего ребенка в графе «род занятий» указывать </a:t>
            </a:r>
            <a:r>
              <a:rPr lang="ru-RU" sz="1600" b="1" baseline="-25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образовательную организацию </a:t>
            </a:r>
            <a:r>
              <a:rPr lang="ru-RU" sz="16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или </a:t>
            </a:r>
            <a:r>
              <a:rPr lang="ru-RU" sz="1600" b="1" baseline="-25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«находится на домашнем воспитании»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ru-RU" sz="1600" b="1" baseline="-25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6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При  регистрации  в качестве индивидуального предпринимателя указывать </a:t>
            </a:r>
            <a:r>
              <a:rPr lang="ru-RU" sz="1600" b="1" baseline="-25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соответствующий статус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ru-RU" sz="1600" b="1" baseline="-25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Адрес места регистрации указывается на дату представления справки. Если </a:t>
            </a:r>
            <a:r>
              <a:rPr lang="ru-RU" sz="16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лицо не проживает </a:t>
            </a:r>
            <a:r>
              <a:rPr lang="ru-RU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по адресу места регистрации, то в графе «</a:t>
            </a:r>
            <a:r>
              <a:rPr lang="ru-RU" sz="16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Доп.информация</a:t>
            </a:r>
            <a:r>
              <a:rPr lang="ru-RU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» указывается адрес фактического проживания</a:t>
            </a:r>
          </a:p>
          <a:p>
            <a:pPr algn="just"/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	Внизу титульного листа указывается отчетный период: - </a:t>
            </a:r>
            <a:r>
              <a:rPr lang="ru-RU" sz="1600" b="1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1 января </a:t>
            </a:r>
            <a:r>
              <a:rPr lang="ru-RU" sz="1600" b="1" baseline="-25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 </a:t>
            </a:r>
            <a:r>
              <a:rPr lang="ru-RU" sz="1600" b="1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по 31 декабря </a:t>
            </a:r>
            <a:r>
              <a:rPr lang="ru-RU" sz="1600" b="1" baseline="-25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 </a:t>
            </a:r>
            <a:r>
              <a:rPr lang="ru-RU" sz="1600" b="1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</a:t>
            </a:r>
            <a:r>
              <a:rPr lang="ru-RU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(о доходах, расходах); - </a:t>
            </a:r>
            <a:r>
              <a:rPr lang="ru-RU" sz="1600" b="1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отчетная дата - 31 декабря </a:t>
            </a:r>
            <a:r>
              <a:rPr lang="ru-RU" sz="1600" b="1" baseline="-25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 </a:t>
            </a:r>
            <a:r>
              <a:rPr lang="ru-RU" sz="1600" b="1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года </a:t>
            </a:r>
            <a:r>
              <a:rPr lang="ru-RU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(об имуществе, счетах, ценных бумагах)</a:t>
            </a:r>
          </a:p>
        </p:txBody>
      </p:sp>
    </p:spTree>
    <p:extLst>
      <p:ext uri="{BB962C8B-B14F-4D97-AF65-F5344CB8AC3E}">
        <p14:creationId xmlns:p14="http://schemas.microsoft.com/office/powerpoint/2010/main" val="256658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540" y="0"/>
            <a:ext cx="8161546" cy="549876"/>
          </a:xfrm>
        </p:spPr>
        <p:txBody>
          <a:bodyPr>
            <a:noAutofit/>
          </a:bodyPr>
          <a:lstStyle/>
          <a:p>
            <a:pPr algn="ctr"/>
            <a:r>
              <a:rPr lang="ru-RU" sz="32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Раздел 1. Сведения о доходах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455" y="549876"/>
            <a:ext cx="8952160" cy="4472853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506" y="4143858"/>
            <a:ext cx="6021387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3040632" y="4143858"/>
            <a:ext cx="2618295" cy="27003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2372739" y="3797609"/>
            <a:ext cx="6710876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ru-RU" b="1" dirty="0" smtClean="0"/>
              <a:t>Справка о доходах и суммах о налогах физического лица</a:t>
            </a:r>
            <a:endParaRPr lang="ru-RU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4504" y="1561411"/>
            <a:ext cx="390525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3162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78376" y="500696"/>
            <a:ext cx="8995956" cy="454334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</a:pPr>
            <a:endParaRPr lang="ru-RU" sz="48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ru-RU" sz="4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ru-RU" sz="4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ru-RU" sz="4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20000"/>
              </a:lnSpc>
              <a:spcBef>
                <a:spcPts val="0"/>
              </a:spcBef>
            </a:pPr>
            <a:endParaRPr lang="ru-RU" sz="48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20000"/>
              </a:lnSpc>
              <a:spcBef>
                <a:spcPts val="0"/>
              </a:spcBef>
            </a:pPr>
            <a:endParaRPr lang="ru-RU" sz="5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20000"/>
              </a:lnSpc>
              <a:spcBef>
                <a:spcPts val="0"/>
              </a:spcBef>
            </a:pPr>
            <a:endParaRPr lang="ru-RU" sz="5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6648" y="-51028"/>
            <a:ext cx="882482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000" b="1" i="1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Особенности заполнения раздела </a:t>
            </a:r>
            <a:r>
              <a:rPr lang="ru-RU" sz="2000" b="1" i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1 «Сведения о доходах»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38365" y="644930"/>
            <a:ext cx="2962758" cy="1311128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just" defTabSz="914400">
              <a:lnSpc>
                <a:spcPct val="120000"/>
              </a:lnSpc>
            </a:pPr>
            <a:r>
              <a:rPr lang="ru-RU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педагогическая или научная деятельность являлась деятельностью по основному месту работы, то сведения о полученных от нее доходах следует </a:t>
            </a:r>
            <a:r>
              <a:rPr lang="ru-RU" sz="11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указывать в стоке «Доход по основному месту работы»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6649" y="644930"/>
            <a:ext cx="2480094" cy="149560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lvl="0" algn="just" defTabSz="914400">
              <a:lnSpc>
                <a:spcPct val="120000"/>
              </a:lnSpc>
            </a:pPr>
            <a:r>
              <a:rPr lang="ru-RU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строке   </a:t>
            </a:r>
            <a:r>
              <a:rPr lang="ru-RU" sz="11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«Доход по основному мету работы» </a:t>
            </a:r>
            <a:r>
              <a:rPr lang="ru-RU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подлежит указанию сумма дохода, содержащаяся в справке доходах и суммах налога физического лица, выдаваемой по месту службы  или работы </a:t>
            </a:r>
            <a:r>
              <a:rPr lang="ru-RU" sz="11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(графа «Общая сумма дохода</a:t>
            </a:r>
            <a:r>
              <a:rPr lang="ru-RU" sz="11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»)</a:t>
            </a:r>
            <a:endParaRPr lang="ru-RU" sz="11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2456" y="644930"/>
            <a:ext cx="2870589" cy="1107996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lvl="0" algn="just" defTabSz="914400">
              <a:lnSpc>
                <a:spcPct val="120000"/>
              </a:lnSpc>
            </a:pPr>
            <a:r>
              <a:rPr lang="ru-RU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строках </a:t>
            </a:r>
            <a:r>
              <a:rPr lang="ru-RU" sz="11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«Доход от педагогической и научной деятельности» </a:t>
            </a:r>
            <a:r>
              <a:rPr lang="ru-RU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1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«Доход от иной творческой деятельности» </a:t>
            </a:r>
            <a:r>
              <a:rPr lang="ru-RU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подлежат указанию суммы, полученные виде грантов, премий за достижения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6648" y="2334358"/>
            <a:ext cx="2541549" cy="222522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lvl="0" algn="just" defTabSz="914400">
              <a:lnSpc>
                <a:spcPct val="120000"/>
              </a:lnSpc>
            </a:pPr>
            <a:endParaRPr lang="ru-RU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 defTabSz="914400">
              <a:lnSpc>
                <a:spcPct val="120000"/>
              </a:lnSpc>
            </a:pP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строке </a:t>
            </a:r>
            <a:r>
              <a:rPr lang="ru-RU" sz="105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«Доход от вкладов в банках и иных кредитных организациях» 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указывается общая сумма доходов, выплаченных в отчетном периоде в виде процентов по любым вкладам  (счетам</a:t>
            </a: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) в 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банках, включая доходы от вкладов и счетов, закрытых в отчетном периоде </a:t>
            </a:r>
            <a:r>
              <a:rPr lang="ru-RU" sz="105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(руководствоваться формой 5798-У</a:t>
            </a:r>
            <a:r>
              <a:rPr lang="ru-RU" sz="105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105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38364" y="2347908"/>
            <a:ext cx="2755069" cy="2401298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just" defTabSz="914400">
              <a:lnSpc>
                <a:spcPct val="120000"/>
              </a:lnSpc>
            </a:pP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В строке </a:t>
            </a:r>
            <a:r>
              <a:rPr lang="ru-RU" sz="105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«Доход от ценных бумаг и долей участия в коммерческих организациях» 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указываются: дивиденды; выплаченный купонный доход по облигациям; дисконт, полученный в качестве дохода по облигациям; доход от операций с ценными бумагами </a:t>
            </a:r>
            <a:r>
              <a:rPr lang="ru-RU" sz="105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(указывается финансовый результат). 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Указывать содержание</a:t>
            </a:r>
            <a:r>
              <a:rPr lang="ru-RU" sz="105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графы «Налоговая база» 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справки о доходах и суммах налога физического лица</a:t>
            </a: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43599" y="1997608"/>
            <a:ext cx="3088257" cy="300082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lvl="0" algn="just" defTabSz="914400">
              <a:lnSpc>
                <a:spcPct val="120000"/>
              </a:lnSpc>
            </a:pP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В строке </a:t>
            </a:r>
            <a:r>
              <a:rPr lang="ru-RU" sz="105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«Иные доходы» 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указываются доходы, которые не отражены в вышеуказанных строках: пенсии, пособия, алименты, стипендия, доходы от сдачи в аренду имущества, от продажи имущества, взнос при покупке автомобиля по договору «трейд-ин», вознаграждения по договору совместительства и </a:t>
            </a:r>
            <a:r>
              <a:rPr lang="ru-RU" sz="1050" dirty="0" err="1">
                <a:latin typeface="Arial" panose="020B0604020202020204" pitchFamily="34" charset="0"/>
                <a:cs typeface="Arial" panose="020B0604020202020204" pitchFamily="34" charset="0"/>
              </a:rPr>
              <a:t>гражданско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 – правовому договору, денежные средства, полученные в порядке дарения или наследства, выигрыши в лотереях, букмекерских конторах, тотализаторах, выплаты членам профсоюзных организаций, средства, полученные от родственников и третьих лиц на невозвратной основе, иные выплаты </a:t>
            </a:r>
          </a:p>
        </p:txBody>
      </p:sp>
    </p:spTree>
    <p:extLst>
      <p:ext uri="{BB962C8B-B14F-4D97-AF65-F5344CB8AC3E}">
        <p14:creationId xmlns:p14="http://schemas.microsoft.com/office/powerpoint/2010/main" val="1550445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52554" y="271694"/>
            <a:ext cx="6672470" cy="477077"/>
          </a:xfrm>
        </p:spPr>
        <p:txBody>
          <a:bodyPr anchor="t"/>
          <a:lstStyle/>
          <a:p>
            <a:pPr algn="just"/>
            <a:r>
              <a:rPr lang="ru-RU" sz="1050" b="1" dirty="0" smtClean="0">
                <a:solidFill>
                  <a:srgbClr val="FF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    </a:t>
            </a:r>
            <a:endParaRPr lang="ru-RU" sz="1200" b="1" dirty="0">
              <a:solidFill>
                <a:schemeClr val="tx1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58793" y="673100"/>
            <a:ext cx="8695426" cy="4470400"/>
          </a:xfrm>
        </p:spPr>
        <p:txBody>
          <a:bodyPr>
            <a:normAutofit/>
          </a:bodyPr>
          <a:lstStyle/>
          <a:p>
            <a:pPr marL="342900" indent="-342900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ru-RU" sz="4000" dirty="0" smtClean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pPr algn="just"/>
            <a:endParaRPr lang="ru-RU" sz="4800" dirty="0">
              <a:solidFill>
                <a:srgbClr val="FF000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90414" y="-99414"/>
            <a:ext cx="777929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i="1" dirty="0">
                <a:latin typeface="+mj-lt"/>
                <a:ea typeface="+mj-ea"/>
                <a:cs typeface="+mj-cs"/>
              </a:rPr>
              <a:t>Раздел 1 «Сведения о доходах»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0960" y="485361"/>
            <a:ext cx="9022080" cy="459965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lvl="0" algn="just" defTabSz="914400">
              <a:buClr>
                <a:srgbClr val="000000"/>
              </a:buClr>
            </a:pPr>
            <a:r>
              <a:rPr lang="ru-RU" b="1" i="1" kern="0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НЕ ОТРАЖАЮТСЯ В СПРАВКЕ О ДОХОДАХ</a:t>
            </a:r>
            <a:r>
              <a:rPr lang="ru-RU" b="1" kern="0" dirty="0">
                <a:solidFill>
                  <a:srgbClr val="FF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 </a:t>
            </a:r>
            <a:r>
              <a:rPr lang="ru-RU" b="1" i="1" kern="0" dirty="0">
                <a:solidFill>
                  <a:srgbClr val="FF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(см. </a:t>
            </a:r>
            <a:r>
              <a:rPr lang="ru-RU" b="1" i="1" kern="0" dirty="0" err="1">
                <a:solidFill>
                  <a:srgbClr val="FF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п.п</a:t>
            </a:r>
            <a:r>
              <a:rPr lang="ru-RU" b="1" i="1" kern="0" dirty="0">
                <a:solidFill>
                  <a:srgbClr val="FF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. 81 – 84 Методических рекомендаций</a:t>
            </a:r>
            <a:r>
              <a:rPr lang="ru-RU" b="1" i="1" kern="0" dirty="0" smtClean="0">
                <a:solidFill>
                  <a:srgbClr val="FF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)</a:t>
            </a:r>
            <a:r>
              <a:rPr lang="ru-RU" b="1" i="1" kern="0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</a:p>
          <a:p>
            <a:pPr marL="171450" indent="-171450" algn="just" defTabSz="914400">
              <a:buClr>
                <a:srgbClr val="000000"/>
              </a:buClr>
              <a:buSzPts val="1400"/>
              <a:buFont typeface="Wingdings" panose="05000000000000000000" pitchFamily="2" charset="2"/>
              <a:buChar char="§"/>
            </a:pPr>
            <a:r>
              <a:rPr lang="ru-RU" sz="1400" kern="0" dirty="0" smtClean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Возмещение расходов, связанных со служебными командировками</a:t>
            </a:r>
          </a:p>
          <a:p>
            <a:pPr marL="171450" indent="-171450" algn="just" defTabSz="914400">
              <a:buClr>
                <a:srgbClr val="000000"/>
              </a:buClr>
              <a:buSzPts val="1400"/>
              <a:buFont typeface="Wingdings" panose="05000000000000000000" pitchFamily="2" charset="2"/>
              <a:buChar char="§"/>
            </a:pPr>
            <a:r>
              <a:rPr lang="ru-RU" sz="1400" kern="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Возмещение оплаты с внесением родительской платы за посещение ДОУ</a:t>
            </a:r>
          </a:p>
          <a:p>
            <a:pPr marL="171450" lvl="0" indent="-171450" algn="just" defTabSz="914400">
              <a:buClr>
                <a:srgbClr val="000000"/>
              </a:buClr>
              <a:buSzPts val="1400"/>
              <a:buFont typeface="Wingdings" panose="05000000000000000000" pitchFamily="2" charset="2"/>
              <a:buChar char="§"/>
            </a:pPr>
            <a:r>
              <a:rPr lang="ru-RU" sz="1400" kern="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Возмещение расходов </a:t>
            </a:r>
            <a:r>
              <a:rPr lang="ru-RU" sz="1400" kern="0" dirty="0" smtClean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коммунальных </a:t>
            </a:r>
            <a:r>
              <a:rPr lang="ru-RU" sz="1400" kern="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и иных услуг, наймом жилого помещения</a:t>
            </a:r>
          </a:p>
          <a:p>
            <a:pPr marL="171450" lvl="0" indent="-171450" algn="just" defTabSz="914400">
              <a:buClr>
                <a:srgbClr val="000000"/>
              </a:buClr>
              <a:buSzPts val="1400"/>
              <a:buFont typeface="Wingdings" panose="05000000000000000000" pitchFamily="2" charset="2"/>
              <a:buChar char="§"/>
            </a:pPr>
            <a:r>
              <a:rPr lang="ru-RU" sz="1400" kern="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Полученные денежные средства в виде социального, имущественного, </a:t>
            </a:r>
            <a:r>
              <a:rPr lang="ru-RU" sz="1400" kern="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инвест</a:t>
            </a:r>
            <a:r>
              <a:rPr lang="ru-RU" sz="1400" kern="0" dirty="0" smtClean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. налогового </a:t>
            </a:r>
            <a:r>
              <a:rPr lang="ru-RU" sz="1400" kern="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вычета </a:t>
            </a:r>
          </a:p>
          <a:p>
            <a:pPr marL="171450" lvl="0" indent="-171450" algn="just" defTabSz="914400">
              <a:buClr>
                <a:srgbClr val="000000"/>
              </a:buClr>
              <a:buSzPts val="1400"/>
              <a:buFont typeface="Wingdings" panose="05000000000000000000" pitchFamily="2" charset="2"/>
              <a:buChar char="§"/>
            </a:pPr>
            <a:r>
              <a:rPr lang="ru-RU" sz="1400" kern="0" dirty="0" smtClean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Подарочные </a:t>
            </a:r>
            <a:r>
              <a:rPr lang="ru-RU" sz="1400" kern="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сертификаты (карты), выпущенных предприятиями торговли</a:t>
            </a:r>
          </a:p>
          <a:p>
            <a:pPr marL="171450" indent="-171450" algn="just" defTabSz="914400">
              <a:buClr>
                <a:srgbClr val="000000"/>
              </a:buClr>
              <a:buSzPts val="1400"/>
              <a:buFont typeface="Wingdings" panose="05000000000000000000" pitchFamily="2" charset="2"/>
              <a:buChar char="§"/>
            </a:pPr>
            <a:r>
              <a:rPr lang="ru-RU" sz="1400" kern="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Бонусные баллы, бонусы на накопительных дисконтных картах, начисленных банками </a:t>
            </a:r>
            <a:r>
              <a:rPr lang="ru-RU" sz="1400" kern="0" dirty="0" smtClean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за </a:t>
            </a:r>
            <a:r>
              <a:rPr lang="ru-RU" sz="1400" kern="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пользование их </a:t>
            </a:r>
            <a:r>
              <a:rPr lang="ru-RU" sz="1400" kern="0" dirty="0" smtClean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услугами</a:t>
            </a:r>
            <a:r>
              <a:rPr lang="ru-RU" sz="1400" kern="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 </a:t>
            </a:r>
            <a:r>
              <a:rPr lang="ru-RU" sz="1400" kern="0" dirty="0" smtClean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("</a:t>
            </a:r>
            <a:r>
              <a:rPr lang="ru-RU" sz="1400" kern="0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кешбэк</a:t>
            </a:r>
            <a:r>
              <a:rPr lang="ru-RU" sz="1400" kern="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 сервис"), включая т.н. "туристический </a:t>
            </a:r>
            <a:r>
              <a:rPr lang="ru-RU" sz="1400" kern="0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кешбэк</a:t>
            </a:r>
            <a:r>
              <a:rPr lang="ru-RU" sz="1400" kern="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", "детский </a:t>
            </a:r>
            <a:r>
              <a:rPr lang="ru-RU" sz="1400" kern="0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кешбэк</a:t>
            </a:r>
            <a:r>
              <a:rPr lang="ru-RU" sz="1400" kern="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»</a:t>
            </a:r>
          </a:p>
          <a:p>
            <a:pPr marL="171450" lvl="0" indent="-171450" algn="just" defTabSz="914400">
              <a:buClr>
                <a:srgbClr val="000000"/>
              </a:buClr>
              <a:buSzPts val="1400"/>
              <a:buFont typeface="Wingdings" panose="05000000000000000000" pitchFamily="2" charset="2"/>
              <a:buChar char="§"/>
            </a:pPr>
            <a:r>
              <a:rPr lang="ru-RU" sz="1400" kern="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Вознаграждение донорам за сданную кровь, ее компонентов</a:t>
            </a:r>
            <a:endParaRPr lang="ru-RU" sz="1400" kern="0"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</a:endParaRPr>
          </a:p>
          <a:p>
            <a:pPr marL="171450" lvl="0" indent="-171450" algn="just" defTabSz="914400">
              <a:buClr>
                <a:srgbClr val="000000"/>
              </a:buClr>
              <a:buSzPts val="1400"/>
              <a:buFont typeface="Wingdings" panose="05000000000000000000" pitchFamily="2" charset="2"/>
              <a:buChar char="§"/>
            </a:pPr>
            <a:r>
              <a:rPr lang="ru-RU" sz="1400" kern="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ru-RU" sz="1400" b="1" kern="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В</a:t>
            </a:r>
            <a:r>
              <a:rPr lang="ru-RU" sz="1400" b="1" kern="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озврат займа, </a:t>
            </a:r>
            <a:r>
              <a:rPr lang="ru-RU" sz="1400" kern="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денежных средств за купленные товары, а также в качестве возврата денежных средств за оплаченные за третьих лиц товары, работы и услуги, если факт такой оплаты может быть подтвержден (например, покупка товаров в пользу родителей, участие в родительском комитете)</a:t>
            </a:r>
            <a:endParaRPr lang="ru-RU" sz="1400" kern="0"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171450" indent="-171450" algn="just" defTabSz="914400">
              <a:lnSpc>
                <a:spcPct val="107000"/>
              </a:lnSpc>
              <a:spcAft>
                <a:spcPts val="0"/>
              </a:spcAft>
              <a:buClr>
                <a:srgbClr val="000000"/>
              </a:buClr>
              <a:buSzPts val="1400"/>
              <a:buFont typeface="Wingdings" panose="05000000000000000000" pitchFamily="2" charset="2"/>
              <a:buChar char="§"/>
            </a:pPr>
            <a:r>
              <a:rPr lang="ru-RU" sz="1400" kern="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Переводы </a:t>
            </a:r>
            <a:r>
              <a:rPr lang="ru-RU" sz="1400" kern="0" dirty="0" smtClean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между своими банковскими счетами, </a:t>
            </a:r>
            <a:r>
              <a:rPr lang="ru-RU" sz="1400" kern="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супругами и (или) несовершеннолетними детьми (аналогично в части, касающейся наличных денежных средств</a:t>
            </a:r>
          </a:p>
          <a:p>
            <a:pPr marL="171450" indent="-171450" algn="just" defTabSz="914400">
              <a:lnSpc>
                <a:spcPct val="107000"/>
              </a:lnSpc>
              <a:buClr>
                <a:srgbClr val="000000"/>
              </a:buClr>
              <a:buSzPts val="1400"/>
              <a:buFont typeface="Wingdings" panose="05000000000000000000" pitchFamily="2" charset="2"/>
              <a:buChar char="§"/>
            </a:pPr>
            <a:r>
              <a:rPr lang="ru-RU" sz="1400" kern="0" dirty="0" smtClean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Возмещение </a:t>
            </a:r>
            <a:r>
              <a:rPr lang="ru-RU" sz="1400" kern="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расходов, связанных с оформлением нотариальной доверенности, почтовыми расходами, расходами на оплату услуг представителя (возмещаются по решению суда</a:t>
            </a:r>
            <a:r>
              <a:rPr lang="ru-RU" sz="1400" kern="0" dirty="0" smtClean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)</a:t>
            </a:r>
          </a:p>
          <a:p>
            <a:pPr marL="171450" indent="-171450" algn="just" defTabSz="914400">
              <a:lnSpc>
                <a:spcPct val="107000"/>
              </a:lnSpc>
              <a:buClr>
                <a:srgbClr val="000000"/>
              </a:buClr>
              <a:buSzPts val="1400"/>
              <a:buFont typeface="Wingdings" panose="05000000000000000000" pitchFamily="2" charset="2"/>
              <a:buChar char="§"/>
            </a:pPr>
            <a:r>
              <a:rPr lang="ru-RU" sz="1400" kern="0" dirty="0" smtClean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Пушкинская карта</a:t>
            </a:r>
            <a:endParaRPr lang="ru-RU" sz="1400" kern="0"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171450" lvl="0" indent="-171450" algn="just" defTabSz="914400">
              <a:buClr>
                <a:srgbClr val="000000"/>
              </a:buClr>
              <a:buSzPts val="1400"/>
              <a:buFont typeface="Wingdings" panose="05000000000000000000" pitchFamily="2" charset="2"/>
              <a:buChar char="§"/>
            </a:pPr>
            <a:r>
              <a:rPr lang="ru-RU" sz="1400" kern="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Доход, полученный в натуральной </a:t>
            </a:r>
            <a:r>
              <a:rPr lang="ru-RU" sz="1400" kern="0" dirty="0" smtClean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форме </a:t>
            </a:r>
            <a:r>
              <a:rPr lang="ru-RU" sz="1400" kern="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(оплата страховщиком восстановительного ремонта поврежденного транспорта по договору </a:t>
            </a:r>
            <a:r>
              <a:rPr lang="ru-RU" sz="1400" kern="0" dirty="0" smtClean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страхования), иные выплаты</a:t>
            </a:r>
            <a:endParaRPr lang="ru-RU" sz="1400" b="1" kern="0" dirty="0">
              <a:solidFill>
                <a:srgbClr val="FF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7208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916" y="0"/>
            <a:ext cx="7806390" cy="47897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Раздел 2. Сведения о расходах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376" y="478971"/>
            <a:ext cx="5834745" cy="460102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960853" y="506259"/>
            <a:ext cx="3183146" cy="161582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171450" lvl="0" indent="-171450" algn="just" defTabSz="914400"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ru-RU" sz="1100" b="1" i="1" kern="0" dirty="0">
                <a:solidFill>
                  <a:srgbClr val="FF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Сообщаются сведения о расходах </a:t>
            </a:r>
            <a:r>
              <a:rPr lang="ru-RU" sz="1100" i="1" kern="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по </a:t>
            </a:r>
            <a:r>
              <a:rPr lang="ru-RU" sz="1100" i="1" kern="0" dirty="0" smtClean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сделкам по приобретению недвижимости, транспорта, ценных бумаг, </a:t>
            </a:r>
            <a:r>
              <a:rPr lang="ru-RU" sz="1100" i="1" kern="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совершенным в </a:t>
            </a:r>
            <a:r>
              <a:rPr lang="ru-RU" sz="1100" i="1" kern="0" dirty="0" smtClean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2023 </a:t>
            </a:r>
            <a:r>
              <a:rPr lang="ru-RU" sz="1100" i="1" kern="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году,</a:t>
            </a:r>
            <a:r>
              <a:rPr lang="ru-RU" sz="1100" b="1" i="1" kern="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если сумма </a:t>
            </a:r>
            <a:r>
              <a:rPr lang="ru-RU" sz="1100" b="1" i="1" kern="0" dirty="0">
                <a:solidFill>
                  <a:srgbClr val="FF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расходов</a:t>
            </a:r>
            <a:r>
              <a:rPr lang="ru-RU" sz="1100" b="1" i="1" kern="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ru-RU" sz="1100" i="1" kern="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по таким </a:t>
            </a:r>
            <a:r>
              <a:rPr lang="ru-RU" sz="1100" i="1" kern="0" dirty="0" smtClean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сделкам </a:t>
            </a:r>
            <a:r>
              <a:rPr lang="ru-RU" sz="1100" b="1" i="1" kern="0" dirty="0">
                <a:solidFill>
                  <a:srgbClr val="FF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превышает общий доход </a:t>
            </a:r>
            <a:r>
              <a:rPr lang="ru-RU" sz="1100" i="1" kern="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служащего и его супруги (супруга) </a:t>
            </a:r>
            <a:r>
              <a:rPr lang="ru-RU" sz="1100" b="1" i="1" kern="0" dirty="0">
                <a:solidFill>
                  <a:srgbClr val="FF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за три последних года (</a:t>
            </a:r>
            <a:r>
              <a:rPr lang="ru-RU" sz="1100" b="1" i="1" kern="0" dirty="0" smtClean="0">
                <a:solidFill>
                  <a:srgbClr val="FF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2020, 2021, 2022)</a:t>
            </a:r>
            <a:r>
              <a:rPr lang="ru-RU" sz="1100" i="1" kern="0" dirty="0" smtClean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,</a:t>
            </a:r>
            <a:r>
              <a:rPr lang="ru-RU" sz="1100" b="1" i="1" kern="0" dirty="0" smtClean="0">
                <a:solidFill>
                  <a:srgbClr val="FF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ru-RU" sz="1100" i="1" kern="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предшествующих </a:t>
            </a:r>
            <a:r>
              <a:rPr lang="ru-RU" sz="1100" i="1" kern="0" dirty="0" smtClean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2023 году</a:t>
            </a:r>
            <a:endParaRPr lang="ru-RU" sz="1100" i="1" kern="0"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960853" y="2329626"/>
            <a:ext cx="3183146" cy="76944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171450" lvl="0" indent="-171450" algn="just" defTabSz="914400"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ru-RU" sz="1100" i="1" kern="0" dirty="0" smtClean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Раздел  заполняется  </a:t>
            </a:r>
            <a:r>
              <a:rPr lang="ru-RU" sz="1100" i="1" kern="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ru-RU" sz="1100" i="1" kern="0" dirty="0" smtClean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по сделке (сделкам), совершенным </a:t>
            </a:r>
            <a:r>
              <a:rPr lang="ru-RU" sz="1100" b="1" i="1" kern="0" dirty="0" smtClean="0">
                <a:solidFill>
                  <a:srgbClr val="FF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предпринимателем в рамках предпринимательской деятельности</a:t>
            </a:r>
            <a:endParaRPr lang="ru-RU" sz="1100" b="1" i="1" kern="0" dirty="0">
              <a:solidFill>
                <a:srgbClr val="FF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960853" y="3380715"/>
            <a:ext cx="3183146" cy="4308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171450" lvl="0" indent="-171450" algn="just" defTabSz="914400"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ru-RU" sz="1100" i="1" kern="0" dirty="0" smtClean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Расходы по сделке, совершенной до поступления </a:t>
            </a:r>
            <a:r>
              <a:rPr lang="ru-RU" sz="1100" b="1" i="1" kern="0" dirty="0" smtClean="0">
                <a:solidFill>
                  <a:srgbClr val="FF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на службу, </a:t>
            </a:r>
            <a:r>
              <a:rPr lang="ru-RU" sz="1100" i="1" kern="0" dirty="0" smtClean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не отражаются</a:t>
            </a:r>
            <a:endParaRPr lang="ru-RU" sz="1100" i="1" kern="0" dirty="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960853" y="4113585"/>
            <a:ext cx="3187500" cy="76944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1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Доход супруга учитывается, </a:t>
            </a:r>
            <a:r>
              <a:rPr lang="ru-RU" sz="11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они состояли в браке на момент сделки и в течение 3 лет </a:t>
            </a:r>
            <a:r>
              <a:rPr lang="ru-RU" sz="11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предшествующих отчетному периоду</a:t>
            </a:r>
            <a:endParaRPr lang="ru-RU" sz="11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7099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741" y="0"/>
            <a:ext cx="8754972" cy="990600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>
                <a:solidFill>
                  <a:schemeClr val="tx1"/>
                </a:solidFill>
              </a:rPr>
              <a:t>Раздел </a:t>
            </a:r>
            <a:r>
              <a:rPr lang="ru-RU" sz="3200" b="1" i="1" dirty="0" smtClean="0">
                <a:solidFill>
                  <a:schemeClr val="tx1"/>
                </a:solidFill>
              </a:rPr>
              <a:t>3. </a:t>
            </a:r>
            <a:r>
              <a:rPr lang="ru-RU" sz="3200" b="1" i="1" dirty="0">
                <a:solidFill>
                  <a:schemeClr val="tx1"/>
                </a:solidFill>
              </a:rPr>
              <a:t>Сведения </a:t>
            </a:r>
            <a:r>
              <a:rPr lang="ru-RU" sz="3200" b="1" i="1" dirty="0" smtClean="0">
                <a:solidFill>
                  <a:schemeClr val="tx1"/>
                </a:solidFill>
              </a:rPr>
              <a:t>об имуществе</a:t>
            </a:r>
            <a:br>
              <a:rPr lang="ru-RU" sz="3200" b="1" i="1" dirty="0" smtClean="0">
                <a:solidFill>
                  <a:schemeClr val="tx1"/>
                </a:solidFill>
              </a:rPr>
            </a:br>
            <a:r>
              <a:rPr lang="ru-RU" sz="1800" b="1" i="1" dirty="0">
                <a:solidFill>
                  <a:schemeClr val="tx1"/>
                </a:solidFill>
              </a:rPr>
              <a:t>Подраздел </a:t>
            </a:r>
            <a:r>
              <a:rPr lang="ru-RU" sz="1800" b="1" i="1" dirty="0" smtClean="0">
                <a:solidFill>
                  <a:schemeClr val="tx1"/>
                </a:solidFill>
              </a:rPr>
              <a:t>3.1. </a:t>
            </a:r>
            <a:r>
              <a:rPr lang="ru-RU" sz="1800" b="1" i="1" dirty="0">
                <a:solidFill>
                  <a:schemeClr val="tx1"/>
                </a:solidFill>
              </a:rPr>
              <a:t>Недвижимое имущество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29" y="892859"/>
            <a:ext cx="8892996" cy="4170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238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5625" y="-160833"/>
            <a:ext cx="7975496" cy="88041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Раздел </a:t>
            </a:r>
            <a:r>
              <a:rPr lang="ru-RU" sz="36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ru-RU" sz="36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Сведения </a:t>
            </a:r>
            <a:r>
              <a:rPr lang="ru-RU" sz="36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 имуществе</a:t>
            </a:r>
            <a:r>
              <a:rPr lang="ru-RU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Подраздел </a:t>
            </a:r>
            <a:r>
              <a:rPr lang="ru-RU" sz="1800" b="1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3.1. </a:t>
            </a:r>
            <a:r>
              <a:rPr lang="ru-RU" sz="18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Недвижимое </a:t>
            </a:r>
            <a:r>
              <a:rPr lang="ru-RU" sz="1800" b="1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имущество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Google Shape;149;p12"/>
          <p:cNvSpPr/>
          <p:nvPr/>
        </p:nvSpPr>
        <p:spPr>
          <a:xfrm>
            <a:off x="250166" y="788957"/>
            <a:ext cx="8678174" cy="433960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1450" marR="0" lvl="0" indent="-171450" algn="just" rtl="0">
              <a:buFont typeface="Wingdings" panose="05000000000000000000" pitchFamily="2" charset="2"/>
              <a:buChar char="q"/>
            </a:pPr>
            <a:r>
              <a:rPr lang="ru-RU" sz="1200" i="0" u="none" strike="noStrike" cap="none" dirty="0" smtClean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Указываются </a:t>
            </a:r>
            <a:r>
              <a:rPr lang="ru-RU" sz="120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все объекты недвижимости, принадлежащие </a:t>
            </a:r>
            <a:r>
              <a:rPr lang="ru-RU" sz="1200" i="0" u="none" strike="noStrike" cap="none" dirty="0" smtClean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служащему (руководителю), </a:t>
            </a:r>
            <a:r>
              <a:rPr lang="ru-RU" sz="120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его супруге (супругу) и (или) несовершеннолетним детям на праве </a:t>
            </a:r>
            <a:r>
              <a:rPr lang="ru-RU" sz="1200" i="0" u="none" strike="noStrike" cap="none" dirty="0" smtClean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собственности, независимо в каком регионе РФ или в каком государстве зарегистрированы</a:t>
            </a:r>
          </a:p>
          <a:p>
            <a:pPr marL="0" marR="0" lvl="0" indent="0" algn="just" rtl="0">
              <a:buNone/>
            </a:pP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q"/>
            </a:pPr>
            <a:r>
              <a:rPr lang="ru-RU" sz="12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Каждый </a:t>
            </a:r>
            <a:r>
              <a:rPr lang="ru-RU" sz="1200" dirty="0" smtClean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объект недвижимости, на который зарегистрировано право собственности,  </a:t>
            </a:r>
            <a:r>
              <a:rPr lang="ru-RU" sz="12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указывается </a:t>
            </a:r>
            <a:r>
              <a:rPr lang="ru-RU" sz="1200" dirty="0" smtClean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отдельно</a:t>
            </a:r>
          </a:p>
          <a:p>
            <a:pPr algn="just"/>
            <a:endParaRPr lang="ru-RU" sz="1200" dirty="0" smtClean="0">
              <a:solidFill>
                <a:schemeClr val="dk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q"/>
            </a:pPr>
            <a:r>
              <a:rPr lang="ru-RU" sz="1200" dirty="0" smtClean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Не допускается объединение нескольких долей одного объекта имущества в качестве единого (каждая доля отражается отдельной строкой)</a:t>
            </a:r>
          </a:p>
          <a:p>
            <a:pPr marL="171450" indent="-171450" algn="just">
              <a:buFont typeface="Wingdings" panose="05000000000000000000" pitchFamily="2" charset="2"/>
              <a:buChar char="q"/>
            </a:pPr>
            <a:endParaRPr lang="ru-RU" sz="1200" dirty="0">
              <a:solidFill>
                <a:schemeClr val="dk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q"/>
            </a:pPr>
            <a:r>
              <a:rPr lang="ru-RU" sz="1200" dirty="0" smtClean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Указывается недвижимое имущество, полученное в наследство (принято в наследство)  или по решению суда (вступило в законную силу), право собственности на которое не зарегистрировано</a:t>
            </a:r>
            <a:endParaRPr lang="ru-RU" sz="1200" dirty="0">
              <a:solidFill>
                <a:schemeClr val="dk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</a:endParaRPr>
          </a:p>
          <a:p>
            <a:pPr marL="0" marR="0" lvl="0" indent="0" algn="just" rtl="0">
              <a:buNone/>
            </a:pPr>
            <a:endParaRPr sz="1200" i="0" u="none" strike="noStrike" cap="none" dirty="0">
              <a:solidFill>
                <a:schemeClr val="dk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171450" marR="0" lvl="0" indent="-171450" algn="just" rtl="0">
              <a:buFont typeface="Wingdings" panose="05000000000000000000" pitchFamily="2" charset="2"/>
              <a:buChar char="q"/>
            </a:pPr>
            <a:r>
              <a:rPr lang="ru-RU" sz="1200" i="0" u="none" strike="noStrike" cap="none" dirty="0" smtClean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Указываются </a:t>
            </a:r>
            <a:r>
              <a:rPr lang="ru-RU" sz="120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объекты недвижимого имущества, принадлежащие на праве собственности гражданину, зарегистрированному в качестве индивидуального </a:t>
            </a:r>
            <a:r>
              <a:rPr lang="ru-RU" sz="1200" i="0" u="none" strike="noStrike" cap="none" dirty="0" smtClean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предпринимателя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rtl="0">
              <a:buNone/>
            </a:pPr>
            <a:endParaRPr sz="1200" i="0" u="none" strike="noStrike" cap="none" dirty="0">
              <a:solidFill>
                <a:schemeClr val="dk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171450" marR="0" lvl="0" indent="-171450" algn="just" rtl="0">
              <a:buFont typeface="Wingdings" panose="05000000000000000000" pitchFamily="2" charset="2"/>
              <a:buChar char="q"/>
            </a:pPr>
            <a:r>
              <a:rPr lang="ru-RU" sz="1200" i="0" u="none" strike="noStrike" cap="none" dirty="0" smtClean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Указываются </a:t>
            </a:r>
            <a:r>
              <a:rPr lang="ru-RU" sz="120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сведения об </a:t>
            </a:r>
            <a:r>
              <a:rPr lang="ru-RU" sz="1200" i="0" u="none" strike="noStrike" cap="none" dirty="0" smtClean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объекте </a:t>
            </a:r>
            <a:r>
              <a:rPr lang="ru-RU" sz="120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недвижимости в точном соответствии с информацией об этом объекте, содержащейся в Едином государственном реестре недвижимости (ЕГРН) на отчетную </a:t>
            </a:r>
            <a:r>
              <a:rPr lang="ru-RU" sz="1200" i="0" u="none" strike="noStrike" cap="none" dirty="0" smtClean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дату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rtl="0">
              <a:buNone/>
            </a:pPr>
            <a:endParaRPr sz="1200" b="1" i="0" u="none" strike="noStrike" cap="none" dirty="0">
              <a:solidFill>
                <a:schemeClr val="dk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marR="0" lvl="0" indent="0" algn="just" rtl="0">
              <a:buNone/>
            </a:pPr>
            <a:r>
              <a:rPr lang="ru-RU" sz="1200" b="1" i="1" u="none" strike="noStrike" cap="none" dirty="0" smtClean="0">
                <a:solidFill>
                  <a:srgbClr val="FF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Указать </a:t>
            </a:r>
            <a:r>
              <a:rPr lang="ru-RU" sz="1200" b="1" i="1" u="none" strike="noStrike" cap="none" dirty="0">
                <a:solidFill>
                  <a:srgbClr val="FF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правильное, официальное наименование документов с соответствующими </a:t>
            </a:r>
            <a:r>
              <a:rPr lang="ru-RU" sz="1200" b="1" i="1" u="none" strike="noStrike" cap="none" dirty="0" smtClean="0">
                <a:solidFill>
                  <a:srgbClr val="FF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реквизитами</a:t>
            </a:r>
            <a:r>
              <a:rPr lang="ru-RU" sz="1200" b="1" i="0" u="none" strike="noStrike" cap="none" dirty="0" smtClean="0">
                <a:solidFill>
                  <a:srgbClr val="FF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: </a:t>
            </a:r>
            <a:endParaRPr sz="1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just" rtl="0">
              <a:buFont typeface="Wingdings" panose="05000000000000000000" pitchFamily="2" charset="2"/>
              <a:buChar char="ü"/>
            </a:pPr>
            <a:r>
              <a:rPr lang="ru-RU" sz="1200" b="1" i="1" u="none" strike="noStrike" cap="none" dirty="0" smtClean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Свидетельство </a:t>
            </a:r>
            <a:r>
              <a:rPr lang="ru-RU" sz="1200" b="1" i="1" u="none" strike="noStrike" cap="none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о государственной регистрации права 50 НД N 776723 от 17 марта 2010 г.; </a:t>
            </a:r>
            <a:endParaRPr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just" rtl="0">
              <a:buFont typeface="Wingdings" panose="05000000000000000000" pitchFamily="2" charset="2"/>
              <a:buChar char="ü"/>
            </a:pPr>
            <a:r>
              <a:rPr lang="ru-RU" sz="1200" b="1" i="1" u="none" strike="noStrike" cap="none" dirty="0" smtClean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Запись </a:t>
            </a:r>
            <a:r>
              <a:rPr lang="ru-RU" sz="1200" b="1" i="1" u="none" strike="noStrike" cap="none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в ЕГРН N </a:t>
            </a:r>
            <a:r>
              <a:rPr lang="ru-RU" sz="1200" b="1" i="1" u="none" strike="noStrike" cap="none" dirty="0" smtClean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77:02:0014017:1994-72/004/2023-2 </a:t>
            </a:r>
            <a:r>
              <a:rPr lang="ru-RU" sz="1200" b="1" i="1" u="none" strike="noStrike" cap="none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от 27 марта </a:t>
            </a:r>
            <a:r>
              <a:rPr lang="ru-RU" sz="1200" b="1" i="1" u="none" strike="noStrike" cap="none" dirty="0" smtClean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2023 </a:t>
            </a:r>
            <a:r>
              <a:rPr lang="ru-RU" sz="1200" b="1" i="1" u="none" strike="noStrike" cap="none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г.; </a:t>
            </a:r>
            <a:endParaRPr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0" indent="-171450" algn="just">
              <a:buFont typeface="Wingdings" panose="05000000000000000000" pitchFamily="2" charset="2"/>
              <a:buChar char="ü"/>
            </a:pPr>
            <a:r>
              <a:rPr lang="ru-RU" sz="1200" b="1" i="1" u="none" strike="noStrike" cap="none" dirty="0" smtClean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договор </a:t>
            </a:r>
            <a:r>
              <a:rPr lang="ru-RU" sz="1200" b="1" i="1" u="none" strike="noStrike" cap="none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купли-продажи от 19 февраля </a:t>
            </a:r>
            <a:r>
              <a:rPr lang="ru-RU" sz="1200" b="1" i="1" u="none" strike="noStrike" cap="none" dirty="0" smtClean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2023 </a:t>
            </a:r>
            <a:r>
              <a:rPr lang="ru-RU" sz="1200" b="1" i="1" u="none" strike="noStrike" cap="none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г</a:t>
            </a:r>
            <a:r>
              <a:rPr lang="ru-RU" sz="1200" b="1" i="1" u="none" strike="noStrike" cap="none" dirty="0" smtClean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., договор дарения от 20 февраля 2023 г., решение суда и др.</a:t>
            </a:r>
            <a:endParaRPr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rtl="0">
              <a:buNone/>
            </a:pPr>
            <a:endParaRPr sz="1200" i="1" u="none" strike="noStrike" cap="none" dirty="0">
              <a:solidFill>
                <a:schemeClr val="tx2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62468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7676" y="0"/>
            <a:ext cx="8169123" cy="73436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i="1" dirty="0"/>
              <a:t>Раздел 3. Сведения об имуществе</a:t>
            </a:r>
            <a:br>
              <a:rPr lang="ru-RU" sz="3600" b="1" i="1" dirty="0"/>
            </a:br>
            <a:r>
              <a:rPr lang="ru-RU" sz="1800" b="1" i="1" dirty="0" smtClean="0">
                <a:solidFill>
                  <a:prstClr val="black"/>
                </a:solidFill>
              </a:rPr>
              <a:t>Подраздел </a:t>
            </a:r>
            <a:r>
              <a:rPr lang="ru-RU" sz="1800" b="1" i="1" dirty="0">
                <a:solidFill>
                  <a:prstClr val="black"/>
                </a:solidFill>
              </a:rPr>
              <a:t>3.2 Транспортные средства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422" y="878657"/>
            <a:ext cx="8449378" cy="4214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63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56;p13"/>
          <p:cNvSpPr/>
          <p:nvPr/>
        </p:nvSpPr>
        <p:spPr>
          <a:xfrm>
            <a:off x="53767" y="1215118"/>
            <a:ext cx="9009057" cy="24929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1450" marR="0" lvl="0" indent="-1714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Ø"/>
            </a:pPr>
            <a:r>
              <a:rPr lang="ru-RU" sz="1400" b="1" i="1" u="none" strike="noStrike" cap="none" dirty="0" smtClean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Указать </a:t>
            </a:r>
            <a:r>
              <a:rPr lang="ru-RU" sz="1400" b="1" i="1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сведения о транспортных средствах, находящихся в собственности, независимо от того, когда они были приобретены, в каком регионе Российской Федерации или в каком государстве </a:t>
            </a:r>
            <a:r>
              <a:rPr lang="ru-RU" sz="1400" b="1" i="1" u="none" strike="noStrike" cap="none" dirty="0" smtClean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зарегистрированы!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1400" b="1" i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ПОДЛЕЖАТ   УКАЗАНИЮ   ТРАНСПОРТНЫЕ   СРЕДСТВА</a:t>
            </a:r>
            <a:r>
              <a:rPr lang="ru-RU" sz="16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:</a:t>
            </a:r>
            <a:endParaRPr sz="1600" b="1" i="0" u="none" strike="noStrike" cap="none" dirty="0">
              <a:solidFill>
                <a:schemeClr val="dk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171450" marR="0" lvl="0" indent="-1714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400" i="0" u="none" strike="noStrike" cap="none" dirty="0" smtClean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переданные </a:t>
            </a:r>
            <a:r>
              <a:rPr lang="ru-RU" sz="140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в пользование по </a:t>
            </a:r>
            <a:r>
              <a:rPr lang="ru-RU" sz="1400" i="0" u="none" strike="noStrike" cap="none" dirty="0" smtClean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доверенности</a:t>
            </a:r>
          </a:p>
          <a:p>
            <a:pPr marL="171450" marR="0" lvl="0" indent="-1714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400" i="0" u="none" strike="noStrike" cap="none" dirty="0" smtClean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находящиеся в </a:t>
            </a:r>
            <a:r>
              <a:rPr lang="ru-RU" sz="140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угоне 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400" i="0" u="none" strike="noStrike" cap="none" dirty="0" smtClean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находящиеся  </a:t>
            </a:r>
            <a:r>
              <a:rPr lang="ru-RU" sz="140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в залоге у банка 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400" i="0" u="none" strike="noStrike" cap="none" dirty="0" smtClean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полностью </a:t>
            </a:r>
            <a:r>
              <a:rPr lang="ru-RU" sz="140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негодные к эксплуатации 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Ø"/>
            </a:pPr>
            <a:r>
              <a:rPr lang="ru-RU" sz="1400" i="0" u="none" strike="noStrike" cap="none" dirty="0" smtClean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снятые </a:t>
            </a:r>
            <a:r>
              <a:rPr lang="ru-RU" sz="140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с регистрационного учета </a:t>
            </a:r>
            <a:endParaRPr lang="ru-RU" sz="1400" i="0" u="none" strike="noStrike" cap="none" dirty="0" smtClean="0">
              <a:solidFill>
                <a:schemeClr val="dk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171450" indent="-171450" algn="just">
              <a:buClr>
                <a:srgbClr val="000000"/>
              </a:buClr>
              <a:buSzPts val="1200"/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принадлежащие ИП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3991" y="3836988"/>
            <a:ext cx="889482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ВАЖНО!</a:t>
            </a:r>
            <a:r>
              <a:rPr lang="ru-RU" sz="14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ru-RU" sz="1400" b="1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Регистрация </a:t>
            </a:r>
            <a:r>
              <a:rPr lang="ru-RU" sz="1400" b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транспортных средств носит учетный характер и не служит основанием для возникновения (прекращения) на них права </a:t>
            </a:r>
            <a:r>
              <a:rPr lang="ru-RU" sz="1400" b="1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собственности</a:t>
            </a:r>
          </a:p>
          <a:p>
            <a:pPr algn="just"/>
            <a:r>
              <a:rPr lang="ru-RU" sz="1200" i="1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Например: если  служащий (руководитель) до 31 декабря 2023 года включительно продал легковой автомобиль, а новый собственник зарегистрировал такое транспортное средство только в январе 2024 года, то данный объект не подлежит отражению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61554" y="-91316"/>
            <a:ext cx="795782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spcBef>
                <a:spcPct val="0"/>
              </a:spcBef>
            </a:pPr>
            <a:r>
              <a:rPr lang="ru-RU" sz="2800" b="1" i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Раздел 3. Сведения об имуществе</a:t>
            </a:r>
            <a:r>
              <a:rPr lang="ru-RU" sz="2800" b="1" i="1" dirty="0">
                <a:latin typeface="+mj-lt"/>
                <a:ea typeface="+mj-ea"/>
                <a:cs typeface="+mj-cs"/>
              </a:rPr>
              <a:t/>
            </a:r>
            <a:br>
              <a:rPr lang="ru-RU" sz="2800" b="1" i="1" dirty="0">
                <a:latin typeface="+mj-lt"/>
                <a:ea typeface="+mj-ea"/>
                <a:cs typeface="+mj-cs"/>
              </a:rPr>
            </a:br>
            <a:r>
              <a:rPr lang="ru-RU" sz="1600" b="1" i="1" dirty="0">
                <a:solidFill>
                  <a:prstClr val="black"/>
                </a:solidFill>
                <a:latin typeface="+mj-lt"/>
                <a:ea typeface="+mj-ea"/>
                <a:cs typeface="+mj-cs"/>
              </a:rPr>
              <a:t>Подраздел 3.2. Транспортные средства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56016" y="747644"/>
            <a:ext cx="83107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Регистрирующие органы по компетенции: </a:t>
            </a:r>
            <a:r>
              <a:rPr lang="ru-RU" sz="1600" b="1" dirty="0" smtClean="0">
                <a:solidFill>
                  <a:srgbClr val="0070C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ГИБДД, ГИМС, ГОСТЕХНАДЗОР</a:t>
            </a:r>
            <a:endParaRPr lang="ru-RU" sz="1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841189" y="2467245"/>
            <a:ext cx="1240190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600" b="1" dirty="0">
                <a:solidFill>
                  <a:srgbClr val="0070C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собственником которых является</a:t>
            </a:r>
          </a:p>
          <a:p>
            <a:pPr lvl="0" algn="just"/>
            <a:r>
              <a:rPr lang="ru-RU" sz="1600" b="1" dirty="0">
                <a:solidFill>
                  <a:srgbClr val="0070C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служащий (руководитель), его супруга, </a:t>
            </a:r>
          </a:p>
          <a:p>
            <a:pPr lvl="0" algn="just"/>
            <a:r>
              <a:rPr lang="ru-RU" sz="1600" b="1" dirty="0">
                <a:solidFill>
                  <a:srgbClr val="0070C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несовершеннолетний ребенок</a:t>
            </a:r>
            <a:endParaRPr lang="ru-RU" sz="1600" b="1" dirty="0">
              <a:solidFill>
                <a:srgbClr val="0070C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</a:endParaRPr>
          </a:p>
        </p:txBody>
      </p:sp>
      <p:sp>
        <p:nvSpPr>
          <p:cNvPr id="5" name="Стрелка вправо 4"/>
          <p:cNvSpPr/>
          <p:nvPr/>
        </p:nvSpPr>
        <p:spPr>
          <a:xfrm rot="20430772">
            <a:off x="4235590" y="2637943"/>
            <a:ext cx="409753" cy="837234"/>
          </a:xfrm>
          <a:prstGeom prst="rightArrow">
            <a:avLst/>
          </a:prstGeom>
          <a:solidFill>
            <a:schemeClr val="bg1">
              <a:lumMod val="9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6493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90732" y="-50261"/>
            <a:ext cx="74398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Раздел 3. Сведения об имуществе</a:t>
            </a:r>
            <a:br>
              <a:rPr lang="ru-RU" sz="3200" b="1" i="1" dirty="0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Google Shape;164;p14"/>
          <p:cNvSpPr/>
          <p:nvPr/>
        </p:nvSpPr>
        <p:spPr>
          <a:xfrm>
            <a:off x="343838" y="456553"/>
            <a:ext cx="8583283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/>
            <a:r>
              <a:rPr lang="ru-RU" sz="1600" b="1" i="1" u="none" strike="noStrike" cap="none" dirty="0" smtClean="0">
                <a:solidFill>
                  <a:schemeClr val="dk1"/>
                </a:solidFill>
                <a:latin typeface="Liberation Serif" panose="02020603050405020304" pitchFamily="18" charset="0"/>
                <a:ea typeface="Arial"/>
                <a:cs typeface="Arial"/>
                <a:sym typeface="Arial"/>
              </a:rPr>
              <a:t>Подраздел 3.3. «</a:t>
            </a:r>
            <a:r>
              <a:rPr lang="ru-RU" sz="1600" b="1" i="1" u="none" strike="noStrike" cap="none" dirty="0">
                <a:solidFill>
                  <a:schemeClr val="dk1"/>
                </a:solidFill>
                <a:latin typeface="Liberation Serif" panose="02020603050405020304" pitchFamily="18" charset="0"/>
                <a:ea typeface="Arial"/>
                <a:cs typeface="Arial"/>
                <a:sym typeface="Arial"/>
              </a:rPr>
              <a:t>Цифровые финансовые </a:t>
            </a:r>
            <a:r>
              <a:rPr lang="ru-RU" sz="1600" b="1" i="1" u="none" strike="noStrike" cap="none" dirty="0" smtClean="0">
                <a:solidFill>
                  <a:schemeClr val="dk1"/>
                </a:solidFill>
                <a:latin typeface="Liberation Serif" panose="02020603050405020304" pitchFamily="18" charset="0"/>
                <a:ea typeface="Arial"/>
                <a:cs typeface="Arial"/>
                <a:sym typeface="Arial"/>
              </a:rPr>
              <a:t>активы, </a:t>
            </a:r>
            <a:r>
              <a:rPr lang="ru-RU" sz="1600" b="1" i="1" dirty="0">
                <a:solidFill>
                  <a:schemeClr val="dk1"/>
                </a:solidFill>
                <a:latin typeface="Liberation Serif" panose="02020603050405020304" pitchFamily="18" charset="0"/>
                <a:ea typeface="Arial"/>
                <a:cs typeface="Arial"/>
              </a:rPr>
              <a:t>цифровые права, </a:t>
            </a:r>
            <a:r>
              <a:rPr lang="ru-RU" sz="1600" b="1" i="1" dirty="0">
                <a:solidFill>
                  <a:schemeClr val="dk1"/>
                </a:solidFill>
                <a:latin typeface="Liberation Serif" panose="02020603050405020304" pitchFamily="18" charset="0"/>
                <a:ea typeface="Arial"/>
                <a:cs typeface="Arial"/>
                <a:sym typeface="Arial"/>
              </a:rPr>
              <a:t>включающие одновременно цифровые финансовые активы и иные цифровые </a:t>
            </a:r>
            <a:r>
              <a:rPr lang="ru-RU" sz="1600" b="1" i="1" dirty="0" smtClean="0">
                <a:solidFill>
                  <a:schemeClr val="dk1"/>
                </a:solidFill>
                <a:latin typeface="Liberation Serif" panose="02020603050405020304" pitchFamily="18" charset="0"/>
                <a:ea typeface="Arial"/>
                <a:cs typeface="Arial"/>
                <a:sym typeface="Arial"/>
              </a:rPr>
              <a:t>права»</a:t>
            </a:r>
            <a:endParaRPr lang="ru-RU" sz="1600" b="1" i="1" dirty="0">
              <a:solidFill>
                <a:schemeClr val="dk1"/>
              </a:solidFill>
              <a:latin typeface="Liberation Serif" panose="02020603050405020304" pitchFamily="18" charset="0"/>
              <a:ea typeface="Arial"/>
              <a:cs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i="1" dirty="0">
              <a:latin typeface="Liberation Serif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6079" y="1977499"/>
            <a:ext cx="8048446" cy="2803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3.3. Цифровые финансовые активы, цифровые права, </a:t>
            </a:r>
            <a:r>
              <a:rPr lang="ru-RU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включающие одновременно цифровые финансовые активы и иные цифровые права</a:t>
            </a:r>
            <a:endParaRPr lang="ru-RU" sz="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787522"/>
              </p:ext>
            </p:extLst>
          </p:nvPr>
        </p:nvGraphicFramePr>
        <p:xfrm>
          <a:off x="356079" y="2312671"/>
          <a:ext cx="8048446" cy="181833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6127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8603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6538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9472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44102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41012">
                <a:tc>
                  <a:txBody>
                    <a:bodyPr/>
                    <a:lstStyle/>
                    <a:p>
                      <a:pPr marL="88900"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spc="0" dirty="0">
                          <a:effectLst/>
                        </a:rPr>
                        <a:t>№</a:t>
                      </a:r>
                      <a:endParaRPr lang="ru-RU" sz="1700" dirty="0">
                        <a:effectLst/>
                      </a:endParaRPr>
                    </a:p>
                    <a:p>
                      <a:pPr marL="88900"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spc="0" dirty="0">
                          <a:effectLst/>
                        </a:rPr>
                        <a:t>п/п</a:t>
                      </a:r>
                      <a:endParaRPr lang="ru-RU" sz="17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35"/>
                        </a:lnSpc>
                        <a:spcAft>
                          <a:spcPts val="0"/>
                        </a:spcAft>
                      </a:pPr>
                      <a:r>
                        <a:rPr lang="ru-RU" sz="1000" spc="0" dirty="0">
                          <a:effectLst/>
                        </a:rPr>
                        <a:t>Наименование</a:t>
                      </a:r>
                      <a:endParaRPr lang="ru-RU" sz="1700" dirty="0">
                        <a:effectLst/>
                      </a:endParaRPr>
                    </a:p>
                    <a:p>
                      <a:pPr algn="ctr">
                        <a:lnSpc>
                          <a:spcPts val="935"/>
                        </a:lnSpc>
                        <a:spcAft>
                          <a:spcPts val="0"/>
                        </a:spcAft>
                      </a:pPr>
                      <a:r>
                        <a:rPr lang="ru-RU" sz="1000" spc="0" dirty="0">
                          <a:effectLst/>
                        </a:rPr>
                        <a:t>цифрового финансового актива или цифрового права'</a:t>
                      </a:r>
                      <a:endParaRPr lang="ru-RU" sz="17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spc="0" dirty="0">
                          <a:effectLst/>
                        </a:rPr>
                        <a:t>Дата</a:t>
                      </a:r>
                      <a:endParaRPr lang="ru-RU" sz="1700" dirty="0">
                        <a:effectLst/>
                      </a:endParaRPr>
                    </a:p>
                    <a:p>
                      <a:pPr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spc="0" dirty="0" smtClean="0">
                          <a:effectLst/>
                        </a:rPr>
                        <a:t>              приобретения</a:t>
                      </a:r>
                      <a:endParaRPr lang="ru-RU" sz="17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300"/>
                        </a:spcAft>
                      </a:pPr>
                      <a:r>
                        <a:rPr lang="ru-RU" sz="1000" spc="0" dirty="0">
                          <a:effectLst/>
                        </a:rPr>
                        <a:t>Общее</a:t>
                      </a:r>
                      <a:endParaRPr lang="ru-RU" sz="1700" dirty="0">
                        <a:effectLst/>
                      </a:endParaRPr>
                    </a:p>
                    <a:p>
                      <a:pPr algn="ctr">
                        <a:lnSpc>
                          <a:spcPts val="1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00" spc="0" dirty="0">
                          <a:effectLst/>
                        </a:rPr>
                        <a:t>количество</a:t>
                      </a:r>
                      <a:endParaRPr lang="ru-RU" sz="17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60"/>
                        </a:lnSpc>
                        <a:spcAft>
                          <a:spcPts val="0"/>
                        </a:spcAft>
                      </a:pPr>
                      <a:r>
                        <a:rPr lang="ru-RU" sz="1000" spc="0" dirty="0">
                          <a:effectLst/>
                        </a:rPr>
                        <a:t>Сведения об операторе информационной системы, в которой осуществляется выпуск цифровых финансовых активов</a:t>
                      </a:r>
                      <a:r>
                        <a:rPr lang="ru-RU" sz="1000" spc="0" baseline="30000" dirty="0">
                          <a:effectLst/>
                        </a:rPr>
                        <a:t>2</a:t>
                      </a:r>
                      <a:endParaRPr lang="ru-RU" sz="17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9480">
                <a:tc>
                  <a:txBody>
                    <a:bodyPr/>
                    <a:lstStyle/>
                    <a:p>
                      <a:pPr marL="127000"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spc="0" dirty="0">
                          <a:effectLst/>
                        </a:rPr>
                        <a:t>1</a:t>
                      </a:r>
                      <a:endParaRPr lang="ru-RU" sz="17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spc="0" dirty="0">
                          <a:effectLst/>
                        </a:rPr>
                        <a:t>2</a:t>
                      </a:r>
                      <a:endParaRPr lang="ru-RU" sz="17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spc="0">
                          <a:effectLst/>
                        </a:rPr>
                        <a:t>3</a:t>
                      </a:r>
                      <a:endParaRPr lang="ru-RU" sz="17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Aft>
                          <a:spcPts val="0"/>
                        </a:spcAft>
                      </a:pPr>
                      <a:r>
                        <a:rPr lang="ru-RU" sz="700" spc="0">
                          <a:effectLst/>
                        </a:rPr>
                        <a:t>4</a:t>
                      </a:r>
                      <a:endParaRPr lang="ru-RU" sz="17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spc="0" dirty="0">
                          <a:effectLst/>
                        </a:rPr>
                        <a:t>5</a:t>
                      </a:r>
                      <a:endParaRPr lang="ru-RU" sz="17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95811">
                <a:tc>
                  <a:txBody>
                    <a:bodyPr/>
                    <a:lstStyle/>
                    <a:p>
                      <a:pPr marL="127000"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spc="0" dirty="0">
                          <a:effectLst/>
                        </a:rPr>
                        <a:t>1</a:t>
                      </a:r>
                      <a:endParaRPr lang="ru-RU" sz="17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spc="0" dirty="0">
                          <a:effectLst/>
                        </a:rPr>
                        <a:t>81-с</a:t>
                      </a:r>
                      <a:endParaRPr lang="ru-RU" sz="17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39700"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spc="0" dirty="0">
                          <a:effectLst/>
                        </a:rPr>
                        <a:t>01.10 </a:t>
                      </a:r>
                      <a:r>
                        <a:rPr lang="ru-RU" sz="1000" spc="0" dirty="0" smtClean="0">
                          <a:effectLst/>
                        </a:rPr>
                        <a:t>2023</a:t>
                      </a:r>
                      <a:endParaRPr lang="ru-RU" sz="17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ru-RU" sz="950" spc="0" dirty="0" smtClean="0">
                          <a:effectLst/>
                        </a:rPr>
                        <a:t>                      2</a:t>
                      </a:r>
                      <a:endParaRPr lang="ru-RU" sz="17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960"/>
                        </a:lnSpc>
                        <a:spcAft>
                          <a:spcPts val="0"/>
                        </a:spcAft>
                      </a:pPr>
                      <a:r>
                        <a:rPr lang="en-US" sz="1000" spc="0" dirty="0" err="1">
                          <a:effectLst/>
                        </a:rPr>
                        <a:t>StartEngine</a:t>
                      </a:r>
                      <a:r>
                        <a:rPr lang="en-US" sz="1000" spc="0" dirty="0">
                          <a:effectLst/>
                        </a:rPr>
                        <a:t> Capital LLC</a:t>
                      </a:r>
                      <a:r>
                        <a:rPr lang="ru-RU" sz="1000" spc="0" dirty="0">
                          <a:effectLst/>
                        </a:rPr>
                        <a:t>, Соединённые Штаты Америки, </a:t>
                      </a:r>
                      <a:r>
                        <a:rPr lang="en-US" sz="1000" spc="0" dirty="0">
                          <a:effectLst/>
                        </a:rPr>
                        <a:t>per </a:t>
                      </a:r>
                      <a:r>
                        <a:rPr lang="ru-RU" sz="1000" spc="0" dirty="0">
                          <a:effectLst/>
                        </a:rPr>
                        <a:t>номер оператора: </a:t>
                      </a:r>
                      <a:r>
                        <a:rPr lang="en-US" sz="1000" spc="0" dirty="0">
                          <a:effectLst/>
                        </a:rPr>
                        <a:t>CIK </a:t>
                      </a:r>
                      <a:r>
                        <a:rPr lang="ru-RU" sz="1000" spc="0" dirty="0">
                          <a:effectLst/>
                        </a:rPr>
                        <a:t>0001665160</a:t>
                      </a:r>
                      <a:endParaRPr lang="ru-RU" sz="17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82035">
                <a:tc>
                  <a:txBody>
                    <a:bodyPr/>
                    <a:lstStyle/>
                    <a:p>
                      <a:pPr marL="127000"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spc="0">
                          <a:effectLst/>
                        </a:rPr>
                        <a:t>2</a:t>
                      </a:r>
                      <a:endParaRPr lang="ru-RU" sz="17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000" spc="0" dirty="0" err="1">
                          <a:effectLst/>
                        </a:rPr>
                        <a:t>Blockport</a:t>
                      </a:r>
                      <a:endParaRPr lang="ru-RU" sz="17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39700"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spc="0" dirty="0" smtClean="0">
                          <a:effectLst/>
                        </a:rPr>
                        <a:t>12.12.2023</a:t>
                      </a:r>
                      <a:endParaRPr lang="ru-RU" sz="17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spc="0" dirty="0" smtClean="0">
                          <a:effectLst/>
                        </a:rPr>
                        <a:t>                  100</a:t>
                      </a:r>
                      <a:endParaRPr lang="ru-RU" sz="17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960"/>
                        </a:lnSpc>
                        <a:spcAft>
                          <a:spcPts val="0"/>
                        </a:spcAft>
                      </a:pPr>
                      <a:r>
                        <a:rPr lang="en-US" sz="1000" spc="0" dirty="0" err="1">
                          <a:effectLst/>
                        </a:rPr>
                        <a:t>Tokeny</a:t>
                      </a:r>
                      <a:r>
                        <a:rPr lang="en-US" sz="1000" spc="0" dirty="0">
                          <a:effectLst/>
                        </a:rPr>
                        <a:t> sari</a:t>
                      </a:r>
                      <a:r>
                        <a:rPr lang="ru-RU" sz="1000" spc="0" dirty="0">
                          <a:effectLst/>
                        </a:rPr>
                        <a:t>, Люксембург </a:t>
                      </a:r>
                      <a:r>
                        <a:rPr lang="en-US" sz="1000" spc="0" dirty="0">
                          <a:effectLst/>
                        </a:rPr>
                        <a:t>per</a:t>
                      </a:r>
                      <a:r>
                        <a:rPr lang="ru-RU" sz="1000" spc="0" dirty="0">
                          <a:effectLst/>
                        </a:rPr>
                        <a:t>. номер оператора В218805</a:t>
                      </a:r>
                      <a:endParaRPr lang="ru-RU" sz="17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57200" y="24098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7455" y="4185823"/>
            <a:ext cx="8701808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Банк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оссии ведет реестр российских операторов информационных систем,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в которых осуществляется выпуск цифровых финансовых активов, размещенный на официальном сайте по ссылке: </a:t>
            </a:r>
            <a:r>
              <a:rPr lang="en-US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https://cbr.ru/vfs</a:t>
            </a:r>
            <a:r>
              <a:rPr lang="ru-RU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/</a:t>
            </a:r>
            <a:r>
              <a:rPr lang="en-US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registers/</a:t>
            </a:r>
            <a:r>
              <a:rPr lang="en-US" sz="1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infr</a:t>
            </a:r>
            <a:r>
              <a:rPr lang="en-US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/list_OIS.xlsx</a:t>
            </a:r>
            <a:endParaRPr lang="en-US" sz="14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ru-RU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74826" y="1053736"/>
            <a:ext cx="865229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Регулируется Федеральным </a:t>
            </a:r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закон от 31.07.2020 № 259-ФЗ </a:t>
            </a:r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«О цифровых финансовых активах, цифровой валюте и о внесении изменений в отдельные законодательные акты Российской Федерации»</a:t>
            </a:r>
            <a:endParaRPr lang="ru-RU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0645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50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latin typeface="Calibri" panose="020F0502020204030204" pitchFamily="34" charset="0"/>
                <a:ea typeface="Liberation Serif" panose="02020603050405020304" pitchFamily="18" charset="0"/>
                <a:cs typeface="Arial" panose="020B0604020202020204" pitchFamily="34" charset="0"/>
              </a:rPr>
              <a:t>СРОК ПРЕДСТАВЛЕНИЯ СВЕДЕНИЙ</a:t>
            </a:r>
            <a:endParaRPr lang="ru-RU" sz="3200" b="1" i="1" dirty="0">
              <a:latin typeface="Calibri" panose="020F0502020204030204" pitchFamily="34" charset="0"/>
              <a:ea typeface="Liberation Serif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264" y="759125"/>
            <a:ext cx="8876581" cy="4295954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000" b="1" dirty="0">
                <a:latin typeface="Arial" panose="020B0604020202020204" pitchFamily="34" charset="0"/>
                <a:ea typeface="Liberation Serif" panose="02020603050405020304" pitchFamily="18" charset="0"/>
                <a:cs typeface="Arial" panose="020B0604020202020204" pitchFamily="34" charset="0"/>
              </a:rPr>
              <a:t>МУНИЦИПАЛЬНЫЕ СЛУЖАЩИЕ </a:t>
            </a:r>
            <a:endParaRPr lang="ru-RU" sz="2000" b="1" dirty="0" smtClean="0">
              <a:latin typeface="Arial" panose="020B0604020202020204" pitchFamily="34" charset="0"/>
              <a:ea typeface="Liberation Serif" panose="02020603050405020304" pitchFamily="18" charset="0"/>
              <a:cs typeface="Arial" panose="020B0604020202020204" pitchFamily="34" charset="0"/>
            </a:endParaRP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ru-RU" sz="2000" b="1" dirty="0" smtClean="0">
                <a:latin typeface="Arial" panose="020B0604020202020204" pitchFamily="34" charset="0"/>
                <a:ea typeface="Liberation Serif" panose="02020603050405020304" pitchFamily="18" charset="0"/>
                <a:cs typeface="Arial" panose="020B0604020202020204" pitchFamily="34" charset="0"/>
              </a:rPr>
              <a:t> РУКОВОДИТЕЛИ МУНИЦИПАЛЬНЫХ УЧРЕЖДЕНИЙ</a:t>
            </a:r>
          </a:p>
          <a:p>
            <a:pPr marL="0" lvl="0" indent="0" algn="just">
              <a:buNone/>
            </a:pPr>
            <a:endParaRPr lang="ru-RU" sz="2000" b="1" dirty="0" smtClean="0">
              <a:solidFill>
                <a:srgbClr val="002060"/>
              </a:solidFill>
              <a:latin typeface="Arial" panose="020B0604020202020204" pitchFamily="34" charset="0"/>
              <a:ea typeface="Liberation Serif" panose="02020603050405020304" pitchFamily="18" charset="0"/>
              <a:cs typeface="Arial" panose="020B0604020202020204" pitchFamily="34" charset="0"/>
            </a:endParaRPr>
          </a:p>
          <a:p>
            <a:pPr lvl="0" algn="just"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prstClr val="black"/>
                </a:solidFill>
                <a:latin typeface="Arial" panose="020B0604020202020204" pitchFamily="34" charset="0"/>
                <a:ea typeface="Liberation Serif" panose="02020603050405020304" pitchFamily="18" charset="0"/>
                <a:cs typeface="Arial" panose="020B0604020202020204" pitchFamily="34" charset="0"/>
              </a:rPr>
              <a:t> не</a:t>
            </a:r>
            <a:r>
              <a:rPr lang="ru-RU" sz="2400" dirty="0" smtClean="0">
                <a:solidFill>
                  <a:prstClr val="black"/>
                </a:solidFill>
                <a:latin typeface="Arial" panose="020B0604020202020204" pitchFamily="34" charset="0"/>
                <a:ea typeface="Liberation Serif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400" b="1" dirty="0" smtClean="0">
                <a:solidFill>
                  <a:prstClr val="black"/>
                </a:solidFill>
                <a:latin typeface="Arial" panose="020B0604020202020204" pitchFamily="34" charset="0"/>
                <a:ea typeface="Liberation Serif" panose="02020603050405020304" pitchFamily="18" charset="0"/>
                <a:cs typeface="Arial" panose="020B0604020202020204" pitchFamily="34" charset="0"/>
              </a:rPr>
              <a:t>позднее </a:t>
            </a:r>
            <a:r>
              <a:rPr lang="ru-RU" sz="2400" b="1" dirty="0">
                <a:solidFill>
                  <a:prstClr val="black"/>
                </a:solidFill>
                <a:latin typeface="Arial" panose="020B0604020202020204" pitchFamily="34" charset="0"/>
                <a:ea typeface="Liberation Serif" panose="02020603050405020304" pitchFamily="18" charset="0"/>
                <a:cs typeface="Arial" panose="020B0604020202020204" pitchFamily="34" charset="0"/>
              </a:rPr>
              <a:t>- </a:t>
            </a: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ea typeface="Liberation Serif" panose="02020603050405020304" pitchFamily="18" charset="0"/>
                <a:cs typeface="Arial" panose="020B0604020202020204" pitchFamily="34" charset="0"/>
              </a:rPr>
              <a:t>30 апреля года</a:t>
            </a:r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ea typeface="Liberation Serif" panose="02020603050405020304" pitchFamily="18" charset="0"/>
                <a:cs typeface="Arial" panose="020B0604020202020204" pitchFamily="34" charset="0"/>
              </a:rPr>
              <a:t>,</a:t>
            </a:r>
            <a:endParaRPr lang="ru-RU" sz="2400" b="1" dirty="0">
              <a:solidFill>
                <a:srgbClr val="FF0000"/>
              </a:solidFill>
              <a:latin typeface="Arial" panose="020B0604020202020204" pitchFamily="34" charset="0"/>
              <a:ea typeface="Liberation Serif" panose="02020603050405020304" pitchFamily="18" charset="0"/>
              <a:cs typeface="Arial" panose="020B0604020202020204" pitchFamily="34" charset="0"/>
            </a:endParaRPr>
          </a:p>
          <a:p>
            <a:pPr marL="0" lvl="0" indent="0" algn="just"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ea typeface="Liberation Serif" panose="02020603050405020304" pitchFamily="18" charset="0"/>
                <a:cs typeface="Arial" panose="020B0604020202020204" pitchFamily="34" charset="0"/>
              </a:rPr>
              <a:t>     </a:t>
            </a:r>
            <a:r>
              <a:rPr lang="ru-RU" sz="2400" b="1" dirty="0" smtClean="0">
                <a:solidFill>
                  <a:prstClr val="black"/>
                </a:solidFill>
                <a:latin typeface="Arial" panose="020B0604020202020204" pitchFamily="34" charset="0"/>
                <a:ea typeface="Liberation Serif" panose="02020603050405020304" pitchFamily="18" charset="0"/>
                <a:cs typeface="Arial" panose="020B0604020202020204" pitchFamily="34" charset="0"/>
              </a:rPr>
              <a:t>следующего за отчетным</a:t>
            </a:r>
          </a:p>
          <a:p>
            <a:pPr marL="0" lvl="0" indent="0" algn="just">
              <a:buNone/>
            </a:pPr>
            <a:endParaRPr lang="ru-RU" sz="2400" b="1" dirty="0">
              <a:solidFill>
                <a:prstClr val="black"/>
              </a:solidFill>
              <a:latin typeface="Arial" panose="020B0604020202020204" pitchFamily="34" charset="0"/>
              <a:ea typeface="Liberation Serif" panose="02020603050405020304" pitchFamily="18" charset="0"/>
              <a:cs typeface="Arial" panose="020B0604020202020204" pitchFamily="34" charset="0"/>
            </a:endParaRPr>
          </a:p>
          <a:p>
            <a:pPr lvl="0" algn="just">
              <a:buFont typeface="Wingdings" panose="05000000000000000000" pitchFamily="2" charset="2"/>
              <a:buChar char="ü"/>
            </a:pPr>
            <a:endParaRPr lang="ru-RU" sz="2400" b="1" dirty="0" smtClean="0">
              <a:solidFill>
                <a:prstClr val="black"/>
              </a:solidFill>
              <a:latin typeface="Arial" panose="020B0604020202020204" pitchFamily="34" charset="0"/>
              <a:ea typeface="Liberation Serif" panose="02020603050405020304" pitchFamily="18" charset="0"/>
              <a:cs typeface="Arial" panose="020B0604020202020204" pitchFamily="34" charset="0"/>
            </a:endParaRPr>
          </a:p>
          <a:p>
            <a:pPr lvl="0" algn="just"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prstClr val="black"/>
                </a:solidFill>
                <a:latin typeface="Arial" panose="020B0604020202020204" pitchFamily="34" charset="0"/>
                <a:ea typeface="Liberation Serif" panose="02020603050405020304" pitchFamily="18" charset="0"/>
                <a:cs typeface="Arial" panose="020B0604020202020204" pitchFamily="34" charset="0"/>
              </a:rPr>
              <a:t>уточненные </a:t>
            </a:r>
            <a:r>
              <a:rPr lang="ru-RU" sz="2400" b="1" dirty="0">
                <a:solidFill>
                  <a:prstClr val="black"/>
                </a:solidFill>
                <a:latin typeface="Arial" panose="020B0604020202020204" pitchFamily="34" charset="0"/>
                <a:ea typeface="Liberation Serif" panose="02020603050405020304" pitchFamily="18" charset="0"/>
                <a:cs typeface="Arial" panose="020B0604020202020204" pitchFamily="34" charset="0"/>
              </a:rPr>
              <a:t>сведения – </a:t>
            </a: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ea typeface="Liberation Serif" panose="02020603050405020304" pitchFamily="18" charset="0"/>
                <a:cs typeface="Arial" panose="020B0604020202020204" pitchFamily="34" charset="0"/>
              </a:rPr>
              <a:t>до 31 </a:t>
            </a:r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ea typeface="Liberation Serif" panose="02020603050405020304" pitchFamily="18" charset="0"/>
                <a:cs typeface="Arial" panose="020B0604020202020204" pitchFamily="34" charset="0"/>
              </a:rPr>
              <a:t>мая года</a:t>
            </a: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ea typeface="Liberation Serif" panose="02020603050405020304" pitchFamily="18" charset="0"/>
                <a:cs typeface="Arial" panose="020B0604020202020204" pitchFamily="34" charset="0"/>
              </a:rPr>
              <a:t>,</a:t>
            </a:r>
            <a:r>
              <a:rPr lang="ru-RU" sz="2400" b="1" dirty="0">
                <a:solidFill>
                  <a:prstClr val="black"/>
                </a:solidFill>
                <a:latin typeface="Arial" panose="020B0604020202020204" pitchFamily="34" charset="0"/>
                <a:ea typeface="Liberation Serif" panose="02020603050405020304" pitchFamily="18" charset="0"/>
                <a:cs typeface="Arial" panose="020B0604020202020204" pitchFamily="34" charset="0"/>
              </a:rPr>
              <a:t> следующего за </a:t>
            </a:r>
            <a:r>
              <a:rPr lang="ru-RU" sz="2400" b="1" dirty="0" smtClean="0">
                <a:solidFill>
                  <a:prstClr val="black"/>
                </a:solidFill>
                <a:latin typeface="Arial" panose="020B0604020202020204" pitchFamily="34" charset="0"/>
                <a:ea typeface="Liberation Serif" panose="02020603050405020304" pitchFamily="18" charset="0"/>
                <a:cs typeface="Arial" panose="020B0604020202020204" pitchFamily="34" charset="0"/>
              </a:rPr>
              <a:t>отчетным</a:t>
            </a:r>
          </a:p>
          <a:p>
            <a:pPr marL="0" lvl="0" indent="0" algn="just">
              <a:buNone/>
            </a:pPr>
            <a:endParaRPr lang="ru-RU" sz="2400" b="1" dirty="0">
              <a:solidFill>
                <a:prstClr val="black"/>
              </a:solidFill>
              <a:latin typeface="Arial" panose="020B0604020202020204" pitchFamily="34" charset="0"/>
              <a:ea typeface="Liberation Serif" panose="02020603050405020304" pitchFamily="18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813" y="1521734"/>
            <a:ext cx="3890513" cy="2015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4542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6700" y="0"/>
            <a:ext cx="8382000" cy="1000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ru-RU" sz="2700" b="1" i="1" dirty="0" smtClean="0">
                <a:solidFill>
                  <a:prstClr val="black"/>
                </a:solidFill>
                <a:ea typeface="+mj-ea"/>
                <a:cs typeface="+mj-cs"/>
              </a:rPr>
              <a:t>Раздел </a:t>
            </a:r>
            <a:r>
              <a:rPr lang="ru-RU" sz="2700" b="1" i="1" dirty="0">
                <a:solidFill>
                  <a:prstClr val="black"/>
                </a:solidFill>
                <a:ea typeface="+mj-ea"/>
                <a:cs typeface="+mj-cs"/>
              </a:rPr>
              <a:t>3. Сведения об имуществе</a:t>
            </a:r>
            <a:br>
              <a:rPr lang="ru-RU" sz="2700" b="1" i="1" dirty="0">
                <a:solidFill>
                  <a:prstClr val="black"/>
                </a:solidFill>
                <a:ea typeface="+mj-ea"/>
                <a:cs typeface="+mj-cs"/>
              </a:rPr>
            </a:br>
            <a:r>
              <a:rPr lang="ru-RU" sz="1600" b="1" i="1" dirty="0">
                <a:solidFill>
                  <a:prstClr val="black"/>
                </a:solidFill>
                <a:ea typeface="+mj-ea"/>
                <a:cs typeface="+mj-cs"/>
                <a:sym typeface="Arial"/>
              </a:rPr>
              <a:t>Подраздел </a:t>
            </a:r>
            <a:r>
              <a:rPr lang="ru-RU" sz="1600" b="1" i="1" dirty="0" smtClean="0">
                <a:solidFill>
                  <a:prstClr val="black"/>
                </a:solidFill>
                <a:ea typeface="+mj-ea"/>
                <a:cs typeface="+mj-cs"/>
                <a:sym typeface="Arial"/>
              </a:rPr>
              <a:t>3.3. </a:t>
            </a:r>
            <a:r>
              <a:rPr lang="ru-RU" sz="1600" b="1" i="1" dirty="0">
                <a:solidFill>
                  <a:prstClr val="black"/>
                </a:solidFill>
                <a:ea typeface="+mj-ea"/>
                <a:cs typeface="+mj-cs"/>
                <a:sym typeface="Arial"/>
              </a:rPr>
              <a:t>«Цифровые финансовые активы, цифровые права, включающие одновременно цифровые финансовые активы и иные цифровые права</a:t>
            </a:r>
            <a:r>
              <a:rPr lang="ru-RU" sz="1600" b="1" i="1" dirty="0" smtClean="0">
                <a:solidFill>
                  <a:prstClr val="black"/>
                </a:solidFill>
                <a:ea typeface="+mj-ea"/>
                <a:cs typeface="+mj-cs"/>
                <a:sym typeface="Arial"/>
              </a:rPr>
              <a:t>»</a:t>
            </a:r>
            <a:endParaRPr lang="ru-RU" sz="1600" b="1" i="1" dirty="0">
              <a:solidFill>
                <a:prstClr val="black"/>
              </a:solidFill>
              <a:ea typeface="+mj-ea"/>
              <a:cs typeface="+mj-cs"/>
              <a:sym typeface="Arial"/>
            </a:endParaRPr>
          </a:p>
        </p:txBody>
      </p:sp>
      <p:sp>
        <p:nvSpPr>
          <p:cNvPr id="5" name="Google Shape;173;p15"/>
          <p:cNvSpPr/>
          <p:nvPr/>
        </p:nvSpPr>
        <p:spPr>
          <a:xfrm>
            <a:off x="3498850" y="1117463"/>
            <a:ext cx="5446742" cy="4154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 defTabSz="914400">
              <a:buClr>
                <a:srgbClr val="000000"/>
              </a:buClr>
              <a:buFont typeface="Arial"/>
              <a:buNone/>
            </a:pPr>
            <a:r>
              <a:rPr lang="ru-RU" sz="1400" b="1" kern="0" dirty="0" smtClean="0">
                <a:solidFill>
                  <a:srgbClr val="FF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Цифровые </a:t>
            </a:r>
            <a:r>
              <a:rPr lang="ru-RU" sz="1400" b="1" kern="0" dirty="0">
                <a:solidFill>
                  <a:srgbClr val="FF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финансовые активы</a:t>
            </a:r>
            <a:r>
              <a:rPr lang="ru-RU" sz="1200" kern="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 – </a:t>
            </a:r>
            <a:r>
              <a:rPr lang="ru-RU" sz="1400" kern="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это цифровые права, включающие:</a:t>
            </a:r>
            <a:endParaRPr sz="14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285750" indent="-285750" algn="just" defTabSz="914400">
              <a:buClr>
                <a:srgbClr val="000000"/>
              </a:buClr>
              <a:buSzPts val="1100"/>
              <a:buFont typeface="Wingdings" panose="05000000000000000000" pitchFamily="2" charset="2"/>
              <a:buChar char="§"/>
            </a:pPr>
            <a:r>
              <a:rPr lang="ru-RU" sz="1400" kern="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денежные </a:t>
            </a:r>
            <a:r>
              <a:rPr lang="ru-RU" sz="1400" kern="0" dirty="0" smtClean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требования</a:t>
            </a:r>
          </a:p>
          <a:p>
            <a:pPr marL="285750" indent="-285750" algn="just" defTabSz="914400">
              <a:buClr>
                <a:srgbClr val="000000"/>
              </a:buClr>
              <a:buSzPts val="1100"/>
              <a:buFont typeface="Wingdings" panose="05000000000000000000" pitchFamily="2" charset="2"/>
              <a:buChar char="§"/>
            </a:pPr>
            <a:endParaRPr sz="14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285750" indent="-285750" algn="just" defTabSz="914400">
              <a:buClr>
                <a:srgbClr val="000000"/>
              </a:buClr>
              <a:buSzPts val="1100"/>
              <a:buFont typeface="Wingdings" panose="05000000000000000000" pitchFamily="2" charset="2"/>
              <a:buChar char="§"/>
            </a:pPr>
            <a:r>
              <a:rPr lang="ru-RU" sz="1400" kern="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возможность осуществления прав по эмиссионным ценным </a:t>
            </a:r>
            <a:r>
              <a:rPr lang="ru-RU" sz="1400" kern="0" dirty="0" smtClean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бумагам</a:t>
            </a:r>
          </a:p>
          <a:p>
            <a:pPr marL="285750" indent="-285750" algn="just" defTabSz="914400">
              <a:buClr>
                <a:srgbClr val="000000"/>
              </a:buClr>
              <a:buSzPts val="1100"/>
              <a:buFont typeface="Wingdings" panose="05000000000000000000" pitchFamily="2" charset="2"/>
              <a:buChar char="§"/>
            </a:pPr>
            <a:endParaRPr sz="14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285750" indent="-285750" algn="just" defTabSz="914400">
              <a:buClr>
                <a:srgbClr val="000000"/>
              </a:buClr>
              <a:buSzPts val="1100"/>
              <a:buFont typeface="Wingdings" panose="05000000000000000000" pitchFamily="2" charset="2"/>
              <a:buChar char="§"/>
            </a:pPr>
            <a:r>
              <a:rPr lang="ru-RU" sz="1400" kern="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права участия в капитале непубличного акционерного </a:t>
            </a:r>
            <a:r>
              <a:rPr lang="ru-RU" sz="1400" kern="0" dirty="0" smtClean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общества</a:t>
            </a:r>
          </a:p>
          <a:p>
            <a:pPr algn="just" defTabSz="914400">
              <a:buClr>
                <a:srgbClr val="000000"/>
              </a:buClr>
              <a:buSzPts val="1100"/>
            </a:pPr>
            <a:endParaRPr sz="14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285750" indent="-285750" algn="just" defTabSz="914400">
              <a:buClr>
                <a:srgbClr val="000000"/>
              </a:buClr>
              <a:buSzPts val="1100"/>
              <a:buFont typeface="Wingdings" panose="05000000000000000000" pitchFamily="2" charset="2"/>
              <a:buChar char="§"/>
            </a:pPr>
            <a:r>
              <a:rPr lang="ru-RU" sz="1400" kern="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право требовать передачи эмиссионных ценных бумаг, которые предусмотрены решением о выпуске цифровых финансовых активов выпуск, учет и обращение которых возможны только путем внесения (изменения) записей в информационную систему на основе распределенного реестра, а также в иные информационные </a:t>
            </a:r>
            <a:r>
              <a:rPr lang="ru-RU" sz="1400" kern="0" dirty="0" smtClean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системы</a:t>
            </a:r>
            <a:endParaRPr sz="14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algn="ctr" defTabSz="914400">
              <a:buClr>
                <a:srgbClr val="000000"/>
              </a:buClr>
              <a:buFont typeface="Arial"/>
              <a:buNone/>
            </a:pPr>
            <a:r>
              <a:rPr lang="ru-RU" sz="1600" kern="0" dirty="0" smtClean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endParaRPr sz="1600" kern="0"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algn="just" defTabSz="914400">
              <a:buClr>
                <a:srgbClr val="000000"/>
              </a:buClr>
              <a:buFont typeface="Arial"/>
              <a:buNone/>
            </a:pPr>
            <a:endParaRPr sz="1200" kern="0"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algn="just" defTabSz="914400">
              <a:buClr>
                <a:srgbClr val="000000"/>
              </a:buClr>
              <a:buFont typeface="Arial"/>
              <a:buNone/>
            </a:pPr>
            <a:endParaRPr sz="1200" kern="0"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06" y="1117463"/>
            <a:ext cx="3393644" cy="3739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7140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69567" y="2162464"/>
            <a:ext cx="5805538" cy="2107277"/>
          </a:xfrm>
        </p:spPr>
        <p:txBody>
          <a:bodyPr/>
          <a:lstStyle/>
          <a:p>
            <a:pPr algn="ctr"/>
            <a:r>
              <a:rPr lang="ru-RU" sz="2100" b="1" dirty="0">
                <a:solidFill>
                  <a:schemeClr val="tx1"/>
                </a:solidFill>
              </a:rPr>
              <a:t>	</a:t>
            </a:r>
            <a:br>
              <a:rPr lang="ru-RU" sz="2100" b="1" dirty="0">
                <a:solidFill>
                  <a:schemeClr val="tx1"/>
                </a:solidFill>
              </a:rPr>
            </a:br>
            <a:endParaRPr lang="ru-RU" sz="2100" b="1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64240" y="0"/>
            <a:ext cx="74398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solidFill>
                  <a:prstClr val="black"/>
                </a:solidFill>
                <a:ea typeface="+mj-ea"/>
                <a:cs typeface="+mj-cs"/>
              </a:rPr>
              <a:t>Раздел 3. Сведения об </a:t>
            </a:r>
            <a:r>
              <a:rPr lang="ru-RU" sz="3200" b="1" i="1" dirty="0" smtClean="0">
                <a:solidFill>
                  <a:prstClr val="black"/>
                </a:solidFill>
                <a:ea typeface="+mj-ea"/>
                <a:cs typeface="+mj-cs"/>
              </a:rPr>
              <a:t>имуществе</a:t>
            </a:r>
            <a:endParaRPr lang="ru-RU" sz="3200" dirty="0"/>
          </a:p>
        </p:txBody>
      </p:sp>
      <p:sp>
        <p:nvSpPr>
          <p:cNvPr id="5" name="Google Shape;164;p14"/>
          <p:cNvSpPr/>
          <p:nvPr/>
        </p:nvSpPr>
        <p:spPr>
          <a:xfrm>
            <a:off x="2150854" y="510400"/>
            <a:ext cx="5543908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None/>
            </a:pPr>
            <a:r>
              <a:rPr lang="ru-RU" sz="1600" b="1" i="1" dirty="0">
                <a:solidFill>
                  <a:prstClr val="black"/>
                </a:solidFill>
                <a:ea typeface="+mj-ea"/>
                <a:cs typeface="+mj-cs"/>
                <a:sym typeface="Arial"/>
              </a:rPr>
              <a:t>Подраздел 3.4. Утилитарные цифровые права </a:t>
            </a:r>
            <a:endParaRPr sz="1600" b="1" i="1" dirty="0">
              <a:solidFill>
                <a:prstClr val="black"/>
              </a:solidFill>
              <a:ea typeface="+mj-ea"/>
              <a:cs typeface="+mj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01881" y="1592901"/>
            <a:ext cx="2386760" cy="28035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9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3.4. Утилитарные цифровые права</a:t>
            </a:r>
            <a:endParaRPr lang="ru-RU" sz="9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4095563"/>
              </p:ext>
            </p:extLst>
          </p:nvPr>
        </p:nvGraphicFramePr>
        <p:xfrm>
          <a:off x="384324" y="1896318"/>
          <a:ext cx="8371486" cy="20806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2340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3552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0924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268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97649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05342">
                <a:tc>
                  <a:txBody>
                    <a:bodyPr/>
                    <a:lstStyle/>
                    <a:p>
                      <a:pPr marL="101600"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spc="0" dirty="0">
                          <a:effectLst/>
                        </a:rPr>
                        <a:t>№</a:t>
                      </a:r>
                      <a:endParaRPr lang="ru-RU" sz="1700" dirty="0">
                        <a:effectLst/>
                      </a:endParaRPr>
                    </a:p>
                    <a:p>
                      <a:pPr marL="101600"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spc="0" dirty="0">
                          <a:effectLst/>
                        </a:rPr>
                        <a:t>п/п</a:t>
                      </a:r>
                      <a:endParaRPr lang="ru-RU" sz="17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10"/>
                        </a:lnSpc>
                        <a:spcAft>
                          <a:spcPts val="0"/>
                        </a:spcAft>
                      </a:pPr>
                      <a:r>
                        <a:rPr lang="ru-RU" sz="1000" spc="0" dirty="0">
                          <a:effectLst/>
                        </a:rPr>
                        <a:t>Уникальное условное обозначение'</a:t>
                      </a:r>
                      <a:endParaRPr lang="ru-RU" sz="17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spc="0" dirty="0">
                          <a:effectLst/>
                        </a:rPr>
                        <a:t>Дата</a:t>
                      </a:r>
                      <a:endParaRPr lang="ru-RU" sz="1700" dirty="0">
                        <a:effectLst/>
                      </a:endParaRPr>
                    </a:p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spc="0" dirty="0">
                          <a:effectLst/>
                        </a:rPr>
                        <a:t>приобретения</a:t>
                      </a:r>
                      <a:endParaRPr lang="ru-RU" sz="17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spc="0" dirty="0">
                          <a:effectLst/>
                        </a:rPr>
                        <a:t>Объем</a:t>
                      </a:r>
                      <a:endParaRPr lang="ru-RU" sz="1700" dirty="0">
                        <a:effectLst/>
                      </a:endParaRPr>
                    </a:p>
                    <a:p>
                      <a:pPr marL="114300"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spc="0" dirty="0">
                          <a:effectLst/>
                        </a:rPr>
                        <a:t>инвестиций</a:t>
                      </a:r>
                      <a:endParaRPr lang="ru-RU" sz="1700" dirty="0">
                        <a:effectLst/>
                      </a:endParaRPr>
                    </a:p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spc="0" dirty="0">
                          <a:effectLst/>
                        </a:rPr>
                        <a:t>(</a:t>
                      </a:r>
                      <a:r>
                        <a:rPr lang="ru-RU" sz="1000" spc="0" dirty="0" smtClean="0">
                          <a:effectLst/>
                        </a:rPr>
                        <a:t>руб.)</a:t>
                      </a:r>
                      <a:endParaRPr lang="ru-RU" sz="17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10"/>
                        </a:lnSpc>
                        <a:spcAft>
                          <a:spcPts val="0"/>
                        </a:spcAft>
                      </a:pPr>
                      <a:r>
                        <a:rPr lang="ru-RU" sz="1000" spc="0" dirty="0">
                          <a:effectLst/>
                        </a:rPr>
                        <a:t>Сведения об операторе инвестиционной платформы</a:t>
                      </a:r>
                      <a:r>
                        <a:rPr lang="ru-RU" sz="1000" spc="0" baseline="30000" dirty="0">
                          <a:effectLst/>
                        </a:rPr>
                        <a:t>2</a:t>
                      </a:r>
                      <a:endParaRPr lang="ru-RU" sz="17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3156">
                <a:tc>
                  <a:txBody>
                    <a:bodyPr/>
                    <a:lstStyle/>
                    <a:p>
                      <a:pPr marL="127000" algn="l">
                        <a:lnSpc>
                          <a:spcPts val="700"/>
                        </a:lnSpc>
                        <a:spcAft>
                          <a:spcPts val="0"/>
                        </a:spcAft>
                      </a:pPr>
                      <a:r>
                        <a:rPr lang="ru-RU" sz="700" spc="0">
                          <a:effectLst/>
                        </a:rPr>
                        <a:t>1</a:t>
                      </a:r>
                      <a:endParaRPr lang="ru-RU" sz="17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spc="0" dirty="0">
                          <a:effectLst/>
                        </a:rPr>
                        <a:t>2</a:t>
                      </a:r>
                      <a:endParaRPr lang="ru-RU" sz="17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spc="0" dirty="0">
                          <a:effectLst/>
                        </a:rPr>
                        <a:t>3</a:t>
                      </a:r>
                      <a:endParaRPr lang="ru-RU" sz="17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Aft>
                          <a:spcPts val="0"/>
                        </a:spcAft>
                      </a:pPr>
                      <a:r>
                        <a:rPr lang="ru-RU" sz="700" spc="0" dirty="0">
                          <a:effectLst/>
                        </a:rPr>
                        <a:t>4</a:t>
                      </a:r>
                      <a:endParaRPr lang="ru-RU" sz="17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spc="0" dirty="0">
                          <a:effectLst/>
                        </a:rPr>
                        <a:t>5</a:t>
                      </a:r>
                      <a:endParaRPr lang="ru-RU" sz="17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82882">
                <a:tc>
                  <a:txBody>
                    <a:bodyPr/>
                    <a:lstStyle/>
                    <a:p>
                      <a:pPr marL="127000" algn="l">
                        <a:lnSpc>
                          <a:spcPts val="700"/>
                        </a:lnSpc>
                        <a:spcAft>
                          <a:spcPts val="0"/>
                        </a:spcAft>
                      </a:pPr>
                      <a:r>
                        <a:rPr lang="ru-RU" sz="700" spc="0" dirty="0">
                          <a:effectLst/>
                        </a:rPr>
                        <a:t>1</a:t>
                      </a:r>
                      <a:endParaRPr lang="ru-RU" sz="17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spc="0" dirty="0">
                          <a:effectLst/>
                        </a:rPr>
                        <a:t>Заём №3041814</a:t>
                      </a:r>
                      <a:endParaRPr lang="ru-RU" sz="17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39700"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spc="0" dirty="0" smtClean="0">
                          <a:effectLst/>
                        </a:rPr>
                        <a:t>25.08.2023</a:t>
                      </a:r>
                      <a:endParaRPr lang="ru-RU" sz="17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spc="0" dirty="0">
                          <a:effectLst/>
                        </a:rPr>
                        <a:t>100 000,00</a:t>
                      </a:r>
                      <a:endParaRPr lang="ru-RU" sz="17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030"/>
                        </a:lnSpc>
                        <a:spcAft>
                          <a:spcPts val="0"/>
                        </a:spcAft>
                      </a:pPr>
                      <a:r>
                        <a:rPr lang="ru-RU" sz="1000" spc="0" dirty="0">
                          <a:effectLst/>
                        </a:rPr>
                        <a:t>ООО «</a:t>
                      </a:r>
                      <a:r>
                        <a:rPr lang="ru-RU" sz="1000" spc="0" dirty="0" err="1">
                          <a:effectLst/>
                        </a:rPr>
                        <a:t>ПотокДиджитал</a:t>
                      </a:r>
                      <a:r>
                        <a:rPr lang="ru-RU" sz="1000" spc="0" dirty="0">
                          <a:effectLst/>
                        </a:rPr>
                        <a:t>». ИНН: 9701046627. </a:t>
                      </a:r>
                      <a:endParaRPr lang="ru-RU" sz="1000" spc="0" dirty="0" smtClean="0">
                        <a:effectLst/>
                      </a:endParaRPr>
                    </a:p>
                    <a:p>
                      <a:pPr algn="just">
                        <a:lnSpc>
                          <a:spcPts val="1030"/>
                        </a:lnSpc>
                        <a:spcAft>
                          <a:spcPts val="0"/>
                        </a:spcAft>
                      </a:pPr>
                      <a:r>
                        <a:rPr lang="ru-RU" sz="1000" spc="0" dirty="0" smtClean="0">
                          <a:effectLst/>
                        </a:rPr>
                        <a:t>ОГРН</a:t>
                      </a:r>
                      <a:r>
                        <a:rPr lang="ru-RU" sz="1000" spc="0" dirty="0">
                          <a:effectLst/>
                        </a:rPr>
                        <a:t>: 1167746721735</a:t>
                      </a:r>
                      <a:endParaRPr lang="ru-RU" sz="17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89272">
                <a:tc>
                  <a:txBody>
                    <a:bodyPr/>
                    <a:lstStyle/>
                    <a:p>
                      <a:pPr marL="127000"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spc="0">
                          <a:effectLst/>
                        </a:rPr>
                        <a:t>2</a:t>
                      </a:r>
                      <a:endParaRPr lang="ru-RU" sz="17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spc="0" dirty="0">
                          <a:effectLst/>
                        </a:rPr>
                        <a:t>Заём № 3044635</a:t>
                      </a:r>
                      <a:endParaRPr lang="ru-RU" sz="17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39700"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spc="0" dirty="0" smtClean="0">
                          <a:effectLst/>
                        </a:rPr>
                        <a:t>03.09.2023</a:t>
                      </a:r>
                      <a:endParaRPr lang="ru-RU" sz="17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spc="0" dirty="0">
                          <a:effectLst/>
                        </a:rPr>
                        <a:t>125 000,00</a:t>
                      </a:r>
                      <a:endParaRPr lang="ru-RU" sz="17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030"/>
                        </a:lnSpc>
                        <a:spcAft>
                          <a:spcPts val="0"/>
                        </a:spcAft>
                      </a:pPr>
                      <a:r>
                        <a:rPr lang="ru-RU" sz="1000" spc="0" dirty="0">
                          <a:effectLst/>
                        </a:rPr>
                        <a:t>ООО «Поток </a:t>
                      </a:r>
                      <a:r>
                        <a:rPr lang="ru-RU" sz="1000" spc="0" dirty="0" err="1">
                          <a:effectLst/>
                        </a:rPr>
                        <a:t>Диджитал</a:t>
                      </a:r>
                      <a:r>
                        <a:rPr lang="ru-RU" sz="1000" spc="0" dirty="0">
                          <a:effectLst/>
                        </a:rPr>
                        <a:t>» ИНН: 9701046627. </a:t>
                      </a:r>
                      <a:endParaRPr lang="ru-RU" sz="1000" spc="0" dirty="0" smtClean="0">
                        <a:effectLst/>
                      </a:endParaRPr>
                    </a:p>
                    <a:p>
                      <a:pPr algn="just">
                        <a:lnSpc>
                          <a:spcPts val="1030"/>
                        </a:lnSpc>
                        <a:spcAft>
                          <a:spcPts val="0"/>
                        </a:spcAft>
                      </a:pPr>
                      <a:r>
                        <a:rPr lang="ru-RU" sz="1000" spc="0" dirty="0" smtClean="0">
                          <a:effectLst/>
                        </a:rPr>
                        <a:t>ОГРН</a:t>
                      </a:r>
                      <a:r>
                        <a:rPr lang="ru-RU" sz="1000" spc="0" dirty="0">
                          <a:effectLst/>
                        </a:rPr>
                        <a:t>: 1167746721735</a:t>
                      </a:r>
                      <a:endParaRPr lang="ru-RU" sz="17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224287" y="885760"/>
            <a:ext cx="8505645" cy="7386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Регулируется Федеральным </a:t>
            </a: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закон от </a:t>
            </a:r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02.08.2019 </a:t>
            </a: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№ 259-ФЗ </a:t>
            </a:r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«О привлечении инвестиций с использованием инвестиционных платформ и о внесении изменений в отдельные  законодательные акты Российской Федерации»</a:t>
            </a:r>
            <a:endParaRPr lang="ru-RU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4891" y="4097212"/>
            <a:ext cx="9049109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Банк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оссии ведет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реестр операторов инвестиционных платформ,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размещенный на официальном сайте по ссылке: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https://cbr.ru/vfs/registers/infr/list </a:t>
            </a:r>
            <a:r>
              <a:rPr lang="ru-RU" sz="1200" b="1" dirty="0" err="1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invest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_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 </a:t>
            </a:r>
            <a:r>
              <a:rPr lang="ru-RU" sz="1200" b="1" dirty="0" err="1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platform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_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 op.xlsx</a:t>
            </a:r>
            <a:endParaRPr lang="ru-RU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1971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73083" y="1995055"/>
            <a:ext cx="5805538" cy="2107277"/>
          </a:xfrm>
        </p:spPr>
        <p:txBody>
          <a:bodyPr/>
          <a:lstStyle/>
          <a:p>
            <a:pPr algn="ctr"/>
            <a:r>
              <a:rPr lang="ru-RU" sz="2100" b="1" dirty="0">
                <a:solidFill>
                  <a:schemeClr val="tx1"/>
                </a:solidFill>
              </a:rPr>
              <a:t>	</a:t>
            </a:r>
            <a:br>
              <a:rPr lang="ru-RU" sz="2100" b="1" dirty="0">
                <a:solidFill>
                  <a:schemeClr val="tx1"/>
                </a:solidFill>
              </a:rPr>
            </a:br>
            <a:endParaRPr lang="ru-RU" sz="2100" b="1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7650" y="95248"/>
            <a:ext cx="7505700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ru-RU" sz="2700" b="1" i="1" dirty="0">
                <a:solidFill>
                  <a:prstClr val="black"/>
                </a:solidFill>
              </a:rPr>
              <a:t>Раздел 3. Сведения об имуществе</a:t>
            </a:r>
            <a:br>
              <a:rPr lang="ru-RU" sz="2700" b="1" i="1" dirty="0">
                <a:solidFill>
                  <a:prstClr val="black"/>
                </a:solidFill>
              </a:rPr>
            </a:br>
            <a:r>
              <a:rPr lang="ru-RU" sz="1600" b="1" i="1" dirty="0">
                <a:solidFill>
                  <a:prstClr val="black"/>
                </a:solidFill>
                <a:sym typeface="Arial"/>
              </a:rPr>
              <a:t>Подраздел </a:t>
            </a:r>
            <a:r>
              <a:rPr lang="ru-RU" sz="1600" b="1" i="1" dirty="0" smtClean="0">
                <a:solidFill>
                  <a:prstClr val="black"/>
                </a:solidFill>
                <a:sym typeface="Arial"/>
              </a:rPr>
              <a:t>3.4. «Утилитарные цифровые </a:t>
            </a:r>
            <a:r>
              <a:rPr lang="ru-RU" sz="1600" b="1" i="1" dirty="0">
                <a:solidFill>
                  <a:prstClr val="black"/>
                </a:solidFill>
                <a:sym typeface="Arial"/>
              </a:rPr>
              <a:t>права»</a:t>
            </a:r>
          </a:p>
        </p:txBody>
      </p:sp>
      <p:pic>
        <p:nvPicPr>
          <p:cNvPr id="5" name="Google Shape;187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7999" y="947293"/>
            <a:ext cx="3701700" cy="330236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183;p16"/>
          <p:cNvSpPr/>
          <p:nvPr/>
        </p:nvSpPr>
        <p:spPr>
          <a:xfrm>
            <a:off x="3794879" y="947293"/>
            <a:ext cx="5150713" cy="36932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i="0" u="none" strike="noStrike" cap="none" dirty="0" smtClean="0">
                <a:solidFill>
                  <a:srgbClr val="FF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Утилитарные </a:t>
            </a:r>
            <a:r>
              <a:rPr lang="ru-RU" sz="1600" b="1" i="0" u="none" strike="noStrike" cap="none" dirty="0">
                <a:solidFill>
                  <a:srgbClr val="FF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цифровые права </a:t>
            </a:r>
            <a:r>
              <a:rPr lang="ru-RU" sz="13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-  </a:t>
            </a:r>
            <a:r>
              <a:rPr lang="ru-RU" sz="130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это цифровые права, которые выражаются как:</a:t>
            </a:r>
            <a:endParaRPr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b="0" i="0" u="none" strike="noStrike" cap="none"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171450" marR="0" lvl="0" indent="-1714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Noto Sans Symbols"/>
              <a:buChar char="✔"/>
            </a:pPr>
            <a:r>
              <a:rPr lang="ru-RU" sz="14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право требовать передачи вещи (вещей) (поставка товаров);</a:t>
            </a:r>
            <a:endParaRPr sz="1400" b="0" i="0" u="none" strike="noStrike" cap="none"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171450" marR="0" lvl="0" indent="-101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Noto Sans Symbols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171450" marR="0" lvl="0" indent="-1714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Noto Sans Symbols"/>
              <a:buChar char="✔"/>
            </a:pPr>
            <a:r>
              <a:rPr lang="ru-RU" sz="14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право требовать передачи исключительных прав на результаты интеллектуальной деятельности и (или) прав использования результатов интеллектуальной деятельности (нематериальная продукция);</a:t>
            </a:r>
            <a:endParaRPr sz="1400" b="0" i="0" u="none" strike="noStrike" cap="none"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171450" marR="0" lvl="0" indent="-101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Noto Sans Symbols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171450" marR="0" lvl="0" indent="-1714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Noto Sans Symbols"/>
              <a:buChar char="✔"/>
            </a:pPr>
            <a:r>
              <a:rPr lang="ru-RU" sz="14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право требовать выполнения работ и (или) оказания услуг (оказание услуг).</a:t>
            </a:r>
            <a:endParaRPr sz="1400" b="0" i="0" u="none" strike="noStrike" cap="none"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171450" marR="0" lvl="0" indent="-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Noto Sans Symbols"/>
              <a:buNone/>
            </a:pPr>
            <a:endParaRPr sz="1300" b="0" i="0" u="none" strike="noStrike" cap="none"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300" b="1" i="1" u="none" strike="noStrike" cap="none" dirty="0" smtClean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Утилитарные </a:t>
            </a:r>
            <a:r>
              <a:rPr lang="ru-RU" sz="1300" b="1" i="1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цифровые права создаются и </a:t>
            </a:r>
            <a:r>
              <a:rPr lang="ru-RU" sz="1300" b="1" i="1" u="none" strike="noStrike" cap="none" dirty="0" smtClean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циркулируют </a:t>
            </a:r>
            <a:r>
              <a:rPr lang="ru-RU" sz="1300" b="1" i="1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исключительно на инвестиционных платформах, аккредитованных ЦБ </a:t>
            </a:r>
            <a:r>
              <a:rPr lang="ru-RU" sz="1300" b="1" i="1" u="none" strike="noStrike" cap="none" dirty="0" smtClean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РФ</a:t>
            </a:r>
            <a:endParaRPr sz="1300" b="1" i="1" u="none" strike="noStrike" cap="none" dirty="0">
              <a:solidFill>
                <a:schemeClr val="dk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40640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73083" y="1995055"/>
            <a:ext cx="5805538" cy="2107277"/>
          </a:xfrm>
        </p:spPr>
        <p:txBody>
          <a:bodyPr/>
          <a:lstStyle/>
          <a:p>
            <a:pPr algn="ctr"/>
            <a:r>
              <a:rPr lang="ru-RU" sz="2100" b="1" dirty="0">
                <a:solidFill>
                  <a:schemeClr val="tx1"/>
                </a:solidFill>
              </a:rPr>
              <a:t>	</a:t>
            </a:r>
            <a:br>
              <a:rPr lang="ru-RU" sz="2100" b="1" dirty="0">
                <a:solidFill>
                  <a:schemeClr val="tx1"/>
                </a:solidFill>
              </a:rPr>
            </a:br>
            <a:endParaRPr lang="ru-RU" sz="2100" b="1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60400" y="0"/>
            <a:ext cx="79746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solidFill>
                  <a:prstClr val="black"/>
                </a:solidFill>
                <a:ea typeface="+mj-ea"/>
                <a:cs typeface="+mj-cs"/>
              </a:rPr>
              <a:t>Раздел 3. Сведения об </a:t>
            </a:r>
            <a:r>
              <a:rPr lang="ru-RU" sz="3200" b="1" i="1" dirty="0" smtClean="0">
                <a:solidFill>
                  <a:prstClr val="black"/>
                </a:solidFill>
                <a:ea typeface="+mj-ea"/>
                <a:cs typeface="+mj-cs"/>
              </a:rPr>
              <a:t>имуществе</a:t>
            </a:r>
            <a:endParaRPr lang="ru-RU" sz="3200" dirty="0"/>
          </a:p>
        </p:txBody>
      </p:sp>
      <p:sp>
        <p:nvSpPr>
          <p:cNvPr id="6" name="Google Shape;164;p14"/>
          <p:cNvSpPr/>
          <p:nvPr/>
        </p:nvSpPr>
        <p:spPr>
          <a:xfrm>
            <a:off x="1943820" y="510400"/>
            <a:ext cx="6165010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i="1" u="none" strike="noStrike" cap="none" dirty="0" smtClean="0">
                <a:solidFill>
                  <a:schemeClr val="dk1"/>
                </a:solidFill>
                <a:latin typeface="Liberation Serif" panose="02020603050405020304" pitchFamily="18" charset="0"/>
                <a:ea typeface="Arial"/>
                <a:cs typeface="Arial"/>
                <a:sym typeface="Arial"/>
              </a:rPr>
              <a:t>Подраздел 3.5. Цифровая валюта</a:t>
            </a:r>
            <a:endParaRPr sz="1600" i="1" dirty="0">
              <a:latin typeface="Liberation Serif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99098" y="1903508"/>
            <a:ext cx="2145820" cy="2803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9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3.5. Цифровая валюта</a:t>
            </a:r>
            <a:endParaRPr lang="ru-RU" sz="9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4979841"/>
              </p:ext>
            </p:extLst>
          </p:nvPr>
        </p:nvGraphicFramePr>
        <p:xfrm>
          <a:off x="448575" y="2225614"/>
          <a:ext cx="8186467" cy="202628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833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9816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28212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6784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81488">
                <a:tc>
                  <a:txBody>
                    <a:bodyPr/>
                    <a:lstStyle/>
                    <a:p>
                      <a:pPr marL="127000" algn="l">
                        <a:lnSpc>
                          <a:spcPts val="1200"/>
                        </a:lnSpc>
                        <a:spcAft>
                          <a:spcPts val="300"/>
                        </a:spcAft>
                      </a:pPr>
                      <a:r>
                        <a:rPr lang="ru-RU" sz="1200" spc="0" dirty="0">
                          <a:effectLst/>
                        </a:rPr>
                        <a:t>№</a:t>
                      </a:r>
                      <a:endParaRPr lang="ru-RU" sz="1700" dirty="0">
                        <a:effectLst/>
                      </a:endParaRPr>
                    </a:p>
                    <a:p>
                      <a:pPr marL="127000" algn="l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200" spc="0" dirty="0">
                          <a:effectLst/>
                        </a:rPr>
                        <a:t>п/п</a:t>
                      </a:r>
                      <a:endParaRPr lang="ru-RU" sz="17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r>
                        <a:rPr lang="ru-RU" sz="1200" spc="0" dirty="0">
                          <a:effectLst/>
                        </a:rPr>
                        <a:t>Наименование цифровой валюты</a:t>
                      </a:r>
                      <a:endParaRPr lang="ru-RU" sz="17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651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spc="0" dirty="0">
                          <a:effectLst/>
                        </a:rPr>
                        <a:t>Дата приобретения</a:t>
                      </a:r>
                      <a:endParaRPr lang="ru-RU" sz="17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905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spc="0" dirty="0">
                          <a:effectLst/>
                        </a:rPr>
                        <a:t>Общее количество</a:t>
                      </a:r>
                      <a:endParaRPr lang="ru-RU" sz="17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9003">
                <a:tc>
                  <a:txBody>
                    <a:bodyPr/>
                    <a:lstStyle/>
                    <a:p>
                      <a:pPr marL="165100"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spc="0" dirty="0">
                          <a:effectLst/>
                        </a:rPr>
                        <a:t>1</a:t>
                      </a:r>
                      <a:endParaRPr lang="ru-RU" sz="17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spc="0" dirty="0">
                          <a:effectLst/>
                        </a:rPr>
                        <a:t>2</a:t>
                      </a:r>
                      <a:endParaRPr lang="ru-RU" sz="17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spc="0" dirty="0">
                          <a:effectLst/>
                        </a:rPr>
                        <a:t>3</a:t>
                      </a:r>
                      <a:endParaRPr lang="ru-RU" sz="17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spc="0">
                          <a:effectLst/>
                        </a:rPr>
                        <a:t>4</a:t>
                      </a:r>
                      <a:endParaRPr lang="ru-RU" sz="17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24386">
                <a:tc>
                  <a:txBody>
                    <a:bodyPr/>
                    <a:lstStyle/>
                    <a:p>
                      <a:pPr marL="165100"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spc="0">
                          <a:effectLst/>
                        </a:rPr>
                        <a:t>1</a:t>
                      </a:r>
                      <a:endParaRPr lang="ru-RU" sz="17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spc="0" dirty="0">
                          <a:effectLst/>
                        </a:rPr>
                        <a:t>Bitcoin</a:t>
                      </a:r>
                      <a:endParaRPr lang="ru-RU" sz="17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spc="0" dirty="0">
                          <a:effectLst/>
                        </a:rPr>
                        <a:t>13.06 202С</a:t>
                      </a:r>
                      <a:endParaRPr lang="ru-RU" sz="17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spc="0" dirty="0">
                          <a:effectLst/>
                        </a:rPr>
                        <a:t>0,01156018</a:t>
                      </a:r>
                      <a:endParaRPr lang="ru-RU" sz="17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11412">
                <a:tc>
                  <a:txBody>
                    <a:bodyPr/>
                    <a:lstStyle/>
                    <a:p>
                      <a:pPr marL="165100"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spc="0">
                          <a:effectLst/>
                        </a:rPr>
                        <a:t>2</a:t>
                      </a:r>
                      <a:endParaRPr lang="ru-RU" sz="17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spc="0">
                          <a:effectLst/>
                        </a:rPr>
                        <a:t>Etheneum</a:t>
                      </a:r>
                      <a:endParaRPr lang="ru-RU" sz="17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spc="0" dirty="0">
                          <a:effectLst/>
                        </a:rPr>
                        <a:t>30.03 202С</a:t>
                      </a:r>
                      <a:endParaRPr lang="ru-RU" sz="17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spc="0" dirty="0">
                          <a:effectLst/>
                        </a:rPr>
                        <a:t>152</a:t>
                      </a:r>
                      <a:endParaRPr lang="ru-RU" sz="17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517586" y="938195"/>
            <a:ext cx="84970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Регулируется Федеральным </a:t>
            </a:r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закон от 31.07.2020 № 259-ФЗ </a:t>
            </a:r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«О цифровых финансовых активах, цифровой валюте и о внесении изменений в отдельные законодательные акты Российской Федерации»</a:t>
            </a:r>
            <a:endParaRPr lang="ru-RU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9510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73083" y="1995055"/>
            <a:ext cx="5805538" cy="2107277"/>
          </a:xfrm>
        </p:spPr>
        <p:txBody>
          <a:bodyPr/>
          <a:lstStyle/>
          <a:p>
            <a:pPr algn="ctr"/>
            <a:r>
              <a:rPr lang="ru-RU" sz="2100" b="1" dirty="0">
                <a:solidFill>
                  <a:schemeClr val="tx1"/>
                </a:solidFill>
              </a:rPr>
              <a:t>	</a:t>
            </a:r>
            <a:br>
              <a:rPr lang="ru-RU" sz="2100" b="1" dirty="0">
                <a:solidFill>
                  <a:schemeClr val="tx1"/>
                </a:solidFill>
              </a:rPr>
            </a:br>
            <a:endParaRPr lang="ru-RU" sz="2100" b="1" dirty="0">
              <a:solidFill>
                <a:schemeClr val="tx1"/>
              </a:solidFill>
            </a:endParaRPr>
          </a:p>
        </p:txBody>
      </p:sp>
      <p:pic>
        <p:nvPicPr>
          <p:cNvPr id="4" name="Google Shape;198;p17"/>
          <p:cNvPicPr preferRelativeResize="0"/>
          <p:nvPr/>
        </p:nvPicPr>
        <p:blipFill rotWithShape="1">
          <a:blip r:embed="rId2">
            <a:alphaModFix/>
          </a:blip>
          <a:srcRect l="17477" t="19100" r="35863" b="4218"/>
          <a:stretch/>
        </p:blipFill>
        <p:spPr>
          <a:xfrm>
            <a:off x="0" y="2086850"/>
            <a:ext cx="3911600" cy="30566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115967" y="-102092"/>
            <a:ext cx="68453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ru-RU" sz="3200" b="1" i="1" dirty="0">
                <a:solidFill>
                  <a:prstClr val="black"/>
                </a:solidFill>
              </a:rPr>
              <a:t>Раздел 3. Сведения об имуществе</a:t>
            </a:r>
            <a:br>
              <a:rPr lang="ru-RU" sz="3200" b="1" i="1" dirty="0">
                <a:solidFill>
                  <a:prstClr val="black"/>
                </a:solidFill>
              </a:rPr>
            </a:br>
            <a:r>
              <a:rPr lang="ru-RU" sz="1600" b="1" i="1" dirty="0">
                <a:solidFill>
                  <a:prstClr val="black"/>
                </a:solidFill>
                <a:sym typeface="Arial"/>
              </a:rPr>
              <a:t>Подраздел </a:t>
            </a:r>
            <a:r>
              <a:rPr lang="ru-RU" sz="1600" b="1" i="1" dirty="0" smtClean="0">
                <a:solidFill>
                  <a:prstClr val="black"/>
                </a:solidFill>
                <a:sym typeface="Arial"/>
              </a:rPr>
              <a:t>3.5. «Цифровая валюта»</a:t>
            </a:r>
            <a:endParaRPr lang="ru-RU" sz="1600" b="1" i="1" dirty="0">
              <a:solidFill>
                <a:prstClr val="black"/>
              </a:solidFill>
              <a:sym typeface="Arial"/>
            </a:endParaRPr>
          </a:p>
        </p:txBody>
      </p:sp>
      <p:pic>
        <p:nvPicPr>
          <p:cNvPr id="5122" name="Picture 2" descr="https://myslide.ru/documents_7/9c72378f1ca8162511d2dd6138c968ac/img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28905"/>
            <a:ext cx="3840480" cy="1339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933524" y="801817"/>
            <a:ext cx="5081079" cy="42712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</a:pPr>
            <a:r>
              <a:rPr lang="ru-RU" sz="12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Цифровая валюта </a:t>
            </a:r>
            <a:r>
              <a:rPr lang="ru-RU" sz="1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– это официально утвержденное законодательством Российской Федерации обозначение </a:t>
            </a:r>
            <a:r>
              <a:rPr lang="ru-RU" sz="1200" b="1" i="1" dirty="0" err="1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криптовалюты</a:t>
            </a:r>
            <a:r>
              <a:rPr lang="ru-RU" sz="1200" b="1" i="1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lang="ru-RU" sz="1200" b="1" i="1" dirty="0">
              <a:solidFill>
                <a:srgbClr val="FF0000"/>
              </a:solidFill>
            </a:endParaRPr>
          </a:p>
          <a:p>
            <a:pPr lvl="0">
              <a:lnSpc>
                <a:spcPct val="107000"/>
              </a:lnSpc>
              <a:spcBef>
                <a:spcPts val="800"/>
              </a:spcBef>
            </a:pPr>
            <a:r>
              <a:rPr lang="ru-RU" sz="12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✔ </a:t>
            </a:r>
            <a:r>
              <a:rPr lang="ru-RU" sz="1200" b="1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Bitcoin</a:t>
            </a:r>
            <a:r>
              <a:rPr lang="ru-RU" sz="1200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ru-RU" sz="1200" b="1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Биткоин</a:t>
            </a:r>
            <a:r>
              <a:rPr lang="ru-RU" sz="1200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lang="ru-RU" sz="12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lnSpc>
                <a:spcPct val="107000"/>
              </a:lnSpc>
              <a:spcBef>
                <a:spcPts val="800"/>
              </a:spcBef>
            </a:pPr>
            <a:r>
              <a:rPr lang="ru-RU" sz="12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✔ </a:t>
            </a:r>
            <a:r>
              <a:rPr lang="ru-RU" sz="1200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r>
              <a:rPr lang="en-US" sz="1200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lang="ru-RU" sz="1200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ru-RU" sz="1200" b="1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Эфириум</a:t>
            </a:r>
            <a:r>
              <a:rPr lang="ru-RU" sz="1200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lang="ru-RU" sz="1200" dirty="0"/>
          </a:p>
          <a:p>
            <a:pPr lvl="0">
              <a:lnSpc>
                <a:spcPct val="107000"/>
              </a:lnSpc>
              <a:spcBef>
                <a:spcPts val="800"/>
              </a:spcBef>
            </a:pPr>
            <a:r>
              <a:rPr lang="ru-RU" sz="12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✔ </a:t>
            </a:r>
            <a:r>
              <a:rPr lang="en-US" sz="1200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USDT (</a:t>
            </a:r>
            <a:r>
              <a:rPr lang="ru-RU" sz="1200" b="1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Тезер</a:t>
            </a:r>
            <a:r>
              <a:rPr lang="ru-RU" sz="1200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 и т.д.</a:t>
            </a:r>
            <a:endParaRPr lang="ru-RU" sz="1200" dirty="0">
              <a:sym typeface="Arial"/>
            </a:endParaRPr>
          </a:p>
          <a:p>
            <a:pPr lvl="0">
              <a:lnSpc>
                <a:spcPct val="107000"/>
              </a:lnSpc>
              <a:spcBef>
                <a:spcPts val="800"/>
              </a:spcBef>
            </a:pPr>
            <a:endParaRPr lang="ru-RU" sz="1200" u="sng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lvl="0" indent="-171450" algn="just">
              <a:buFont typeface="Wingdings" panose="05000000000000000000" pitchFamily="2" charset="2"/>
              <a:buChar char="§"/>
            </a:pPr>
            <a:r>
              <a:rPr lang="ru-RU" sz="1100" b="1" dirty="0" smtClean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цифровая </a:t>
            </a:r>
            <a:r>
              <a:rPr lang="ru-RU" sz="1100" b="1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валюта - это совокупность электронных данных (цифрового кода или обозначения) в </a:t>
            </a:r>
            <a:r>
              <a:rPr lang="ru-RU" sz="1100" b="1" dirty="0" smtClean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системе</a:t>
            </a:r>
          </a:p>
          <a:p>
            <a:pPr lvl="0" algn="just"/>
            <a:endParaRPr lang="ru-RU" sz="1100" b="1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lvl="0" indent="-171450" algn="just">
              <a:buFont typeface="Wingdings" panose="05000000000000000000" pitchFamily="2" charset="2"/>
              <a:buChar char="§"/>
            </a:pPr>
            <a:r>
              <a:rPr lang="ru-RU" sz="1100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могут быть приняты в качестве средства </a:t>
            </a:r>
            <a:r>
              <a:rPr lang="ru-RU" sz="11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платежа, который не </a:t>
            </a:r>
            <a:r>
              <a:rPr lang="ru-RU" sz="1100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являются </a:t>
            </a:r>
            <a:r>
              <a:rPr lang="ru-RU" sz="11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денежной </a:t>
            </a:r>
            <a:r>
              <a:rPr lang="ru-RU" sz="1100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единицей РФ, иностранного государства и (или) международной денежной и (или) расчетной единицей или инвестиций</a:t>
            </a:r>
          </a:p>
          <a:p>
            <a:pPr algn="just">
              <a:buClr>
                <a:srgbClr val="000000"/>
              </a:buClr>
              <a:buSzPts val="1000"/>
            </a:pPr>
            <a:endParaRPr lang="en-US" sz="1100" dirty="0">
              <a:sym typeface="Arial"/>
            </a:endParaRPr>
          </a:p>
          <a:p>
            <a:pPr marL="171450" indent="-171450" algn="just">
              <a:buClr>
                <a:srgbClr val="000000"/>
              </a:buClr>
              <a:buSzPts val="1000"/>
              <a:buFont typeface="Wingdings" panose="05000000000000000000" pitchFamily="2" charset="2"/>
              <a:buChar char="§"/>
            </a:pPr>
            <a:r>
              <a:rPr lang="ru-RU" sz="1100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 </a:t>
            </a:r>
            <a:r>
              <a:rPr lang="ru-RU" sz="11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отношении цифровой валюты по общему правилу нет лица, обязанного перед каждым обладателем таких электронных данных</a:t>
            </a:r>
            <a:endParaRPr lang="ru-RU" sz="1100" b="1" dirty="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marL="171450" lvl="0" indent="-107950" algn="just">
              <a:buClr>
                <a:srgbClr val="000000"/>
              </a:buClr>
              <a:buSzPts val="1000"/>
            </a:pPr>
            <a:endParaRPr lang="ru-RU" sz="12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algn="just"/>
            <a:r>
              <a:rPr lang="ru-RU" sz="11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Не относят к цифровой валюте бонусные баллы, бонусы на накопительных дисконтных картах, </a:t>
            </a:r>
            <a:r>
              <a:rPr lang="ru-RU" sz="1100" b="1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кэшбэк</a:t>
            </a:r>
            <a:r>
              <a:rPr lang="ru-RU" sz="11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100" b="1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сервисы</a:t>
            </a:r>
            <a:endParaRPr lang="ru-RU" sz="1100" b="1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74409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90500" y="0"/>
            <a:ext cx="88844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Раздел 4. Сведения о счетах в банках и иных кредитных организациях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Google Shape;205;p18"/>
          <p:cNvSpPr/>
          <p:nvPr/>
        </p:nvSpPr>
        <p:spPr>
          <a:xfrm>
            <a:off x="5869172" y="1052623"/>
            <a:ext cx="3232597" cy="400105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/>
            <a:r>
              <a:rPr lang="ru-RU" sz="1200" b="0" i="0" u="none" strike="noStrike" cap="none" dirty="0" smtClean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Указывать </a:t>
            </a:r>
            <a:r>
              <a:rPr lang="ru-RU" sz="12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сведения обо всех счетах, открытых в банках и иных кредитных </a:t>
            </a:r>
            <a:r>
              <a:rPr lang="ru-RU" sz="1200" dirty="0" smtClean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организациях по </a:t>
            </a:r>
            <a:r>
              <a:rPr lang="ru-RU" sz="12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состоянию    </a:t>
            </a:r>
            <a:r>
              <a:rPr lang="ru-RU" sz="1200" b="1" dirty="0">
                <a:solidFill>
                  <a:srgbClr val="FF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на отчетную дату – 31.12.202</a:t>
            </a:r>
            <a:r>
              <a:rPr lang="en-US" sz="1200" b="1" dirty="0" smtClean="0">
                <a:solidFill>
                  <a:srgbClr val="FF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3</a:t>
            </a:r>
            <a:r>
              <a:rPr lang="ru-RU" sz="1200" b="1" dirty="0" smtClean="0">
                <a:solidFill>
                  <a:srgbClr val="FF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г.  </a:t>
            </a:r>
            <a:r>
              <a:rPr lang="ru-RU" sz="1200" b="0" i="0" u="none" strike="noStrike" cap="none" dirty="0" smtClean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по форме </a:t>
            </a:r>
            <a:r>
              <a:rPr lang="ru-RU" sz="1200" b="1" i="1" u="none" strike="noStrike" cap="none" dirty="0" smtClean="0">
                <a:solidFill>
                  <a:srgbClr val="FF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N 5798-У, </a:t>
            </a:r>
            <a:r>
              <a:rPr lang="ru-RU" sz="1200" u="none" strike="noStrike" cap="none" dirty="0" smtClean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для счета </a:t>
            </a:r>
            <a:r>
              <a:rPr lang="ru-RU" sz="1200" u="sng" strike="noStrike" cap="none" dirty="0" smtClean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цифрового рубля </a:t>
            </a:r>
            <a:r>
              <a:rPr lang="ru-RU" sz="1200" u="none" strike="noStrike" cap="none" dirty="0" smtClean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информацию получать у Банка России</a:t>
            </a:r>
            <a:endParaRPr lang="ru-RU" sz="1200" dirty="0">
              <a:solidFill>
                <a:schemeClr val="dk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lvl="0" algn="just"/>
            <a:endParaRPr lang="ru-RU" sz="1400" b="1" dirty="0" smtClean="0">
              <a:solidFill>
                <a:schemeClr val="dk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lvl="0" algn="just"/>
            <a:r>
              <a:rPr lang="ru-RU" sz="1200" b="1" i="1" dirty="0" smtClean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Указываются:</a:t>
            </a:r>
            <a:endParaRPr sz="1200" b="1" i="1" u="none" strike="noStrike" cap="none" dirty="0">
              <a:solidFill>
                <a:schemeClr val="dk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</a:pPr>
            <a:r>
              <a:rPr lang="en-US" sz="1200" dirty="0" smtClean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1) c</a:t>
            </a:r>
            <a:r>
              <a:rPr lang="ru-RU" sz="1200" b="0" i="0" u="none" strike="noStrike" cap="none" dirty="0" smtClean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чета </a:t>
            </a:r>
            <a:r>
              <a:rPr lang="ru-RU" sz="12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с нулевым остатком по состоянию на </a:t>
            </a:r>
            <a:r>
              <a:rPr lang="ru-RU" sz="1200" b="0" i="0" u="none" strike="noStrike" cap="none" dirty="0" smtClean="0">
                <a:solidFill>
                  <a:srgbClr val="FF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31.12.202</a:t>
            </a:r>
            <a:r>
              <a:rPr lang="en-US" sz="1200" b="0" i="0" u="none" strike="noStrike" cap="none" dirty="0" smtClean="0">
                <a:solidFill>
                  <a:srgbClr val="FF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3</a:t>
            </a:r>
            <a:r>
              <a:rPr lang="ru-RU" sz="1200" b="0" i="0" u="none" strike="noStrike" cap="none" dirty="0" smtClean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ru-RU" sz="1200" b="0" i="0" u="none" strike="noStrike" cap="none" dirty="0" smtClean="0">
                <a:solidFill>
                  <a:srgbClr val="FF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г.</a:t>
            </a:r>
            <a:endParaRPr sz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</a:pPr>
            <a:r>
              <a:rPr lang="en-US" sz="1200" b="0" i="0" u="none" strike="noStrike" cap="none" dirty="0" smtClean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2) </a:t>
            </a:r>
            <a:r>
              <a:rPr lang="en-US" sz="12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</a:t>
            </a:r>
            <a:r>
              <a:rPr lang="ru-RU" sz="1200" b="0" i="0" u="none" strike="noStrike" cap="none" dirty="0" smtClean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чета</a:t>
            </a:r>
            <a:r>
              <a:rPr lang="ru-RU" sz="12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, совершение операций по которым осуществляется с использование расчетных (дебетовых, кредитных, социальных) платежных карт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</a:pPr>
            <a:r>
              <a:rPr lang="en-US" sz="1200" b="0" i="0" u="none" strike="noStrike" cap="none" dirty="0" smtClean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3) </a:t>
            </a:r>
            <a:r>
              <a:rPr lang="en-US" sz="12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</a:t>
            </a:r>
            <a:r>
              <a:rPr lang="ru-RU" sz="1200" b="0" i="0" u="none" strike="noStrike" cap="none" dirty="0" smtClean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чета </a:t>
            </a:r>
            <a:r>
              <a:rPr lang="ru-RU" sz="12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(вклады) за пределами РФ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</a:pPr>
            <a:r>
              <a:rPr lang="en-US" sz="1200" dirty="0" smtClean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4) c</a:t>
            </a:r>
            <a:r>
              <a:rPr lang="ru-RU" sz="1200" b="0" i="0" u="none" strike="noStrike" cap="none" dirty="0" smtClean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чета</a:t>
            </a:r>
            <a:r>
              <a:rPr lang="ru-RU" sz="12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, открытые для погашения кредита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</a:pPr>
            <a:r>
              <a:rPr lang="en-US" sz="1200" dirty="0" smtClean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5) </a:t>
            </a:r>
            <a:r>
              <a:rPr lang="ru-RU" sz="1200" dirty="0" smtClean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в</a:t>
            </a:r>
            <a:r>
              <a:rPr lang="ru-RU" sz="1200" b="0" i="0" u="none" strike="noStrike" cap="none" dirty="0" smtClean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клады </a:t>
            </a:r>
            <a:r>
              <a:rPr lang="ru-RU" sz="12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(счета) в драгоценных металлах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</a:pPr>
            <a:r>
              <a:rPr lang="ru-RU" sz="1200" dirty="0" smtClean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6) с</a:t>
            </a:r>
            <a:r>
              <a:rPr lang="ru-RU" sz="1200" b="0" i="0" u="none" strike="noStrike" cap="none" dirty="0" smtClean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чета ИП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</a:pPr>
            <a:r>
              <a:rPr lang="ru-RU" sz="1200" dirty="0" smtClean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7) н</a:t>
            </a:r>
            <a:r>
              <a:rPr lang="ru-RU" sz="1200" b="0" i="0" u="none" strike="noStrike" cap="none" dirty="0" smtClean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оминальный </a:t>
            </a:r>
            <a:r>
              <a:rPr lang="ru-RU" sz="12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счет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</a:pPr>
            <a:r>
              <a:rPr lang="ru-RU" sz="1200" dirty="0" smtClean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8) с</a:t>
            </a:r>
            <a:r>
              <a:rPr lang="ru-RU" sz="1200" b="0" i="0" u="none" strike="noStrike" cap="none" dirty="0" smtClean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чет </a:t>
            </a:r>
            <a:r>
              <a:rPr lang="ru-RU" sz="1200" b="0" i="0" u="none" strike="noStrike" cap="none" dirty="0" err="1" smtClean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эскроу</a:t>
            </a:r>
            <a:endParaRPr lang="ru-RU" sz="1200" b="0" i="0" u="none" strike="noStrike" cap="none" dirty="0" smtClean="0">
              <a:solidFill>
                <a:schemeClr val="dk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</a:pPr>
            <a:r>
              <a:rPr lang="ru-RU" sz="1200" dirty="0" smtClean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9) счет цифрового рубля</a:t>
            </a:r>
            <a:endParaRPr sz="1200" b="0" i="0" u="none" strike="noStrike" cap="none" dirty="0">
              <a:solidFill>
                <a:schemeClr val="dk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" y="830996"/>
            <a:ext cx="5778665" cy="4247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785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2413" y="417364"/>
            <a:ext cx="2110593" cy="414931"/>
          </a:xfrm>
        </p:spPr>
        <p:txBody>
          <a:bodyPr>
            <a:noAutofit/>
          </a:bodyPr>
          <a:lstStyle/>
          <a:p>
            <a:pPr algn="l"/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ВАЖНО!</a:t>
            </a:r>
            <a:endParaRPr lang="ru-RU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7278" y="42372"/>
            <a:ext cx="888448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Раздел 4. Сведения о счетах в банках и иных кредитных </a:t>
            </a:r>
            <a:r>
              <a:rPr lang="ru-RU" b="1" i="1" dirty="0" smtClean="0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организациях</a:t>
            </a:r>
          </a:p>
          <a:p>
            <a:pPr algn="ctr"/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0771" y="2019002"/>
            <a:ext cx="879750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450215">
              <a:spcAft>
                <a:spcPts val="0"/>
              </a:spcAft>
            </a:pPr>
            <a:endParaRPr lang="ru-RU" sz="2100" b="1" dirty="0">
              <a:latin typeface="+mj-lt"/>
              <a:ea typeface="+mj-ea"/>
              <a:cs typeface="+mj-cs"/>
            </a:endParaRPr>
          </a:p>
        </p:txBody>
      </p:sp>
      <p:sp>
        <p:nvSpPr>
          <p:cNvPr id="13" name="Google Shape;205;p18"/>
          <p:cNvSpPr/>
          <p:nvPr/>
        </p:nvSpPr>
        <p:spPr>
          <a:xfrm>
            <a:off x="120771" y="837955"/>
            <a:ext cx="8885006" cy="433960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1450" indent="-171450" algn="just">
              <a:buClr>
                <a:srgbClr val="000000"/>
              </a:buClr>
              <a:buSzPts val="1300"/>
              <a:buFont typeface="Wingdings" panose="05000000000000000000" pitchFamily="2" charset="2"/>
              <a:buChar char="Ø"/>
            </a:pPr>
            <a:r>
              <a:rPr lang="ru-RU" sz="1200" dirty="0" smtClean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Информация о счетах, </a:t>
            </a:r>
            <a:r>
              <a:rPr lang="ru-RU" sz="1200" b="1" dirty="0" smtClean="0">
                <a:solidFill>
                  <a:srgbClr val="FF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закрытых по состоянию на 31.12.2023 г., </a:t>
            </a:r>
            <a:r>
              <a:rPr lang="ru-RU" sz="1200" dirty="0" smtClean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не подлежат отражению</a:t>
            </a:r>
          </a:p>
          <a:p>
            <a:pPr marL="171450" indent="-171450" algn="just">
              <a:buClr>
                <a:srgbClr val="000000"/>
              </a:buClr>
              <a:buSzPts val="1300"/>
              <a:buFont typeface="Wingdings" panose="05000000000000000000" pitchFamily="2" charset="2"/>
              <a:buChar char="Ø"/>
            </a:pPr>
            <a:endParaRPr lang="ru-RU" sz="1200" dirty="0">
              <a:solidFill>
                <a:schemeClr val="dk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</a:endParaRPr>
          </a:p>
          <a:p>
            <a:pPr marL="171450" indent="-171450" algn="just">
              <a:buClr>
                <a:srgbClr val="000000"/>
              </a:buClr>
              <a:buSzPts val="1300"/>
              <a:buFont typeface="Wingdings" panose="05000000000000000000" pitchFamily="2" charset="2"/>
              <a:buChar char="Ø"/>
            </a:pPr>
            <a:r>
              <a:rPr lang="ru-RU" sz="1200" dirty="0" smtClean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Подлежат отражению именно счета, а не карты, например  при открытии «Пушкинской карты»</a:t>
            </a:r>
          </a:p>
          <a:p>
            <a:pPr marL="171450" indent="-171450" algn="just">
              <a:buClr>
                <a:srgbClr val="000000"/>
              </a:buClr>
              <a:buSzPts val="1300"/>
              <a:buFont typeface="Wingdings" panose="05000000000000000000" pitchFamily="2" charset="2"/>
              <a:buChar char="Ø"/>
            </a:pPr>
            <a:endParaRPr lang="ru-RU" sz="1200" dirty="0">
              <a:solidFill>
                <a:schemeClr val="dk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</a:endParaRPr>
          </a:p>
          <a:p>
            <a:pPr marL="171450" indent="-171450" algn="just">
              <a:buClr>
                <a:srgbClr val="000000"/>
              </a:buClr>
              <a:buSzPts val="1300"/>
              <a:buFont typeface="Wingdings" panose="05000000000000000000" pitchFamily="2" charset="2"/>
              <a:buChar char="Ø"/>
            </a:pPr>
            <a:r>
              <a:rPr lang="ru-RU" sz="1200" dirty="0" smtClean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Не отражаются платежные средства </a:t>
            </a:r>
            <a:r>
              <a:rPr lang="ru-RU" sz="1200" b="1" dirty="0" smtClean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сетевой торговли: </a:t>
            </a:r>
            <a:r>
              <a:rPr lang="ru-RU" sz="1200" dirty="0" smtClean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имеется отметка в личном кабинете налогоплательщика «Электронная средство платежа», в </a:t>
            </a:r>
            <a:r>
              <a:rPr lang="ru-RU" sz="1200" dirty="0" err="1" smtClean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т.ч</a:t>
            </a:r>
            <a:r>
              <a:rPr lang="ru-RU" sz="1200" dirty="0" smtClean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. «электронные кошельки» </a:t>
            </a:r>
          </a:p>
          <a:p>
            <a:pPr algn="just">
              <a:buClr>
                <a:srgbClr val="000000"/>
              </a:buClr>
              <a:buSzPts val="1300"/>
            </a:pPr>
            <a:endParaRPr lang="ru-RU" sz="1200" dirty="0">
              <a:solidFill>
                <a:schemeClr val="dk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</a:endParaRPr>
          </a:p>
          <a:p>
            <a:pPr marL="171450" indent="-171450" algn="just">
              <a:buClr>
                <a:srgbClr val="000000"/>
              </a:buClr>
              <a:buSzPts val="1300"/>
              <a:buFont typeface="Wingdings" panose="05000000000000000000" pitchFamily="2" charset="2"/>
              <a:buChar char="Ø"/>
            </a:pPr>
            <a:r>
              <a:rPr lang="ru-RU" sz="1200" dirty="0" smtClean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Для </a:t>
            </a:r>
            <a:r>
              <a:rPr lang="ru-RU" sz="12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счетов в иностранной валюте остаток указывается в рублях по курсу Банка России на отчетную </a:t>
            </a:r>
            <a:r>
              <a:rPr lang="ru-RU" sz="1200" dirty="0" smtClean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дату</a:t>
            </a:r>
          </a:p>
          <a:p>
            <a:pPr algn="just">
              <a:buClr>
                <a:srgbClr val="000000"/>
              </a:buClr>
              <a:buSzPts val="1300"/>
            </a:pPr>
            <a:endParaRPr lang="ru-RU" sz="1200" dirty="0">
              <a:solidFill>
                <a:schemeClr val="dk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</a:endParaRPr>
          </a:p>
          <a:p>
            <a:pPr marL="171450" indent="-171450" algn="just">
              <a:buClr>
                <a:srgbClr val="000000"/>
              </a:buClr>
              <a:buSzPts val="1300"/>
              <a:buFont typeface="Wingdings" panose="05000000000000000000" pitchFamily="2" charset="2"/>
              <a:buChar char="Ø"/>
            </a:pPr>
            <a:r>
              <a:rPr lang="ru-RU" sz="12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Информация о наличии банковских счетов, </a:t>
            </a:r>
            <a:r>
              <a:rPr lang="ru-RU" sz="1200" dirty="0" smtClean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может </a:t>
            </a:r>
            <a:r>
              <a:rPr lang="ru-RU" sz="12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быть получена </a:t>
            </a:r>
            <a:r>
              <a:rPr lang="ru-RU" sz="1200" dirty="0" smtClean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в «Личном кабинете налогоплательщика»</a:t>
            </a:r>
            <a:endParaRPr lang="ru-RU" sz="1200" dirty="0">
              <a:solidFill>
                <a:schemeClr val="dk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</a:endParaRPr>
          </a:p>
          <a:p>
            <a:pPr algn="just">
              <a:buClr>
                <a:srgbClr val="000000"/>
              </a:buClr>
              <a:buSzPts val="1300"/>
            </a:pPr>
            <a:endParaRPr lang="ru-RU" sz="1200" dirty="0">
              <a:solidFill>
                <a:schemeClr val="dk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171450" indent="-171450" algn="just">
              <a:buClr>
                <a:srgbClr val="000000"/>
              </a:buClr>
              <a:buSzPts val="1300"/>
              <a:buFont typeface="Wingdings" panose="05000000000000000000" pitchFamily="2" charset="2"/>
              <a:buChar char="Ø"/>
            </a:pPr>
            <a:r>
              <a:rPr lang="ru-RU" sz="1200" dirty="0" smtClean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В </a:t>
            </a:r>
            <a:r>
              <a:rPr lang="ru-RU" sz="12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случае  наличия </a:t>
            </a:r>
            <a:r>
              <a:rPr lang="ru-RU" sz="1200" dirty="0" smtClean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различий </a:t>
            </a:r>
            <a:r>
              <a:rPr lang="ru-RU" sz="1200" dirty="0" smtClean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в </a:t>
            </a:r>
            <a:r>
              <a:rPr lang="ru-RU" sz="12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информации о банковских счетах, </a:t>
            </a:r>
            <a:r>
              <a:rPr lang="ru-RU" sz="1200" dirty="0" smtClean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содержащихся в «Личном кабинете налогоплательщика» и </a:t>
            </a:r>
            <a:r>
              <a:rPr lang="ru-RU" sz="12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в соответствии </a:t>
            </a:r>
            <a:r>
              <a:rPr lang="ru-RU" sz="1200" dirty="0" smtClean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с информацией по форме Указания Банка России № 5798-У, </a:t>
            </a:r>
            <a:r>
              <a:rPr lang="ru-RU" sz="1200" b="1" dirty="0">
                <a:solidFill>
                  <a:srgbClr val="FF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приоритет рекомендуется отдавать </a:t>
            </a:r>
            <a:r>
              <a:rPr lang="ru-RU" sz="1200" b="1" dirty="0" smtClean="0">
                <a:solidFill>
                  <a:srgbClr val="FF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информации, </a:t>
            </a:r>
            <a:r>
              <a:rPr lang="ru-RU" sz="1200" b="1" dirty="0">
                <a:solidFill>
                  <a:srgbClr val="FF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полученной в рамках Указания Банка России № </a:t>
            </a:r>
            <a:r>
              <a:rPr lang="ru-RU" sz="1200" b="1" dirty="0" smtClean="0">
                <a:solidFill>
                  <a:srgbClr val="FF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5798-У</a:t>
            </a:r>
          </a:p>
          <a:p>
            <a:pPr marL="171450" indent="-171450">
              <a:buClr>
                <a:srgbClr val="000000"/>
              </a:buClr>
              <a:buSzPts val="1300"/>
              <a:buFont typeface="Wingdings" panose="05000000000000000000" pitchFamily="2" charset="2"/>
              <a:buChar char="Ø"/>
            </a:pPr>
            <a:endParaRPr lang="ru-RU" sz="1200" b="1" dirty="0">
              <a:solidFill>
                <a:srgbClr val="FF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</a:endParaRPr>
          </a:p>
          <a:p>
            <a:pPr marL="171450" indent="-171450" algn="just">
              <a:buClr>
                <a:srgbClr val="000000"/>
              </a:buClr>
              <a:buSzPts val="1300"/>
              <a:buFont typeface="Wingdings" panose="05000000000000000000" pitchFamily="2" charset="2"/>
              <a:buChar char="Ø"/>
            </a:pPr>
            <a:r>
              <a:rPr lang="ru-RU" sz="12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Графа  </a:t>
            </a:r>
            <a:r>
              <a:rPr lang="ru-RU" sz="1200" b="1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«Сумма поступивших на счет денежных средств» </a:t>
            </a:r>
            <a:r>
              <a:rPr lang="ru-RU" sz="1200" b="1" dirty="0">
                <a:solidFill>
                  <a:srgbClr val="FF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заполняется только в случае, </a:t>
            </a:r>
            <a:r>
              <a:rPr lang="ru-RU" sz="12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если общая сумма </a:t>
            </a:r>
            <a:r>
              <a:rPr lang="ru-RU" sz="1200" dirty="0" smtClean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денежных средств, поступивших </a:t>
            </a:r>
            <a:r>
              <a:rPr lang="ru-RU" sz="1200" b="1" dirty="0" smtClean="0">
                <a:solidFill>
                  <a:srgbClr val="FF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на счета </a:t>
            </a:r>
            <a:r>
              <a:rPr lang="ru-RU" sz="1200" b="1" dirty="0">
                <a:solidFill>
                  <a:srgbClr val="FF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за отчетный </a:t>
            </a:r>
            <a:r>
              <a:rPr lang="ru-RU" sz="1200" b="1" dirty="0" smtClean="0">
                <a:solidFill>
                  <a:srgbClr val="FF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период, </a:t>
            </a:r>
            <a:r>
              <a:rPr lang="ru-RU" sz="12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превышает общий доход служащего (руководителя) и его супруги (супруга</a:t>
            </a:r>
            <a:r>
              <a:rPr lang="ru-RU" sz="1200" dirty="0" smtClean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) и несовершеннолетних детей </a:t>
            </a:r>
            <a:r>
              <a:rPr lang="ru-RU" sz="12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за отчетный период и два предшествующих ему года (за </a:t>
            </a:r>
            <a:r>
              <a:rPr lang="ru-RU" sz="1200" dirty="0" smtClean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2021, 2022 </a:t>
            </a:r>
            <a:r>
              <a:rPr lang="ru-RU" sz="12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и </a:t>
            </a:r>
            <a:r>
              <a:rPr lang="ru-RU" sz="1200" dirty="0" smtClean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2023</a:t>
            </a:r>
            <a:r>
              <a:rPr lang="ru-RU" sz="12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 </a:t>
            </a:r>
            <a:r>
              <a:rPr lang="ru-RU" sz="1200" dirty="0" smtClean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годы), в таком случае в отношении каждого счета указывается сумма поступивших на него в 2023 г. денежных средств </a:t>
            </a:r>
            <a:r>
              <a:rPr lang="ru-RU" sz="1200" b="1" dirty="0" smtClean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(в </a:t>
            </a:r>
            <a:r>
              <a:rPr lang="ru-RU" sz="1200" b="1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этом случае к справке </a:t>
            </a:r>
            <a:r>
              <a:rPr lang="ru-RU" sz="1200" b="1" dirty="0" smtClean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прилагается письменное пояснение</a:t>
            </a:r>
            <a:r>
              <a:rPr lang="ru-RU" sz="1200" b="1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 </a:t>
            </a:r>
            <a:r>
              <a:rPr lang="ru-RU" sz="1200" b="1" dirty="0" smtClean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+ заказать выписки о движении денежных средств) </a:t>
            </a:r>
            <a:endParaRPr lang="ru-RU" sz="1200" b="1" dirty="0">
              <a:solidFill>
                <a:schemeClr val="dk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</a:endParaRPr>
          </a:p>
          <a:p>
            <a:pPr marL="171450" indent="-171450">
              <a:buClr>
                <a:srgbClr val="000000"/>
              </a:buClr>
              <a:buSzPts val="1300"/>
              <a:buFont typeface="Wingdings" panose="05000000000000000000" pitchFamily="2" charset="2"/>
              <a:buChar char="Ø"/>
            </a:pPr>
            <a:endParaRPr lang="ru-RU" sz="1200" b="1" dirty="0">
              <a:solidFill>
                <a:srgbClr val="FF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</a:endParaRPr>
          </a:p>
          <a:p>
            <a:pPr marL="171450" indent="-171450">
              <a:buClr>
                <a:srgbClr val="000000"/>
              </a:buClr>
              <a:buSzPts val="1300"/>
              <a:buFont typeface="Wingdings" panose="05000000000000000000" pitchFamily="2" charset="2"/>
              <a:buChar char="Ø"/>
            </a:pPr>
            <a:endParaRPr sz="1200" dirty="0">
              <a:solidFill>
                <a:schemeClr val="dk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02901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2099" y="411704"/>
            <a:ext cx="8839667" cy="578544"/>
          </a:xfr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ОСОБЕННОСТИ ЗАПОЛНЕНИЯ 6 ГРАФЫ СПРАВКИ </a:t>
            </a:r>
            <a:br>
              <a:rPr lang="ru-RU" sz="1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«СУММА ПОСТУПИВШИХ НА СЧЕТ ДЕНЕЖНЫХ СРЕДСТВ (РУБ.)»</a:t>
            </a:r>
            <a:endParaRPr lang="ru-RU" sz="1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7278" y="42372"/>
            <a:ext cx="88844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Раздел 4. Сведения о счетах в банках и иных кредитных </a:t>
            </a:r>
            <a:r>
              <a:rPr lang="ru-RU" b="1" i="1" dirty="0" smtClean="0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организациях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20771" y="2019002"/>
            <a:ext cx="879750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450215">
              <a:spcAft>
                <a:spcPts val="0"/>
              </a:spcAft>
            </a:pPr>
            <a:endParaRPr lang="ru-RU" sz="2100" b="1" dirty="0">
              <a:latin typeface="+mj-lt"/>
              <a:ea typeface="+mj-ea"/>
              <a:cs typeface="+mj-cs"/>
            </a:endParaRPr>
          </a:p>
        </p:txBody>
      </p:sp>
      <p:sp>
        <p:nvSpPr>
          <p:cNvPr id="13" name="Google Shape;205;p18"/>
          <p:cNvSpPr/>
          <p:nvPr/>
        </p:nvSpPr>
        <p:spPr>
          <a:xfrm>
            <a:off x="120771" y="1233473"/>
            <a:ext cx="3122761" cy="30777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>
              <a:buClr>
                <a:srgbClr val="000000"/>
              </a:buClr>
              <a:buSzPts val="1300"/>
            </a:pPr>
            <a:r>
              <a:rPr lang="ru-RU" sz="1400" dirty="0" smtClean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С </a:t>
            </a:r>
            <a:r>
              <a:rPr lang="ru-RU" sz="1400" dirty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доходом служащего (работника), его супруга (супруги) и несовершеннолетних детей </a:t>
            </a:r>
            <a:r>
              <a:rPr lang="ru-RU" sz="1200" dirty="0">
                <a:solidFill>
                  <a:prstClr val="black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(за 2021, 2022 и 2023 годы</a:t>
            </a:r>
            <a:r>
              <a:rPr lang="ru-RU" sz="1200" dirty="0" smtClean="0">
                <a:solidFill>
                  <a:prstClr val="black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) </a:t>
            </a:r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сравнивается </a:t>
            </a: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сумма денежных средств</a:t>
            </a:r>
            <a:r>
              <a:rPr lang="ru-RU" sz="1400" dirty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, поступивших на открытые по состоянию на </a:t>
            </a:r>
            <a:r>
              <a:rPr lang="ru-RU" sz="1400" dirty="0" smtClean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31.12.2023 г. </a:t>
            </a:r>
            <a:r>
              <a:rPr lang="ru-RU" sz="1400" dirty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счета, содержащиеся отдельно в справке в отношении служащего (работника), отдельно в справке в отношении его супруга (супруги), отдельно в справке в отношении его несовершеннолетнего ребенка.</a:t>
            </a:r>
            <a:endParaRPr sz="1400" dirty="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4580896"/>
              </p:ext>
            </p:extLst>
          </p:nvPr>
        </p:nvGraphicFramePr>
        <p:xfrm>
          <a:off x="3489385" y="2019001"/>
          <a:ext cx="1138687" cy="1066800"/>
        </p:xfrm>
        <a:graphic>
          <a:graphicData uri="http://schemas.openxmlformats.org/drawingml/2006/table">
            <a:tbl>
              <a:tblPr/>
              <a:tblGrid>
                <a:gridCol w="113868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066800">
                <a:tc>
                  <a:txBody>
                    <a:bodyPr/>
                    <a:lstStyle/>
                    <a:p>
                      <a:pPr marL="12700" algn="l">
                        <a:spcAft>
                          <a:spcPts val="0"/>
                        </a:spcAft>
                      </a:pPr>
                      <a:r>
                        <a:rPr lang="ru-RU" sz="1100" b="0" i="0" u="none" strike="noStrike" spc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Сумма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  <a:p>
                      <a:pPr marL="12700" algn="l">
                        <a:spcAft>
                          <a:spcPts val="0"/>
                        </a:spcAft>
                      </a:pPr>
                      <a:r>
                        <a:rPr lang="ru-RU" sz="1100" b="0" i="0" u="none" strike="noStrike" spc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по </a:t>
                      </a:r>
                      <a:r>
                        <a:rPr lang="ru-RU" sz="1100" b="0" i="0" u="none" strike="noStrike" spc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ступивших</a:t>
                      </a:r>
                      <a:r>
                        <a:rPr lang="ru-RU" sz="1100" b="0" i="0" u="none" strike="noStrike" spc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/>
                      </a:r>
                      <a:br>
                        <a:rPr lang="ru-RU" sz="1100" b="0" i="0" u="none" strike="noStrike" spc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</a:b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 Unicode MS"/>
                        </a:rPr>
                        <a:t>на </a:t>
                      </a:r>
                      <a:r>
                        <a:rPr lang="ru-RU" sz="1100" b="0" i="0" u="none" strike="noStrike" spc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счет</a:t>
                      </a:r>
                      <a:br>
                        <a:rPr lang="ru-RU" sz="1100" b="0" i="0" u="none" strike="noStrike" spc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</a:br>
                      <a:r>
                        <a:rPr lang="ru-RU" sz="1100" b="0" i="0" u="none" strike="noStrike" spc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денежных</a:t>
                      </a:r>
                      <a:br>
                        <a:rPr lang="ru-RU" sz="1100" b="0" i="0" u="none" strike="noStrike" spc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</a:br>
                      <a:r>
                        <a:rPr lang="ru-RU" sz="1100" b="0" i="0" u="none" strike="noStrike" spc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средств &lt;3&gt;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457200" y="2884487"/>
          <a:ext cx="8229600" cy="25400"/>
        </p:xfrm>
        <a:graphic>
          <a:graphicData uri="http://schemas.openxmlformats.org/drawingml/2006/table">
            <a:tbl>
              <a:tblPr/>
              <a:tblGrid>
                <a:gridCol w="8229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00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457200" y="28844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9" name="Picture 1" descr="E:\ПРЕЗЕНТАЦИЯ\media\image7.jpe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8218" y="2869336"/>
            <a:ext cx="5018416" cy="1890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457200" y="28844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719314" y="1357282"/>
            <a:ext cx="33125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i="1" dirty="0" smtClean="0"/>
              <a:t>Не </a:t>
            </a:r>
            <a:r>
              <a:rPr lang="ru-RU" sz="1600" b="1" i="1" dirty="0"/>
              <a:t>учитываются средства: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 smtClean="0"/>
              <a:t>перераспределенные</a:t>
            </a:r>
            <a:endParaRPr lang="ru-RU" sz="1600" dirty="0"/>
          </a:p>
          <a:p>
            <a:pPr algn="just"/>
            <a:r>
              <a:rPr lang="ru-RU" sz="1600" dirty="0"/>
              <a:t>между счетами </a:t>
            </a:r>
            <a:r>
              <a:rPr lang="ru-RU" sz="1600" dirty="0" smtClean="0"/>
              <a:t>лица, его </a:t>
            </a:r>
            <a:r>
              <a:rPr lang="ru-RU" sz="1600" dirty="0"/>
              <a:t>супруги и </a:t>
            </a:r>
            <a:r>
              <a:rPr lang="ru-RU" sz="1600" dirty="0" smtClean="0"/>
              <a:t>несовершеннолетними детьми</a:t>
            </a:r>
            <a:r>
              <a:rPr lang="ru-RU" sz="1600" dirty="0"/>
              <a:t>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 smtClean="0"/>
              <a:t>поступившие на закрытые </a:t>
            </a:r>
            <a:r>
              <a:rPr lang="ru-RU" sz="1600" dirty="0"/>
              <a:t>счета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20770" y="4759682"/>
            <a:ext cx="9023229" cy="3385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lvl="0" algn="just"/>
            <a:r>
              <a:rPr lang="ru-RU" sz="1600" b="1" dirty="0" smtClean="0">
                <a:solidFill>
                  <a:srgbClr val="FF0000"/>
                </a:solidFill>
              </a:rPr>
              <a:t>Выписки о движении денежных средств по счетам к справке не прикладываются!</a:t>
            </a:r>
            <a:endParaRPr lang="ru-RU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499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7278" y="42372"/>
            <a:ext cx="88844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Раздел 4. Сведения о счетах в банках и иных кредитных </a:t>
            </a:r>
            <a:r>
              <a:rPr lang="ru-RU" b="1" i="1" dirty="0" smtClean="0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организациях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20771" y="2019002"/>
            <a:ext cx="879750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450215">
              <a:spcAft>
                <a:spcPts val="0"/>
              </a:spcAft>
            </a:pPr>
            <a:endParaRPr lang="ru-RU" sz="2100" b="1" dirty="0">
              <a:latin typeface="+mj-lt"/>
              <a:ea typeface="+mj-ea"/>
              <a:cs typeface="+mj-cs"/>
            </a:endParaRPr>
          </a:p>
        </p:txBody>
      </p:sp>
      <p:sp>
        <p:nvSpPr>
          <p:cNvPr id="13" name="Google Shape;205;p18"/>
          <p:cNvSpPr/>
          <p:nvPr/>
        </p:nvSpPr>
        <p:spPr>
          <a:xfrm>
            <a:off x="264246" y="411704"/>
            <a:ext cx="8326069" cy="6462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SzPts val="1300"/>
            </a:pPr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ОСОБЕННОСТИ ЗАПОЛНЕНИЯ ГРАФЫ 6  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СПРАВКИ «СУММА ПОСТУПИВШИХ НА СЧЕТ ДЕНЕЖНЫХ СРЕДСТВ (РУБ.)»</a:t>
            </a:r>
            <a:endParaRPr dirty="0">
              <a:solidFill>
                <a:schemeClr val="dk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298" y="1183147"/>
            <a:ext cx="6904346" cy="3147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246" y="3088257"/>
            <a:ext cx="8790551" cy="195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вал 1"/>
          <p:cNvSpPr/>
          <p:nvPr/>
        </p:nvSpPr>
        <p:spPr>
          <a:xfrm>
            <a:off x="6607834" y="3709358"/>
            <a:ext cx="836762" cy="36231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6650966" y="4362090"/>
            <a:ext cx="836762" cy="36231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6806242" y="4149306"/>
            <a:ext cx="483079" cy="12076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6806242" y="4149306"/>
            <a:ext cx="393939" cy="12076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785023" y="4085410"/>
            <a:ext cx="888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закрыт</a:t>
            </a:r>
            <a:endParaRPr lang="ru-RU" b="1" dirty="0">
              <a:solidFill>
                <a:srgbClr val="FF0000"/>
              </a:solidFill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 flipH="1">
            <a:off x="4986068" y="4270076"/>
            <a:ext cx="798955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178337" y="1233535"/>
            <a:ext cx="19656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Общая сумма поступивших на счета денежных  средств не превысила совокупный доход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семьи за 2023,2022,2021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г.г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.,                </a:t>
            </a:r>
            <a:r>
              <a:rPr lang="ru-RU" sz="1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СПО «Справки БК» проставлен «флажок»</a:t>
            </a:r>
            <a:r>
              <a:rPr lang="en-US" sz="1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</a:t>
            </a:r>
            <a:endParaRPr lang="ru-RU" sz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0484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7278" y="42372"/>
            <a:ext cx="88844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Раздел 4. Сведения о счетах в банках и иных кредитных </a:t>
            </a:r>
            <a:r>
              <a:rPr lang="ru-RU" b="1" i="1" dirty="0" smtClean="0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организациях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20771" y="2019002"/>
            <a:ext cx="879750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450215">
              <a:spcAft>
                <a:spcPts val="0"/>
              </a:spcAft>
            </a:pPr>
            <a:endParaRPr lang="ru-RU" sz="2100" b="1" dirty="0">
              <a:latin typeface="+mj-lt"/>
              <a:ea typeface="+mj-ea"/>
              <a:cs typeface="+mj-cs"/>
            </a:endParaRPr>
          </a:p>
        </p:txBody>
      </p:sp>
      <p:sp>
        <p:nvSpPr>
          <p:cNvPr id="13" name="Google Shape;205;p18"/>
          <p:cNvSpPr/>
          <p:nvPr/>
        </p:nvSpPr>
        <p:spPr>
          <a:xfrm>
            <a:off x="0" y="429289"/>
            <a:ext cx="4433977" cy="45242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buSzPts val="1300"/>
            </a:pPr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ПЕРЕЧЕНЬ ВОЗМОЖНЫХ НА ПРАКТИКЕ СИТУАЦИЙ</a:t>
            </a:r>
          </a:p>
          <a:p>
            <a:pPr>
              <a:buClr>
                <a:srgbClr val="000000"/>
              </a:buClr>
              <a:buSzPts val="1300"/>
            </a:pPr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(ПРИМЕР 1)</a:t>
            </a:r>
            <a:endParaRPr lang="ru-RU" sz="2000" b="1" dirty="0" smtClean="0">
              <a:solidFill>
                <a:srgbClr val="FF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</a:endParaRPr>
          </a:p>
          <a:p>
            <a:pPr>
              <a:buClr>
                <a:srgbClr val="000000"/>
              </a:buClr>
              <a:buSzPts val="1300"/>
            </a:pPr>
            <a:endParaRPr lang="ru-RU" sz="1200" b="1" dirty="0" smtClean="0">
              <a:solidFill>
                <a:srgbClr val="FF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ru-RU" sz="12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По </a:t>
            </a:r>
            <a:r>
              <a:rPr lang="ru-RU" sz="12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состоянию на </a:t>
            </a:r>
            <a:r>
              <a:rPr lang="ru-RU" sz="12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31.12.2023 г. </a:t>
            </a:r>
            <a:r>
              <a:rPr lang="ru-RU" sz="12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и </a:t>
            </a:r>
            <a:r>
              <a:rPr lang="ru-RU" sz="12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в течение отчетного периода у служащего </a:t>
            </a:r>
            <a:r>
              <a:rPr lang="ru-RU" sz="12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(руководителя) </a:t>
            </a:r>
            <a:r>
              <a:rPr lang="ru-RU" sz="12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открыто два счета, а у его супруги - три; у несовершеннолетних детей счета отсутствуют.</a:t>
            </a:r>
          </a:p>
          <a:p>
            <a:pPr algn="just">
              <a:spcAft>
                <a:spcPts val="0"/>
              </a:spcAft>
            </a:pPr>
            <a:r>
              <a:rPr lang="ru-RU" sz="12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В </a:t>
            </a:r>
            <a:r>
              <a:rPr lang="ru-RU" sz="12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течение отчетного периода на счета служащего </a:t>
            </a:r>
            <a:r>
              <a:rPr lang="ru-RU" sz="12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(руководителя) </a:t>
            </a:r>
            <a:r>
              <a:rPr lang="ru-RU" sz="12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поступило </a:t>
            </a:r>
            <a:r>
              <a:rPr lang="ru-RU" sz="1200" b="1" dirty="0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300 </a:t>
            </a:r>
            <a:r>
              <a:rPr lang="ru-RU" sz="12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тыс. </a:t>
            </a:r>
            <a:r>
              <a:rPr lang="ru-RU" sz="1200" b="1" dirty="0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руб., </a:t>
            </a:r>
            <a:r>
              <a:rPr lang="ru-RU" sz="12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а на счета его супруги - </a:t>
            </a:r>
            <a:r>
              <a:rPr lang="ru-RU" sz="1200" b="1" dirty="0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500 тыс. руб</a:t>
            </a:r>
            <a:r>
              <a:rPr lang="ru-RU" sz="12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</a:t>
            </a:r>
          </a:p>
          <a:p>
            <a:pPr algn="just">
              <a:spcAft>
                <a:spcPts val="0"/>
              </a:spcAft>
            </a:pPr>
            <a:r>
              <a:rPr lang="ru-RU" sz="12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Доход служащего (работника), его супруги и несовершеннолетних детей за отчетный период и два предшествующих года (далее </a:t>
            </a:r>
            <a:r>
              <a:rPr lang="ru-RU" sz="12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- </a:t>
            </a:r>
            <a:r>
              <a:rPr lang="ru-RU" sz="12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совокупный доход) составляет </a:t>
            </a:r>
            <a:r>
              <a:rPr lang="ru-RU" sz="12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6 000 000  </a:t>
            </a:r>
            <a:r>
              <a:rPr lang="ru-RU" sz="1200" b="1" dirty="0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руб.</a:t>
            </a:r>
          </a:p>
          <a:p>
            <a:pPr algn="just">
              <a:spcAft>
                <a:spcPts val="0"/>
              </a:spcAft>
            </a:pPr>
            <a:r>
              <a:rPr lang="ru-RU" sz="12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В данном примере:</a:t>
            </a:r>
          </a:p>
          <a:p>
            <a:pPr algn="just">
              <a:spcAft>
                <a:spcPts val="0"/>
              </a:spcAft>
            </a:pPr>
            <a:r>
              <a:rPr lang="ru-RU" sz="12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1) </a:t>
            </a:r>
            <a:r>
              <a:rPr lang="ru-RU" sz="1200" dirty="0">
                <a:solidFill>
                  <a:srgbClr val="0000FF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hlinkClick r:id="rId2"/>
              </a:rPr>
              <a:t>графа</a:t>
            </a:r>
            <a:r>
              <a:rPr lang="ru-RU" sz="12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"Сумма поступивших на счет денежных средств (руб.)" раздела 4 справки в отношении служащего </a:t>
            </a:r>
            <a:r>
              <a:rPr lang="ru-RU" sz="12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(работника) </a:t>
            </a:r>
            <a:r>
              <a:rPr lang="ru-RU" sz="12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не заполняется;</a:t>
            </a:r>
          </a:p>
          <a:p>
            <a:r>
              <a:rPr lang="ru-RU" sz="12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2) </a:t>
            </a:r>
            <a:r>
              <a:rPr lang="ru-RU" sz="1200" dirty="0">
                <a:solidFill>
                  <a:srgbClr val="0000FF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hlinkClick r:id="rId2"/>
              </a:rPr>
              <a:t>графа</a:t>
            </a:r>
            <a:r>
              <a:rPr lang="ru-RU" sz="12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"Сумма поступивших на счет денежных средств (руб.)" раздела 4 справки в отношении его супруги также не заполняется</a:t>
            </a:r>
            <a:r>
              <a:rPr lang="ru-RU" sz="12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.</a:t>
            </a:r>
            <a:endParaRPr sz="1200" dirty="0">
              <a:solidFill>
                <a:schemeClr val="dk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522" y="429289"/>
            <a:ext cx="4337829" cy="4444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4292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8574" y="-94891"/>
            <a:ext cx="8229600" cy="857250"/>
          </a:xfrm>
        </p:spPr>
        <p:txBody>
          <a:bodyPr>
            <a:noAutofit/>
          </a:bodyPr>
          <a:lstStyle/>
          <a:p>
            <a:r>
              <a:rPr lang="ru-RU" sz="2400" b="1" i="1" dirty="0">
                <a:solidFill>
                  <a:prstClr val="black"/>
                </a:solidFill>
                <a:latin typeface="Arial" panose="020B0604020202020204" pitchFamily="34" charset="0"/>
                <a:ea typeface="Liberation Serif" panose="02020603050405020304" pitchFamily="18" charset="0"/>
                <a:cs typeface="Arial" panose="020B0604020202020204" pitchFamily="34" charset="0"/>
              </a:rPr>
              <a:t>ОБЯЗАТЕЛЬНОСТЬ ПРЕДСТАВЛЕНИЯ СВЕДЕНИЙ</a:t>
            </a:r>
            <a:endParaRPr lang="ru-RU" sz="2400" b="1" i="1" dirty="0">
              <a:latin typeface="Arial" panose="020B0604020202020204" pitchFamily="34" charset="0"/>
              <a:ea typeface="Liberation Serif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264" y="569344"/>
            <a:ext cx="8971472" cy="4295954"/>
          </a:xfrm>
          <a:solidFill>
            <a:schemeClr val="bg1">
              <a:lumMod val="95000"/>
            </a:schemeClr>
          </a:solidFill>
        </p:spPr>
        <p:txBody>
          <a:bodyPr>
            <a:normAutofit fontScale="92500" lnSpcReduction="10000"/>
          </a:bodyPr>
          <a:lstStyle/>
          <a:p>
            <a:pPr marL="0" lvl="0" indent="0" algn="just">
              <a:spcBef>
                <a:spcPts val="0"/>
              </a:spcBef>
              <a:buClr>
                <a:srgbClr val="000000"/>
              </a:buClr>
              <a:buNone/>
            </a:pPr>
            <a:r>
              <a:rPr lang="ru-RU" sz="2000" b="1" kern="0" dirty="0">
                <a:solidFill>
                  <a:srgbClr val="FF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Arial"/>
              </a:rPr>
              <a:t>ВАЖНО!</a:t>
            </a:r>
          </a:p>
          <a:p>
            <a:pPr marL="285750" lvl="0" indent="-285750" algn="just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Не освобождает от обязанности представить сведения - </a:t>
            </a: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нахождение лица в отпуске (ежегодном оплачиваемом отпуске, отпуске без сохранения денежного содержания, отпуске по уходу за ребенком или другом предусмотренном законодательством отпуске), временная нетрудоспособность или иной период неисполнения должностных обязанностей.</a:t>
            </a:r>
          </a:p>
          <a:p>
            <a:pPr marL="0" lvl="0" indent="0" algn="just">
              <a:spcBef>
                <a:spcPts val="0"/>
              </a:spcBef>
              <a:buClr>
                <a:srgbClr val="000000"/>
              </a:buClr>
              <a:buNone/>
            </a:pPr>
            <a:endParaRPr lang="ru-RU" sz="1600" dirty="0">
              <a:solidFill>
                <a:prstClr val="black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285750" lvl="0" indent="-285750" algn="just">
              <a:spcBef>
                <a:spcPts val="0"/>
              </a:spcBef>
              <a:buClr>
                <a:srgbClr val="000000"/>
              </a:buClr>
              <a:buSzPts val="1400"/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При невозможности представить сведения лично рекомендуется направить их в орган местного самоуправления </a:t>
            </a:r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посредством почтовой связи.</a:t>
            </a:r>
            <a:r>
              <a:rPr lang="ru-RU" sz="1600" b="1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Сведения, направленные через организацию почтовой связи, считаются представленными в срок, если были сданы в организацию почтовой связи </a:t>
            </a:r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до 24 часов последнего дня срока, установленного для представления сведений (30 апреля).</a:t>
            </a:r>
          </a:p>
          <a:p>
            <a:pPr marL="285750" lvl="0" indent="-285750" algn="just">
              <a:spcBef>
                <a:spcPts val="0"/>
              </a:spcBef>
              <a:buClr>
                <a:srgbClr val="000000"/>
              </a:buClr>
              <a:buSzPts val="1400"/>
              <a:buFont typeface="Wingdings" panose="05000000000000000000" pitchFamily="2" charset="2"/>
              <a:buChar char="ü"/>
            </a:pPr>
            <a:endParaRPr lang="ru-RU" sz="1600" b="1" dirty="0">
              <a:solidFill>
                <a:srgbClr val="FF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0" lvl="0" indent="0" algn="just">
              <a:spcBef>
                <a:spcPts val="0"/>
              </a:spcBef>
              <a:buClr>
                <a:srgbClr val="000000"/>
              </a:buClr>
              <a:buSzPts val="1400"/>
              <a:buNone/>
            </a:pPr>
            <a:r>
              <a:rPr lang="ru-RU" sz="2100" b="1" kern="0" dirty="0">
                <a:solidFill>
                  <a:srgbClr val="FF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ВНИМАНИЕ!</a:t>
            </a:r>
          </a:p>
          <a:p>
            <a:pPr marL="285750" lvl="0" indent="-285750" algn="just">
              <a:buSzPts val="1400"/>
              <a:buFont typeface="Wingdings" panose="05000000000000000000" pitchFamily="2" charset="2"/>
              <a:buChar char="ü"/>
            </a:pPr>
            <a:r>
              <a:rPr lang="ru-RU" sz="1700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В случае выявления, что в сведениях за предыдущие декларационные кампании не отражены или не полностью отражены какие-либо сведения либо имеются ошибки, рекомендуется к представляемой в 2024 году справке приложить соответствующие письменные пояснения (например, выявление счета в кредитной организации, отрытого в 2022 году, но не отраженного в справке, представленной в рамках декларационной кампании 2023 года). </a:t>
            </a:r>
            <a:endParaRPr lang="ru-RU" sz="170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404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7278" y="42372"/>
            <a:ext cx="88844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Раздел 4. Сведения о счетах в банках и иных кредитных </a:t>
            </a:r>
            <a:r>
              <a:rPr lang="ru-RU" b="1" i="1" dirty="0" smtClean="0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организациях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20771" y="2019002"/>
            <a:ext cx="879750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450215">
              <a:spcAft>
                <a:spcPts val="0"/>
              </a:spcAft>
            </a:pPr>
            <a:endParaRPr lang="ru-RU" sz="2100" b="1" dirty="0">
              <a:latin typeface="+mj-lt"/>
              <a:ea typeface="+mj-ea"/>
              <a:cs typeface="+mj-cs"/>
            </a:endParaRPr>
          </a:p>
        </p:txBody>
      </p:sp>
      <p:sp>
        <p:nvSpPr>
          <p:cNvPr id="13" name="Google Shape;205;p18"/>
          <p:cNvSpPr/>
          <p:nvPr/>
        </p:nvSpPr>
        <p:spPr>
          <a:xfrm>
            <a:off x="169024" y="588615"/>
            <a:ext cx="4049293" cy="43703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buSzPts val="1300"/>
            </a:pPr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ПЕРЕЧЕНЬ ВОЗМОЖНЫХ </a:t>
            </a:r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ПРАКТИКЕ СИТУАЦИЙ (ПРИМЕР </a:t>
            </a:r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</a:t>
            </a:r>
          </a:p>
          <a:p>
            <a:pPr algn="just">
              <a:spcAft>
                <a:spcPts val="0"/>
              </a:spcAft>
            </a:pPr>
            <a:endParaRPr lang="ru-RU" sz="1400" dirty="0" smtClean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ru-RU" sz="12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По состоянию на </a:t>
            </a:r>
            <a:r>
              <a:rPr lang="ru-RU" sz="12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31.12.2023 г. </a:t>
            </a:r>
            <a:r>
              <a:rPr lang="ru-RU" sz="12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и в течение отчетного периода </a:t>
            </a:r>
            <a:r>
              <a:rPr lang="ru-RU" sz="12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у служащего (руководителя) </a:t>
            </a:r>
            <a:r>
              <a:rPr lang="ru-RU" sz="12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открыто три счета.</a:t>
            </a:r>
          </a:p>
          <a:p>
            <a:pPr algn="just">
              <a:spcAft>
                <a:spcPts val="0"/>
              </a:spcAft>
            </a:pPr>
            <a:r>
              <a:rPr lang="ru-RU" sz="12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В течение отчетного периода на счет "А" поступило </a:t>
            </a:r>
            <a:r>
              <a:rPr lang="ru-RU" sz="1200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500 тыс. руб. </a:t>
            </a:r>
            <a:r>
              <a:rPr lang="ru-RU" sz="12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Впоследствии со счета "А" на счета "Б" и "В" переведены денежные средства: </a:t>
            </a:r>
            <a:r>
              <a:rPr lang="ru-RU" sz="1200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300 тыс. </a:t>
            </a:r>
            <a:r>
              <a:rPr lang="ru-RU" sz="12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руб. и </a:t>
            </a:r>
            <a:r>
              <a:rPr lang="ru-RU" sz="1200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100 тыс</a:t>
            </a:r>
            <a:r>
              <a:rPr lang="ru-RU" sz="12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 руб. соответственно.</a:t>
            </a:r>
          </a:p>
          <a:p>
            <a:pPr algn="just">
              <a:spcAft>
                <a:spcPts val="0"/>
              </a:spcAft>
            </a:pPr>
            <a:r>
              <a:rPr lang="ru-RU" sz="12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В данном примере:</a:t>
            </a:r>
          </a:p>
          <a:p>
            <a:pPr algn="just">
              <a:spcAft>
                <a:spcPts val="0"/>
              </a:spcAft>
            </a:pPr>
            <a:r>
              <a:rPr lang="ru-RU" sz="12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1) перераспределение (оборот) денежных средств по счетам составил </a:t>
            </a:r>
            <a:r>
              <a:rPr lang="ru-RU" sz="1200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900 тыс. руб.;</a:t>
            </a:r>
          </a:p>
          <a:p>
            <a:pPr algn="just">
              <a:spcAft>
                <a:spcPts val="0"/>
              </a:spcAft>
            </a:pPr>
            <a:r>
              <a:rPr lang="ru-RU" sz="12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2) сумма денежных средств, поступивших на счета, - </a:t>
            </a:r>
            <a:r>
              <a:rPr lang="ru-RU" sz="1200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500 тыс. руб.</a:t>
            </a:r>
          </a:p>
          <a:p>
            <a:pPr algn="just"/>
            <a:r>
              <a:rPr lang="ru-RU" sz="12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Таким образом, для целей определения необходимости заполнения </a:t>
            </a:r>
            <a:r>
              <a:rPr lang="ru-RU" sz="12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  <a:hlinkClick r:id="rId2"/>
              </a:rPr>
              <a:t>графы</a:t>
            </a:r>
            <a:r>
              <a:rPr lang="ru-RU" sz="12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"Сумма поступивших на счет денежных средств (руб.)" раздела 4 справки необходимо сравнивать совокупный доход с 500 тыс. руб.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4941" y="588614"/>
            <a:ext cx="4736823" cy="437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6201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7278" y="42372"/>
            <a:ext cx="88844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Раздел 4. Сведения о счетах в банках и иных кредитных </a:t>
            </a:r>
            <a:r>
              <a:rPr lang="ru-RU" b="1" i="1" dirty="0" smtClean="0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организациях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20771" y="2019002"/>
            <a:ext cx="879750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450215">
              <a:spcAft>
                <a:spcPts val="0"/>
              </a:spcAft>
            </a:pPr>
            <a:endParaRPr lang="ru-RU" sz="2100" b="1" dirty="0">
              <a:latin typeface="+mj-lt"/>
              <a:ea typeface="+mj-ea"/>
              <a:cs typeface="+mj-cs"/>
            </a:endParaRPr>
          </a:p>
        </p:txBody>
      </p:sp>
      <p:sp>
        <p:nvSpPr>
          <p:cNvPr id="13" name="Google Shape;205;p18"/>
          <p:cNvSpPr/>
          <p:nvPr/>
        </p:nvSpPr>
        <p:spPr>
          <a:xfrm>
            <a:off x="120772" y="527039"/>
            <a:ext cx="4097546" cy="44627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Clr>
                <a:srgbClr val="000000"/>
              </a:buClr>
              <a:buSzPts val="1300"/>
            </a:pPr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ПЕРЕЧЕНЬ </a:t>
            </a:r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ВОЗМОЖНЫХ </a:t>
            </a:r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ПРАКТИКЕ СИТУАЦИЙ (ПРИМЕР </a:t>
            </a:r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3)</a:t>
            </a:r>
          </a:p>
          <a:p>
            <a:pPr lvl="0" algn="ctr">
              <a:buClr>
                <a:srgbClr val="000000"/>
              </a:buClr>
              <a:buSzPts val="1300"/>
            </a:pPr>
            <a:endParaRPr lang="ru-RU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ru-RU" sz="12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По состоянию на </a:t>
            </a:r>
            <a:r>
              <a:rPr lang="ru-RU" sz="12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31.12.2023 г. </a:t>
            </a:r>
            <a:r>
              <a:rPr lang="ru-RU" sz="12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и в течение отчетного периода </a:t>
            </a:r>
            <a:r>
              <a:rPr lang="ru-RU" sz="1200" b="1" dirty="0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у служащего </a:t>
            </a:r>
            <a:r>
              <a:rPr lang="ru-RU" sz="12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(</a:t>
            </a:r>
            <a:r>
              <a:rPr lang="ru-RU" sz="12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ркводителя</a:t>
            </a:r>
            <a:r>
              <a:rPr lang="ru-RU" sz="12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) </a:t>
            </a:r>
            <a:r>
              <a:rPr lang="ru-RU" sz="1200" b="1" dirty="0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открыто два счета</a:t>
            </a:r>
            <a:r>
              <a:rPr lang="ru-RU" sz="12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</a:t>
            </a:r>
          </a:p>
          <a:p>
            <a:pPr algn="just">
              <a:spcAft>
                <a:spcPts val="0"/>
              </a:spcAft>
            </a:pPr>
            <a:r>
              <a:rPr lang="ru-RU" sz="12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В течение отчетного периода на счет "А" поступило </a:t>
            </a:r>
            <a:r>
              <a:rPr lang="ru-RU" sz="1200" dirty="0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400 тыс. руб.; </a:t>
            </a:r>
            <a:r>
              <a:rPr lang="ru-RU" sz="12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на счет "Б" - </a:t>
            </a:r>
            <a:r>
              <a:rPr lang="ru-RU" sz="1200" dirty="0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300 тыс. руб.</a:t>
            </a:r>
          </a:p>
          <a:p>
            <a:pPr algn="just">
              <a:spcAft>
                <a:spcPts val="0"/>
              </a:spcAft>
            </a:pPr>
            <a:r>
              <a:rPr lang="ru-RU" sz="12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Сначала со счета "А" на счет "Б" переведены </a:t>
            </a:r>
            <a:r>
              <a:rPr lang="ru-RU" sz="1200" dirty="0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200 тыс. руб., </a:t>
            </a:r>
            <a:r>
              <a:rPr lang="ru-RU" sz="12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потом со счета "Б" на счет "А" - </a:t>
            </a:r>
            <a:r>
              <a:rPr lang="ru-RU" sz="1200" dirty="0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500 тыс. руб</a:t>
            </a:r>
            <a:r>
              <a:rPr lang="ru-RU" sz="12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</a:t>
            </a:r>
          </a:p>
          <a:p>
            <a:pPr algn="just">
              <a:spcAft>
                <a:spcPts val="0"/>
              </a:spcAft>
            </a:pPr>
            <a:r>
              <a:rPr lang="ru-RU" sz="12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В данном примере:</a:t>
            </a:r>
          </a:p>
          <a:p>
            <a:pPr algn="just">
              <a:spcAft>
                <a:spcPts val="0"/>
              </a:spcAft>
            </a:pPr>
            <a:r>
              <a:rPr lang="ru-RU" sz="12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1) перераспределение (оборот) денежных средств по счетам составил </a:t>
            </a:r>
            <a:r>
              <a:rPr lang="ru-RU" sz="1200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1400 000 руб</a:t>
            </a:r>
            <a:r>
              <a:rPr lang="ru-RU" sz="1200" dirty="0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.;</a:t>
            </a:r>
          </a:p>
          <a:p>
            <a:pPr algn="just">
              <a:spcAft>
                <a:spcPts val="0"/>
              </a:spcAft>
            </a:pPr>
            <a:r>
              <a:rPr lang="ru-RU" sz="12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2) сумма денежных средств, поступивших на счета, - </a:t>
            </a:r>
            <a:r>
              <a:rPr lang="ru-RU" sz="1200" dirty="0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700 тыс. руб.</a:t>
            </a:r>
          </a:p>
          <a:p>
            <a:pPr algn="just"/>
            <a:r>
              <a:rPr lang="ru-RU" sz="12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Таким образом, для целей определения необходимости заполнения </a:t>
            </a:r>
            <a:r>
              <a:rPr lang="ru-RU" sz="12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hlinkClick r:id="rId2"/>
              </a:rPr>
              <a:t>графы</a:t>
            </a:r>
            <a:r>
              <a:rPr lang="ru-RU" sz="12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"Сумма поступивших на счет денежных средств (руб.)" раздела 4 справки необходимо сравнивать совокупный доход с 700 тыс. руб.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3592" y="606697"/>
            <a:ext cx="4649638" cy="4383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1367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7278" y="42372"/>
            <a:ext cx="88844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Раздел 4. Сведения о счетах в банках и иных кредитных </a:t>
            </a:r>
            <a:r>
              <a:rPr lang="ru-RU" b="1" i="1" dirty="0" smtClean="0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организациях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20771" y="2019002"/>
            <a:ext cx="879750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450215">
              <a:spcAft>
                <a:spcPts val="0"/>
              </a:spcAft>
            </a:pPr>
            <a:endParaRPr lang="ru-RU" sz="2100" b="1" dirty="0">
              <a:latin typeface="+mj-lt"/>
              <a:ea typeface="+mj-ea"/>
              <a:cs typeface="+mj-cs"/>
            </a:endParaRPr>
          </a:p>
        </p:txBody>
      </p:sp>
      <p:sp>
        <p:nvSpPr>
          <p:cNvPr id="13" name="Google Shape;205;p18"/>
          <p:cNvSpPr/>
          <p:nvPr/>
        </p:nvSpPr>
        <p:spPr>
          <a:xfrm>
            <a:off x="120772" y="588615"/>
            <a:ext cx="3916390" cy="44627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Clr>
                <a:srgbClr val="000000"/>
              </a:buClr>
              <a:buSzPts val="1300"/>
            </a:pPr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ПЕРЕЧЕНЬ </a:t>
            </a:r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ВОЗМОЖНЫХ </a:t>
            </a:r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ПРАКТИКЕ СИТУАЦИЙ (ПРИМЕР 4</a:t>
            </a:r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0">
              <a:buClr>
                <a:srgbClr val="000000"/>
              </a:buClr>
              <a:buSzPts val="1300"/>
            </a:pPr>
            <a:endParaRPr lang="ru-RU" sz="20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2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По состоянию на </a:t>
            </a:r>
            <a:r>
              <a:rPr lang="ru-RU" sz="12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31.12.2023 г.</a:t>
            </a:r>
            <a:r>
              <a:rPr lang="ru-RU" sz="12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и </a:t>
            </a:r>
            <a:r>
              <a:rPr lang="ru-RU" sz="12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в течение отчетного периода </a:t>
            </a:r>
            <a:r>
              <a:rPr lang="ru-RU" sz="1200" dirty="0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у служащего </a:t>
            </a:r>
            <a:r>
              <a:rPr lang="ru-RU" sz="1200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(руководителя) </a:t>
            </a:r>
            <a:r>
              <a:rPr lang="ru-RU" sz="1200" dirty="0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открыто два счета</a:t>
            </a:r>
            <a:r>
              <a:rPr lang="ru-RU" sz="12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ru-RU" sz="12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В течение отчетного периода на счет "А" поступило </a:t>
            </a:r>
            <a:r>
              <a:rPr lang="ru-RU" sz="1200" dirty="0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500 тыс. руб. </a:t>
            </a:r>
            <a:r>
              <a:rPr lang="ru-RU" sz="12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Впоследствии со счета "А" в банкомате сняли </a:t>
            </a:r>
            <a:r>
              <a:rPr lang="ru-RU" sz="1200" dirty="0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500 тыс. руб. </a:t>
            </a:r>
            <a:r>
              <a:rPr lang="ru-RU" sz="12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и зачислили их также с помощью банкомата на счет "Б".</a:t>
            </a:r>
          </a:p>
          <a:p>
            <a:pPr algn="just"/>
            <a:r>
              <a:rPr lang="ru-RU" sz="12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В данном примере:</a:t>
            </a:r>
          </a:p>
          <a:p>
            <a:pPr algn="just"/>
            <a:r>
              <a:rPr lang="ru-RU" sz="12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1) перераспределение (оборот) денежных средств по счетам составил </a:t>
            </a:r>
            <a:r>
              <a:rPr lang="ru-RU" sz="1200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1000 000  </a:t>
            </a:r>
            <a:r>
              <a:rPr lang="ru-RU" sz="1200" dirty="0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руб.;</a:t>
            </a:r>
          </a:p>
          <a:p>
            <a:pPr algn="just"/>
            <a:r>
              <a:rPr lang="ru-RU" sz="12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2) сумма денежных средств, поступивших на счета, - </a:t>
            </a:r>
            <a:r>
              <a:rPr lang="ru-RU" sz="1200" dirty="0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1000 </a:t>
            </a:r>
            <a:r>
              <a:rPr lang="ru-RU" sz="1200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000 </a:t>
            </a:r>
            <a:r>
              <a:rPr lang="ru-RU" sz="1200" dirty="0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руб.</a:t>
            </a:r>
          </a:p>
          <a:p>
            <a:pPr algn="just"/>
            <a:r>
              <a:rPr lang="ru-RU" sz="12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Таким образом, для целей определения необходимости заполнения </a:t>
            </a:r>
            <a:r>
              <a:rPr lang="ru-RU" sz="12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hlinkClick r:id="rId2"/>
              </a:rPr>
              <a:t>графы</a:t>
            </a:r>
            <a:r>
              <a:rPr lang="ru-RU" sz="12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"Сумма поступивших на счет денежных средств (руб.)" раздела 4 справки необходимо сравнивать совокупный доход с </a:t>
            </a:r>
            <a:r>
              <a:rPr lang="ru-RU" sz="1200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1000 000 руб</a:t>
            </a:r>
            <a:r>
              <a:rPr lang="ru-RU" sz="1200" dirty="0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328" y="664234"/>
            <a:ext cx="4710023" cy="4413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0280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750" y="25400"/>
            <a:ext cx="8940799" cy="86995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i="1" dirty="0">
                <a:solidFill>
                  <a:schemeClr val="tx1"/>
                </a:solidFill>
              </a:rPr>
              <a:t>Раздел </a:t>
            </a:r>
            <a:r>
              <a:rPr lang="ru-RU" sz="2400" b="1" i="1" dirty="0" smtClean="0">
                <a:solidFill>
                  <a:schemeClr val="tx1"/>
                </a:solidFill>
              </a:rPr>
              <a:t>5. </a:t>
            </a:r>
            <a:r>
              <a:rPr lang="ru-RU" sz="2400" b="1" i="1" dirty="0">
                <a:solidFill>
                  <a:schemeClr val="tx1"/>
                </a:solidFill>
              </a:rPr>
              <a:t>Сведения о </a:t>
            </a:r>
            <a:r>
              <a:rPr lang="ru-RU" sz="2400" b="1" i="1" dirty="0" smtClean="0">
                <a:solidFill>
                  <a:schemeClr val="tx1"/>
                </a:solidFill>
              </a:rPr>
              <a:t>ценных бумагах</a:t>
            </a:r>
            <a:br>
              <a:rPr lang="ru-RU" sz="2400" b="1" i="1" dirty="0" smtClean="0">
                <a:solidFill>
                  <a:schemeClr val="tx1"/>
                </a:solidFill>
              </a:rPr>
            </a:br>
            <a:r>
              <a:rPr lang="ru-RU" sz="1800" b="1" i="1" dirty="0">
                <a:solidFill>
                  <a:prstClr val="black"/>
                </a:solidFill>
              </a:rPr>
              <a:t>Подраздел 5.1 Акции и иное участие в коммерческих организация и </a:t>
            </a:r>
            <a:r>
              <a:rPr lang="ru-RU" sz="1800" b="1" i="1" dirty="0" smtClean="0">
                <a:solidFill>
                  <a:prstClr val="black"/>
                </a:solidFill>
              </a:rPr>
              <a:t>фондах, </a:t>
            </a:r>
            <a:br>
              <a:rPr lang="ru-RU" sz="1800" b="1" i="1" dirty="0" smtClean="0">
                <a:solidFill>
                  <a:prstClr val="black"/>
                </a:solidFill>
              </a:rPr>
            </a:br>
            <a:r>
              <a:rPr lang="ru-RU" sz="1800" b="1" i="1" dirty="0" smtClean="0">
                <a:solidFill>
                  <a:prstClr val="black"/>
                </a:solidFill>
              </a:rPr>
              <a:t>Подраздел 5.2. Иные ценные бумаги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725" y="948906"/>
            <a:ext cx="5991225" cy="4194594"/>
          </a:xfrm>
          <a:prstGeom prst="rect">
            <a:avLst/>
          </a:prstGeom>
        </p:spPr>
      </p:pic>
      <p:sp>
        <p:nvSpPr>
          <p:cNvPr id="3" name="AutoShape 2" descr="https://s0.slide-share.ru/s_slide/f0a88a3f2e6b07130ba7d666e8cb1fce/554a0cc9-1c65-4d67-9303-50743d218d43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https://s0.slide-share.ru/s_slide/f0a88a3f2e6b07130ba7d666e8cb1fce/554a0cc9-1c65-4d67-9303-50743d218d43.jpe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Google Shape;215;p19"/>
          <p:cNvSpPr/>
          <p:nvPr/>
        </p:nvSpPr>
        <p:spPr>
          <a:xfrm>
            <a:off x="6305908" y="1073150"/>
            <a:ext cx="2838091" cy="3893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300" b="1" i="0" u="none" strike="noStrike" cap="none" dirty="0" smtClean="0">
                <a:solidFill>
                  <a:srgbClr val="FF0000"/>
                </a:solidFill>
                <a:latin typeface="Liberation Serif" panose="02020603050405020304" pitchFamily="18" charset="0"/>
                <a:ea typeface="Arial"/>
                <a:cs typeface="Arial"/>
                <a:sym typeface="Arial"/>
              </a:rPr>
              <a:t>Указываются сведения: </a:t>
            </a:r>
            <a:endParaRPr sz="1300" b="1" dirty="0">
              <a:solidFill>
                <a:srgbClr val="FF0000"/>
              </a:solidFill>
              <a:latin typeface="Liberation Serif" panose="02020603050405020304" pitchFamily="18" charset="0"/>
            </a:endParaRPr>
          </a:p>
          <a:p>
            <a:pPr marL="285750" marR="0" lvl="0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1300" b="1" i="1" u="none" strike="noStrike" cap="none" dirty="0" smtClean="0">
                <a:latin typeface="Liberation Serif" panose="02020603050405020304" pitchFamily="18" charset="0"/>
                <a:ea typeface="Arial"/>
                <a:cs typeface="Arial"/>
                <a:sym typeface="Arial"/>
              </a:rPr>
              <a:t>Об </a:t>
            </a:r>
            <a:r>
              <a:rPr lang="ru-RU" sz="1300" b="1" i="1" u="none" strike="noStrike" cap="none" dirty="0">
                <a:latin typeface="Liberation Serif" panose="02020603050405020304" pitchFamily="18" charset="0"/>
                <a:ea typeface="Arial"/>
                <a:cs typeface="Arial"/>
                <a:sym typeface="Arial"/>
              </a:rPr>
              <a:t>имеющихся ценных бумагах</a:t>
            </a:r>
            <a:endParaRPr sz="1300" b="1" i="1" dirty="0">
              <a:latin typeface="Liberation Serif" panose="02020603050405020304" pitchFamily="18" charset="0"/>
            </a:endParaRPr>
          </a:p>
          <a:p>
            <a:pPr marL="285750" marR="0" lvl="0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1300" b="1" i="1" u="none" strike="noStrike" cap="none" dirty="0" smtClean="0">
                <a:latin typeface="Liberation Serif" panose="02020603050405020304" pitchFamily="18" charset="0"/>
                <a:ea typeface="Arial"/>
                <a:cs typeface="Arial"/>
                <a:sym typeface="Arial"/>
              </a:rPr>
              <a:t>Долях </a:t>
            </a:r>
            <a:r>
              <a:rPr lang="ru-RU" sz="1300" b="1" i="1" u="none" strike="noStrike" cap="none" dirty="0">
                <a:latin typeface="Liberation Serif" panose="02020603050405020304" pitchFamily="18" charset="0"/>
                <a:ea typeface="Arial"/>
                <a:cs typeface="Arial"/>
                <a:sym typeface="Arial"/>
              </a:rPr>
              <a:t>участия в уставных капиталах коммерческих организаций и фондах</a:t>
            </a:r>
            <a:endParaRPr sz="1300" b="1" i="1" dirty="0">
              <a:latin typeface="Liberation Serif" panose="02020603050405020304" pitchFamily="18" charset="0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1300" b="1" i="0" u="none" strike="noStrike" cap="none" dirty="0" smtClean="0">
              <a:solidFill>
                <a:schemeClr val="dk1"/>
              </a:solidFill>
              <a:latin typeface="Liberation Serif" panose="02020603050405020304" pitchFamily="18" charset="0"/>
              <a:ea typeface="Arial"/>
              <a:cs typeface="Arial"/>
              <a:sym typeface="Arial"/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300" b="1" i="0" u="none" strike="noStrike" cap="none" dirty="0" smtClean="0">
                <a:solidFill>
                  <a:schemeClr val="dk1"/>
                </a:solidFill>
                <a:latin typeface="Liberation Serif" panose="02020603050405020304" pitchFamily="18" charset="0"/>
                <a:ea typeface="Arial"/>
                <a:cs typeface="Arial"/>
                <a:sym typeface="Arial"/>
              </a:rPr>
              <a:t>Ценные </a:t>
            </a:r>
            <a:r>
              <a:rPr lang="ru-RU" sz="1300" b="1" i="0" u="none" strike="noStrike" cap="none" dirty="0">
                <a:solidFill>
                  <a:schemeClr val="dk1"/>
                </a:solidFill>
                <a:latin typeface="Liberation Serif" panose="02020603050405020304" pitchFamily="18" charset="0"/>
                <a:ea typeface="Arial"/>
                <a:cs typeface="Arial"/>
                <a:sym typeface="Arial"/>
              </a:rPr>
              <a:t>бумаги</a:t>
            </a:r>
            <a:endParaRPr sz="1300" b="1" dirty="0">
              <a:latin typeface="Liberation Serif" panose="02020603050405020304" pitchFamily="18" charset="0"/>
            </a:endParaRPr>
          </a:p>
          <a:p>
            <a:pPr marL="171450" marR="0" lvl="0" indent="-1714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oto Sans Symbols"/>
              <a:buChar char="✔"/>
            </a:pPr>
            <a:r>
              <a:rPr lang="ru-RU" sz="1300" b="0" i="0" u="none" strike="noStrike" cap="none" dirty="0" smtClean="0">
                <a:solidFill>
                  <a:schemeClr val="dk1"/>
                </a:solidFill>
                <a:latin typeface="Liberation Serif" panose="02020603050405020304" pitchFamily="18" charset="0"/>
                <a:ea typeface="Arial"/>
                <a:cs typeface="Arial"/>
                <a:sym typeface="Arial"/>
              </a:rPr>
              <a:t>Акция</a:t>
            </a:r>
            <a:endParaRPr sz="1300" dirty="0">
              <a:latin typeface="Liberation Serif" panose="02020603050405020304" pitchFamily="18" charset="0"/>
            </a:endParaRPr>
          </a:p>
          <a:p>
            <a:pPr marL="171450" marR="0" lvl="0" indent="-1714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oto Sans Symbols"/>
              <a:buChar char="✔"/>
            </a:pPr>
            <a:r>
              <a:rPr lang="ru-RU" sz="1300" b="0" i="0" u="none" strike="noStrike" cap="none" dirty="0">
                <a:solidFill>
                  <a:schemeClr val="dk1"/>
                </a:solidFill>
                <a:latin typeface="Liberation Serif" panose="02020603050405020304" pitchFamily="18" charset="0"/>
                <a:ea typeface="Arial"/>
                <a:cs typeface="Arial"/>
                <a:sym typeface="Arial"/>
              </a:rPr>
              <a:t>Вексель</a:t>
            </a:r>
            <a:endParaRPr sz="1300" dirty="0">
              <a:latin typeface="Liberation Serif" panose="02020603050405020304" pitchFamily="18" charset="0"/>
            </a:endParaRPr>
          </a:p>
          <a:p>
            <a:pPr marL="171450" marR="0" lvl="0" indent="-1714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oto Sans Symbols"/>
              <a:buChar char="✔"/>
            </a:pPr>
            <a:r>
              <a:rPr lang="ru-RU" sz="1300" b="0" i="0" u="none" strike="noStrike" cap="none" dirty="0">
                <a:solidFill>
                  <a:schemeClr val="dk1"/>
                </a:solidFill>
                <a:latin typeface="Liberation Serif" panose="02020603050405020304" pitchFamily="18" charset="0"/>
                <a:ea typeface="Arial"/>
                <a:cs typeface="Arial"/>
                <a:sym typeface="Arial"/>
              </a:rPr>
              <a:t>Закладная </a:t>
            </a:r>
            <a:endParaRPr sz="1300" dirty="0">
              <a:latin typeface="Liberation Serif" panose="02020603050405020304" pitchFamily="18" charset="0"/>
            </a:endParaRPr>
          </a:p>
          <a:p>
            <a:pPr marL="171450" marR="0" lvl="0" indent="-1714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oto Sans Symbols"/>
              <a:buChar char="✔"/>
            </a:pPr>
            <a:r>
              <a:rPr lang="ru-RU" sz="1300" b="0" i="0" u="none" strike="noStrike" cap="none" dirty="0" smtClean="0">
                <a:solidFill>
                  <a:schemeClr val="dk1"/>
                </a:solidFill>
                <a:latin typeface="Liberation Serif" panose="02020603050405020304" pitchFamily="18" charset="0"/>
                <a:ea typeface="Arial"/>
                <a:cs typeface="Arial"/>
                <a:sym typeface="Arial"/>
              </a:rPr>
              <a:t>Инвестиционный пай </a:t>
            </a:r>
            <a:r>
              <a:rPr lang="ru-RU" sz="1300" b="0" i="0" u="none" strike="noStrike" cap="none" dirty="0">
                <a:solidFill>
                  <a:schemeClr val="dk1"/>
                </a:solidFill>
                <a:latin typeface="Liberation Serif" panose="02020603050405020304" pitchFamily="18" charset="0"/>
                <a:ea typeface="Arial"/>
                <a:cs typeface="Arial"/>
                <a:sym typeface="Arial"/>
              </a:rPr>
              <a:t>инвестиционного фонда</a:t>
            </a:r>
            <a:endParaRPr sz="1300" dirty="0">
              <a:latin typeface="Liberation Serif" panose="02020603050405020304" pitchFamily="18" charset="0"/>
            </a:endParaRPr>
          </a:p>
          <a:p>
            <a:pPr marL="171450" marR="0" lvl="0" indent="-1714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oto Sans Symbols"/>
              <a:buChar char="✔"/>
            </a:pPr>
            <a:r>
              <a:rPr lang="ru-RU" sz="1300" b="0" i="0" u="none" strike="noStrike" cap="none" dirty="0">
                <a:solidFill>
                  <a:schemeClr val="dk1"/>
                </a:solidFill>
                <a:latin typeface="Liberation Serif" panose="02020603050405020304" pitchFamily="18" charset="0"/>
                <a:ea typeface="Arial"/>
                <a:cs typeface="Arial"/>
                <a:sym typeface="Arial"/>
              </a:rPr>
              <a:t>Коносамент</a:t>
            </a:r>
            <a:endParaRPr sz="1300" dirty="0">
              <a:latin typeface="Liberation Serif" panose="02020603050405020304" pitchFamily="18" charset="0"/>
            </a:endParaRPr>
          </a:p>
          <a:p>
            <a:pPr marL="171450" marR="0" lvl="0" indent="-1714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oto Sans Symbols"/>
              <a:buChar char="✔"/>
            </a:pPr>
            <a:r>
              <a:rPr lang="ru-RU" sz="1300" b="0" i="0" u="none" strike="noStrike" cap="none" dirty="0">
                <a:solidFill>
                  <a:schemeClr val="dk1"/>
                </a:solidFill>
                <a:latin typeface="Liberation Serif" panose="02020603050405020304" pitchFamily="18" charset="0"/>
                <a:ea typeface="Arial"/>
                <a:cs typeface="Arial"/>
                <a:sym typeface="Arial"/>
              </a:rPr>
              <a:t>Облигация</a:t>
            </a:r>
            <a:endParaRPr sz="1300" dirty="0">
              <a:latin typeface="Liberation Serif" panose="02020603050405020304" pitchFamily="18" charset="0"/>
            </a:endParaRPr>
          </a:p>
          <a:p>
            <a:pPr marL="171450" marR="0" lvl="0" indent="-1714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oto Sans Symbols"/>
              <a:buChar char="✔"/>
            </a:pPr>
            <a:r>
              <a:rPr lang="ru-RU" sz="1300" b="0" i="0" u="none" strike="noStrike" cap="none" dirty="0">
                <a:solidFill>
                  <a:schemeClr val="dk1"/>
                </a:solidFill>
                <a:latin typeface="Liberation Serif" panose="02020603050405020304" pitchFamily="18" charset="0"/>
                <a:ea typeface="Arial"/>
                <a:cs typeface="Arial"/>
                <a:sym typeface="Arial"/>
              </a:rPr>
              <a:t>Чек</a:t>
            </a:r>
            <a:endParaRPr sz="1300" dirty="0">
              <a:latin typeface="Liberation Serif" panose="02020603050405020304" pitchFamily="18" charset="0"/>
            </a:endParaRPr>
          </a:p>
          <a:p>
            <a:pPr marL="171450" marR="0" lvl="0" indent="-1714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oto Sans Symbols"/>
              <a:buChar char="✔"/>
            </a:pPr>
            <a:r>
              <a:rPr lang="ru-RU" sz="1300" b="0" i="0" u="none" strike="noStrike" cap="none" dirty="0">
                <a:solidFill>
                  <a:schemeClr val="dk1"/>
                </a:solidFill>
                <a:latin typeface="Liberation Serif" panose="02020603050405020304" pitchFamily="18" charset="0"/>
                <a:ea typeface="Arial"/>
                <a:cs typeface="Arial"/>
                <a:sym typeface="Arial"/>
              </a:rPr>
              <a:t>Сберегательный сертификат</a:t>
            </a:r>
            <a:endParaRPr sz="1300" dirty="0">
              <a:latin typeface="Liberation Serif" panose="02020603050405020304" pitchFamily="18" charset="0"/>
            </a:endParaRPr>
          </a:p>
          <a:p>
            <a:pPr marL="171450" marR="0" lvl="0" indent="-1714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oto Sans Symbols"/>
              <a:buChar char="✔"/>
            </a:pPr>
            <a:r>
              <a:rPr lang="ru-RU" sz="1300" b="0" i="0" u="none" strike="noStrike" cap="none" dirty="0">
                <a:solidFill>
                  <a:schemeClr val="dk1"/>
                </a:solidFill>
                <a:latin typeface="Liberation Serif" panose="02020603050405020304" pitchFamily="18" charset="0"/>
                <a:ea typeface="Arial"/>
                <a:cs typeface="Arial"/>
                <a:sym typeface="Arial"/>
              </a:rPr>
              <a:t>Цифровое свидетельство</a:t>
            </a:r>
            <a:endParaRPr sz="1300" dirty="0">
              <a:latin typeface="Liberation Serif" panose="02020603050405020304" pitchFamily="18" charset="0"/>
            </a:endParaRPr>
          </a:p>
          <a:p>
            <a:pPr marL="171450" marR="0" lvl="0" indent="-1714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oto Sans Symbols"/>
              <a:buChar char="✔"/>
            </a:pPr>
            <a:r>
              <a:rPr lang="ru-RU" sz="1300" b="0" i="0" u="none" strike="noStrike" cap="none" dirty="0">
                <a:solidFill>
                  <a:schemeClr val="dk1"/>
                </a:solidFill>
                <a:latin typeface="Liberation Serif" panose="02020603050405020304" pitchFamily="18" charset="0"/>
                <a:ea typeface="Arial"/>
                <a:cs typeface="Arial"/>
                <a:sym typeface="Arial"/>
              </a:rPr>
              <a:t>Ценные бумаги иностранных </a:t>
            </a:r>
            <a:r>
              <a:rPr lang="ru-RU" sz="1300" b="0" i="0" u="none" strike="noStrike" cap="none" dirty="0" smtClean="0">
                <a:solidFill>
                  <a:schemeClr val="dk1"/>
                </a:solidFill>
                <a:latin typeface="Liberation Serif" panose="02020603050405020304" pitchFamily="18" charset="0"/>
                <a:ea typeface="Arial"/>
                <a:cs typeface="Arial"/>
                <a:sym typeface="Arial"/>
              </a:rPr>
              <a:t>эмитентов</a:t>
            </a:r>
            <a:endParaRPr sz="1300" b="0" i="0" u="none" strike="noStrike" cap="none" dirty="0">
              <a:solidFill>
                <a:schemeClr val="dk1"/>
              </a:solidFill>
              <a:latin typeface="Liberation Serif" panose="02020603050405020304" pitchFamily="18" charset="0"/>
              <a:ea typeface="Arial"/>
              <a:cs typeface="Arial"/>
              <a:sym typeface="Arial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6874" y="1992702"/>
            <a:ext cx="4677075" cy="3150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134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2460"/>
            <a:ext cx="8940799" cy="71755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i="1" dirty="0">
                <a:solidFill>
                  <a:schemeClr val="tx1"/>
                </a:solidFill>
              </a:rPr>
              <a:t>Раздел </a:t>
            </a:r>
            <a:r>
              <a:rPr lang="ru-RU" sz="2400" b="1" i="1" dirty="0" smtClean="0">
                <a:solidFill>
                  <a:schemeClr val="tx1"/>
                </a:solidFill>
              </a:rPr>
              <a:t>5. </a:t>
            </a:r>
            <a:r>
              <a:rPr lang="ru-RU" sz="2400" b="1" i="1" dirty="0">
                <a:solidFill>
                  <a:schemeClr val="tx1"/>
                </a:solidFill>
              </a:rPr>
              <a:t>Сведения о </a:t>
            </a:r>
            <a:r>
              <a:rPr lang="ru-RU" sz="2400" b="1" i="1" dirty="0" smtClean="0">
                <a:solidFill>
                  <a:schemeClr val="tx1"/>
                </a:solidFill>
              </a:rPr>
              <a:t>ценных бумагах</a:t>
            </a:r>
            <a:br>
              <a:rPr lang="ru-RU" sz="2400" b="1" i="1" dirty="0" smtClean="0">
                <a:solidFill>
                  <a:schemeClr val="tx1"/>
                </a:solidFill>
              </a:rPr>
            </a:br>
            <a:r>
              <a:rPr lang="ru-RU" sz="1800" b="1" i="1" dirty="0">
                <a:solidFill>
                  <a:prstClr val="black"/>
                </a:solidFill>
              </a:rPr>
              <a:t>Подраздел 5.1 Акции и иное участие в коммерческих организация и </a:t>
            </a:r>
            <a:r>
              <a:rPr lang="ru-RU" sz="1800" b="1" i="1" dirty="0" smtClean="0">
                <a:solidFill>
                  <a:prstClr val="black"/>
                </a:solidFill>
              </a:rPr>
              <a:t>фондах, </a:t>
            </a:r>
            <a:br>
              <a:rPr lang="ru-RU" sz="1800" b="1" i="1" dirty="0" smtClean="0">
                <a:solidFill>
                  <a:prstClr val="black"/>
                </a:solidFill>
              </a:rPr>
            </a:br>
            <a:r>
              <a:rPr lang="ru-RU" sz="1800" b="1" i="1" dirty="0" smtClean="0">
                <a:solidFill>
                  <a:prstClr val="black"/>
                </a:solidFill>
              </a:rPr>
              <a:t>Подраздел 5.2. Иные ценные бумаги</a:t>
            </a:r>
            <a:endParaRPr lang="ru-RU" dirty="0"/>
          </a:p>
        </p:txBody>
      </p:sp>
      <p:sp>
        <p:nvSpPr>
          <p:cNvPr id="3" name="AutoShape 2" descr="https://s0.slide-share.ru/s_slide/f0a88a3f2e6b07130ba7d666e8cb1fce/554a0cc9-1c65-4d67-9303-50743d218d43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https://s0.slide-share.ru/s_slide/f0a88a3f2e6b07130ba7d666e8cb1fce/554a0cc9-1c65-4d67-9303-50743d218d43.jpe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Google Shape;215;p19"/>
          <p:cNvSpPr/>
          <p:nvPr/>
        </p:nvSpPr>
        <p:spPr>
          <a:xfrm>
            <a:off x="94891" y="794620"/>
            <a:ext cx="9049109" cy="42472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ВАЖНО!</a:t>
            </a:r>
            <a:r>
              <a:rPr lang="ru-RU" b="1" i="0" u="none" strike="noStrike" cap="none" dirty="0" smtClean="0">
                <a:solidFill>
                  <a:srgbClr val="FF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Отражению подлежат ценные бумаги, находящиеся в собственности, в </a:t>
            </a:r>
            <a:r>
              <a:rPr lang="ru-RU" sz="1400" dirty="0" err="1">
                <a:solidFill>
                  <a:prstClr val="black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т.ч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. </a:t>
            </a:r>
            <a:r>
              <a:rPr lang="ru-RU" sz="1400" dirty="0" smtClean="0">
                <a:solidFill>
                  <a:prstClr val="black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приобретенные в рамках договора на брокерское обслуживание  и (или) договора доверительного управления</a:t>
            </a:r>
          </a:p>
          <a:p>
            <a:pPr lvl="0"/>
            <a:endParaRPr lang="ru-RU" sz="1400" dirty="0">
              <a:solidFill>
                <a:prstClr val="black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prstClr val="black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При 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конфликте интересов необходимо передать ценные бумаги в доверительное управление и принять меры по </a:t>
            </a:r>
            <a:r>
              <a:rPr lang="ru-RU" sz="1400" dirty="0" smtClean="0">
                <a:solidFill>
                  <a:prstClr val="black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урегулированию</a:t>
            </a:r>
          </a:p>
          <a:p>
            <a:pPr lvl="0"/>
            <a:endParaRPr lang="ru-RU" sz="1400" dirty="0">
              <a:solidFill>
                <a:schemeClr val="dk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Государственный сертификат на материнский (семейный) капитал не является ценной бумагой</a:t>
            </a:r>
            <a:endParaRPr lang="ru-RU" sz="1400" dirty="0">
              <a:solidFill>
                <a:schemeClr val="dk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</a:endParaRPr>
          </a:p>
          <a:p>
            <a:endParaRPr lang="ru-RU" sz="1400" dirty="0">
              <a:solidFill>
                <a:schemeClr val="dk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Отдельные ценные бумаги </a:t>
            </a:r>
            <a:r>
              <a:rPr lang="ru-RU" sz="1400" dirty="0">
                <a:solidFill>
                  <a:srgbClr val="FF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(инвестиционный пай паевого инвестиционного фонда, депозитарные расписки, закладные, ипотечные сертификаты участия, сберегательные сертификаты, цифровое свидетельство)</a:t>
            </a:r>
            <a:r>
              <a:rPr lang="ru-RU" sz="14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 не имеют номинальной </a:t>
            </a:r>
            <a:r>
              <a:rPr lang="ru-RU" sz="1400" dirty="0" smtClean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стоимости </a:t>
            </a:r>
            <a:r>
              <a:rPr lang="ru-RU" sz="1400" b="1" i="1" dirty="0" smtClean="0">
                <a:solidFill>
                  <a:srgbClr val="FF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(графа </a:t>
            </a:r>
            <a:r>
              <a:rPr lang="ru-RU" sz="1400" b="1" i="1" dirty="0">
                <a:solidFill>
                  <a:srgbClr val="FF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не </a:t>
            </a:r>
            <a:r>
              <a:rPr lang="ru-RU" sz="1400" b="1" i="1" dirty="0" smtClean="0">
                <a:solidFill>
                  <a:srgbClr val="FF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заполняется)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1400" b="1" i="1" dirty="0" smtClean="0">
              <a:solidFill>
                <a:srgbClr val="FF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Целесообразно </a:t>
            </a:r>
            <a:r>
              <a:rPr lang="ru-RU" sz="1400" dirty="0" smtClean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пользоваться информацией,  предусмотренной Указанием Банка России от 27.05.2021 </a:t>
            </a:r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№ 5798-У (форма справки)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1400" b="1" dirty="0">
              <a:solidFill>
                <a:srgbClr val="FF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Императивного запрета на приобретения служащим ценных бумаг нет </a:t>
            </a:r>
            <a:r>
              <a:rPr lang="ru-RU" sz="1400" b="1" dirty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(возможность приобретения служащими ценных бумаг  - письмо Минтруда России от 22.09.2022 № 28-7/10/В-12862)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1400" b="1" dirty="0">
              <a:solidFill>
                <a:srgbClr val="FF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4784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" y="129510"/>
            <a:ext cx="8997950" cy="61594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1" i="1" dirty="0">
                <a:solidFill>
                  <a:prstClr val="black"/>
                </a:solidFill>
              </a:rPr>
              <a:t>Раздел 6. Сведения об обязательствах имущественного </a:t>
            </a:r>
            <a:r>
              <a:rPr lang="ru-RU" sz="2200" b="1" i="1" dirty="0" smtClean="0">
                <a:solidFill>
                  <a:prstClr val="black"/>
                </a:solidFill>
              </a:rPr>
              <a:t>характера</a:t>
            </a:r>
            <a:r>
              <a:rPr lang="ru-RU" b="1" i="1" dirty="0">
                <a:solidFill>
                  <a:prstClr val="black"/>
                </a:solidFill>
              </a:rPr>
              <a:t> </a:t>
            </a:r>
            <a:r>
              <a:rPr lang="ru-RU" sz="1800" b="1" i="1" dirty="0" smtClean="0">
                <a:solidFill>
                  <a:prstClr val="black"/>
                </a:solidFill>
              </a:rPr>
              <a:t>Подраздел </a:t>
            </a:r>
            <a:r>
              <a:rPr lang="ru-RU" sz="1800" b="1" i="1" dirty="0">
                <a:solidFill>
                  <a:prstClr val="black"/>
                </a:solidFill>
              </a:rPr>
              <a:t>6.1 Объекты недвижимого </a:t>
            </a:r>
            <a:r>
              <a:rPr lang="ru-RU" sz="1800" b="1" i="1" dirty="0" smtClean="0">
                <a:solidFill>
                  <a:prstClr val="black"/>
                </a:solidFill>
              </a:rPr>
              <a:t>имущества, находящиеся </a:t>
            </a:r>
            <a:r>
              <a:rPr lang="ru-RU" sz="1800" b="1" i="1" dirty="0">
                <a:solidFill>
                  <a:prstClr val="black"/>
                </a:solidFill>
              </a:rPr>
              <a:t>в пользовании</a:t>
            </a:r>
            <a:br>
              <a:rPr lang="ru-RU" sz="1800" b="1" i="1" dirty="0">
                <a:solidFill>
                  <a:prstClr val="black"/>
                </a:solidFill>
              </a:rPr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023" y="595223"/>
            <a:ext cx="9005975" cy="4548277"/>
          </a:xfrm>
          <a:prstGeom prst="rect">
            <a:avLst/>
          </a:prstGeom>
        </p:spPr>
      </p:pic>
      <p:sp>
        <p:nvSpPr>
          <p:cNvPr id="4" name="Google Shape;226;p20"/>
          <p:cNvSpPr/>
          <p:nvPr/>
        </p:nvSpPr>
        <p:spPr>
          <a:xfrm>
            <a:off x="2277374" y="1721973"/>
            <a:ext cx="6720574" cy="3347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 defTabSz="914400">
              <a:buClr>
                <a:srgbClr val="000000"/>
              </a:buClr>
              <a:buFont typeface="Arial"/>
              <a:buNone/>
            </a:pPr>
            <a:r>
              <a:rPr lang="ru-RU" sz="1200" b="1" kern="0" dirty="0">
                <a:solidFill>
                  <a:srgbClr val="FF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Указывается:</a:t>
            </a:r>
            <a:endParaRPr sz="1200" b="1" kern="0" dirty="0">
              <a:solidFill>
                <a:srgbClr val="FF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171450" indent="-171450" algn="just" defTabSz="914400"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ru-RU" sz="1050" kern="0" dirty="0" smtClean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Недвижимое </a:t>
            </a:r>
            <a:r>
              <a:rPr lang="ru-RU" sz="1050" kern="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имущество (муниципальное, ведомственное, арендованное и т.п.), находящееся во временном пользовании (не в собственности) - основание пользования (договор аренды</a:t>
            </a:r>
            <a:r>
              <a:rPr lang="ru-RU" sz="1050" kern="0" dirty="0" smtClean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, безвозмездное пользование, </a:t>
            </a:r>
            <a:r>
              <a:rPr lang="ru-RU" sz="1050" kern="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фактическое предоставление и другие)</a:t>
            </a:r>
          </a:p>
          <a:p>
            <a:pPr algn="just" defTabSz="914400">
              <a:buClr>
                <a:srgbClr val="000000"/>
              </a:buClr>
              <a:buFont typeface="Arial"/>
              <a:buNone/>
            </a:pPr>
            <a:endParaRPr lang="ru-RU" sz="1050" kern="0"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171450" indent="-171450" algn="just" defTabSz="914400"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ru-RU" sz="1050" kern="0" dirty="0" smtClean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Объекты </a:t>
            </a:r>
            <a:r>
              <a:rPr lang="ru-RU" sz="1050" kern="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недвижимого имущества, находящиеся в пользовании </a:t>
            </a:r>
            <a:r>
              <a:rPr lang="ru-RU" sz="1050" kern="0" dirty="0" smtClean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у ИП</a:t>
            </a:r>
          </a:p>
          <a:p>
            <a:pPr algn="just" defTabSz="914400">
              <a:buClr>
                <a:srgbClr val="000000"/>
              </a:buClr>
            </a:pPr>
            <a:endParaRPr lang="ru-RU" sz="1050" kern="0"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171450" indent="-171450" algn="just" defTabSz="914400"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ru-RU" sz="1050" kern="0" dirty="0" smtClean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Жилое </a:t>
            </a:r>
            <a:r>
              <a:rPr lang="ru-RU" sz="1050" kern="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помещение, в котором зарегистрировано </a:t>
            </a:r>
            <a:r>
              <a:rPr lang="ru-RU" sz="1050" kern="0" dirty="0" smtClean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лицо либо имеет временную регистрацию</a:t>
            </a:r>
            <a:endParaRPr lang="ru-RU" sz="1050" kern="0"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algn="just" defTabSz="914400">
              <a:buClr>
                <a:srgbClr val="000000"/>
              </a:buClr>
            </a:pPr>
            <a:endParaRPr lang="ru-RU" sz="1050" kern="0"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171450" indent="-171450" algn="just" defTabSz="914400"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ru-RU" sz="1050" kern="0" dirty="0" smtClean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Жилое </a:t>
            </a:r>
            <a:r>
              <a:rPr lang="ru-RU" sz="1050" kern="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помещение </a:t>
            </a:r>
            <a:r>
              <a:rPr lang="ru-RU" sz="1050" kern="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где </a:t>
            </a:r>
            <a:r>
              <a:rPr lang="ru-RU" sz="1050" kern="0" dirty="0" smtClean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лица фактически </a:t>
            </a:r>
            <a:r>
              <a:rPr lang="ru-RU" sz="1050" kern="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проживают без заключения договора аренды, безвозмездного пользования или социального найма</a:t>
            </a:r>
          </a:p>
          <a:p>
            <a:pPr algn="just" defTabSz="914400">
              <a:buClr>
                <a:srgbClr val="000000"/>
              </a:buClr>
            </a:pPr>
            <a:endParaRPr lang="ru-RU" sz="1050" kern="0"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</a:endParaRPr>
          </a:p>
          <a:p>
            <a:pPr marL="171450" indent="-171450" algn="just" defTabSz="914400"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ru-RU" sz="1050" kern="0" dirty="0" smtClean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Жилое </a:t>
            </a:r>
            <a:r>
              <a:rPr lang="ru-RU" sz="1050" kern="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помещение, используемое для бытовых нужд, но </a:t>
            </a:r>
            <a:r>
              <a:rPr lang="ru-RU" sz="1050" kern="0" dirty="0">
                <a:solidFill>
                  <a:srgbClr val="FF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не зарегистрированных органами </a:t>
            </a:r>
            <a:r>
              <a:rPr lang="ru-RU" sz="1050" kern="0" dirty="0" err="1">
                <a:solidFill>
                  <a:srgbClr val="FF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Росреестра</a:t>
            </a:r>
            <a:r>
              <a:rPr lang="ru-RU" sz="1050" kern="0" dirty="0">
                <a:solidFill>
                  <a:srgbClr val="FF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, </a:t>
            </a:r>
            <a:r>
              <a:rPr lang="ru-RU" sz="1050" kern="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а также </a:t>
            </a:r>
            <a:r>
              <a:rPr lang="ru-RU" sz="1050" kern="0" dirty="0">
                <a:solidFill>
                  <a:srgbClr val="FF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об объектах незавершенного </a:t>
            </a:r>
            <a:r>
              <a:rPr lang="ru-RU" sz="1050" kern="0" dirty="0" smtClean="0">
                <a:solidFill>
                  <a:srgbClr val="FF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строительства</a:t>
            </a:r>
          </a:p>
          <a:p>
            <a:pPr marL="171450" indent="-171450" algn="just" defTabSz="914400">
              <a:buClr>
                <a:srgbClr val="000000"/>
              </a:buClr>
              <a:buFont typeface="Wingdings" panose="05000000000000000000" pitchFamily="2" charset="2"/>
              <a:buChar char="§"/>
            </a:pPr>
            <a:endParaRPr lang="ru-RU" sz="1050" kern="0" dirty="0">
              <a:solidFill>
                <a:srgbClr val="FF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171450" indent="-171450" algn="just" defTabSz="914400"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ru-RU" sz="1050" kern="0" dirty="0" smtClean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Переданные объекты по договору или иному акту, </a:t>
            </a:r>
            <a:r>
              <a:rPr lang="ru-RU" sz="1050" kern="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но не </a:t>
            </a:r>
            <a:r>
              <a:rPr lang="ru-RU" sz="1050" kern="0" dirty="0" smtClean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зарегистрированные </a:t>
            </a:r>
            <a:r>
              <a:rPr lang="ru-RU" sz="1050" kern="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органами</a:t>
            </a:r>
            <a:r>
              <a:rPr lang="ru-RU" sz="1050" kern="0" dirty="0">
                <a:solidFill>
                  <a:srgbClr val="FF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ru-RU" sz="1050" kern="0" dirty="0" err="1" smtClean="0">
                <a:solidFill>
                  <a:srgbClr val="FF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Росреестра</a:t>
            </a:r>
            <a:r>
              <a:rPr lang="ru-RU" sz="1050" kern="0" dirty="0" smtClean="0">
                <a:solidFill>
                  <a:srgbClr val="FF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endParaRPr lang="ru-RU" sz="1050" kern="0" dirty="0">
              <a:solidFill>
                <a:srgbClr val="FF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algn="just" defTabSz="914400">
              <a:buClr>
                <a:srgbClr val="000000"/>
              </a:buClr>
            </a:pPr>
            <a:endParaRPr lang="ru-RU" sz="1050" kern="0"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171450" indent="-171450" algn="just" defTabSz="914400"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ru-RU" sz="1050" kern="0" dirty="0" smtClean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В </a:t>
            </a:r>
            <a:r>
              <a:rPr lang="ru-RU" sz="1050" kern="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случае, если объект недвижимого имущества находится в долевой собственности у служащего </a:t>
            </a:r>
            <a:r>
              <a:rPr lang="ru-RU" sz="1050" kern="0" dirty="0" smtClean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(руководителя) </a:t>
            </a:r>
            <a:r>
              <a:rPr lang="ru-RU" sz="1050" kern="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и лица, в отношении которого справка не представляется, в зависимости от наличия фактов пользования такая доля подлежит </a:t>
            </a:r>
            <a:r>
              <a:rPr lang="ru-RU" sz="1050" kern="0" dirty="0" smtClean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отражению</a:t>
            </a:r>
            <a:endParaRPr lang="ru-RU" sz="1050" kern="0"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89795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31020"/>
            <a:ext cx="8876580" cy="56116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1" i="1" dirty="0">
                <a:solidFill>
                  <a:prstClr val="black"/>
                </a:solidFill>
                <a:latin typeface="Liberation Serif" panose="02020603050405020304" pitchFamily="18" charset="0"/>
              </a:rPr>
              <a:t>Раздел 6. Сведения об обязательствах </a:t>
            </a:r>
            <a:r>
              <a:rPr lang="ru-RU" sz="2200" b="1" i="1" dirty="0" smtClean="0">
                <a:solidFill>
                  <a:prstClr val="black"/>
                </a:solidFill>
                <a:latin typeface="Liberation Serif" panose="02020603050405020304" pitchFamily="18" charset="0"/>
              </a:rPr>
              <a:t>имущественного характера</a:t>
            </a:r>
            <a:br>
              <a:rPr lang="ru-RU" sz="2200" b="1" i="1" dirty="0" smtClean="0">
                <a:solidFill>
                  <a:prstClr val="black"/>
                </a:solidFill>
                <a:latin typeface="Liberation Serif" panose="02020603050405020304" pitchFamily="18" charset="0"/>
              </a:rPr>
            </a:br>
            <a:r>
              <a:rPr lang="ru-RU" sz="1700" b="1" i="1" dirty="0" smtClean="0">
                <a:solidFill>
                  <a:prstClr val="black"/>
                </a:solidFill>
              </a:rPr>
              <a:t>Подраздел </a:t>
            </a:r>
            <a:r>
              <a:rPr lang="ru-RU" sz="1700" b="1" i="1" dirty="0">
                <a:solidFill>
                  <a:prstClr val="black"/>
                </a:solidFill>
              </a:rPr>
              <a:t>6.2. Срочные обязательства финансового характера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" y="693454"/>
            <a:ext cx="9086850" cy="4450046"/>
          </a:xfrm>
          <a:prstGeom prst="rect">
            <a:avLst/>
          </a:prstGeom>
        </p:spPr>
      </p:pic>
      <p:sp>
        <p:nvSpPr>
          <p:cNvPr id="7" name="Google Shape;239;p21"/>
          <p:cNvSpPr/>
          <p:nvPr/>
        </p:nvSpPr>
        <p:spPr>
          <a:xfrm>
            <a:off x="2034758" y="2009140"/>
            <a:ext cx="7109242" cy="3173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 defTabSz="914400">
              <a:buClr>
                <a:srgbClr val="000000"/>
              </a:buClr>
              <a:buFont typeface="Arial"/>
              <a:buNone/>
            </a:pPr>
            <a:r>
              <a:rPr lang="ru-RU" sz="1400" b="1" kern="0" dirty="0" smtClean="0">
                <a:solidFill>
                  <a:srgbClr val="FF0000"/>
                </a:solidFill>
                <a:latin typeface="Liberation Serif" panose="02020603050405020304" pitchFamily="18" charset="0"/>
                <a:ea typeface="Arial"/>
                <a:cs typeface="Arial"/>
                <a:sym typeface="Arial"/>
              </a:rPr>
              <a:t>Указать </a:t>
            </a:r>
            <a:r>
              <a:rPr lang="ru-RU" sz="1400" b="1" kern="0" dirty="0">
                <a:solidFill>
                  <a:srgbClr val="FF0000"/>
                </a:solidFill>
                <a:latin typeface="Liberation Serif" panose="02020603050405020304" pitchFamily="18" charset="0"/>
                <a:ea typeface="Arial"/>
                <a:cs typeface="Arial"/>
                <a:sym typeface="Arial"/>
              </a:rPr>
              <a:t>каждое имеющееся на отчетную дату срочное обязательство финансового характера на сумму, равную или превышающую 500 000 </a:t>
            </a:r>
            <a:r>
              <a:rPr lang="ru-RU" sz="1400" b="1" kern="0" dirty="0" smtClean="0">
                <a:solidFill>
                  <a:srgbClr val="FF0000"/>
                </a:solidFill>
                <a:latin typeface="Liberation Serif" panose="02020603050405020304" pitchFamily="18" charset="0"/>
                <a:ea typeface="Arial"/>
                <a:cs typeface="Arial"/>
                <a:sym typeface="Arial"/>
              </a:rPr>
              <a:t>руб.</a:t>
            </a:r>
          </a:p>
          <a:p>
            <a:pPr marL="171450" indent="-171450" algn="just" defTabSz="914400"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ru-RU" sz="1200" kern="0" dirty="0" smtClean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Отразить </a:t>
            </a:r>
            <a:r>
              <a:rPr lang="ru-RU" sz="1200" kern="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сведения в отношении лица, являющего </a:t>
            </a:r>
            <a:r>
              <a:rPr lang="ru-RU" sz="1200" kern="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созаемщиком</a:t>
            </a:r>
            <a:endParaRPr sz="1200" kern="0"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171450" lvl="0" indent="-171450" algn="just" defTabSz="914400"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ru-RU" sz="1200" dirty="0" smtClean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У</a:t>
            </a:r>
            <a:r>
              <a:rPr lang="ru-RU" sz="12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казываются </a:t>
            </a:r>
            <a:r>
              <a:rPr lang="ru-RU" sz="12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обязательства, возникшие в связи с имеющейся задолженностью по кредитной </a:t>
            </a:r>
            <a:r>
              <a:rPr lang="ru-RU" sz="12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карте</a:t>
            </a:r>
            <a:endParaRPr sz="1200" kern="0"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171450" indent="-1714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200" dirty="0" smtClean="0">
                <a:solidFill>
                  <a:prstClr val="black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Д</a:t>
            </a:r>
            <a:r>
              <a:rPr lang="ru-RU" sz="12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оговор финансовой аренды (лизинг)</a:t>
            </a:r>
          </a:p>
          <a:p>
            <a:pPr marL="171450" indent="-1714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200" dirty="0" smtClean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Д</a:t>
            </a:r>
            <a:r>
              <a:rPr lang="ru-RU" sz="12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оговор займа</a:t>
            </a:r>
          </a:p>
          <a:p>
            <a:pPr marL="171450" indent="-1714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200" dirty="0" smtClean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О</a:t>
            </a:r>
            <a:r>
              <a:rPr lang="ru-RU" sz="12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бязательства </a:t>
            </a:r>
            <a:r>
              <a:rPr lang="ru-RU" sz="12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по договору поручительства </a:t>
            </a:r>
            <a:endParaRPr lang="ru-RU" sz="1200" dirty="0" smtClean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171450" indent="-1714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200" kern="0" dirty="0" smtClean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ru-RU" sz="12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О</a:t>
            </a:r>
            <a:r>
              <a:rPr lang="ru-RU" sz="12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бязательства </a:t>
            </a:r>
            <a:r>
              <a:rPr lang="ru-RU" sz="12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по уплате алиментов </a:t>
            </a:r>
            <a:endParaRPr lang="ru-RU" sz="1200" dirty="0" smtClean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171450" indent="-1714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200" kern="0" dirty="0" smtClean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Обязательства участия в долевом строительстве</a:t>
            </a:r>
          </a:p>
          <a:p>
            <a:pPr marL="171450" lvl="0" indent="-171450" algn="just" defTabSz="914400"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ru-RU" sz="1200" kern="0" dirty="0" smtClean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Об </a:t>
            </a:r>
            <a:r>
              <a:rPr lang="ru-RU" sz="1200" kern="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обязательствах </a:t>
            </a:r>
            <a:r>
              <a:rPr lang="ru-RU" sz="1200" kern="0" dirty="0" smtClean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по отдельным </a:t>
            </a:r>
            <a:r>
              <a:rPr lang="ru-RU" sz="1200" kern="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договорам страхования </a:t>
            </a:r>
            <a:r>
              <a:rPr lang="ru-RU" sz="1200" kern="0" dirty="0" smtClean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жизни, на случай </a:t>
            </a:r>
            <a:r>
              <a:rPr lang="ru-RU" sz="1200" kern="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смерти, дожития до определенного </a:t>
            </a:r>
            <a:r>
              <a:rPr lang="ru-RU" sz="1200" kern="0" dirty="0" smtClean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возраста или </a:t>
            </a:r>
            <a:r>
              <a:rPr lang="ru-RU" sz="1200" kern="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срока наступления нового </a:t>
            </a:r>
            <a:r>
              <a:rPr lang="ru-RU" sz="1200" kern="0" dirty="0" smtClean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события; </a:t>
            </a:r>
          </a:p>
          <a:p>
            <a:pPr marL="171450" lvl="0" indent="-171450" algn="just" defTabSz="914400"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ru-RU" sz="1200" kern="0" dirty="0" smtClean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Иные обязательства, в </a:t>
            </a:r>
            <a:r>
              <a:rPr lang="ru-RU" sz="1200" kern="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т.ч</a:t>
            </a:r>
            <a:r>
              <a:rPr lang="ru-RU" sz="1200" kern="0" dirty="0" smtClean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. </a:t>
            </a:r>
            <a:r>
              <a:rPr lang="ru-RU" sz="1200" kern="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у</a:t>
            </a:r>
            <a:r>
              <a:rPr lang="ru-RU" sz="1200" kern="0" dirty="0" smtClean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становленные судом</a:t>
            </a:r>
          </a:p>
          <a:p>
            <a:pPr marL="171450" lvl="0" indent="-171450" algn="just" defTabSz="914400">
              <a:buClr>
                <a:srgbClr val="000000"/>
              </a:buClr>
              <a:buFont typeface="Wingdings" panose="05000000000000000000" pitchFamily="2" charset="2"/>
              <a:buChar char="ü"/>
            </a:pPr>
            <a:endParaRPr lang="ru-RU" sz="1200" kern="0"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lvl="0" algn="just" defTabSz="914400">
              <a:buClr>
                <a:srgbClr val="000000"/>
              </a:buClr>
            </a:pPr>
            <a:r>
              <a:rPr lang="ru-RU" sz="1200" b="1" i="1" kern="0" dirty="0" smtClean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Информацию по кредитным договорам рекомендуется получать в банке </a:t>
            </a:r>
            <a:r>
              <a:rPr lang="ru-RU" sz="1200" b="1" i="1" kern="0" dirty="0" smtClean="0">
                <a:solidFill>
                  <a:srgbClr val="FF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по форме справки 5798-У</a:t>
            </a:r>
            <a:endParaRPr sz="1200" b="1" i="1" kern="0" dirty="0">
              <a:solidFill>
                <a:srgbClr val="FF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99913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51758" y="-129396"/>
            <a:ext cx="9083613" cy="1093573"/>
          </a:xfrm>
        </p:spPr>
        <p:txBody>
          <a:bodyPr>
            <a:normAutofit/>
          </a:bodyPr>
          <a:lstStyle/>
          <a:p>
            <a:r>
              <a:rPr lang="ru-RU" sz="18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Раздел 7. Сведения о недвижимом имуществе, транспортных средствах и ценных бумагах, отчуждаемых в течение отчетного периода в результате безвозмездной сделки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1758" y="802995"/>
            <a:ext cx="9031856" cy="424561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70672" y="3540640"/>
            <a:ext cx="646118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Указываются </a:t>
            </a:r>
            <a:r>
              <a:rPr lang="ru-RU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сведения об отдельных объектах (в </a:t>
            </a:r>
            <a:r>
              <a:rPr lang="ru-RU" sz="1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т.ч</a:t>
            </a:r>
            <a:r>
              <a:rPr lang="ru-RU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доли), отчужденных в течение отчетного периода в результате безвозмездной </a:t>
            </a:r>
            <a:r>
              <a:rPr lang="ru-RU" sz="1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сделки </a:t>
            </a:r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(договор дарения, соглашение о разделе имущества, договор об определении долей, брачный договор, </a:t>
            </a: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</a:t>
            </a:r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также </a:t>
            </a: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сведения об утилизации </a:t>
            </a:r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автомобиля)</a:t>
            </a:r>
            <a:endParaRPr lang="ru-RU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6065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1155" y="112683"/>
            <a:ext cx="8626415" cy="658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215" algn="ctr">
              <a:lnSpc>
                <a:spcPct val="107000"/>
              </a:lnSpc>
            </a:pPr>
            <a:r>
              <a:rPr lang="ru-RU" sz="3600" b="1" i="1" dirty="0">
                <a:solidFill>
                  <a:prstClr val="black"/>
                </a:solidFill>
                <a:latin typeface="Calibri" panose="020F0502020204030204" pitchFamily="34" charset="0"/>
                <a:ea typeface="Calibri"/>
                <a:cs typeface="Arial" panose="020B0604020202020204" pitchFamily="34" charset="0"/>
              </a:rPr>
              <a:t>Требования к заполнению </a:t>
            </a:r>
            <a:r>
              <a:rPr lang="ru-RU" sz="3600" b="1" i="1" dirty="0" smtClean="0">
                <a:solidFill>
                  <a:prstClr val="black"/>
                </a:solidFill>
                <a:latin typeface="Calibri" panose="020F0502020204030204" pitchFamily="34" charset="0"/>
                <a:ea typeface="Calibri"/>
                <a:cs typeface="Arial" panose="020B0604020202020204" pitchFamily="34" charset="0"/>
              </a:rPr>
              <a:t>справки</a:t>
            </a:r>
            <a:endParaRPr lang="ru-RU" sz="3600" i="1" dirty="0">
              <a:solidFill>
                <a:prstClr val="black"/>
              </a:solidFill>
              <a:latin typeface="Calibri" panose="020F050202020403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4" name="Google Shape;266;p23"/>
          <p:cNvSpPr txBox="1"/>
          <p:nvPr/>
        </p:nvSpPr>
        <p:spPr>
          <a:xfrm>
            <a:off x="1984075" y="997386"/>
            <a:ext cx="7057247" cy="397027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6"/>
          </a:lnRef>
          <a:fillRef idx="1002">
            <a:schemeClr val="lt2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spAutoFit/>
          </a:bodyPr>
          <a:lstStyle/>
          <a:p>
            <a:pPr algn="just" defTabSz="914400">
              <a:buClr>
                <a:srgbClr val="000000"/>
              </a:buClr>
              <a:buFont typeface="Arial"/>
              <a:buNone/>
            </a:pPr>
            <a:r>
              <a:rPr lang="ru-RU" sz="1400" b="1" kern="0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✔ Распечатать и подписать справку одной датой</a:t>
            </a:r>
          </a:p>
          <a:p>
            <a:pPr algn="just" defTabSz="914400">
              <a:buClr>
                <a:srgbClr val="000000"/>
              </a:buClr>
              <a:buFont typeface="Arial"/>
              <a:buNone/>
            </a:pPr>
            <a:endParaRPr lang="ru-RU" sz="1400" b="1" kern="0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algn="just" defTabSz="914400">
              <a:buClr>
                <a:srgbClr val="000000"/>
              </a:buClr>
              <a:buFont typeface="Arial"/>
              <a:buNone/>
            </a:pPr>
            <a:r>
              <a:rPr lang="ru-RU" sz="1400" b="1" kern="0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✔ Печать справки  </a:t>
            </a:r>
            <a:r>
              <a:rPr lang="ru-RU" sz="1400" b="1" kern="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только на одной стороне </a:t>
            </a:r>
            <a:r>
              <a:rPr lang="ru-RU" sz="1400" b="1" kern="0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листа </a:t>
            </a:r>
            <a:endParaRPr sz="1400" kern="0" dirty="0">
              <a:solidFill>
                <a:schemeClr val="tx1"/>
              </a:solidFill>
              <a:latin typeface="Arial"/>
              <a:cs typeface="Arial"/>
              <a:sym typeface="Arial"/>
            </a:endParaRPr>
          </a:p>
          <a:p>
            <a:pPr algn="just" defTabSz="914400">
              <a:buClr>
                <a:srgbClr val="000000"/>
              </a:buClr>
              <a:buFont typeface="Arial"/>
              <a:buNone/>
            </a:pPr>
            <a:endParaRPr sz="1400" b="1" kern="0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algn="just" defTabSz="914400">
              <a:buClr>
                <a:srgbClr val="000000"/>
              </a:buClr>
              <a:buFont typeface="Arial"/>
              <a:buNone/>
            </a:pPr>
            <a:r>
              <a:rPr lang="ru-RU" sz="1400" b="1" kern="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✔ Справки не прошивать и не фиксировать </a:t>
            </a:r>
            <a:r>
              <a:rPr lang="ru-RU" sz="1400" b="1" kern="0" dirty="0" err="1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степлером</a:t>
            </a:r>
            <a:endParaRPr sz="1400" kern="0" dirty="0">
              <a:solidFill>
                <a:schemeClr val="tx1"/>
              </a:solidFill>
              <a:latin typeface="Arial"/>
              <a:cs typeface="Arial"/>
              <a:sym typeface="Arial"/>
            </a:endParaRPr>
          </a:p>
          <a:p>
            <a:pPr algn="just" defTabSz="914400">
              <a:buClr>
                <a:srgbClr val="000000"/>
              </a:buClr>
              <a:buFont typeface="Arial"/>
              <a:buNone/>
            </a:pPr>
            <a:endParaRPr sz="1400" b="1" kern="0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algn="just" defTabSz="914400">
              <a:buClr>
                <a:srgbClr val="000000"/>
              </a:buClr>
              <a:buFont typeface="Arial"/>
              <a:buNone/>
            </a:pPr>
            <a:r>
              <a:rPr lang="ru-RU" sz="1400" b="1" kern="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✔ Не допустимы в готовой справке рукописные </a:t>
            </a:r>
            <a:r>
              <a:rPr lang="ru-RU" sz="1400" b="1" kern="0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исправления</a:t>
            </a:r>
            <a:endParaRPr sz="1400" kern="0" dirty="0">
              <a:solidFill>
                <a:schemeClr val="tx1"/>
              </a:solidFill>
              <a:latin typeface="Arial"/>
              <a:cs typeface="Arial"/>
              <a:sym typeface="Arial"/>
            </a:endParaRPr>
          </a:p>
          <a:p>
            <a:pPr algn="just" defTabSz="914400">
              <a:buClr>
                <a:srgbClr val="000000"/>
              </a:buClr>
              <a:buFont typeface="Arial"/>
              <a:buNone/>
            </a:pPr>
            <a:endParaRPr sz="1400" b="1" kern="0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algn="just" defTabSz="914400">
              <a:buClr>
                <a:srgbClr val="000000"/>
              </a:buClr>
              <a:buFont typeface="Arial"/>
              <a:buNone/>
            </a:pPr>
            <a:r>
              <a:rPr lang="ru-RU" sz="1400" b="1" kern="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✔  </a:t>
            </a:r>
            <a:r>
              <a:rPr lang="ru-RU" sz="1400" b="1" kern="0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Подписью заверяется только  последний лист справки (в специально отведенном месте) </a:t>
            </a:r>
          </a:p>
          <a:p>
            <a:pPr algn="just" defTabSz="914400">
              <a:buClr>
                <a:srgbClr val="000000"/>
              </a:buClr>
              <a:buFont typeface="Arial"/>
              <a:buNone/>
            </a:pPr>
            <a:endParaRPr lang="ru-RU" sz="1400" b="1" kern="0" dirty="0" smtClean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algn="just" defTabSz="914400">
              <a:buClr>
                <a:srgbClr val="000000"/>
              </a:buClr>
              <a:buFont typeface="Arial"/>
              <a:buNone/>
            </a:pPr>
            <a:r>
              <a:rPr lang="ru-RU" sz="1400" b="1" kern="0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✔  Запрещается осуществлять подмену листов справки, листами, напечатанными в иной момент времени</a:t>
            </a:r>
          </a:p>
          <a:p>
            <a:pPr lvl="0" algn="just" defTabSz="914400">
              <a:buClr>
                <a:srgbClr val="000000"/>
              </a:buClr>
            </a:pPr>
            <a:endParaRPr lang="ru-RU" sz="1400" b="1" kern="0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algn="just" defTabSz="914400">
              <a:buClr>
                <a:srgbClr val="000000"/>
              </a:buClr>
            </a:pPr>
            <a:r>
              <a:rPr lang="ru-RU" sz="1400" b="1" kern="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✔  </a:t>
            </a:r>
            <a:r>
              <a:rPr lang="ru-RU" sz="1400" b="1" kern="0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Использовать принтер, обеспечивающий качественную печать</a:t>
            </a:r>
          </a:p>
          <a:p>
            <a:pPr lvl="0" algn="just" defTabSz="914400">
              <a:buClr>
                <a:srgbClr val="000000"/>
              </a:buClr>
            </a:pPr>
            <a:endParaRPr lang="ru-RU" sz="1400" b="1" kern="0" dirty="0">
              <a:solidFill>
                <a:schemeClr val="tx1"/>
              </a:solidFill>
              <a:latin typeface="Arial"/>
              <a:cs typeface="Arial"/>
              <a:sym typeface="Arial"/>
            </a:endParaRPr>
          </a:p>
          <a:p>
            <a:pPr lvl="0" algn="just" defTabSz="914400">
              <a:buClr>
                <a:srgbClr val="000000"/>
              </a:buClr>
            </a:pPr>
            <a:r>
              <a:rPr lang="ru-RU" sz="1400" b="1" kern="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✔  </a:t>
            </a:r>
            <a:r>
              <a:rPr lang="ru-RU" sz="1400" b="1" kern="0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Не допускаются дефекты печати в виде полос, пятен</a:t>
            </a:r>
            <a:endParaRPr lang="ru-RU" sz="1400" b="1" kern="0" dirty="0">
              <a:solidFill>
                <a:schemeClr val="tx1"/>
              </a:solidFill>
              <a:latin typeface="Arial"/>
              <a:cs typeface="Arial"/>
              <a:sym typeface="Arial"/>
            </a:endParaRPr>
          </a:p>
          <a:p>
            <a:pPr algn="just" defTabSz="914400">
              <a:buClr>
                <a:srgbClr val="000000"/>
              </a:buClr>
              <a:buFont typeface="Arial"/>
              <a:buNone/>
            </a:pPr>
            <a:endParaRPr sz="1400" kern="0" dirty="0">
              <a:solidFill>
                <a:srgbClr val="FF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6" name="Picture 2" descr="https://b.radikal.ru/b21/2107/1d/c7a88b0f40f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60" y="1109131"/>
            <a:ext cx="1695382" cy="2295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5052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01926" y="1751514"/>
            <a:ext cx="8324490" cy="1093573"/>
          </a:xfrm>
        </p:spPr>
        <p:txBody>
          <a:bodyPr>
            <a:noAutofit/>
          </a:bodyPr>
          <a:lstStyle/>
          <a:p>
            <a:r>
              <a:rPr lang="ru-RU" sz="4000" b="1" i="1" dirty="0" smtClean="0">
                <a:solidFill>
                  <a:prstClr val="black"/>
                </a:solidFill>
              </a:rPr>
              <a:t>СВЕДЕНИЯ ИЗ</a:t>
            </a:r>
            <a:br>
              <a:rPr lang="ru-RU" sz="4000" b="1" i="1" dirty="0" smtClean="0">
                <a:solidFill>
                  <a:prstClr val="black"/>
                </a:solidFill>
              </a:rPr>
            </a:br>
            <a:r>
              <a:rPr lang="ru-RU" sz="4000" b="1" i="1" dirty="0" smtClean="0">
                <a:solidFill>
                  <a:prstClr val="black"/>
                </a:solidFill>
              </a:rPr>
              <a:t> «ЛИЧНОГО КАБИНЕТА НАЛОГОПЛАТЕЛЬЩИКА» </a:t>
            </a:r>
            <a:br>
              <a:rPr lang="ru-RU" sz="4000" b="1" i="1" dirty="0" smtClean="0">
                <a:solidFill>
                  <a:prstClr val="black"/>
                </a:solidFill>
              </a:rPr>
            </a:br>
            <a:r>
              <a:rPr lang="ru-RU" sz="4000" b="1" i="1" dirty="0" smtClean="0">
                <a:solidFill>
                  <a:prstClr val="black"/>
                </a:solidFill>
              </a:rPr>
              <a:t>о доходах, об имуществе, </a:t>
            </a:r>
            <a:br>
              <a:rPr lang="ru-RU" sz="4000" b="1" i="1" dirty="0" smtClean="0">
                <a:solidFill>
                  <a:prstClr val="black"/>
                </a:solidFill>
              </a:rPr>
            </a:br>
            <a:r>
              <a:rPr lang="ru-RU" sz="4000" b="1" i="1" dirty="0" smtClean="0">
                <a:solidFill>
                  <a:prstClr val="black"/>
                </a:solidFill>
              </a:rPr>
              <a:t>о счетах, об участии в организациях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009432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3411"/>
            <a:ext cx="8229600" cy="857250"/>
          </a:xfrm>
        </p:spPr>
        <p:txBody>
          <a:bodyPr/>
          <a:lstStyle/>
          <a:p>
            <a:r>
              <a:rPr lang="ru-RU" sz="2400" b="1" i="1" dirty="0">
                <a:solidFill>
                  <a:prstClr val="black"/>
                </a:solidFill>
                <a:latin typeface="Calibri" panose="020F0502020204030204" pitchFamily="34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ОСОБЕННОСТИ, ПРЕДУСМОТРЕННЫЕ УКАЗОМ ПРЕЗИДЕНТА РОССИЙСКОЙ ФЕДЕРАЦИИ ОТ 29.12.2022 Г. № 968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89781" y="995552"/>
            <a:ext cx="3208046" cy="1181818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b="1" baseline="-25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Сведения </a:t>
            </a:r>
            <a:r>
              <a:rPr lang="ru-RU" b="1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доходах не </a:t>
            </a:r>
            <a:r>
              <a:rPr lang="ru-RU" b="1" baseline="-25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представляют</a:t>
            </a:r>
            <a:endParaRPr lang="ru-RU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679754" y="1187341"/>
            <a:ext cx="5316201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marL="342900" indent="-342900" defTabSz="914400">
              <a:buFont typeface="Wingdings" panose="05000000000000000000" pitchFamily="2" charset="2"/>
              <a:buChar char="Ø"/>
            </a:pPr>
            <a:r>
              <a:rPr lang="ru-RU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r>
              <a:rPr lang="ru-RU" sz="24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ица</a:t>
            </a:r>
            <a:r>
              <a:rPr lang="ru-RU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, принимавшие участие в СВО</a:t>
            </a:r>
            <a:r>
              <a:rPr lang="ru-RU" sz="24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defTabSz="914400"/>
            <a:endParaRPr lang="ru-RU" sz="24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defTabSz="914400">
              <a:buFont typeface="Wingdings" panose="05000000000000000000" pitchFamily="2" charset="2"/>
              <a:buChar char="Ø"/>
            </a:pPr>
            <a:r>
              <a:rPr lang="ru-RU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ru-RU" sz="24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омандированные </a:t>
            </a:r>
            <a:r>
              <a:rPr lang="ru-RU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в зону проведения СВО</a:t>
            </a:r>
          </a:p>
        </p:txBody>
      </p:sp>
      <p:sp>
        <p:nvSpPr>
          <p:cNvPr id="7" name="Объект 3"/>
          <p:cNvSpPr txBox="1">
            <a:spLocks/>
          </p:cNvSpPr>
          <p:nvPr/>
        </p:nvSpPr>
        <p:spPr>
          <a:xfrm>
            <a:off x="189781" y="2406356"/>
            <a:ext cx="3489973" cy="1397479"/>
          </a:xfrm>
          <a:prstGeom prst="rect">
            <a:avLst/>
          </a:prstGeom>
          <a:noFill/>
          <a:ln w="3175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b="1" baseline="-25000" dirty="0" smtClean="0">
                <a:solidFill>
                  <a:srgbClr val="FF0000"/>
                </a:solidFill>
                <a:latin typeface="Arial"/>
              </a:rPr>
              <a:t>Сведения </a:t>
            </a:r>
            <a:r>
              <a:rPr lang="ru-RU" b="1" baseline="-25000" dirty="0">
                <a:solidFill>
                  <a:srgbClr val="FF0000"/>
                </a:solidFill>
                <a:latin typeface="Arial"/>
              </a:rPr>
              <a:t>о доходах не представляются </a:t>
            </a:r>
            <a:r>
              <a:rPr lang="ru-RU" b="1" baseline="-25000" dirty="0" smtClean="0">
                <a:solidFill>
                  <a:srgbClr val="FF0000"/>
                </a:solidFill>
                <a:latin typeface="Arial"/>
              </a:rPr>
              <a:t>в отношении </a:t>
            </a:r>
            <a:r>
              <a:rPr lang="ru-RU" b="1" baseline="-25000" dirty="0">
                <a:solidFill>
                  <a:srgbClr val="FF0000"/>
                </a:solidFill>
                <a:latin typeface="Arial"/>
              </a:rPr>
              <a:t>супругов</a:t>
            </a:r>
            <a:endParaRPr lang="ru-RU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679754" y="2406356"/>
            <a:ext cx="5316200" cy="267765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ru-RU" sz="2000" b="1" baseline="-25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ru-RU" sz="2400" baseline="-25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400" baseline="-25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случае если супруги:</a:t>
            </a:r>
            <a:endParaRPr lang="ru-RU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baseline="-25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военнослужащие, </a:t>
            </a:r>
            <a:r>
              <a:rPr lang="ru-RU" sz="2400" baseline="-25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сотрудники ОВД, </a:t>
            </a:r>
            <a:r>
              <a:rPr lang="ru-RU" sz="2400" baseline="-25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Нацгвардии</a:t>
            </a:r>
            <a:r>
              <a:rPr lang="ru-RU" sz="2400" baseline="-25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(имеющие </a:t>
            </a:r>
            <a:r>
              <a:rPr lang="ru-RU" sz="2400" baseline="-25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спецзвания</a:t>
            </a:r>
            <a:r>
              <a:rPr lang="ru-RU" sz="2400" baseline="-25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полиции), </a:t>
            </a:r>
            <a:r>
              <a:rPr lang="ru-RU" sz="2400" baseline="-25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сотрудники УИС</a:t>
            </a:r>
            <a:r>
              <a:rPr lang="ru-RU" sz="2400" baseline="-25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СК, принимающие или принимавшие участие в СВО</a:t>
            </a:r>
            <a:r>
              <a:rPr lang="ru-RU" sz="2400" baseline="-25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/>
            <a:endParaRPr lang="ru-RU" sz="2400" baseline="-25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baseline="-25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находятся в командировке в зоне СВО в </a:t>
            </a:r>
            <a:r>
              <a:rPr lang="ru-RU" sz="2400" baseline="-25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период представления </a:t>
            </a:r>
            <a:r>
              <a:rPr lang="ru-RU" sz="2400" baseline="-25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сведений</a:t>
            </a:r>
            <a:r>
              <a:rPr lang="ru-RU" sz="2400" baseline="-25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2400" baseline="-25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baseline="-25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мобилизованы или служат по контракту</a:t>
            </a:r>
          </a:p>
        </p:txBody>
      </p:sp>
    </p:spTree>
    <p:extLst>
      <p:ext uri="{BB962C8B-B14F-4D97-AF65-F5344CB8AC3E}">
        <p14:creationId xmlns:p14="http://schemas.microsoft.com/office/powerpoint/2010/main" val="2122800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129395" y="94890"/>
            <a:ext cx="8729932" cy="414068"/>
          </a:xfrm>
        </p:spPr>
        <p:txBody>
          <a:bodyPr>
            <a:noAutofit/>
          </a:bodyPr>
          <a:lstStyle/>
          <a:p>
            <a:r>
              <a:rPr lang="ru-RU" sz="2400" b="1" i="1" dirty="0" smtClean="0">
                <a:solidFill>
                  <a:prstClr val="black"/>
                </a:solidFill>
              </a:rPr>
              <a:t>Стартовая страница  «Личного кабинета налогоплательщика»</a:t>
            </a:r>
            <a:endParaRPr lang="ru-RU" sz="24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10" y="719095"/>
            <a:ext cx="9040173" cy="4197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578305" y="953491"/>
            <a:ext cx="1155940" cy="9489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err="1" smtClean="0">
                <a:solidFill>
                  <a:schemeClr val="tx1"/>
                </a:solidFill>
              </a:rPr>
              <a:t>фио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156275" y="1048382"/>
            <a:ext cx="577970" cy="9489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Инн</a:t>
            </a:r>
          </a:p>
        </p:txBody>
      </p:sp>
    </p:spTree>
    <p:extLst>
      <p:ext uri="{BB962C8B-B14F-4D97-AF65-F5344CB8AC3E}">
        <p14:creationId xmlns:p14="http://schemas.microsoft.com/office/powerpoint/2010/main" val="3340808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64" y="690113"/>
            <a:ext cx="8859327" cy="4326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349703" y="764392"/>
            <a:ext cx="1155940" cy="9489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err="1" smtClean="0">
                <a:solidFill>
                  <a:schemeClr val="tx1"/>
                </a:solidFill>
              </a:rPr>
              <a:t>фио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910421" y="917080"/>
            <a:ext cx="577970" cy="9489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Инн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16187" y="-22873"/>
            <a:ext cx="88070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>
                <a:solidFill>
                  <a:prstClr val="black"/>
                </a:solidFill>
                <a:ea typeface="+mj-ea"/>
                <a:cs typeface="+mj-cs"/>
              </a:rPr>
              <a:t>Скриншот о </a:t>
            </a:r>
            <a:r>
              <a:rPr lang="ru-RU" sz="3600" b="1" i="1" dirty="0" smtClean="0">
                <a:solidFill>
                  <a:prstClr val="black"/>
                </a:solidFill>
                <a:ea typeface="+mj-ea"/>
                <a:cs typeface="+mj-cs"/>
              </a:rPr>
              <a:t>доходах</a:t>
            </a:r>
            <a:endParaRPr lang="ru-RU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1503891" y="1700075"/>
            <a:ext cx="9156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</a:rPr>
              <a:t>раскрыть</a:t>
            </a:r>
            <a:endParaRPr lang="ru-RU" sz="1400" b="1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06609" y="4490851"/>
            <a:ext cx="20718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</a:rPr>
              <a:t>в том числе распечатать</a:t>
            </a:r>
            <a:endParaRPr lang="ru-RU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217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867290" y="100158"/>
            <a:ext cx="1155940" cy="9489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err="1" smtClean="0">
                <a:solidFill>
                  <a:schemeClr val="tx1"/>
                </a:solidFill>
              </a:rPr>
              <a:t>фио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428008" y="252846"/>
            <a:ext cx="577970" cy="9489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Инн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16187" y="-22873"/>
            <a:ext cx="88070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>
                <a:solidFill>
                  <a:prstClr val="black"/>
                </a:solidFill>
                <a:ea typeface="+mj-ea"/>
                <a:cs typeface="+mj-cs"/>
              </a:rPr>
              <a:t>Скриншот о </a:t>
            </a:r>
            <a:r>
              <a:rPr lang="ru-RU" sz="3600" b="1" i="1" dirty="0" smtClean="0">
                <a:solidFill>
                  <a:prstClr val="black"/>
                </a:solidFill>
                <a:ea typeface="+mj-ea"/>
                <a:cs typeface="+mj-cs"/>
              </a:rPr>
              <a:t>процентах по вкладам</a:t>
            </a:r>
            <a:endParaRPr lang="ru-RU" sz="36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17" y="623458"/>
            <a:ext cx="8344475" cy="4520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042003" y="1194845"/>
            <a:ext cx="9156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</a:rPr>
              <a:t>раскрыть</a:t>
            </a:r>
            <a:endParaRPr lang="ru-RU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416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46" y="593572"/>
            <a:ext cx="8928341" cy="4245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22695" y="27218"/>
            <a:ext cx="84193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 i="1" dirty="0">
                <a:solidFill>
                  <a:prstClr val="black"/>
                </a:solidFill>
              </a:rPr>
              <a:t>Скриншот </a:t>
            </a:r>
            <a:r>
              <a:rPr lang="ru-RU" sz="3600" b="1" i="1" dirty="0" smtClean="0">
                <a:solidFill>
                  <a:prstClr val="black"/>
                </a:solidFill>
              </a:rPr>
              <a:t>об имуществе</a:t>
            </a:r>
            <a:endParaRPr lang="ru-RU" sz="3600" dirty="0">
              <a:solidFill>
                <a:prstClr val="black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644440" y="755765"/>
            <a:ext cx="1155940" cy="9489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err="1" smtClean="0">
                <a:solidFill>
                  <a:schemeClr val="tx1"/>
                </a:solidFill>
              </a:rPr>
              <a:t>фио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222410" y="850656"/>
            <a:ext cx="577970" cy="9489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Инн</a:t>
            </a:r>
          </a:p>
        </p:txBody>
      </p:sp>
    </p:spTree>
    <p:extLst>
      <p:ext uri="{BB962C8B-B14F-4D97-AF65-F5344CB8AC3E}">
        <p14:creationId xmlns:p14="http://schemas.microsoft.com/office/powerpoint/2010/main" val="651818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390" y="739467"/>
            <a:ext cx="1981225" cy="178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75" y="2138060"/>
            <a:ext cx="8842076" cy="2367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125418" y="939860"/>
            <a:ext cx="1440611" cy="9489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err="1" smtClean="0">
                <a:solidFill>
                  <a:schemeClr val="tx1"/>
                </a:solidFill>
              </a:rPr>
              <a:t>фио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884542" y="1034751"/>
            <a:ext cx="681487" cy="9489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Инн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01925" y="93136"/>
            <a:ext cx="86954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 i="1" dirty="0">
                <a:solidFill>
                  <a:prstClr val="black"/>
                </a:solidFill>
              </a:rPr>
              <a:t>Скриншот </a:t>
            </a:r>
            <a:r>
              <a:rPr lang="ru-RU" sz="3600" b="1" i="1" dirty="0" smtClean="0">
                <a:solidFill>
                  <a:prstClr val="black"/>
                </a:solidFill>
              </a:rPr>
              <a:t>о счетах</a:t>
            </a:r>
            <a:endParaRPr lang="ru-RU" sz="3600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65087" y="3579961"/>
            <a:ext cx="18053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знак не ставить!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508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912" y="737232"/>
            <a:ext cx="8600537" cy="4406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120529" y="680834"/>
            <a:ext cx="18053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знак не ставить!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2912" y="90901"/>
            <a:ext cx="83072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 i="1" dirty="0">
                <a:solidFill>
                  <a:prstClr val="black"/>
                </a:solidFill>
              </a:rPr>
              <a:t>Скриншот о счетах</a:t>
            </a:r>
            <a:endParaRPr lang="ru-RU" sz="3600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27878" y="4821906"/>
            <a:ext cx="7684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</a:rPr>
              <a:t>скачать</a:t>
            </a:r>
            <a:endParaRPr lang="ru-RU" sz="1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56442" y="4729573"/>
            <a:ext cx="15760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>
                <a:solidFill>
                  <a:srgbClr val="FF0000"/>
                </a:solidFill>
              </a:rPr>
              <a:t>З</a:t>
            </a:r>
            <a:r>
              <a:rPr lang="ru-RU" sz="1000" b="1" dirty="0" smtClean="0">
                <a:solidFill>
                  <a:srgbClr val="FF0000"/>
                </a:solidFill>
              </a:rPr>
              <a:t>аказать сведения</a:t>
            </a:r>
            <a:br>
              <a:rPr lang="ru-RU" sz="1000" b="1" dirty="0" smtClean="0">
                <a:solidFill>
                  <a:srgbClr val="FF0000"/>
                </a:solidFill>
              </a:rPr>
            </a:br>
            <a:r>
              <a:rPr lang="ru-RU" sz="1000" b="1" dirty="0" smtClean="0">
                <a:solidFill>
                  <a:srgbClr val="FF0000"/>
                </a:solidFill>
              </a:rPr>
              <a:t> с использованием ЕЦП </a:t>
            </a:r>
            <a:endParaRPr lang="ru-RU" sz="1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952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32911" y="-21242"/>
            <a:ext cx="87213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 i="1" dirty="0">
                <a:solidFill>
                  <a:prstClr val="black"/>
                </a:solidFill>
              </a:rPr>
              <a:t>Скриншот о счетах</a:t>
            </a:r>
            <a:endParaRPr lang="ru-RU" sz="3600" dirty="0">
              <a:solidFill>
                <a:prstClr val="black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350" y="574709"/>
            <a:ext cx="8579880" cy="4447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211385" y="3526296"/>
            <a:ext cx="15760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>
                <a:solidFill>
                  <a:srgbClr val="FF0000"/>
                </a:solidFill>
              </a:rPr>
              <a:t>З</a:t>
            </a:r>
            <a:r>
              <a:rPr lang="ru-RU" sz="1000" b="1" dirty="0" smtClean="0">
                <a:solidFill>
                  <a:srgbClr val="FF0000"/>
                </a:solidFill>
              </a:rPr>
              <a:t>аказать сведения</a:t>
            </a:r>
            <a:br>
              <a:rPr lang="ru-RU" sz="1000" b="1" dirty="0" smtClean="0">
                <a:solidFill>
                  <a:srgbClr val="FF0000"/>
                </a:solidFill>
              </a:rPr>
            </a:br>
            <a:r>
              <a:rPr lang="ru-RU" sz="1000" b="1" dirty="0" smtClean="0">
                <a:solidFill>
                  <a:srgbClr val="FF0000"/>
                </a:solidFill>
              </a:rPr>
              <a:t> с использованием ЕЦП </a:t>
            </a:r>
            <a:endParaRPr lang="ru-RU" sz="1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87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42" y="1940943"/>
            <a:ext cx="8345487" cy="3081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6024" y="368799"/>
            <a:ext cx="2022617" cy="1947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2527" y="-145073"/>
            <a:ext cx="88075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 i="1" dirty="0">
                <a:solidFill>
                  <a:prstClr val="black"/>
                </a:solidFill>
              </a:rPr>
              <a:t>Скриншот </a:t>
            </a:r>
            <a:r>
              <a:rPr lang="ru-RU" sz="3600" b="1" i="1" dirty="0" smtClean="0">
                <a:solidFill>
                  <a:prstClr val="black"/>
                </a:solidFill>
              </a:rPr>
              <a:t>об участии в организации</a:t>
            </a:r>
            <a:endParaRPr lang="ru-RU" sz="3600" dirty="0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25418" y="698320"/>
            <a:ext cx="1440611" cy="9489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err="1" smtClean="0">
                <a:solidFill>
                  <a:schemeClr val="tx1"/>
                </a:solidFill>
              </a:rPr>
              <a:t>фио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884542" y="827297"/>
            <a:ext cx="681487" cy="9489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Инн</a:t>
            </a:r>
          </a:p>
        </p:txBody>
      </p:sp>
    </p:spTree>
    <p:extLst>
      <p:ext uri="{BB962C8B-B14F-4D97-AF65-F5344CB8AC3E}">
        <p14:creationId xmlns:p14="http://schemas.microsoft.com/office/powerpoint/2010/main" val="414008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2527" y="-145073"/>
            <a:ext cx="88075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 i="1" dirty="0" smtClean="0">
                <a:solidFill>
                  <a:prstClr val="black"/>
                </a:solidFill>
              </a:rPr>
              <a:t>ПРИЛОЖЕНИЯ К СПРАВКЕ О ДОХОДАХ</a:t>
            </a:r>
            <a:endParaRPr lang="ru-RU" sz="3600" dirty="0">
              <a:solidFill>
                <a:prstClr val="black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25" y="501258"/>
            <a:ext cx="8091447" cy="444817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44401" y="1673525"/>
            <a:ext cx="5245584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СПО «Справки БК» (эл. версия</a:t>
            </a:r>
            <a:r>
              <a:rPr lang="ru-RU" sz="11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в разделе «Приложение»  </a:t>
            </a:r>
            <a:r>
              <a:rPr lang="ru-RU" sz="11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подгружаются следующие документы: 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1) сведения из личного кабинета налогоплательщика  (скриншоты) о доходах, о процентах по вкладам, об имуществе,  о счетах, об участии в организации;</a:t>
            </a:r>
          </a:p>
          <a:p>
            <a:pPr algn="just"/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2) выписки о счетах из банков на 31.12.2023 г. по форме 5798-У; </a:t>
            </a:r>
          </a:p>
          <a:p>
            <a:pPr algn="just"/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3) пояснительная записка (при наличии);</a:t>
            </a:r>
          </a:p>
          <a:p>
            <a:pPr algn="just"/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4) при заполнении раздела  2 справки «Сведения о расходах» соответствующие документы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H="1" flipV="1">
            <a:off x="3554084" y="1199073"/>
            <a:ext cx="513100" cy="47445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234905" y="4097547"/>
            <a:ext cx="832279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050" dirty="0" smtClean="0"/>
              <a:t>07.04.2024</a:t>
            </a:r>
            <a:endParaRPr lang="ru-RU" sz="1050" dirty="0"/>
          </a:p>
        </p:txBody>
      </p:sp>
    </p:spTree>
    <p:extLst>
      <p:ext uri="{BB962C8B-B14F-4D97-AF65-F5344CB8AC3E}">
        <p14:creationId xmlns:p14="http://schemas.microsoft.com/office/powerpoint/2010/main" val="2987496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508000" y="14319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4873" y="1513757"/>
            <a:ext cx="8595059" cy="685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07000"/>
              </a:lnSpc>
              <a:spcAft>
                <a:spcPts val="0"/>
              </a:spcAft>
            </a:pPr>
            <a:r>
              <a:rPr lang="ru-RU" sz="3600" b="1" dirty="0" smtClean="0">
                <a:solidFill>
                  <a:srgbClr val="FF0000"/>
                </a:solidFill>
                <a:latin typeface="Liberation Serif" panose="02020603050405020304" pitchFamily="18" charset="0"/>
                <a:ea typeface="Calibri"/>
                <a:cs typeface="Times New Roman"/>
              </a:rPr>
              <a:t>СПАСИБО ЗА ВНИМАНИЕ!</a:t>
            </a:r>
            <a:endParaRPr lang="ru-RU" sz="3600" dirty="0">
              <a:solidFill>
                <a:srgbClr val="FF0000"/>
              </a:solidFill>
              <a:effectLst/>
              <a:latin typeface="Liberation Serif" panose="02020603050405020304" pitchFamily="18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81630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91" y="-99604"/>
            <a:ext cx="9083615" cy="857250"/>
          </a:xfrm>
        </p:spPr>
        <p:txBody>
          <a:bodyPr>
            <a:noAutofit/>
          </a:bodyPr>
          <a:lstStyle/>
          <a:p>
            <a:pPr lvl="0"/>
            <a:r>
              <a:rPr lang="ru-RU" sz="2400" b="1" i="1" dirty="0" smtClean="0">
                <a:latin typeface="Calibri" panose="020F0502020204030204" pitchFamily="34" charset="0"/>
                <a:ea typeface="Liberation Serif" panose="02020603050405020304" pitchFamily="18" charset="0"/>
                <a:cs typeface="Liberation Serif" panose="02020603050405020304" pitchFamily="18" charset="0"/>
              </a:rPr>
              <a:t/>
            </a:r>
            <a:br>
              <a:rPr lang="ru-RU" sz="2400" b="1" i="1" dirty="0" smtClean="0">
                <a:latin typeface="Calibri" panose="020F0502020204030204" pitchFamily="34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lang="ru-RU" sz="2000" b="1" i="1" dirty="0" smtClean="0">
                <a:latin typeface="Arial" panose="020B0604020202020204" pitchFamily="34" charset="0"/>
                <a:ea typeface="Liberation Serif" panose="02020603050405020304" pitchFamily="18" charset="0"/>
                <a:cs typeface="Arial" panose="020B0604020202020204" pitchFamily="34" charset="0"/>
              </a:rPr>
              <a:t>РЕКОМЕНДУЕМЫЕ </a:t>
            </a:r>
            <a:r>
              <a:rPr lang="ru-RU" sz="2000" b="1" i="1" dirty="0">
                <a:latin typeface="Arial" panose="020B0604020202020204" pitchFamily="34" charset="0"/>
                <a:ea typeface="Liberation Serif" panose="02020603050405020304" pitchFamily="18" charset="0"/>
                <a:cs typeface="Arial" panose="020B0604020202020204" pitchFamily="34" charset="0"/>
              </a:rPr>
              <a:t>ДЕЯЙСТВИЯ ПРИ НЕВОЗМОЖНОСТИ ПРЕДСТАВИТЬ </a:t>
            </a:r>
            <a:r>
              <a:rPr lang="ru-RU" sz="2000" b="1" i="1" dirty="0" smtClean="0">
                <a:latin typeface="Arial" panose="020B0604020202020204" pitchFamily="34" charset="0"/>
                <a:ea typeface="Liberation Serif" panose="02020603050405020304" pitchFamily="18" charset="0"/>
                <a:cs typeface="Arial" panose="020B0604020202020204" pitchFamily="34" charset="0"/>
              </a:rPr>
              <a:t>СВЕДЕНИЯ НА ЧЛЕНОВ СЕМЬИ</a:t>
            </a:r>
            <a:r>
              <a:rPr lang="ru-RU" sz="2000" b="1" i="1" dirty="0">
                <a:latin typeface="Arial" panose="020B0604020202020204" pitchFamily="34" charset="0"/>
                <a:ea typeface="Liberation Serif" panose="02020603050405020304" pitchFamily="18" charset="0"/>
                <a:cs typeface="Arial" panose="020B0604020202020204" pitchFamily="34" charset="0"/>
              </a:rPr>
              <a:t/>
            </a:r>
            <a:br>
              <a:rPr lang="ru-RU" sz="2000" b="1" i="1" dirty="0">
                <a:latin typeface="Arial" panose="020B0604020202020204" pitchFamily="34" charset="0"/>
                <a:ea typeface="Liberation Serif" panose="02020603050405020304" pitchFamily="18" charset="0"/>
                <a:cs typeface="Arial" panose="020B0604020202020204" pitchFamily="34" charset="0"/>
              </a:rPr>
            </a:br>
            <a:endParaRPr lang="ru-RU" sz="2000" b="1" i="1" dirty="0">
              <a:solidFill>
                <a:prstClr val="black"/>
              </a:solidFill>
              <a:latin typeface="Arial" panose="020B0604020202020204" pitchFamily="34" charset="0"/>
              <a:ea typeface="Liberation Serif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2528" y="670561"/>
            <a:ext cx="8867955" cy="4472939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normAutofit lnSpcReduction="10000"/>
          </a:bodyPr>
          <a:lstStyle/>
          <a:p>
            <a:pPr marL="0" lvl="0" indent="0" algn="just">
              <a:spcBef>
                <a:spcPts val="0"/>
              </a:spcBef>
              <a:buClr>
                <a:srgbClr val="000000"/>
              </a:buClr>
              <a:buNone/>
            </a:pPr>
            <a:endParaRPr lang="ru-RU" sz="1700" b="1" kern="0" dirty="0" smtClean="0">
              <a:solidFill>
                <a:srgbClr val="FF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lvl="0" indent="0" algn="just">
              <a:spcBef>
                <a:spcPts val="0"/>
              </a:spcBef>
              <a:buClr>
                <a:srgbClr val="000000"/>
              </a:buClr>
              <a:buNone/>
            </a:pPr>
            <a:endParaRPr lang="ru-RU" sz="1700" b="1" kern="0" dirty="0">
              <a:solidFill>
                <a:srgbClr val="FF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lvl="0" indent="0" algn="just">
              <a:spcBef>
                <a:spcPts val="0"/>
              </a:spcBef>
              <a:buClr>
                <a:srgbClr val="000000"/>
              </a:buClr>
              <a:buNone/>
            </a:pPr>
            <a:endParaRPr lang="ru-RU" sz="1700" b="1" kern="0" dirty="0" smtClean="0">
              <a:solidFill>
                <a:srgbClr val="FF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lvl="0" indent="0" algn="just">
              <a:spcBef>
                <a:spcPts val="0"/>
              </a:spcBef>
              <a:buClr>
                <a:srgbClr val="000000"/>
              </a:buClr>
              <a:buNone/>
            </a:pPr>
            <a:endParaRPr lang="ru-RU" sz="1700" b="1" kern="0" dirty="0">
              <a:solidFill>
                <a:srgbClr val="FF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lvl="0" indent="0" algn="just">
              <a:spcBef>
                <a:spcPts val="0"/>
              </a:spcBef>
              <a:buClr>
                <a:srgbClr val="000000"/>
              </a:buClr>
              <a:buNone/>
            </a:pPr>
            <a:endParaRPr lang="ru-RU" sz="1700" b="1" kern="0" dirty="0" smtClean="0">
              <a:solidFill>
                <a:srgbClr val="FF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lvl="0" indent="0" algn="just">
              <a:spcBef>
                <a:spcPts val="0"/>
              </a:spcBef>
              <a:buClr>
                <a:srgbClr val="000000"/>
              </a:buClr>
              <a:buNone/>
            </a:pPr>
            <a:endParaRPr lang="ru-RU" sz="1700" b="1" kern="0" dirty="0" smtClean="0">
              <a:solidFill>
                <a:srgbClr val="FF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lvl="0" indent="0" algn="just">
              <a:spcBef>
                <a:spcPts val="0"/>
              </a:spcBef>
              <a:buClr>
                <a:srgbClr val="000000"/>
              </a:buClr>
              <a:buNone/>
            </a:pPr>
            <a:endParaRPr lang="ru-RU" sz="1700" b="1" kern="0" dirty="0">
              <a:solidFill>
                <a:srgbClr val="FF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lvl="0" indent="0" algn="just">
              <a:spcBef>
                <a:spcPts val="0"/>
              </a:spcBef>
              <a:buClr>
                <a:srgbClr val="000000"/>
              </a:buClr>
              <a:buNone/>
            </a:pPr>
            <a:endParaRPr lang="ru-RU" sz="1700" b="1" kern="0" dirty="0" smtClean="0">
              <a:solidFill>
                <a:srgbClr val="FF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lvl="0" indent="0" algn="just">
              <a:spcBef>
                <a:spcPts val="0"/>
              </a:spcBef>
              <a:buClr>
                <a:srgbClr val="000000"/>
              </a:buClr>
              <a:buNone/>
            </a:pPr>
            <a:endParaRPr lang="ru-RU" sz="1700" b="1" kern="0" dirty="0">
              <a:solidFill>
                <a:srgbClr val="FF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lvl="0" indent="0" algn="just">
              <a:spcBef>
                <a:spcPts val="0"/>
              </a:spcBef>
              <a:buClr>
                <a:srgbClr val="000000"/>
              </a:buClr>
              <a:buNone/>
            </a:pPr>
            <a:endParaRPr lang="ru-RU" sz="1700" b="1" kern="0" dirty="0" smtClean="0">
              <a:solidFill>
                <a:srgbClr val="FF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lvl="0" indent="0" algn="just">
              <a:spcBef>
                <a:spcPts val="0"/>
              </a:spcBef>
              <a:buClr>
                <a:srgbClr val="000000"/>
              </a:buClr>
              <a:buNone/>
            </a:pPr>
            <a:endParaRPr lang="ru-RU" sz="1700" b="1" kern="0" dirty="0">
              <a:solidFill>
                <a:srgbClr val="FF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lvl="0" indent="0" algn="just">
              <a:spcBef>
                <a:spcPts val="0"/>
              </a:spcBef>
              <a:buClr>
                <a:srgbClr val="000000"/>
              </a:buClr>
              <a:buNone/>
            </a:pPr>
            <a:endParaRPr lang="ru-RU" sz="1700" b="1" kern="0" dirty="0" smtClean="0">
              <a:solidFill>
                <a:srgbClr val="FF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lvl="0" indent="0" algn="just">
              <a:spcBef>
                <a:spcPts val="0"/>
              </a:spcBef>
              <a:buClr>
                <a:srgbClr val="000000"/>
              </a:buClr>
              <a:buNone/>
            </a:pPr>
            <a:endParaRPr lang="ru-RU" sz="1700" b="1" kern="0" dirty="0">
              <a:solidFill>
                <a:srgbClr val="FF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lvl="0" indent="0" algn="just">
              <a:spcBef>
                <a:spcPts val="0"/>
              </a:spcBef>
              <a:buClr>
                <a:srgbClr val="000000"/>
              </a:buClr>
              <a:buNone/>
            </a:pPr>
            <a:endParaRPr lang="ru-RU" sz="1700" b="1" kern="0" dirty="0" smtClean="0">
              <a:solidFill>
                <a:srgbClr val="FF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lvl="0" indent="0" algn="just">
              <a:spcBef>
                <a:spcPts val="0"/>
              </a:spcBef>
              <a:buClr>
                <a:srgbClr val="000000"/>
              </a:buClr>
              <a:buNone/>
            </a:pPr>
            <a:endParaRPr lang="ru-RU" sz="1700" b="1" kern="0" dirty="0">
              <a:solidFill>
                <a:srgbClr val="FF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lvl="0" indent="0" algn="just">
              <a:spcBef>
                <a:spcPts val="0"/>
              </a:spcBef>
              <a:buClr>
                <a:srgbClr val="000000"/>
              </a:buClr>
              <a:buNone/>
            </a:pPr>
            <a:r>
              <a:rPr lang="ru-RU" sz="1700" b="1" kern="0" dirty="0" smtClean="0">
                <a:solidFill>
                  <a:srgbClr val="FF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ВАЖНО</a:t>
            </a:r>
            <a:r>
              <a:rPr lang="ru-RU" sz="1700" b="1" kern="0" dirty="0">
                <a:solidFill>
                  <a:srgbClr val="FF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!</a:t>
            </a:r>
          </a:p>
          <a:p>
            <a:pPr marL="285750" lvl="0" indent="-285750" algn="just" defTabSz="457200">
              <a:spcBef>
                <a:spcPts val="0"/>
              </a:spcBef>
              <a:buSzPts val="1400"/>
              <a:buFont typeface="Wingdings" panose="05000000000000000000" pitchFamily="2" charset="2"/>
              <a:buChar char="Ø"/>
            </a:pPr>
            <a:r>
              <a:rPr lang="ru-RU" sz="1400" kern="0" dirty="0" smtClean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Для </a:t>
            </a:r>
            <a:r>
              <a:rPr lang="ru-RU" sz="1400" kern="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служащих (руководителей) право направить заявление о невозможности представить сведения </a:t>
            </a:r>
            <a:r>
              <a:rPr lang="ru-RU" sz="1400" b="1" kern="0" dirty="0">
                <a:solidFill>
                  <a:srgbClr val="FF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не предусмотрено</a:t>
            </a:r>
          </a:p>
          <a:p>
            <a:pPr marL="0" indent="0" algn="just">
              <a:buNone/>
            </a:pPr>
            <a:endParaRPr lang="ru-RU" sz="23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Объект 3"/>
          <p:cNvSpPr txBox="1">
            <a:spLocks/>
          </p:cNvSpPr>
          <p:nvPr/>
        </p:nvSpPr>
        <p:spPr>
          <a:xfrm>
            <a:off x="301923" y="767751"/>
            <a:ext cx="3243533" cy="3372928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Clr>
                <a:srgbClr val="000000"/>
              </a:buClr>
              <a:buNone/>
            </a:pPr>
            <a:r>
              <a:rPr lang="ru-RU" sz="1200" b="1" kern="0" dirty="0">
                <a:solidFill>
                  <a:srgbClr val="FF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Объективными и уважительными причинами на практике признавались: 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Clr>
                <a:srgbClr val="000000"/>
              </a:buClr>
              <a:buNone/>
            </a:pPr>
            <a:r>
              <a:rPr lang="ru-RU" sz="1200" kern="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- смерть, пропажа или признание судом безвестно отсутствующими лиц, в отношении которых представляются сведения;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Clr>
                <a:srgbClr val="000000"/>
              </a:buClr>
              <a:buNone/>
            </a:pPr>
            <a:r>
              <a:rPr lang="ru-RU" sz="1200" kern="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 - избрание меры пресечения в виде домашнего ареста или заключения под стражу в отношении указанных лиц;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Clr>
                <a:srgbClr val="000000"/>
              </a:buClr>
              <a:buNone/>
            </a:pPr>
            <a:r>
              <a:rPr lang="ru-RU" sz="1200" kern="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- нахождение супруги (супруга) на длительном стационарном лечении;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buClr>
                <a:srgbClr val="000000"/>
              </a:buClr>
              <a:buFontTx/>
              <a:buChar char="-"/>
            </a:pPr>
            <a:r>
              <a:rPr lang="ru-RU" sz="1200" kern="0" dirty="0" smtClean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участие </a:t>
            </a:r>
            <a:r>
              <a:rPr lang="ru-RU" sz="1200" kern="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супруги (супруга) </a:t>
            </a:r>
            <a:endParaRPr lang="ru-RU" sz="1200" kern="0" dirty="0" smtClean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</a:endParaRP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Clr>
                <a:srgbClr val="000000"/>
              </a:buClr>
              <a:buNone/>
            </a:pPr>
            <a:r>
              <a:rPr lang="ru-RU" sz="1200" kern="0" dirty="0" smtClean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в длительных </a:t>
            </a:r>
            <a:r>
              <a:rPr lang="ru-RU" sz="1200" kern="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командировках</a:t>
            </a:r>
            <a:r>
              <a:rPr lang="ru-RU" sz="1200" kern="0" dirty="0" smtClean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;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None/>
            </a:pPr>
            <a:r>
              <a:rPr lang="ru-RU" sz="1200" kern="0" dirty="0" smtClean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- бракоразводный </a:t>
            </a:r>
            <a:r>
              <a:rPr lang="ru-RU" sz="1200" kern="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процесс между супругами;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Clr>
                <a:srgbClr val="000000"/>
              </a:buClr>
              <a:buNone/>
            </a:pPr>
            <a:r>
              <a:rPr lang="ru-RU" sz="1200" kern="0" dirty="0" smtClean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- </a:t>
            </a:r>
            <a:r>
              <a:rPr lang="ru-RU" sz="1200" kern="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непредставление сведений своих супруги (супруга) в силу </a:t>
            </a:r>
            <a:r>
              <a:rPr lang="ru-RU" sz="1200" kern="0" dirty="0" smtClean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законодательства</a:t>
            </a:r>
            <a:endParaRPr lang="ru-RU" sz="1200" kern="0"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</a:endParaRPr>
          </a:p>
        </p:txBody>
      </p:sp>
      <p:sp>
        <p:nvSpPr>
          <p:cNvPr id="5" name="Объект 3"/>
          <p:cNvSpPr txBox="1">
            <a:spLocks/>
          </p:cNvSpPr>
          <p:nvPr/>
        </p:nvSpPr>
        <p:spPr>
          <a:xfrm>
            <a:off x="5495025" y="767751"/>
            <a:ext cx="3303917" cy="3372928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0" indent="-285750" algn="just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Ø"/>
            </a:pPr>
            <a:r>
              <a:rPr lang="ru-RU" sz="1200" kern="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При невозможности по объективным причинам представить сведения своей супруги (супруга), своих несовершеннолетних детей служащему (руководителю) следует </a:t>
            </a:r>
            <a:r>
              <a:rPr lang="ru-RU" sz="1200" b="1" kern="0" dirty="0">
                <a:solidFill>
                  <a:srgbClr val="FF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обратиться с заявлением в Комиссию по соблюдению требований к служебному поведению и урегулированию конфликта интересов</a:t>
            </a:r>
          </a:p>
          <a:p>
            <a:pPr marL="0" lvl="0" indent="0" algn="just">
              <a:spcBef>
                <a:spcPts val="0"/>
              </a:spcBef>
              <a:buClr>
                <a:srgbClr val="000000"/>
              </a:buClr>
              <a:buNone/>
            </a:pPr>
            <a:endParaRPr lang="ru-RU" sz="1200" kern="0"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</a:endParaRPr>
          </a:p>
          <a:p>
            <a:pPr marL="285750" lvl="0" indent="-285750" algn="just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Ø"/>
            </a:pPr>
            <a:r>
              <a:rPr lang="ru-RU" sz="1200" kern="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Заявление должно быть направлено до истечения срока, установленного для представления служащим (руководителем) сведений </a:t>
            </a:r>
            <a:r>
              <a:rPr lang="ru-RU" sz="1200" b="1" kern="0" dirty="0">
                <a:solidFill>
                  <a:srgbClr val="FF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(т.е. до 30 апреля)</a:t>
            </a:r>
          </a:p>
          <a:p>
            <a:pPr marL="0" lvl="0" indent="0" algn="just">
              <a:spcBef>
                <a:spcPts val="0"/>
              </a:spcBef>
              <a:buClr>
                <a:srgbClr val="000000"/>
              </a:buClr>
              <a:buNone/>
            </a:pPr>
            <a:endParaRPr lang="ru-RU" sz="1400" kern="0"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40347" y="2112215"/>
            <a:ext cx="1656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РЕКОМЕНДУЕМЫЕ ДЕЙСТВИЯ</a:t>
            </a:r>
            <a:endParaRPr lang="ru-RU" sz="1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720218" y="2909056"/>
            <a:ext cx="1108343" cy="580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7547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49" y="-76200"/>
            <a:ext cx="8715375" cy="676275"/>
          </a:xfrm>
        </p:spPr>
        <p:txBody>
          <a:bodyPr>
            <a:normAutofit fontScale="90000"/>
          </a:bodyPr>
          <a:lstStyle/>
          <a:p>
            <a:r>
              <a:rPr lang="ru-RU" sz="3100" b="1" i="1" dirty="0">
                <a:solidFill>
                  <a:prstClr val="black"/>
                </a:solidFill>
                <a:latin typeface="Arial" panose="020B0604020202020204" pitchFamily="34" charset="0"/>
                <a:ea typeface="Liberation Serif" panose="02020603050405020304" pitchFamily="18" charset="0"/>
                <a:cs typeface="Arial" panose="020B0604020202020204" pitchFamily="34" charset="0"/>
              </a:rPr>
              <a:t/>
            </a:r>
            <a:br>
              <a:rPr lang="ru-RU" sz="3100" b="1" i="1" dirty="0">
                <a:solidFill>
                  <a:prstClr val="black"/>
                </a:solidFill>
                <a:latin typeface="Arial" panose="020B0604020202020204" pitchFamily="34" charset="0"/>
                <a:ea typeface="Liberation Serif" panose="02020603050405020304" pitchFamily="18" charset="0"/>
                <a:cs typeface="Arial" panose="020B0604020202020204" pitchFamily="34" charset="0"/>
              </a:rPr>
            </a:br>
            <a:r>
              <a:rPr lang="ru-RU" sz="2200" b="1" i="1" dirty="0" smtClean="0">
                <a:solidFill>
                  <a:prstClr val="black"/>
                </a:solidFill>
                <a:latin typeface="Arial" panose="020B0604020202020204" pitchFamily="34" charset="0"/>
                <a:ea typeface="Liberation Serif" panose="02020603050405020304" pitchFamily="18" charset="0"/>
                <a:cs typeface="Arial" panose="020B0604020202020204" pitchFamily="34" charset="0"/>
              </a:rPr>
              <a:t>НЕВОЗМОЖНОСТЬ ПРЕДСТВИТЬ СВЕДЕНИЯ ВСЛЕДСТВИЕ</a:t>
            </a:r>
            <a:br>
              <a:rPr lang="ru-RU" sz="2200" b="1" i="1" dirty="0" smtClean="0">
                <a:solidFill>
                  <a:prstClr val="black"/>
                </a:solidFill>
                <a:latin typeface="Arial" panose="020B0604020202020204" pitchFamily="34" charset="0"/>
                <a:ea typeface="Liberation Serif" panose="02020603050405020304" pitchFamily="18" charset="0"/>
                <a:cs typeface="Arial" panose="020B0604020202020204" pitchFamily="34" charset="0"/>
              </a:rPr>
            </a:br>
            <a:r>
              <a:rPr lang="ru-RU" sz="2200" b="1" i="1" dirty="0" smtClean="0">
                <a:solidFill>
                  <a:prstClr val="black"/>
                </a:solidFill>
                <a:latin typeface="Arial" panose="020B0604020202020204" pitchFamily="34" charset="0"/>
                <a:ea typeface="Liberation Serif" panose="02020603050405020304" pitchFamily="18" charset="0"/>
                <a:cs typeface="Arial" panose="020B0604020202020204" pitchFamily="34" charset="0"/>
              </a:rPr>
              <a:t> НЕ ЗАВИСЯЩИХ ОТ ЛИЦА ОБСТОЯТЕЛЬСТВ</a:t>
            </a:r>
            <a:r>
              <a:rPr lang="ru-RU" sz="2200" dirty="0">
                <a:solidFill>
                  <a:srgbClr val="33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200" dirty="0">
                <a:solidFill>
                  <a:srgbClr val="33006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Объект 3"/>
          <p:cNvSpPr txBox="1">
            <a:spLocks/>
          </p:cNvSpPr>
          <p:nvPr/>
        </p:nvSpPr>
        <p:spPr>
          <a:xfrm>
            <a:off x="0" y="962026"/>
            <a:ext cx="3476625" cy="3886200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>
              <a:spcBef>
                <a:spcPts val="0"/>
              </a:spcBef>
              <a:buNone/>
            </a:pPr>
            <a:r>
              <a:rPr lang="ru-RU" sz="15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таким обстоятельствам относятся: </a:t>
            </a:r>
            <a:r>
              <a:rPr lang="ru-RU" sz="1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стихийные бедствия </a:t>
            </a:r>
            <a:r>
              <a:rPr lang="ru-RU" sz="15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1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том числе землетрясение, наводнение, ураган), пожар, массовые заболевания (эпидемии), забастовки, военные действия, террористические акты, запретительные или ограничительные меры, принимаемые государственными органами (в том числе государственными органами иностранных государств) и органами местного самоуправления.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720218" y="2909056"/>
            <a:ext cx="1108343" cy="580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Объект 3"/>
          <p:cNvSpPr txBox="1">
            <a:spLocks/>
          </p:cNvSpPr>
          <p:nvPr/>
        </p:nvSpPr>
        <p:spPr>
          <a:xfrm>
            <a:off x="4929278" y="962026"/>
            <a:ext cx="4148047" cy="3886199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lvl="0" indent="0" algn="just" defTabSz="914400">
              <a:spcBef>
                <a:spcPct val="20000"/>
              </a:spcBef>
              <a:buFont typeface="Arial" panose="020B0604020202020204" pitchFamily="34" charset="0"/>
              <a:buNone/>
              <a:defRPr sz="1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1440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 defTabSz="9144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 defTabSz="9144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 defTabSz="9144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 defTabSz="9144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marL="285750" indent="-285750">
              <a:buFont typeface="Wingdings" panose="05000000000000000000" pitchFamily="2" charset="2"/>
              <a:buChar char="§"/>
            </a:pPr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smtClean="0"/>
              <a:t>в </a:t>
            </a:r>
            <a:r>
              <a:rPr lang="ru-RU" dirty="0"/>
              <a:t>течение </a:t>
            </a:r>
            <a:r>
              <a:rPr lang="ru-RU" b="1" dirty="0" smtClean="0">
                <a:solidFill>
                  <a:srgbClr val="FF0000"/>
                </a:solidFill>
              </a:rPr>
              <a:t>3 </a:t>
            </a:r>
            <a:r>
              <a:rPr lang="ru-RU" b="1" dirty="0">
                <a:solidFill>
                  <a:srgbClr val="FF0000"/>
                </a:solidFill>
              </a:rPr>
              <a:t>рабочих дней </a:t>
            </a:r>
            <a:r>
              <a:rPr lang="ru-RU" dirty="0"/>
              <a:t>со дня, когда стало известно о возникновении таких обстоятельств, лицо обязано </a:t>
            </a:r>
            <a:r>
              <a:rPr lang="ru-RU" dirty="0" smtClean="0">
                <a:solidFill>
                  <a:srgbClr val="FF0000"/>
                </a:solidFill>
              </a:rPr>
              <a:t>подать уведомление </a:t>
            </a:r>
            <a:r>
              <a:rPr lang="ru-RU" dirty="0" smtClean="0">
                <a:solidFill>
                  <a:schemeClr val="tx1"/>
                </a:solidFill>
              </a:rPr>
              <a:t>в комиссию </a:t>
            </a:r>
            <a:r>
              <a:rPr lang="ru-RU" dirty="0" smtClean="0"/>
              <a:t>по соблюдению требований к служебному поведению и урегулированию конфликта интересов</a:t>
            </a:r>
          </a:p>
          <a:p>
            <a:endParaRPr lang="ru-RU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/>
              <a:t>уведомление подается не позднее </a:t>
            </a:r>
            <a:r>
              <a:rPr lang="ru-RU" b="1" dirty="0">
                <a:solidFill>
                  <a:srgbClr val="FF0000"/>
                </a:solidFill>
              </a:rPr>
              <a:t>10 рабочих дней </a:t>
            </a:r>
            <a:r>
              <a:rPr lang="ru-RU" dirty="0"/>
              <a:t>со дня прекращения указанных обстоятельств, если они препятствовали своевременной </a:t>
            </a:r>
            <a:r>
              <a:rPr lang="ru-RU" dirty="0" smtClean="0"/>
              <a:t>подаче уведомления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/>
              <a:t>с</a:t>
            </a:r>
            <a:r>
              <a:rPr lang="ru-RU" dirty="0" smtClean="0"/>
              <a:t>ведения о доходах </a:t>
            </a:r>
            <a:r>
              <a:rPr lang="ru-RU" dirty="0"/>
              <a:t>должны быть поданы не позднее чем </a:t>
            </a:r>
            <a:r>
              <a:rPr lang="ru-RU" b="1" dirty="0">
                <a:solidFill>
                  <a:srgbClr val="FF0000"/>
                </a:solidFill>
              </a:rPr>
              <a:t>через </a:t>
            </a:r>
            <a:r>
              <a:rPr lang="ru-RU" b="1" dirty="0" smtClean="0">
                <a:solidFill>
                  <a:srgbClr val="FF0000"/>
                </a:solidFill>
              </a:rPr>
              <a:t>1 месяц </a:t>
            </a:r>
            <a:r>
              <a:rPr lang="ru-RU" dirty="0"/>
              <a:t>со дня прекращения действия данных обстоятельств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218643" y="2112215"/>
            <a:ext cx="19686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РЕКОМЕНДУЕМЫЕ ДЕЙСТВИЯ</a:t>
            </a:r>
            <a:endParaRPr lang="ru-RU" sz="1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8978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7034" y="184150"/>
            <a:ext cx="8773063" cy="4758786"/>
          </a:xfrm>
          <a:solidFill>
            <a:schemeClr val="bg1"/>
          </a:solidFill>
        </p:spPr>
        <p:txBody>
          <a:bodyPr>
            <a:normAutofit fontScale="25000" lnSpcReduction="20000"/>
          </a:bodyPr>
          <a:lstStyle/>
          <a:p>
            <a:endParaRPr lang="ru-RU" dirty="0" smtClean="0"/>
          </a:p>
          <a:p>
            <a:pPr marL="0" indent="0" algn="ctr" defTabSz="457200">
              <a:spcBef>
                <a:spcPct val="0"/>
              </a:spcBef>
              <a:buNone/>
            </a:pPr>
            <a:r>
              <a:rPr lang="ru-RU" sz="12800" b="1" i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НОВАЯ ВЕРСИЯ </a:t>
            </a:r>
            <a:r>
              <a:rPr lang="ru-RU" sz="12800" b="1" i="1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ПРОГРАММЫ</a:t>
            </a:r>
          </a:p>
          <a:p>
            <a:pPr marL="0" indent="0" algn="ctr" defTabSz="457200">
              <a:spcBef>
                <a:spcPct val="0"/>
              </a:spcBef>
              <a:buNone/>
            </a:pPr>
            <a:r>
              <a:rPr lang="ru-RU" sz="12800" b="1" i="1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ru-RU" sz="12800" b="1" i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«СПРАВКИ БК»</a:t>
            </a:r>
          </a:p>
          <a:p>
            <a:pPr marL="0" indent="0" algn="just">
              <a:buNone/>
            </a:pPr>
            <a:r>
              <a:rPr lang="ru-RU" sz="128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С 31 января 2024 </a:t>
            </a:r>
            <a:r>
              <a:rPr lang="ru-RU" sz="128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года действует обновленная версия специального программного обеспечения «Справки БК» </a:t>
            </a:r>
            <a:r>
              <a:rPr lang="ru-RU" sz="12800" b="1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(версия </a:t>
            </a:r>
            <a:r>
              <a:rPr lang="ru-RU" sz="12800" b="1" baseline="-25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2.5.5)</a:t>
            </a:r>
          </a:p>
          <a:p>
            <a:pPr marL="0" indent="0">
              <a:buNone/>
            </a:pPr>
            <a:endParaRPr lang="ru-RU" sz="8000" b="1" baseline="-25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8000" b="1" baseline="-25000" dirty="0" smtClean="0">
              <a:solidFill>
                <a:srgbClr val="FF0000"/>
              </a:solidFill>
              <a:latin typeface="Liberation Serif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28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Скачать </a:t>
            </a:r>
            <a:r>
              <a:rPr lang="ru-RU" sz="128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СПО «Справки БК» можно на одном из официальных федеральных ресурсов:</a:t>
            </a:r>
            <a:endParaRPr lang="en-US" sz="12800" b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n-US" sz="12800" b="1" baseline="-250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</a:t>
            </a:r>
            <a:r>
              <a:rPr lang="en-US" sz="12800" b="1" baseline="-250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www.kremlin.ru/structure/additional/12</a:t>
            </a:r>
            <a:endParaRPr lang="en-US" sz="12800" b="1" baseline="-25000" dirty="0">
              <a:latin typeface="Arial" panose="020B0604020202020204" pitchFamily="34" charset="0"/>
              <a:cs typeface="Arial" panose="020B0604020202020204" pitchFamily="34" charset="0"/>
              <a:hlinkClick r:id="rId2"/>
            </a:endParaRPr>
          </a:p>
          <a:p>
            <a:pPr marL="0" indent="0" algn="just">
              <a:buNone/>
            </a:pPr>
            <a:r>
              <a:rPr lang="en-US" sz="12800" b="1" baseline="-250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https://gossluzhba.gov.ru/anticorruption/spravki </a:t>
            </a:r>
            <a:r>
              <a:rPr lang="en-US" sz="12800" b="1" baseline="-25000" dirty="0" err="1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bk</a:t>
            </a:r>
            <a:endParaRPr lang="en-US" sz="12800" b="1" baseline="-25000" dirty="0">
              <a:latin typeface="Arial" panose="020B0604020202020204" pitchFamily="34" charset="0"/>
              <a:cs typeface="Arial" panose="020B0604020202020204" pitchFamily="34" charset="0"/>
              <a:hlinkClick r:id="rId3"/>
            </a:endParaRPr>
          </a:p>
          <a:p>
            <a:pPr marL="0" indent="0" algn="just">
              <a:buNone/>
            </a:pPr>
            <a:endParaRPr lang="ru-RU" sz="12800" b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9600" i="1" baseline="-25000" dirty="0" smtClean="0">
                <a:latin typeface="Liberation Serif" panose="02020603050405020304" pitchFamily="18" charset="0"/>
              </a:rPr>
              <a:t>Прием </a:t>
            </a:r>
            <a:r>
              <a:rPr lang="ru-RU" sz="9600" i="1" baseline="-25000" dirty="0">
                <a:latin typeface="Liberation Serif" panose="02020603050405020304" pitchFamily="18" charset="0"/>
              </a:rPr>
              <a:t>справок </a:t>
            </a:r>
            <a:r>
              <a:rPr lang="ru-RU" sz="9600" i="1" baseline="-25000" dirty="0" smtClean="0">
                <a:latin typeface="Liberation Serif" panose="02020603050405020304" pitchFamily="18" charset="0"/>
              </a:rPr>
              <a:t>осуществляет </a:t>
            </a:r>
            <a:r>
              <a:rPr lang="ru-RU" sz="9600" i="1" baseline="-25000" dirty="0">
                <a:latin typeface="Liberation Serif" panose="02020603050405020304" pitchFamily="18" charset="0"/>
              </a:rPr>
              <a:t>К</a:t>
            </a:r>
            <a:r>
              <a:rPr lang="ru-RU" sz="9600" i="1" baseline="-25000" dirty="0" smtClean="0">
                <a:latin typeface="Liberation Serif" panose="02020603050405020304" pitchFamily="18" charset="0"/>
              </a:rPr>
              <a:t>омитет </a:t>
            </a:r>
            <a:r>
              <a:rPr lang="ru-RU" sz="9600" i="1" baseline="-25000" dirty="0">
                <a:latin typeface="Liberation Serif" panose="02020603050405020304" pitchFamily="18" charset="0"/>
              </a:rPr>
              <a:t>по правовой работе и муниципальной службе Администрации городского округа Первоуральск по адресу: г. </a:t>
            </a:r>
            <a:r>
              <a:rPr lang="ru-RU" sz="9600" i="1" baseline="-25000" dirty="0" smtClean="0">
                <a:latin typeface="Liberation Serif" panose="02020603050405020304" pitchFamily="18" charset="0"/>
              </a:rPr>
              <a:t>Первоуральск,</a:t>
            </a:r>
            <a:r>
              <a:rPr lang="ru-RU" sz="9600" i="1" dirty="0" smtClean="0">
                <a:latin typeface="Liberation Serif" panose="02020603050405020304" pitchFamily="18" charset="0"/>
              </a:rPr>
              <a:t> </a:t>
            </a:r>
            <a:r>
              <a:rPr lang="ru-RU" sz="9600" i="1" baseline="-25000" dirty="0" smtClean="0">
                <a:latin typeface="Liberation Serif" panose="02020603050405020304" pitchFamily="18" charset="0"/>
              </a:rPr>
              <a:t>ул</a:t>
            </a:r>
            <a:r>
              <a:rPr lang="ru-RU" sz="9600" i="1" baseline="-25000" dirty="0">
                <a:latin typeface="Liberation Serif" panose="02020603050405020304" pitchFamily="18" charset="0"/>
              </a:rPr>
              <a:t>. Ватутина, 41, кабинет № </a:t>
            </a:r>
            <a:r>
              <a:rPr lang="ru-RU" sz="9600" i="1" baseline="-25000" dirty="0" smtClean="0">
                <a:latin typeface="Liberation Serif" panose="02020603050405020304" pitchFamily="18" charset="0"/>
              </a:rPr>
              <a:t>404,  телефон: (3439) 64-99-06, главный специалист   </a:t>
            </a:r>
            <a:r>
              <a:rPr lang="ru-RU" sz="9600" i="1" baseline="-25000" dirty="0" err="1" smtClean="0">
                <a:latin typeface="Liberation Serif" panose="02020603050405020304" pitchFamily="18" charset="0"/>
              </a:rPr>
              <a:t>Купцова</a:t>
            </a:r>
            <a:r>
              <a:rPr lang="ru-RU" sz="9600" i="1" baseline="-25000" dirty="0" smtClean="0">
                <a:latin typeface="Liberation Serif" panose="02020603050405020304" pitchFamily="18" charset="0"/>
              </a:rPr>
              <a:t> А.Ф.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7200" b="1" baseline="-25000" dirty="0">
              <a:solidFill>
                <a:srgbClr val="FF0000"/>
              </a:solidFill>
              <a:latin typeface="Liberation Serif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3359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23541" y="1210308"/>
            <a:ext cx="7441151" cy="4137684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pPr marL="0" indent="0">
              <a:buNone/>
            </a:pPr>
            <a:endParaRPr lang="ru-RU" sz="8000" b="1" baseline="-25000" dirty="0">
              <a:solidFill>
                <a:srgbClr val="FF0000"/>
              </a:solidFill>
              <a:latin typeface="Liberation Serif" panose="02020603050405020304" pitchFamily="18" charset="0"/>
            </a:endParaRPr>
          </a:p>
          <a:p>
            <a:pPr marL="0" indent="0">
              <a:buNone/>
            </a:pPr>
            <a:endParaRPr lang="ru-RU" sz="8000" b="1" baseline="-25000" dirty="0" smtClean="0">
              <a:solidFill>
                <a:srgbClr val="FF0000"/>
              </a:solidFill>
              <a:latin typeface="Liberation Serif" panose="02020603050405020304" pitchFamily="18" charset="0"/>
            </a:endParaRPr>
          </a:p>
          <a:p>
            <a:pPr marL="0" indent="0">
              <a:buNone/>
            </a:pPr>
            <a:endParaRPr lang="ru-RU" sz="1600" b="1" baseline="-25000" dirty="0" smtClean="0">
              <a:solidFill>
                <a:srgbClr val="FF0000"/>
              </a:solidFill>
              <a:latin typeface="Liberation Serif" panose="02020603050405020304" pitchFamily="18" charset="0"/>
            </a:endParaRPr>
          </a:p>
          <a:p>
            <a:pPr marL="0" indent="0">
              <a:buNone/>
            </a:pPr>
            <a:endParaRPr lang="ru-RU" sz="8000" b="1" baseline="-25000" dirty="0">
              <a:solidFill>
                <a:srgbClr val="FF0000"/>
              </a:solidFill>
              <a:latin typeface="Liberation Serif" panose="02020603050405020304" pitchFamily="18" charset="0"/>
            </a:endParaRPr>
          </a:p>
          <a:p>
            <a:pPr marL="0" indent="0">
              <a:buNone/>
            </a:pPr>
            <a:endParaRPr lang="ru-RU" sz="8000" b="1" baseline="-25000" dirty="0" smtClean="0">
              <a:solidFill>
                <a:srgbClr val="FF0000"/>
              </a:solidFill>
              <a:latin typeface="Liberation Serif" panose="02020603050405020304" pitchFamily="18" charset="0"/>
            </a:endParaRPr>
          </a:p>
          <a:p>
            <a:pPr marL="0" indent="0">
              <a:buNone/>
            </a:pPr>
            <a:endParaRPr lang="ru-RU" sz="8000" b="1" baseline="-25000" dirty="0">
              <a:solidFill>
                <a:srgbClr val="FF0000"/>
              </a:solidFill>
              <a:latin typeface="Liberation Serif" panose="02020603050405020304" pitchFamily="18" charset="0"/>
            </a:endParaRPr>
          </a:p>
          <a:p>
            <a:pPr marL="0" indent="0">
              <a:buNone/>
            </a:pPr>
            <a:endParaRPr lang="ru-RU" sz="8000" b="1" baseline="-25000" dirty="0" smtClean="0">
              <a:solidFill>
                <a:srgbClr val="FF0000"/>
              </a:solidFill>
              <a:latin typeface="Liberation Serif" panose="02020603050405020304" pitchFamily="18" charset="0"/>
            </a:endParaRPr>
          </a:p>
          <a:p>
            <a:pPr marL="0" indent="0">
              <a:buNone/>
            </a:pPr>
            <a:endParaRPr lang="ru-RU" sz="8000" b="1" baseline="-25000" dirty="0">
              <a:solidFill>
                <a:srgbClr val="FF0000"/>
              </a:solidFill>
              <a:latin typeface="Liberation Serif" panose="02020603050405020304" pitchFamily="18" charset="0"/>
            </a:endParaRPr>
          </a:p>
          <a:p>
            <a:pPr marL="0" indent="0">
              <a:buNone/>
            </a:pPr>
            <a:endParaRPr lang="ru-RU" sz="9600" b="1" baseline="-25000" dirty="0" smtClean="0">
              <a:solidFill>
                <a:srgbClr val="FF0000"/>
              </a:solidFill>
              <a:latin typeface="Liberation Serif" panose="02020603050405020304" pitchFamily="18" charset="0"/>
            </a:endParaRPr>
          </a:p>
          <a:p>
            <a:pPr marL="0" indent="0">
              <a:buNone/>
            </a:pPr>
            <a:endParaRPr lang="ru-RU" sz="9600" dirty="0">
              <a:solidFill>
                <a:srgbClr val="FF0000"/>
              </a:solidFill>
              <a:latin typeface="Liberation Serif" panose="02020603050405020304" pitchFamily="18" charset="0"/>
            </a:endParaRPr>
          </a:p>
          <a:p>
            <a:pPr marL="0" lvl="0" indent="0">
              <a:buClr>
                <a:srgbClr val="90C226"/>
              </a:buClr>
              <a:buNone/>
            </a:pPr>
            <a:endParaRPr lang="ru-RU" sz="6400" baseline="-25000" dirty="0" smtClean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pPr marL="0" lvl="0" indent="0" algn="just">
              <a:buClr>
                <a:srgbClr val="90C226"/>
              </a:buClr>
              <a:buNone/>
            </a:pPr>
            <a:endParaRPr lang="ru-RU" sz="8000" b="1" baseline="-25000" dirty="0" smtClean="0">
              <a:solidFill>
                <a:srgbClr val="FF0000"/>
              </a:solidFill>
              <a:latin typeface="Liberation Serif" panose="02020603050405020304" pitchFamily="18" charset="0"/>
            </a:endParaRPr>
          </a:p>
          <a:p>
            <a:pPr marL="0" lvl="0" indent="0" algn="just">
              <a:buClr>
                <a:srgbClr val="90C226"/>
              </a:buClr>
              <a:buNone/>
            </a:pPr>
            <a:endParaRPr lang="ru-RU" sz="8000" b="1" baseline="-25000" dirty="0" smtClean="0">
              <a:solidFill>
                <a:srgbClr val="FF0000"/>
              </a:solidFill>
              <a:latin typeface="Liberation Serif" panose="02020603050405020304" pitchFamily="18" charset="0"/>
            </a:endParaRPr>
          </a:p>
          <a:p>
            <a:pPr marL="0" lvl="0" indent="0" algn="just">
              <a:buClr>
                <a:srgbClr val="90C226"/>
              </a:buClr>
              <a:buNone/>
            </a:pPr>
            <a:endParaRPr lang="ru-RU" sz="8000" b="1" baseline="-25000" dirty="0" smtClean="0">
              <a:solidFill>
                <a:srgbClr val="FF0000"/>
              </a:solidFill>
              <a:latin typeface="Liberation Serif" panose="02020603050405020304" pitchFamily="18" charset="0"/>
            </a:endParaRPr>
          </a:p>
          <a:p>
            <a:pPr marL="0" lvl="0" indent="0" algn="just">
              <a:buClr>
                <a:srgbClr val="90C226"/>
              </a:buClr>
              <a:buNone/>
            </a:pPr>
            <a:endParaRPr lang="ru-RU" sz="8000" b="1" baseline="-25000" dirty="0">
              <a:solidFill>
                <a:srgbClr val="FF0000"/>
              </a:solidFill>
              <a:latin typeface="Liberation Serif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7200" b="1" baseline="-25000" dirty="0">
              <a:solidFill>
                <a:srgbClr val="FF0000"/>
              </a:solidFill>
              <a:latin typeface="Liberation Serif" panose="02020603050405020304" pitchFamily="18" charset="0"/>
            </a:endParaRPr>
          </a:p>
        </p:txBody>
      </p:sp>
      <p:sp>
        <p:nvSpPr>
          <p:cNvPr id="4" name="Google Shape;102;p6"/>
          <p:cNvSpPr/>
          <p:nvPr/>
        </p:nvSpPr>
        <p:spPr>
          <a:xfrm>
            <a:off x="78377" y="601818"/>
            <a:ext cx="8996612" cy="447810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1450" indent="-171450" algn="just" defTabSz="914400"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ru-RU" sz="1400" kern="0" dirty="0" smtClean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ru-RU" sz="1500" kern="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Справку заполнять на основании </a:t>
            </a:r>
            <a:r>
              <a:rPr lang="ru-RU" sz="1500" b="1" kern="0" dirty="0">
                <a:solidFill>
                  <a:srgbClr val="FF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правоустанавливающих</a:t>
            </a:r>
            <a:r>
              <a:rPr lang="ru-RU" sz="1500" kern="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и иных подтверждающих официальных документов </a:t>
            </a:r>
            <a:endParaRPr sz="15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algn="just" defTabSz="914400">
              <a:buClr>
                <a:srgbClr val="000000"/>
              </a:buClr>
              <a:buFont typeface="Arial"/>
              <a:buNone/>
            </a:pPr>
            <a:endParaRPr sz="1500" kern="0"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171450" indent="-171450" algn="just" defTabSz="914400"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ru-RU" sz="1500" kern="0" dirty="0" smtClean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Не </a:t>
            </a:r>
            <a:r>
              <a:rPr lang="ru-RU" sz="1500" kern="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пользоваться информацией, полученной </a:t>
            </a:r>
            <a:r>
              <a:rPr lang="ru-RU" sz="1500" b="1" kern="0" dirty="0">
                <a:solidFill>
                  <a:srgbClr val="FF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по телефону, в том числе </a:t>
            </a:r>
            <a:r>
              <a:rPr lang="ru-RU" sz="1500" b="1" kern="0" dirty="0" smtClean="0">
                <a:solidFill>
                  <a:srgbClr val="FF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в </a:t>
            </a:r>
            <a:r>
              <a:rPr lang="ru-RU" sz="1500" b="1" kern="0" dirty="0">
                <a:solidFill>
                  <a:srgbClr val="FF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виде </a:t>
            </a:r>
            <a:r>
              <a:rPr lang="ru-RU" sz="1500" b="1" kern="0" dirty="0" smtClean="0">
                <a:solidFill>
                  <a:srgbClr val="FF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смс-сообщения</a:t>
            </a:r>
          </a:p>
          <a:p>
            <a:pPr algn="just" defTabSz="914400">
              <a:buClr>
                <a:srgbClr val="000000"/>
              </a:buClr>
              <a:buFont typeface="Arial"/>
              <a:buNone/>
            </a:pPr>
            <a:endParaRPr sz="1500" kern="0"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171450" indent="-171450" algn="just" defTabSz="914400"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ru-RU" sz="1500" kern="0" dirty="0" smtClean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Пользоваться сервисом </a:t>
            </a:r>
            <a:r>
              <a:rPr lang="ru-RU" sz="1500" b="1" kern="0" dirty="0">
                <a:solidFill>
                  <a:srgbClr val="FF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«Личный кабинет </a:t>
            </a:r>
            <a:r>
              <a:rPr lang="ru-RU" sz="1500" b="1" kern="0" dirty="0" smtClean="0">
                <a:solidFill>
                  <a:srgbClr val="FF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налогоплательщика</a:t>
            </a:r>
            <a:r>
              <a:rPr lang="ru-RU" sz="1500" b="1" kern="0" dirty="0">
                <a:solidFill>
                  <a:srgbClr val="FF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» </a:t>
            </a:r>
            <a:r>
              <a:rPr lang="ru-RU" sz="1500" kern="0" dirty="0" smtClean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(сведения </a:t>
            </a:r>
            <a:r>
              <a:rPr lang="ru-RU" sz="1500" kern="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о доходах, движимом и недвижимом имуществе, сведения о счетах в </a:t>
            </a:r>
            <a:r>
              <a:rPr lang="ru-RU" sz="1500" kern="0" dirty="0" smtClean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банках, участие в организациях)</a:t>
            </a:r>
          </a:p>
          <a:p>
            <a:pPr marL="171450" indent="-171450" algn="just" defTabSz="914400">
              <a:buClr>
                <a:srgbClr val="000000"/>
              </a:buClr>
              <a:buFont typeface="Wingdings" panose="05000000000000000000" pitchFamily="2" charset="2"/>
              <a:buChar char="ü"/>
            </a:pPr>
            <a:endParaRPr lang="ru-RU" sz="1500" kern="0"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171450" indent="-171450" algn="just" defTabSz="914400"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ru-RU" sz="1500" kern="0" dirty="0" smtClean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Использовать сведения, размещенные на сайте Социального Фонда Российской Федерации (пособия, пенсии, иные выплаты)</a:t>
            </a:r>
          </a:p>
          <a:p>
            <a:pPr marL="171450" indent="-171450" algn="just" defTabSz="914400">
              <a:buClr>
                <a:srgbClr val="000000"/>
              </a:buClr>
              <a:buFont typeface="Wingdings" panose="05000000000000000000" pitchFamily="2" charset="2"/>
              <a:buChar char="ü"/>
            </a:pPr>
            <a:endParaRPr lang="ru-RU" sz="1500" kern="0"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171450" indent="-171450" algn="just" defTabSz="914400"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ru-RU" sz="1500" kern="0" dirty="0" smtClean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Заказать справки в банках иных кредитных организациях установленного образца </a:t>
            </a:r>
            <a:r>
              <a:rPr lang="ru-RU" sz="1500" b="1" kern="0" dirty="0" smtClean="0">
                <a:solidFill>
                  <a:srgbClr val="FF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по форме  № 5798-У </a:t>
            </a:r>
            <a:endParaRPr lang="ru-RU" sz="1500" b="1" kern="0" dirty="0">
              <a:solidFill>
                <a:srgbClr val="FF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defTabSz="914400">
              <a:buClr>
                <a:srgbClr val="000000"/>
              </a:buClr>
              <a:buFont typeface="Arial"/>
              <a:buNone/>
            </a:pPr>
            <a:endParaRPr sz="1500" kern="0"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171450" lvl="0" indent="-171450" algn="just" defTabSz="449263" fontAlgn="base" hangingPunct="0">
              <a:spcAft>
                <a:spcPts val="180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ü"/>
            </a:pPr>
            <a:r>
              <a:rPr lang="ru-RU" sz="1500" kern="0" dirty="0" smtClean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Ознакомиться </a:t>
            </a:r>
            <a:r>
              <a:rPr lang="ru-RU" sz="1500" b="1" kern="0" dirty="0" smtClean="0">
                <a:solidFill>
                  <a:srgbClr val="FF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с Методическими рекомендациями </a:t>
            </a:r>
            <a:r>
              <a:rPr lang="ru-RU" sz="1500" b="1" kern="0" dirty="0">
                <a:solidFill>
                  <a:srgbClr val="FF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М</a:t>
            </a:r>
            <a:r>
              <a:rPr lang="ru-RU" sz="1500" b="1" kern="0" dirty="0" smtClean="0">
                <a:solidFill>
                  <a:srgbClr val="FF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интруда России </a:t>
            </a:r>
            <a:r>
              <a:rPr lang="ru-RU" sz="1500" kern="0" dirty="0" smtClean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по вопросам представления сведений о доходах, расходах, об имуществе и обязательствах имущественного характера и заполнения соответствующей формы справки в 2024 году (за отчетный 2023 год)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55608" y="8158"/>
            <a:ext cx="835899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>
              <a:spcBef>
                <a:spcPct val="20000"/>
              </a:spcBef>
            </a:pPr>
            <a:r>
              <a:rPr lang="ru-RU" sz="3400" b="1" i="1" dirty="0" smtClean="0">
                <a:latin typeface="Calibri" panose="020F0502020204030204" pitchFamily="34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ДОКУМЕНТЫ ДЛЯ ЗАПОЛНЕНИЯ </a:t>
            </a:r>
            <a:r>
              <a:rPr lang="ru-RU" sz="3400" b="1" i="1" dirty="0">
                <a:latin typeface="Calibri" panose="020F0502020204030204" pitchFamily="34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СПРАВКИ</a:t>
            </a:r>
          </a:p>
        </p:txBody>
      </p:sp>
    </p:spTree>
    <p:extLst>
      <p:ext uri="{BB962C8B-B14F-4D97-AF65-F5344CB8AC3E}">
        <p14:creationId xmlns:p14="http://schemas.microsoft.com/office/powerpoint/2010/main" val="860562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582976" y="0"/>
            <a:ext cx="7990982" cy="611660"/>
          </a:xfrm>
          <a:prstGeom prst="rect">
            <a:avLst/>
          </a:prstGeom>
        </p:spPr>
        <p:txBody>
          <a:bodyPr lIns="68580" tIns="34290" rIns="68580" bIns="34290"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32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Титульный лист</a:t>
            </a:r>
            <a:endParaRPr lang="ru-RU" sz="32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633" y="550422"/>
            <a:ext cx="8378446" cy="459307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201931" y="869854"/>
            <a:ext cx="5095748" cy="192360"/>
          </a:xfrm>
          <a:prstGeom prst="rect">
            <a:avLst/>
          </a:prstGeom>
          <a:solidFill>
            <a:schemeClr val="bg1"/>
          </a:solidFill>
        </p:spPr>
        <p:txBody>
          <a:bodyPr wrap="square" lIns="68580" tIns="34290" rIns="68580" bIns="34290" rtlCol="0">
            <a:spAutoFit/>
          </a:bodyPr>
          <a:lstStyle/>
          <a:p>
            <a:r>
              <a:rPr lang="ru-RU" sz="800" b="1" dirty="0"/>
              <a:t>К</a:t>
            </a:r>
            <a:r>
              <a:rPr lang="ru-RU" sz="800" b="1" dirty="0" smtClean="0"/>
              <a:t>омитет </a:t>
            </a:r>
            <a:r>
              <a:rPr lang="ru-RU" sz="800" b="1" dirty="0"/>
              <a:t>по правовой работе и муниципальной службе Администрации городского округа Первоуральск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86837" y="4344627"/>
            <a:ext cx="676769" cy="176972"/>
          </a:xfrm>
          <a:prstGeom prst="rect">
            <a:avLst/>
          </a:prstGeom>
          <a:solidFill>
            <a:schemeClr val="bg1"/>
          </a:solidFill>
        </p:spPr>
        <p:txBody>
          <a:bodyPr wrap="square" lIns="68580" tIns="34290" rIns="68580" bIns="34290" rtlCol="0">
            <a:spAutoFit/>
          </a:bodyPr>
          <a:lstStyle/>
          <a:p>
            <a:r>
              <a:rPr lang="ru-RU" sz="700" b="1" dirty="0" smtClean="0"/>
              <a:t>01.01.2023</a:t>
            </a:r>
            <a:endParaRPr lang="ru-RU" sz="7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190472" y="4354389"/>
            <a:ext cx="676769" cy="176972"/>
          </a:xfrm>
          <a:prstGeom prst="rect">
            <a:avLst/>
          </a:prstGeom>
          <a:solidFill>
            <a:schemeClr val="bg1"/>
          </a:solidFill>
        </p:spPr>
        <p:txBody>
          <a:bodyPr wrap="square" lIns="68580" tIns="34290" rIns="68580" bIns="34290" rtlCol="0">
            <a:spAutoFit/>
          </a:bodyPr>
          <a:lstStyle/>
          <a:p>
            <a:r>
              <a:rPr lang="ru-RU" sz="700" b="1" dirty="0" smtClean="0"/>
              <a:t>31.12.2023</a:t>
            </a:r>
            <a:endParaRPr lang="ru-RU" sz="7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201931" y="3660670"/>
            <a:ext cx="5095748" cy="176972"/>
          </a:xfrm>
          <a:prstGeom prst="rect">
            <a:avLst/>
          </a:prstGeom>
          <a:solidFill>
            <a:schemeClr val="bg1"/>
          </a:solidFill>
        </p:spPr>
        <p:txBody>
          <a:bodyPr wrap="square" lIns="68580" tIns="34290" rIns="68580" bIns="34290" rtlCol="0">
            <a:spAutoFit/>
          </a:bodyPr>
          <a:lstStyle/>
          <a:p>
            <a:r>
              <a:rPr lang="ru-RU" sz="700" b="1" dirty="0"/>
              <a:t>Администрация городского округа Первоуральск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01931" y="3891992"/>
            <a:ext cx="5095748" cy="176972"/>
          </a:xfrm>
          <a:prstGeom prst="rect">
            <a:avLst/>
          </a:prstGeom>
          <a:solidFill>
            <a:schemeClr val="bg1"/>
          </a:solidFill>
        </p:spPr>
        <p:txBody>
          <a:bodyPr wrap="square" lIns="68580" tIns="34290" rIns="68580" bIns="34290" rtlCol="0">
            <a:spAutoFit/>
          </a:bodyPr>
          <a:lstStyle/>
          <a:p>
            <a:r>
              <a:rPr lang="ru-RU" sz="700" b="1" dirty="0"/>
              <a:t>ведущий специалист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08540" y="4748944"/>
            <a:ext cx="676769" cy="176972"/>
          </a:xfrm>
          <a:prstGeom prst="rect">
            <a:avLst/>
          </a:prstGeom>
          <a:solidFill>
            <a:schemeClr val="bg1"/>
          </a:solidFill>
        </p:spPr>
        <p:txBody>
          <a:bodyPr wrap="square" lIns="68580" tIns="34290" rIns="68580" bIns="34290" rtlCol="0">
            <a:spAutoFit/>
          </a:bodyPr>
          <a:lstStyle/>
          <a:p>
            <a:r>
              <a:rPr lang="ru-RU" sz="700" b="1" dirty="0" smtClean="0"/>
              <a:t>31.12.2023</a:t>
            </a:r>
            <a:endParaRPr lang="ru-RU" sz="700" b="1" dirty="0"/>
          </a:p>
        </p:txBody>
      </p:sp>
    </p:spTree>
    <p:extLst>
      <p:ext uri="{BB962C8B-B14F-4D97-AF65-F5344CB8AC3E}">
        <p14:creationId xmlns:p14="http://schemas.microsoft.com/office/powerpoint/2010/main" val="3298803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10653</TotalTime>
  <Words>4418</Words>
  <Application>Microsoft Office PowerPoint</Application>
  <PresentationFormat>Экран (16:9)</PresentationFormat>
  <Paragraphs>520</Paragraphs>
  <Slides>49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49</vt:i4>
      </vt:variant>
    </vt:vector>
  </HeadingPairs>
  <TitlesOfParts>
    <vt:vector size="50" baseType="lpstr">
      <vt:lpstr>Тема Office</vt:lpstr>
      <vt:lpstr>                    МЕТОДИЧЕСКИЙ СЕМИНАР Основные новеллы в методических рекомендациях по вопросам представления сведений о доходах, расходах, об имуществе и обязательствах имущественного характера и заполнение соответствующей формы справки в 2024 году (за отчетный 2023  год)     </vt:lpstr>
      <vt:lpstr>СРОК ПРЕДСТАВЛЕНИЯ СВЕДЕНИЙ</vt:lpstr>
      <vt:lpstr>ОБЯЗАТЕЛЬНОСТЬ ПРЕДСТАВЛЕНИЯ СВЕДЕНИЙ</vt:lpstr>
      <vt:lpstr>ОСОБЕННОСТИ, ПРЕДУСМОТРЕННЫЕ УКАЗОМ ПРЕЗИДЕНТА РОССИЙСКОЙ ФЕДЕРАЦИИ ОТ 29.12.2022 Г. № 968</vt:lpstr>
      <vt:lpstr> РЕКОМЕНДУЕМЫЕ ДЕЯЙСТВИЯ ПРИ НЕВОЗМОЖНОСТИ ПРЕДСТАВИТЬ СВЕДЕНИЯ НА ЧЛЕНОВ СЕМЬИ </vt:lpstr>
      <vt:lpstr> НЕВОЗМОЖНОСТЬ ПРЕДСТВИТЬ СВЕДЕНИЯ ВСЛЕДСТВИЕ  НЕ ЗАВИСЯЩИХ ОТ ЛИЦА ОБСТОЯТЕЛЬСТВ </vt:lpstr>
      <vt:lpstr>Презентация PowerPoint</vt:lpstr>
      <vt:lpstr>Презентация PowerPoint</vt:lpstr>
      <vt:lpstr>Презентация PowerPoint</vt:lpstr>
      <vt:lpstr>Презентация PowerPoint</vt:lpstr>
      <vt:lpstr>Раздел 1. Сведения о доходах</vt:lpstr>
      <vt:lpstr>Презентация PowerPoint</vt:lpstr>
      <vt:lpstr>     </vt:lpstr>
      <vt:lpstr>Раздел 2. Сведения о расходах</vt:lpstr>
      <vt:lpstr>Раздел 3. Сведения об имуществе Подраздел 3.1. Недвижимое имущество</vt:lpstr>
      <vt:lpstr>Раздел 3. Сведения об имуществе Подраздел 3.1. Недвижимое имущество</vt:lpstr>
      <vt:lpstr>Раздел 3. Сведения об имуществе Подраздел 3.2 Транспортные средства</vt:lpstr>
      <vt:lpstr>Презентация PowerPoint</vt:lpstr>
      <vt:lpstr>Презентация PowerPoint</vt:lpstr>
      <vt:lpstr>Презентация PowerPoint</vt:lpstr>
      <vt:lpstr>  </vt:lpstr>
      <vt:lpstr>  </vt:lpstr>
      <vt:lpstr>  </vt:lpstr>
      <vt:lpstr>  </vt:lpstr>
      <vt:lpstr>Презентация PowerPoint</vt:lpstr>
      <vt:lpstr>ВАЖНО!</vt:lpstr>
      <vt:lpstr>ОСОБЕННОСТИ ЗАПОЛНЕНИЯ 6 ГРАФЫ СПРАВКИ  «СУММА ПОСТУПИВШИХ НА СЧЕТ ДЕНЕЖНЫХ СРЕДСТВ (РУБ.)»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Раздел 5. Сведения о ценных бумагах Подраздел 5.1 Акции и иное участие в коммерческих организация и фондах,  Подраздел 5.2. Иные ценные бумаги</vt:lpstr>
      <vt:lpstr>Раздел 5. Сведения о ценных бумагах Подраздел 5.1 Акции и иное участие в коммерческих организация и фондах,  Подраздел 5.2. Иные ценные бумаги</vt:lpstr>
      <vt:lpstr>Раздел 6. Сведения об обязательствах имущественного характера Подраздел 6.1 Объекты недвижимого имущества, находящиеся в пользовании </vt:lpstr>
      <vt:lpstr>Раздел 6. Сведения об обязательствах имущественного характера Подраздел 6.2. Срочные обязательства финансового характера</vt:lpstr>
      <vt:lpstr>Раздел 7. Сведения о недвижимом имуществе, транспортных средствах и ценных бумагах, отчуждаемых в течение отчетного периода в результате безвозмездной сделки</vt:lpstr>
      <vt:lpstr>Презентация PowerPoint</vt:lpstr>
      <vt:lpstr>СВЕДЕНИЯ ИЗ  «ЛИЧНОГО КАБИНЕТА НАЛОГОПЛАТЕЛЬЩИКА»  о доходах, об имуществе,  о счетах, об участии в организациях</vt:lpstr>
      <vt:lpstr>Стартовая страница  «Личного кабинета налогоплательщика»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заполнении справки о доходах, расходах, об имуществе и обязательствах имущественного характера с использованием специального программного обеспечения «Справки БК»: пошаговая инструкция</dc:title>
  <dc:creator>Титов Максим Леонидович</dc:creator>
  <cp:lastModifiedBy>Купцова А.Ф.</cp:lastModifiedBy>
  <cp:revision>506</cp:revision>
  <cp:lastPrinted>2023-03-06T02:54:08Z</cp:lastPrinted>
  <dcterms:created xsi:type="dcterms:W3CDTF">2019-08-07T11:51:42Z</dcterms:created>
  <dcterms:modified xsi:type="dcterms:W3CDTF">2024-03-12T03:54:07Z</dcterms:modified>
</cp:coreProperties>
</file>