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7"/>
  </p:notesMasterIdLst>
  <p:sldIdLst>
    <p:sldId id="324" r:id="rId2"/>
    <p:sldId id="257" r:id="rId3"/>
    <p:sldId id="290" r:id="rId4"/>
    <p:sldId id="305" r:id="rId5"/>
    <p:sldId id="291" r:id="rId6"/>
    <p:sldId id="292" r:id="rId7"/>
    <p:sldId id="306" r:id="rId8"/>
    <p:sldId id="307" r:id="rId9"/>
    <p:sldId id="267" r:id="rId10"/>
    <p:sldId id="288" r:id="rId11"/>
    <p:sldId id="282" r:id="rId12"/>
    <p:sldId id="313" r:id="rId13"/>
    <p:sldId id="314" r:id="rId14"/>
    <p:sldId id="308" r:id="rId15"/>
    <p:sldId id="309" r:id="rId16"/>
    <p:sldId id="310" r:id="rId17"/>
    <p:sldId id="316" r:id="rId18"/>
    <p:sldId id="284" r:id="rId19"/>
    <p:sldId id="317" r:id="rId20"/>
    <p:sldId id="318" r:id="rId21"/>
    <p:sldId id="319" r:id="rId22"/>
    <p:sldId id="311" r:id="rId23"/>
    <p:sldId id="321" r:id="rId24"/>
    <p:sldId id="322" r:id="rId25"/>
    <p:sldId id="323" r:id="rId26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упцова Альфия Фанильевна" initials="КАФ" lastIdx="1" clrIdx="0">
    <p:extLst>
      <p:ext uri="{19B8F6BF-5375-455C-9EA6-DF929625EA0E}">
        <p15:presenceInfo xmlns:p15="http://schemas.microsoft.com/office/powerpoint/2012/main" userId="S-1-5-21-1229272821-1450960922-1801674531-20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2C69B2"/>
    <a:srgbClr val="FF9933"/>
    <a:srgbClr val="FC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957" autoAdjust="0"/>
  </p:normalViewPr>
  <p:slideViewPr>
    <p:cSldViewPr>
      <p:cViewPr varScale="1">
        <p:scale>
          <a:sx n="113" d="100"/>
          <a:sy n="113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000B83-1D5E-4840-913B-DF5F6FA9C6C0}" type="doc">
      <dgm:prSet loTypeId="urn:microsoft.com/office/officeart/2005/8/layout/hierarchy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0EAB074-A32B-4293-B6FB-CC562B04169B}">
      <dgm:prSet phldrT="[Текст]" custT="1"/>
      <dgm:spPr>
        <a:solidFill>
          <a:schemeClr val="bg1">
            <a:lumMod val="85000"/>
          </a:schemeClr>
        </a:solidFill>
        <a:ln>
          <a:solidFill>
            <a:schemeClr val="bg1">
              <a:lumMod val="65000"/>
            </a:schemeClr>
          </a:solidFill>
        </a:ln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pPr marL="0" algn="just" defTabSz="914400" rtl="0" eaLnBrk="1" latinLnBrk="0" hangingPunct="1"/>
          <a:r>
            <a:rPr lang="ru-RU" sz="1600" b="0" kern="12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За отчетный 2025 год сведения о доходах, об имуществе и обязательствах имущественного характера представили:</a:t>
          </a:r>
        </a:p>
      </dgm:t>
    </dgm:pt>
    <dgm:pt modelId="{5199ADC7-0CFB-478D-B935-B7819CFF8BF7}" type="parTrans" cxnId="{03F709D8-65D5-4F0B-BFF4-76CC76E07D5A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E7DBC-3701-4F93-9959-4ACBE3AEAF38}" type="sibTrans" cxnId="{03F709D8-65D5-4F0B-BFF4-76CC76E07D5A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F1E0B8-29A4-4D6B-9E3E-E1758F0CD4AA}">
      <dgm:prSet phldrT="[Текст]" custT="1"/>
      <dgm:spPr>
        <a:solidFill>
          <a:prstClr val="white">
            <a:lumMod val="85000"/>
          </a:prstClr>
        </a:solidFill>
        <a:ln w="25400" cap="flat" cmpd="sng" algn="ctr">
          <a:solidFill>
            <a:prstClr val="white">
              <a:lumMod val="65000"/>
            </a:prst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prst="cross"/>
        </a:sp3d>
      </dgm:spPr>
      <dgm:t>
        <a:bodyPr spcFirstLastPara="0" vert="horz" wrap="square" lIns="30480" tIns="20320" rIns="30480" bIns="20320" numCol="1" spcCol="127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161 </a:t>
          </a:r>
        </a:p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prstClr val="black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муниципальный служащий (100%)</a:t>
          </a:r>
        </a:p>
      </dgm:t>
    </dgm:pt>
    <dgm:pt modelId="{97718245-3B5D-422E-9529-4874B6B9B8C4}" type="parTrans" cxnId="{2450D29E-E557-499D-A48C-7BE8AB69673C}">
      <dgm:prSet/>
      <dgm:spPr>
        <a:ln w="15875"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65DF06-2734-4446-A9DE-DA17A2EBFA5B}" type="sibTrans" cxnId="{2450D29E-E557-499D-A48C-7BE8AB69673C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D2142A-D61B-4162-9757-0ECD3385709F}">
      <dgm:prSet custT="1"/>
      <dgm:spPr>
        <a:solidFill>
          <a:prstClr val="white">
            <a:lumMod val="85000"/>
          </a:prstClr>
        </a:solidFill>
        <a:ln w="25400" cap="flat" cmpd="sng" algn="ctr">
          <a:solidFill>
            <a:prstClr val="white">
              <a:lumMod val="65000"/>
            </a:prst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prst="cross"/>
        </a:sp3d>
      </dgm:spPr>
      <dgm:t>
        <a:bodyPr spcFirstLastPara="0" vert="horz" wrap="square" lIns="30480" tIns="20320" rIns="30480" bIns="20320" numCol="1" spcCol="1270" anchor="ctr" anchorCtr="0"/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61 </a:t>
          </a:r>
          <a:br>
            <a:rPr lang="ru-RU" sz="1600" b="1" kern="1200" dirty="0">
              <a:solidFill>
                <a:prstClr val="black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</a:br>
          <a:r>
            <a:rPr lang="ru-RU" sz="1600" b="0" kern="1200" dirty="0">
              <a:solidFill>
                <a:prstClr val="black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руководитель подведомственных муниципальных учреждений (100%)</a:t>
          </a:r>
        </a:p>
      </dgm:t>
    </dgm:pt>
    <dgm:pt modelId="{578864AB-6F46-4623-B606-F1C204A3B4A0}" type="parTrans" cxnId="{0320A89F-CB64-4A57-8831-E3E78767C9BF}">
      <dgm:prSet/>
      <dgm:spPr>
        <a:ln w="15875">
          <a:solidFill>
            <a:schemeClr val="tx1">
              <a:lumMod val="65000"/>
              <a:lumOff val="35000"/>
            </a:schemeClr>
          </a:solidFill>
        </a:ln>
      </dgm:spPr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FAB2DB-CD93-4559-9B7D-10CF81BCAEDE}" type="sibTrans" cxnId="{0320A89F-CB64-4A57-8831-E3E78767C9BF}">
      <dgm:prSet/>
      <dgm:spPr/>
      <dgm:t>
        <a:bodyPr/>
        <a:lstStyle/>
        <a:p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4C7475-EAC9-4C3C-A0A7-454D7A4BB185}" type="pres">
      <dgm:prSet presAssocID="{BE000B83-1D5E-4840-913B-DF5F6FA9C6C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64E3F2-9A12-49D7-B44B-60785EE749D1}" type="pres">
      <dgm:prSet presAssocID="{20EAB074-A32B-4293-B6FB-CC562B04169B}" presName="root" presStyleCnt="0"/>
      <dgm:spPr/>
    </dgm:pt>
    <dgm:pt modelId="{698CB301-A88F-4F58-AD69-8661CE661CAB}" type="pres">
      <dgm:prSet presAssocID="{20EAB074-A32B-4293-B6FB-CC562B04169B}" presName="rootComposite" presStyleCnt="0"/>
      <dgm:spPr/>
    </dgm:pt>
    <dgm:pt modelId="{019663D1-5389-4BEB-B8FF-970FC614C6CC}" type="pres">
      <dgm:prSet presAssocID="{20EAB074-A32B-4293-B6FB-CC562B04169B}" presName="rootText" presStyleLbl="node1" presStyleIdx="0" presStyleCnt="1" custScaleX="238417" custLinFactNeighborX="-2173" custLinFactNeighborY="4467"/>
      <dgm:spPr/>
    </dgm:pt>
    <dgm:pt modelId="{B73FE7E4-D6C4-4BB7-9A83-07301EDD8267}" type="pres">
      <dgm:prSet presAssocID="{20EAB074-A32B-4293-B6FB-CC562B04169B}" presName="rootConnector" presStyleLbl="node1" presStyleIdx="0" presStyleCnt="1"/>
      <dgm:spPr/>
    </dgm:pt>
    <dgm:pt modelId="{366381EE-0532-4D05-B88F-E9EAE67355C7}" type="pres">
      <dgm:prSet presAssocID="{20EAB074-A32B-4293-B6FB-CC562B04169B}" presName="childShape" presStyleCnt="0"/>
      <dgm:spPr/>
    </dgm:pt>
    <dgm:pt modelId="{0A2A7D17-E35B-4E20-921B-E1BDF22B2972}" type="pres">
      <dgm:prSet presAssocID="{97718245-3B5D-422E-9529-4874B6B9B8C4}" presName="Name13" presStyleLbl="parChTrans1D2" presStyleIdx="0" presStyleCnt="2"/>
      <dgm:spPr/>
    </dgm:pt>
    <dgm:pt modelId="{9734440C-D35B-46BC-B9F5-6FE6DD7AC9BB}" type="pres">
      <dgm:prSet presAssocID="{8FF1E0B8-29A4-4D6B-9E3E-E1758F0CD4AA}" presName="childText" presStyleLbl="bgAcc1" presStyleIdx="0" presStyleCnt="2" custScaleX="234693" custScaleY="62546">
        <dgm:presLayoutVars>
          <dgm:bulletEnabled val="1"/>
        </dgm:presLayoutVars>
      </dgm:prSet>
      <dgm:spPr>
        <a:xfrm>
          <a:off x="988322" y="1232840"/>
          <a:ext cx="3699069" cy="985082"/>
        </a:xfrm>
        <a:prstGeom prst="roundRect">
          <a:avLst>
            <a:gd name="adj" fmla="val 10000"/>
          </a:avLst>
        </a:prstGeom>
      </dgm:spPr>
    </dgm:pt>
    <dgm:pt modelId="{327864AF-45D1-414A-8584-C04359BDD73E}" type="pres">
      <dgm:prSet presAssocID="{578864AB-6F46-4623-B606-F1C204A3B4A0}" presName="Name13" presStyleLbl="parChTrans1D2" presStyleIdx="1" presStyleCnt="2"/>
      <dgm:spPr/>
    </dgm:pt>
    <dgm:pt modelId="{5D7DFA7A-F973-49FD-B7E7-4447811D27A7}" type="pres">
      <dgm:prSet presAssocID="{62D2142A-D61B-4162-9757-0ECD3385709F}" presName="childText" presStyleLbl="bgAcc1" presStyleIdx="1" presStyleCnt="2" custScaleX="232770" custScaleY="71611">
        <dgm:presLayoutVars>
          <dgm:bulletEnabled val="1"/>
        </dgm:presLayoutVars>
      </dgm:prSet>
      <dgm:spPr>
        <a:xfrm>
          <a:off x="988322" y="2464193"/>
          <a:ext cx="3668760" cy="985082"/>
        </a:xfrm>
        <a:prstGeom prst="roundRect">
          <a:avLst>
            <a:gd name="adj" fmla="val 10000"/>
          </a:avLst>
        </a:prstGeom>
      </dgm:spPr>
    </dgm:pt>
  </dgm:ptLst>
  <dgm:cxnLst>
    <dgm:cxn modelId="{25845D41-D7A7-4D85-A2D2-5D026EC1B88D}" type="presOf" srcId="{578864AB-6F46-4623-B606-F1C204A3B4A0}" destId="{327864AF-45D1-414A-8584-C04359BDD73E}" srcOrd="0" destOrd="0" presId="urn:microsoft.com/office/officeart/2005/8/layout/hierarchy3"/>
    <dgm:cxn modelId="{C77FC959-69D1-4CFB-B306-DDA49EBD368D}" type="presOf" srcId="{20EAB074-A32B-4293-B6FB-CC562B04169B}" destId="{B73FE7E4-D6C4-4BB7-9A83-07301EDD8267}" srcOrd="1" destOrd="0" presId="urn:microsoft.com/office/officeart/2005/8/layout/hierarchy3"/>
    <dgm:cxn modelId="{003CC68E-40A4-4CEC-9977-0621F2D43234}" type="presOf" srcId="{8FF1E0B8-29A4-4D6B-9E3E-E1758F0CD4AA}" destId="{9734440C-D35B-46BC-B9F5-6FE6DD7AC9BB}" srcOrd="0" destOrd="0" presId="urn:microsoft.com/office/officeart/2005/8/layout/hierarchy3"/>
    <dgm:cxn modelId="{2450D29E-E557-499D-A48C-7BE8AB69673C}" srcId="{20EAB074-A32B-4293-B6FB-CC562B04169B}" destId="{8FF1E0B8-29A4-4D6B-9E3E-E1758F0CD4AA}" srcOrd="0" destOrd="0" parTransId="{97718245-3B5D-422E-9529-4874B6B9B8C4}" sibTransId="{C565DF06-2734-4446-A9DE-DA17A2EBFA5B}"/>
    <dgm:cxn modelId="{0320A89F-CB64-4A57-8831-E3E78767C9BF}" srcId="{20EAB074-A32B-4293-B6FB-CC562B04169B}" destId="{62D2142A-D61B-4162-9757-0ECD3385709F}" srcOrd="1" destOrd="0" parTransId="{578864AB-6F46-4623-B606-F1C204A3B4A0}" sibTransId="{41FAB2DB-CD93-4559-9B7D-10CF81BCAEDE}"/>
    <dgm:cxn modelId="{A2C2DFAC-A367-4F6B-8C3A-9AE0DBBB7DBB}" type="presOf" srcId="{62D2142A-D61B-4162-9757-0ECD3385709F}" destId="{5D7DFA7A-F973-49FD-B7E7-4447811D27A7}" srcOrd="0" destOrd="0" presId="urn:microsoft.com/office/officeart/2005/8/layout/hierarchy3"/>
    <dgm:cxn modelId="{316ACCD6-97AB-4A08-8276-663472856FC6}" type="presOf" srcId="{20EAB074-A32B-4293-B6FB-CC562B04169B}" destId="{019663D1-5389-4BEB-B8FF-970FC614C6CC}" srcOrd="0" destOrd="0" presId="urn:microsoft.com/office/officeart/2005/8/layout/hierarchy3"/>
    <dgm:cxn modelId="{03F709D8-65D5-4F0B-BFF4-76CC76E07D5A}" srcId="{BE000B83-1D5E-4840-913B-DF5F6FA9C6C0}" destId="{20EAB074-A32B-4293-B6FB-CC562B04169B}" srcOrd="0" destOrd="0" parTransId="{5199ADC7-0CFB-478D-B935-B7819CFF8BF7}" sibTransId="{644E7DBC-3701-4F93-9959-4ACBE3AEAF38}"/>
    <dgm:cxn modelId="{82ECF1D9-22BF-42E1-B3B6-6310159E1931}" type="presOf" srcId="{BE000B83-1D5E-4840-913B-DF5F6FA9C6C0}" destId="{AB4C7475-EAC9-4C3C-A0A7-454D7A4BB185}" srcOrd="0" destOrd="0" presId="urn:microsoft.com/office/officeart/2005/8/layout/hierarchy3"/>
    <dgm:cxn modelId="{9C267DFB-3C9B-4573-B9A2-4840355B8114}" type="presOf" srcId="{97718245-3B5D-422E-9529-4874B6B9B8C4}" destId="{0A2A7D17-E35B-4E20-921B-E1BDF22B2972}" srcOrd="0" destOrd="0" presId="urn:microsoft.com/office/officeart/2005/8/layout/hierarchy3"/>
    <dgm:cxn modelId="{4A2246BA-4D7A-4752-A58C-F121A12BE600}" type="presParOf" srcId="{AB4C7475-EAC9-4C3C-A0A7-454D7A4BB185}" destId="{6364E3F2-9A12-49D7-B44B-60785EE749D1}" srcOrd="0" destOrd="0" presId="urn:microsoft.com/office/officeart/2005/8/layout/hierarchy3"/>
    <dgm:cxn modelId="{3A8AF206-666B-4AAE-A327-43E78CDEED59}" type="presParOf" srcId="{6364E3F2-9A12-49D7-B44B-60785EE749D1}" destId="{698CB301-A88F-4F58-AD69-8661CE661CAB}" srcOrd="0" destOrd="0" presId="urn:microsoft.com/office/officeart/2005/8/layout/hierarchy3"/>
    <dgm:cxn modelId="{78CEAE75-429D-4C20-94BA-B7CC8EA1DC22}" type="presParOf" srcId="{698CB301-A88F-4F58-AD69-8661CE661CAB}" destId="{019663D1-5389-4BEB-B8FF-970FC614C6CC}" srcOrd="0" destOrd="0" presId="urn:microsoft.com/office/officeart/2005/8/layout/hierarchy3"/>
    <dgm:cxn modelId="{8941E79E-CB64-4790-B2CF-8E466D84E074}" type="presParOf" srcId="{698CB301-A88F-4F58-AD69-8661CE661CAB}" destId="{B73FE7E4-D6C4-4BB7-9A83-07301EDD8267}" srcOrd="1" destOrd="0" presId="urn:microsoft.com/office/officeart/2005/8/layout/hierarchy3"/>
    <dgm:cxn modelId="{6696F873-064C-4AA7-9962-4F2002CCF8BC}" type="presParOf" srcId="{6364E3F2-9A12-49D7-B44B-60785EE749D1}" destId="{366381EE-0532-4D05-B88F-E9EAE67355C7}" srcOrd="1" destOrd="0" presId="urn:microsoft.com/office/officeart/2005/8/layout/hierarchy3"/>
    <dgm:cxn modelId="{CFED327E-2B49-4716-A4E1-C757981B48EE}" type="presParOf" srcId="{366381EE-0532-4D05-B88F-E9EAE67355C7}" destId="{0A2A7D17-E35B-4E20-921B-E1BDF22B2972}" srcOrd="0" destOrd="0" presId="urn:microsoft.com/office/officeart/2005/8/layout/hierarchy3"/>
    <dgm:cxn modelId="{9458BF54-280B-4F9F-8AF4-8324BC29BBE7}" type="presParOf" srcId="{366381EE-0532-4D05-B88F-E9EAE67355C7}" destId="{9734440C-D35B-46BC-B9F5-6FE6DD7AC9BB}" srcOrd="1" destOrd="0" presId="urn:microsoft.com/office/officeart/2005/8/layout/hierarchy3"/>
    <dgm:cxn modelId="{F7FEAD6D-EB11-4BBC-9B78-16313DE92D80}" type="presParOf" srcId="{366381EE-0532-4D05-B88F-E9EAE67355C7}" destId="{327864AF-45D1-414A-8584-C04359BDD73E}" srcOrd="2" destOrd="0" presId="urn:microsoft.com/office/officeart/2005/8/layout/hierarchy3"/>
    <dgm:cxn modelId="{04990976-52C0-4DD5-B978-FA60385E1C2E}" type="presParOf" srcId="{366381EE-0532-4D05-B88F-E9EAE67355C7}" destId="{5D7DFA7A-F973-49FD-B7E7-4447811D27A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663D1-5389-4BEB-B8FF-970FC614C6CC}">
      <dsp:nvSpPr>
        <dsp:cNvPr id="0" name=""/>
        <dsp:cNvSpPr/>
      </dsp:nvSpPr>
      <dsp:spPr>
        <a:xfrm>
          <a:off x="0" y="305924"/>
          <a:ext cx="5319580" cy="1115604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just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За отчетный 2025 год сведения о доходах, об имуществе и обязательствах имущественного характера представили:</a:t>
          </a:r>
        </a:p>
      </dsp:txBody>
      <dsp:txXfrm>
        <a:off x="32675" y="338599"/>
        <a:ext cx="5254230" cy="1050254"/>
      </dsp:txXfrm>
    </dsp:sp>
    <dsp:sp modelId="{0A2A7D17-E35B-4E20-921B-E1BDF22B2972}">
      <dsp:nvSpPr>
        <dsp:cNvPr id="0" name=""/>
        <dsp:cNvSpPr/>
      </dsp:nvSpPr>
      <dsp:spPr>
        <a:xfrm>
          <a:off x="531958" y="1421528"/>
          <a:ext cx="535055" cy="5779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7949"/>
              </a:lnTo>
              <a:lnTo>
                <a:pt x="535055" y="577949"/>
              </a:lnTo>
            </a:path>
          </a:pathLst>
        </a:custGeom>
        <a:noFill/>
        <a:ln w="15875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4440C-D35B-46BC-B9F5-6FE6DD7AC9BB}">
      <dsp:nvSpPr>
        <dsp:cNvPr id="0" name=""/>
        <dsp:cNvSpPr/>
      </dsp:nvSpPr>
      <dsp:spPr>
        <a:xfrm>
          <a:off x="1067013" y="1650595"/>
          <a:ext cx="4189192" cy="697765"/>
        </a:xfrm>
        <a:prstGeom prst="roundRect">
          <a:avLst>
            <a:gd name="adj" fmla="val 10000"/>
          </a:avLst>
        </a:prstGeom>
        <a:solidFill>
          <a:prstClr val="white">
            <a:lumMod val="85000"/>
          </a:prstClr>
        </a:solidFill>
        <a:ln w="25400" cap="flat" cmpd="sng" algn="ctr">
          <a:solidFill>
            <a:prstClr val="white">
              <a:lumMod val="65000"/>
            </a:prst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161 </a:t>
          </a:r>
        </a:p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prstClr val="black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муниципальный служащий (100%)</a:t>
          </a:r>
        </a:p>
      </dsp:txBody>
      <dsp:txXfrm>
        <a:off x="1087450" y="1671032"/>
        <a:ext cx="4148318" cy="656891"/>
      </dsp:txXfrm>
    </dsp:sp>
    <dsp:sp modelId="{327864AF-45D1-414A-8584-C04359BDD73E}">
      <dsp:nvSpPr>
        <dsp:cNvPr id="0" name=""/>
        <dsp:cNvSpPr/>
      </dsp:nvSpPr>
      <dsp:spPr>
        <a:xfrm>
          <a:off x="531958" y="1421528"/>
          <a:ext cx="535055" cy="1605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5181"/>
              </a:lnTo>
              <a:lnTo>
                <a:pt x="535055" y="1605181"/>
              </a:lnTo>
            </a:path>
          </a:pathLst>
        </a:custGeom>
        <a:noFill/>
        <a:ln w="15875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7DFA7A-F973-49FD-B7E7-4447811D27A7}">
      <dsp:nvSpPr>
        <dsp:cNvPr id="0" name=""/>
        <dsp:cNvSpPr/>
      </dsp:nvSpPr>
      <dsp:spPr>
        <a:xfrm>
          <a:off x="1067013" y="2627262"/>
          <a:ext cx="4154867" cy="798895"/>
        </a:xfrm>
        <a:prstGeom prst="roundRect">
          <a:avLst>
            <a:gd name="adj" fmla="val 10000"/>
          </a:avLst>
        </a:prstGeom>
        <a:solidFill>
          <a:prstClr val="white">
            <a:lumMod val="85000"/>
          </a:prstClr>
        </a:solidFill>
        <a:ln w="25400" cap="flat" cmpd="sng" algn="ctr">
          <a:solidFill>
            <a:prstClr val="white">
              <a:lumMod val="65000"/>
            </a:prst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FF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61 </a:t>
          </a:r>
          <a:br>
            <a:rPr lang="ru-RU" sz="1600" b="1" kern="1200" dirty="0">
              <a:solidFill>
                <a:prstClr val="black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</a:br>
          <a:r>
            <a:rPr lang="ru-RU" sz="1600" b="0" kern="1200" dirty="0">
              <a:solidFill>
                <a:prstClr val="black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rPr>
            <a:t>руководитель подведомственных муниципальных учреждений (100%)</a:t>
          </a:r>
        </a:p>
      </dsp:txBody>
      <dsp:txXfrm>
        <a:off x="1090412" y="2650661"/>
        <a:ext cx="4108069" cy="752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F2FA1-7522-47EF-8000-223AE3159D0B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CC69C-5139-4672-A6DF-3A2011383C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233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CC69C-5139-4672-A6DF-3A2011383CD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6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CC69C-5139-4672-A6DF-3A2011383CD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542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CC69C-5139-4672-A6DF-3A2011383CD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897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CC69C-5139-4672-A6DF-3A2011383CD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89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CC69C-5139-4672-A6DF-3A2011383CD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897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CC69C-5139-4672-A6DF-3A2011383CD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326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CC69C-5139-4672-A6DF-3A2011383CDF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544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D2743-8E03-428C-9044-F69BF83C8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B717C8-FAE2-4361-821D-2FBC33058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D41DA1-8264-4CFB-94F8-7A53525A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361786-08C0-4412-9E02-5B245568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C50AD9-0AF9-4E67-8B58-9BF4A3A7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20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3D4FE2-2C87-40C1-BA63-629E36306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CE62C-6A83-4A57-BF84-29541EC01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34F85A-7514-46DA-856C-1B059C11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FAA61D-4B9B-41F8-A751-527AE655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F6D417-EA21-4001-9D38-56C519C3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452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DDAAC-7418-42F0-AA1A-C3435844D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493DA7-595C-4EF1-9C4F-5733765E3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08A27C-DCBD-4F8F-97B8-3048A4C64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170715-2049-4289-8756-8526BA459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7C978-28E7-4F8D-863C-5C5431124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24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58A412-B4A5-48A0-9ED1-E2FAD6EC3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CD13A0-C3D7-4781-9A6B-88AC2EBFE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4294B5-8F4C-49A6-A523-9767016F4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990BBB-C842-420F-A35D-102A57859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C56308-A755-46E7-859F-3A6C45810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415E3A-67BE-463F-BB96-F6AF25E4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6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6253D-DB63-4214-A5F0-ED6BB5B78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AD131F-BF09-4525-B899-55E492599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6E555A-3037-46CE-9124-0C8D57AA4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6ED61F-233A-4B67-992B-161656F593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AABECF-8322-4DDF-8062-2890199A0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BD1B478-0038-4F31-9C80-E18633E8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86F83A2-A9A6-413D-A30A-2DF6C250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8FD470-77D3-45A1-8E1B-53536E50A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98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607596-183B-4CB3-98AC-BF49175C1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1E88C3-6BCD-47BE-A660-851CF4826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21134B-7191-48CC-85D3-85CA6724A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F0E05A-5C05-486B-93C1-6FA1CC1F8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87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40B70C-7643-4CDE-BD49-320E4AC26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81B8FA9-39FC-4130-9A20-994E688F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B752E7-5FD1-4712-B6A8-B688B0228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7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ABB83-F44B-4593-A851-FC4D6B014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683301-0BAD-418A-9E28-A2BAADEA5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A8CFCE-4FD8-45B5-B9DC-F60721492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311B54-901C-472D-ACB3-EAAAE84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313112-106E-47AC-BDED-4F315F470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6061533-9CC2-4D44-8DA2-3B51B3EA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98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7C467-A97F-419F-9918-02200C11C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86BA8C-4C67-4A69-8E50-DBD572FA21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3478E8-FE39-436A-8133-2AC8C64FE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4AA954-46B6-40F3-A580-17197E6C2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B37333-7A36-4BCA-A166-C7F6B10FA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A0CC3E-B680-4572-8CEB-E9BB591B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93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CF81B-1929-4137-84CD-5A7DB51A3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AF447A-70D8-445D-B03D-121720044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9EBE59-AAC9-4F83-8B64-1F7CF0486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190192-6D82-43FB-AB0C-668C69DBC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E2D38A-877E-4A37-BED2-A4B0B2A15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76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999FD4F-F239-4E5A-B0F3-903B2EE6D9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7D8174-EBD5-4458-93F4-481C2DFA4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1CD299-9897-4BA0-8107-58CD9B63D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F18636-CD51-4F0F-B7EB-8B72D8F4C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D35899-F7F5-4AB7-B101-E7C1C9C0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731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452389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4354" y="2764535"/>
            <a:ext cx="3463289" cy="225933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97700" y="4573714"/>
            <a:ext cx="11435080" cy="789305"/>
          </a:xfrm>
          <a:custGeom>
            <a:avLst/>
            <a:gdLst/>
            <a:ahLst/>
            <a:cxnLst/>
            <a:rect l="l" t="t" r="r" b="b"/>
            <a:pathLst>
              <a:path w="11435080" h="789304">
                <a:moveTo>
                  <a:pt x="11435080" y="0"/>
                </a:moveTo>
                <a:lnTo>
                  <a:pt x="0" y="0"/>
                </a:lnTo>
                <a:lnTo>
                  <a:pt x="0" y="788987"/>
                </a:lnTo>
                <a:lnTo>
                  <a:pt x="11435080" y="788987"/>
                </a:lnTo>
                <a:lnTo>
                  <a:pt x="1143508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40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8650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1CC59-903D-4C17-AEF9-2F162960E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8953BA-597F-45E8-B0F4-8501BE62B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F4CBB2-8256-4A7D-B982-5642812542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E58ABB-C2D7-4ECD-9BC2-E8C69A3F8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126AB3-67E6-4128-BEC4-A9B5A555B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26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rvadm.ru/struktura-administracii/komitet-po-pravovoj-rabote-i-municipalnoj-sluzhbe/protivodejstvie-korrupcii/normativnye-pravovye-i-inye-akty-v-sfere-protivodejstvija-korrupcii/normativno-pravovye-akty-gorodskogo-okruga-pervourals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vduma.ru/ezavisimiya-ekspertiza-2023.html" TargetMode="External"/><Relationship Id="rId2" Type="http://schemas.openxmlformats.org/officeDocument/2006/relationships/hyperlink" Target="https://prvadm.ru/nezavisimaja-jekspertiz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rvadm.ru/struktura-administracii/finansovoe-upravlenie/publichnyj-bjudzhet/kontrolnye-meroprijatija/" TargetMode="External"/><Relationship Id="rId2" Type="http://schemas.openxmlformats.org/officeDocument/2006/relationships/hyperlink" Target="http://sp-pervouralsk.ru/activitie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rvadm.ru/struktura-administracii/finansovoe-upravlenie/publichnyj-bjudzhet/kontrolnye-meroprijatija/" TargetMode="External"/><Relationship Id="rId2" Type="http://schemas.openxmlformats.org/officeDocument/2006/relationships/hyperlink" Target="http://sp-pervouralsk.ru/activitie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rvadm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vadm.ru/otpravit-pismo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prvadm.ru/struktura-administracii/kontrolno-organizacionnyj-otdel/obrashhenie-grazhda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id6625004730_gos" TargetMode="External"/><Relationship Id="rId13" Type="http://schemas.openxmlformats.org/officeDocument/2006/relationships/image" Target="../media/image22.png"/><Relationship Id="rId3" Type="http://schemas.openxmlformats.org/officeDocument/2006/relationships/hyperlink" Target="https://prvugkh.ru/protivodejstvie-korrupczii/" TargetMode="External"/><Relationship Id="rId7" Type="http://schemas.openxmlformats.org/officeDocument/2006/relationships/hyperlink" Target="https://t.me/prvadm" TargetMode="External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hyperlink" Target="https://prvadm.ru/struktura-administracii/komitet-po-pravovoj-rabote-i-municipalnoj-sluzhbe/protivodejstvie-korrupcii/" TargetMode="Externa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prvadm1732" TargetMode="External"/><Relationship Id="rId11" Type="http://schemas.openxmlformats.org/officeDocument/2006/relationships/image" Target="../media/image20.png"/><Relationship Id="rId5" Type="http://schemas.openxmlformats.org/officeDocument/2006/relationships/hyperlink" Target="https://eduprv.ru/ob-upravlenii/protivodejstvie-korrupczii/" TargetMode="External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hyperlink" Target="https://sp-pervouralsk.ru/corrupt" TargetMode="Externa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jpeg"/><Relationship Id="rId5" Type="http://schemas.openxmlformats.org/officeDocument/2006/relationships/image" Target="../media/image36.png"/><Relationship Id="rId10" Type="http://schemas.openxmlformats.org/officeDocument/2006/relationships/image" Target="../media/image41.jpe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prvadm.ru/struktura-administracii/komitet-po-pravovoj-rabote-i-municipalnoj-sluzhbe/protivodejstvie-korrupcii/doklady-otchety-statisticheskaja-informacija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D1A5B2-0ED8-4BD7-A478-5FAC576A17E8}"/>
              </a:ext>
            </a:extLst>
          </p:cNvPr>
          <p:cNvSpPr/>
          <p:nvPr/>
        </p:nvSpPr>
        <p:spPr>
          <a:xfrm>
            <a:off x="-17736" y="4509120"/>
            <a:ext cx="12192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ОТЧЕТ 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ОБ  ИСПОЛНЕНИИ В 2025 ГОДУ 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ПЛАНА МЕРОПРИЯТИЙ ОРГАНОВ МЕСТНОГО САМОУПРАВЛЕНИЯ 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МУНИЦИПАЛЬНОГО ОКРУГА ПЕРВОУРАЛЬСК ПО 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ПРОТИВОДЕЙСТВИЮ КОРРУПЦИИ </a:t>
            </a:r>
          </a:p>
          <a:p>
            <a:pPr algn="ctr"/>
            <a:r>
              <a:rPr lang="ru-RU" sz="2200" b="1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НА 2025 – 2028 ГОДЫ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33A38B-4AE2-406D-B4F3-DB1D6BBC2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41089"/>
            <a:ext cx="3118851" cy="6480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09320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Franklin Gothic Boo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8438" y="836712"/>
            <a:ext cx="8307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000" dirty="0">
              <a:latin typeface="Times New Roman"/>
              <a:ea typeface="Calibri"/>
            </a:endParaRPr>
          </a:p>
          <a:p>
            <a:pPr algn="just"/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53038" y="2021595"/>
            <a:ext cx="15121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9376" y="4"/>
            <a:ext cx="111612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ПЛАН</a:t>
            </a:r>
          </a:p>
          <a:p>
            <a:pPr lvl="0" algn="ctr"/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МЕРОПРИЯТИЙ ОРГАНОВ МЕСТНОГО САМОУПРАВЛЕНИЯ МУНИЦИПАЛЬНОГО ОКРУГА ПЕРВОУРАЛЬСК ПО ПРОТИВОДЕЙСТВИЮ КОРРУПЦИИ НА 2025 - 2028 ГОДЫ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400" y="1081594"/>
            <a:ext cx="7414054" cy="3139321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lumMod val="65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УТВЕРЖДЕН РАСПОРЯЖЕНИЕМ ГЛАВЫ ГОРОДСКОГО ОКРУГА ПЕРВОУРАЛЬСК ОТ </a:t>
            </a:r>
            <a:r>
              <a:rPr lang="en-US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17</a:t>
            </a:r>
            <a:r>
              <a:rPr lang="ru-RU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.12.202</a:t>
            </a:r>
            <a:r>
              <a:rPr lang="en-US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г. № 2</a:t>
            </a:r>
            <a:r>
              <a:rPr lang="en-US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5 «ОБ УТВЕРЖДЕНИИ ПЛАНА МЕРОПРИЯТИЙ ОРГАНОВ МЕСТНОГО САМОУПРАВЛЕНИЯ МУНИЦИПАЛЬНОГО ОКРУГА ПЕРВОУРАЛЬСК ПО ПРОТИВОДЕЙСТВИЮ КОРРУПЦИИ </a:t>
            </a:r>
            <a:r>
              <a:rPr lang="en-US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ru-RU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НА 2025 – 2028 ГОДЫ И ПЕРЕЧНЯ ЦЕЛЕВЫХ ПОКАЗАТЕЛЕЙ ЭФФЕКТИВНОСТИ РЕАЛИЗАЦИИ ПЛАНА МЕРОПРИЯТИЙ ОРГАНОВ МЕСТНОГО САМОУПРАВЛЕНИЯ МУНИЦИПАЛЬНОГО ОКРУГА ПЕРВОУРАЛЬСК ПО ПРОТИВОДЕЙСТВИЮ КОРРУПЦИИ НА 2025 – 2028 ГОДЫ» (в редакции распоряжения Главы муниципального округа Первоуральск от 26.08.2025 № 196)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2800218" y="4447917"/>
            <a:ext cx="2310762" cy="517994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753957" y="5408297"/>
            <a:ext cx="278071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>
                <a:cs typeface="Aharoni" panose="02010803020104030203" pitchFamily="2" charset="-79"/>
              </a:defRPr>
            </a:lvl1pPr>
          </a:lstStyle>
          <a:p>
            <a:pPr algn="ctr"/>
            <a:r>
              <a:rPr lang="ru-RU" b="1" cap="all" dirty="0">
                <a:solidFill>
                  <a:srgbClr val="FF0000"/>
                </a:solidFill>
                <a:latin typeface="Arial" pitchFamily="34" charset="0"/>
              </a:rPr>
              <a:t>Включает – </a:t>
            </a:r>
            <a:r>
              <a:rPr lang="en-US" b="1" cap="all" dirty="0">
                <a:solidFill>
                  <a:srgbClr val="FF0000"/>
                </a:solidFill>
                <a:latin typeface="Arial" pitchFamily="34" charset="0"/>
              </a:rPr>
              <a:t>8</a:t>
            </a:r>
            <a:r>
              <a:rPr lang="ru-RU" b="1" cap="all" dirty="0">
                <a:solidFill>
                  <a:srgbClr val="FF0000"/>
                </a:solidFill>
                <a:latin typeface="Arial" pitchFamily="34" charset="0"/>
              </a:rPr>
              <a:t>9 мероприятий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27427" y="5385990"/>
            <a:ext cx="3037853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>
                <a:cs typeface="Aharoni" panose="02010803020104030203" pitchFamily="2" charset="-79"/>
              </a:defRPr>
            </a:lvl1pPr>
          </a:lstStyle>
          <a:p>
            <a:pPr algn="ctr"/>
            <a:r>
              <a:rPr lang="ru-RU" b="1" cap="all" dirty="0">
                <a:solidFill>
                  <a:srgbClr val="FF0000"/>
                </a:solidFill>
                <a:latin typeface="Arial" pitchFamily="34" charset="0"/>
              </a:rPr>
              <a:t>ПО 12 направлениям антикоррупционной деятельности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713473" y="5420632"/>
            <a:ext cx="306814" cy="52461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816374" y="5374534"/>
            <a:ext cx="3819193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>
                <a:cs typeface="Aharoni" panose="02010803020104030203" pitchFamily="2" charset="-79"/>
              </a:defRPr>
            </a:lvl1pPr>
          </a:lstStyle>
          <a:p>
            <a:pPr algn="ctr"/>
            <a:r>
              <a:rPr lang="ru-RU" b="1" cap="all" dirty="0">
                <a:solidFill>
                  <a:srgbClr val="FF0000"/>
                </a:solidFill>
                <a:latin typeface="Arial" pitchFamily="34" charset="0"/>
              </a:rPr>
              <a:t>Включает 11 целевых показателей реализации плана</a:t>
            </a:r>
          </a:p>
        </p:txBody>
      </p:sp>
      <p:sp>
        <p:nvSpPr>
          <p:cNvPr id="13" name="Стрелка вправо 9">
            <a:extLst>
              <a:ext uri="{FF2B5EF4-FFF2-40B4-BE49-F238E27FC236}">
                <a16:creationId xmlns:a16="http://schemas.microsoft.com/office/drawing/2014/main" id="{DF6AE698-B8C7-44E2-B0E4-E9516888C44C}"/>
              </a:ext>
            </a:extLst>
          </p:cNvPr>
          <p:cNvSpPr/>
          <p:nvPr/>
        </p:nvSpPr>
        <p:spPr>
          <a:xfrm>
            <a:off x="7308056" y="5420631"/>
            <a:ext cx="308568" cy="52461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313B138-9F4A-4404-B8F0-E74FF556FF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5976099"/>
              </p:ext>
            </p:extLst>
          </p:nvPr>
        </p:nvGraphicFramePr>
        <p:xfrm>
          <a:off x="8010324" y="1081594"/>
          <a:ext cx="3418423" cy="4078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Acrobat Document" r:id="rId4" imgW="5667194" imgH="8020037" progId="Acrobat.Document.DC">
                  <p:embed/>
                </p:oleObj>
              </mc:Choice>
              <mc:Fallback>
                <p:oleObj name="Acrobat Document" r:id="rId4" imgW="5667194" imgH="802003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10324" y="1081594"/>
                        <a:ext cx="3418423" cy="4078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52584" y="6396333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2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77658" y="2021595"/>
            <a:ext cx="151216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03512" y="246221"/>
            <a:ext cx="84424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368" y="123113"/>
            <a:ext cx="115932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нормативного правового обеспечения деятельности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противодействию коррупции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3024407" y="2131707"/>
            <a:ext cx="1008112" cy="395722"/>
          </a:xfrm>
          <a:prstGeom prst="downArrow">
            <a:avLst>
              <a:gd name="adj1" fmla="val 50000"/>
              <a:gd name="adj2" fmla="val 51871"/>
            </a:avLst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491554" y="2425547"/>
            <a:ext cx="41764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latin typeface="Arial" pitchFamily="34" charset="0"/>
                <a:ea typeface="Times New Roman"/>
                <a:cs typeface="Arial" pitchFamily="34" charset="0"/>
              </a:rPr>
              <a:t>Муниципальные нормативно - правовые размещены на официальном сайте муниципального округа Первоуральск в разделе «Противодействие коррупции»</a:t>
            </a:r>
            <a:r>
              <a:rPr lang="en-US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Arial" pitchFamily="34" charset="0"/>
                <a:ea typeface="Times New Roman"/>
                <a:cs typeface="Arial" pitchFamily="34" charset="0"/>
                <a:hlinkClick r:id="rId3"/>
              </a:rPr>
              <a:t>https://prvadm.ru/struktura-administracii/komitet-po-pravovoj-rabote-i-municipalnoj-sluzhbe/protivodejstvie-korrupcii/normativnye-pravovye-i-inye-akty-v-sfere-protivodejstvija-korrupcii/normativno-pravovye-akty-gorodskogo-okruga-pervouralsk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трелка вниз 12">
            <a:extLst>
              <a:ext uri="{FF2B5EF4-FFF2-40B4-BE49-F238E27FC236}">
                <a16:creationId xmlns:a16="http://schemas.microsoft.com/office/drawing/2014/main" id="{FD75BD4C-6ABC-45E7-B6FA-C8F9384D9BF6}"/>
              </a:ext>
            </a:extLst>
          </p:cNvPr>
          <p:cNvSpPr/>
          <p:nvPr/>
        </p:nvSpPr>
        <p:spPr>
          <a:xfrm>
            <a:off x="2999811" y="3733431"/>
            <a:ext cx="1057305" cy="427644"/>
          </a:xfrm>
          <a:prstGeom prst="downArrow">
            <a:avLst>
              <a:gd name="adj1" fmla="val 50000"/>
              <a:gd name="adj2" fmla="val 51871"/>
            </a:avLst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6BEBB-B389-4C92-B645-0E369E95745E}"/>
              </a:ext>
            </a:extLst>
          </p:cNvPr>
          <p:cNvSpPr txBox="1"/>
          <p:nvPr/>
        </p:nvSpPr>
        <p:spPr>
          <a:xfrm>
            <a:off x="437400" y="1019688"/>
            <a:ext cx="112306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Проведен анализ муниципальных нормативных правовых актов в сфере противодействия коррупции в целях приведения их в соответствие законодательству Российской Федерации и Свердловской области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8D1AFC-788D-4BC0-AD52-0F86CD72BFF6}"/>
              </a:ext>
            </a:extLst>
          </p:cNvPr>
          <p:cNvSpPr txBox="1"/>
          <p:nvPr/>
        </p:nvSpPr>
        <p:spPr>
          <a:xfrm>
            <a:off x="374038" y="4428762"/>
            <a:ext cx="62260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Вывод: </a:t>
            </a:r>
            <a:r>
              <a:rPr lang="ru-RU" dirty="0">
                <a:solidFill>
                  <a:schemeClr val="dk1"/>
                </a:solidFill>
                <a:latin typeface="Arial" pitchFamily="34" charset="0"/>
                <a:cs typeface="Arial" pitchFamily="34" charset="0"/>
              </a:rPr>
              <a:t>муниципальные нормативные правовые акты в сфере противодействия коррупции соответствуют законодательству Российской Федерации, Свердловской области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AAFB58-E29D-4B52-A59E-C7409751852A}"/>
              </a:ext>
            </a:extLst>
          </p:cNvPr>
          <p:cNvSpPr txBox="1"/>
          <p:nvPr/>
        </p:nvSpPr>
        <p:spPr>
          <a:xfrm>
            <a:off x="367102" y="2643362"/>
            <a:ext cx="6322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Принято 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 муниципальных нормативных правовых актов </a:t>
            </a:r>
            <a:r>
              <a:rPr lang="ru-RU" dirty="0">
                <a:latin typeface="Arial" pitchFamily="34" charset="0"/>
                <a:cs typeface="Arial" pitchFamily="34" charset="0"/>
              </a:rPr>
              <a:t>о внесении изменений в действующие правовые акты в сфере противодействия коррупции</a:t>
            </a:r>
          </a:p>
        </p:txBody>
      </p:sp>
    </p:spTree>
    <p:extLst>
      <p:ext uri="{BB962C8B-B14F-4D97-AF65-F5344CB8AC3E}">
        <p14:creationId xmlns:p14="http://schemas.microsoft.com/office/powerpoint/2010/main" val="2937054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1384" y="90173"/>
            <a:ext cx="11089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2. Повышение результативности антикоррупционной экспертизы нормативных правовых актов муниципального округа Первоуральск и их проектов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095126" y="5597528"/>
            <a:ext cx="3206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коррупциогенные</a:t>
            </a:r>
            <a:r>
              <a:rPr lang="ru-RU" sz="16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ctr"/>
            <a:r>
              <a:rPr lang="ru-RU" sz="16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факторы </a:t>
            </a:r>
            <a:r>
              <a:rPr lang="ru-RU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устранены</a:t>
            </a:r>
            <a:endParaRPr lang="ru-RU" sz="16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F8F8DA-36CA-4D31-B6BF-6836B08A67F5}"/>
              </a:ext>
            </a:extLst>
          </p:cNvPr>
          <p:cNvSpPr txBox="1"/>
          <p:nvPr/>
        </p:nvSpPr>
        <p:spPr>
          <a:xfrm>
            <a:off x="479376" y="968084"/>
            <a:ext cx="113772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В целях повышения качества проведения антикоррупционной экспертизы действует Постановление Главы городского округа Первоуральск от 20.07.2010 N 1756  "Об утверждении Положения о порядке проведения антикоррупционной экспертизы нормативных правовых актов главы муниципального округа Первоуральск, Администрации муниципального округа Первоуральск и проектов нормативных правовых актов главы МО Первоуральск, Администрации МО Первоуральск"</a:t>
            </a:r>
            <a:r>
              <a:rPr lang="ru-RU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(в ред. постановления Главы муниципального округа Первоуральск  от 01.04.2025 № 49) 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11C599-CCCD-4F65-A357-B8F8FB991FB6}"/>
              </a:ext>
            </a:extLst>
          </p:cNvPr>
          <p:cNvSpPr txBox="1"/>
          <p:nvPr/>
        </p:nvSpPr>
        <p:spPr>
          <a:xfrm>
            <a:off x="965410" y="4217829"/>
            <a:ext cx="34482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поступило</a:t>
            </a:r>
            <a:r>
              <a:rPr lang="ru-RU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актов прокурорского реагирования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об устранении коррупциогенных факторов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трелка вниз 30">
            <a:extLst>
              <a:ext uri="{FF2B5EF4-FFF2-40B4-BE49-F238E27FC236}">
                <a16:creationId xmlns:a16="http://schemas.microsoft.com/office/drawing/2014/main" id="{94E5CFCE-B387-4325-9921-19DAD7DB4D0B}"/>
              </a:ext>
            </a:extLst>
          </p:cNvPr>
          <p:cNvSpPr/>
          <p:nvPr/>
        </p:nvSpPr>
        <p:spPr>
          <a:xfrm>
            <a:off x="8328248" y="4036845"/>
            <a:ext cx="1117943" cy="361968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0B1FB49-80DE-422B-BEFF-07140F7C9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986" y="3951057"/>
            <a:ext cx="701101" cy="29151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975D272-90B9-4BD4-B9C7-1B932DE8D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987" y="5365523"/>
            <a:ext cx="701101" cy="24786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2B43E0A-D0C4-4BAA-AA34-C9B21D3B5E67}"/>
              </a:ext>
            </a:extLst>
          </p:cNvPr>
          <p:cNvSpPr txBox="1"/>
          <p:nvPr/>
        </p:nvSpPr>
        <p:spPr>
          <a:xfrm>
            <a:off x="551383" y="2717114"/>
            <a:ext cx="112229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Направлено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проектов нормативно - правовых актов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прокуратуру г. Первоуральска и                        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проекта нормативно - правовых акта </a:t>
            </a: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 внесении изменений в Устав </a:t>
            </a:r>
            <a:r>
              <a:rPr lang="ru-R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муниципального округа Первоуральск 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Главное управление Минюста России по Свердловской области для проведения правовой и антикоррупционной экспертизы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431D4608-EDD6-4F2C-B2C1-3F9A2F6DDAF3}"/>
              </a:ext>
            </a:extLst>
          </p:cNvPr>
          <p:cNvCxnSpPr>
            <a:cxnSpLocks/>
          </p:cNvCxnSpPr>
          <p:nvPr/>
        </p:nvCxnSpPr>
        <p:spPr>
          <a:xfrm>
            <a:off x="695400" y="2552701"/>
            <a:ext cx="109452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4B12346-3C1D-4BA2-9DD0-755B8048BB52}"/>
              </a:ext>
            </a:extLst>
          </p:cNvPr>
          <p:cNvSpPr txBox="1"/>
          <p:nvPr/>
        </p:nvSpPr>
        <p:spPr>
          <a:xfrm>
            <a:off x="5678341" y="463843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заключениями Главного управления Минюста России по Свердловской в проектах </a:t>
            </a:r>
            <a:r>
              <a:rPr lang="ru-RU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коррупциогенные факторы не выявлены</a:t>
            </a:r>
          </a:p>
        </p:txBody>
      </p:sp>
    </p:spTree>
    <p:extLst>
      <p:ext uri="{BB962C8B-B14F-4D97-AF65-F5344CB8AC3E}">
        <p14:creationId xmlns:p14="http://schemas.microsoft.com/office/powerpoint/2010/main" val="1625854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09320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Franklin Gothic Book" pitchFamily="34" charset="0"/>
                <a:cs typeface="Times New Roman" pitchFamily="18" charset="0"/>
              </a:rPr>
              <a:t>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8438" y="581651"/>
            <a:ext cx="8307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000" dirty="0">
              <a:latin typeface="Times New Roman"/>
              <a:ea typeface="Calibri"/>
            </a:endParaRPr>
          </a:p>
          <a:p>
            <a:pPr algn="just"/>
            <a:endParaRPr lang="ru-RU" sz="2400" dirty="0"/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5314468" y="2844930"/>
            <a:ext cx="1330407" cy="1084796"/>
          </a:xfrm>
          <a:prstGeom prst="curved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1663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2.1. Повышение результативности  антикоррупционной экспертизы 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нормативно – правовых актов муниципального округа Первоуральск и их проектов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6496" y="2617877"/>
            <a:ext cx="5115858" cy="13388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>
                <a:cs typeface="Aharoni" panose="02010803020104030203" pitchFamily="2" charset="-79"/>
              </a:defRPr>
            </a:lvl1pPr>
          </a:lstStyle>
          <a:p>
            <a:pPr algn="ctr"/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Размещение проектов  нормативных правовых актов для проведения независимой антикоррупционной экспертизы: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https://prvadm.ru/nezavisimaja-jekspertiza</a:t>
            </a:r>
            <a:r>
              <a:rPr lang="en-US" sz="11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100" b="1" dirty="0">
              <a:solidFill>
                <a:schemeClr val="accent5">
                  <a:lumMod val="60000"/>
                  <a:lumOff val="4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endParaRPr lang="ru-RU" sz="1100" b="1" dirty="0">
              <a:solidFill>
                <a:schemeClr val="accent5">
                  <a:lumMod val="60000"/>
                  <a:lumOff val="40000"/>
                </a:schemeClr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r>
              <a:rPr lang="ru-RU" sz="11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https://www.prvduma.ru/ezavisimiya-ekspertiza-2023.html</a:t>
            </a:r>
            <a:r>
              <a:rPr lang="ru-RU" sz="11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2898" y="1146470"/>
            <a:ext cx="110077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Обеспечено взаимодействия с независимыми экспертами, аккредитованными Министерством юстиции Российской Федерации на проведение антикоррупционной экспертизы нормативных правовых актов и проектов нормативных правовых актов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71449" y="2569273"/>
            <a:ext cx="4272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Размещено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проектов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нормативно – правовых актов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(100%)</a:t>
            </a: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711627" y="15453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8750753" y="3852779"/>
            <a:ext cx="305159" cy="862138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47073" y="5672950"/>
            <a:ext cx="83521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заключениями в проектах нормативных правовых  актов коррупциогенные факторы не выявлены.</a:t>
            </a:r>
            <a:endParaRPr lang="ru-RU" sz="2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D99A94-5D71-41EB-B148-459475EA39D6}"/>
              </a:ext>
            </a:extLst>
          </p:cNvPr>
          <p:cNvSpPr txBox="1"/>
          <p:nvPr/>
        </p:nvSpPr>
        <p:spPr>
          <a:xfrm>
            <a:off x="671449" y="4550886"/>
            <a:ext cx="109452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проведения независимой антикоррупционной экспертизы к 4 проектам нормативных правовых актов подготовлены заключения независимых экспертов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Чуприянова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В.Н.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             10.01.2025 г., 16.01.2025 г.;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Мельниковой О.А.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 05.03.2025 г., 10.03.2025 г.</a:t>
            </a:r>
            <a:endParaRPr lang="ru-RU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769420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09320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Franklin Gothic Boo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82272" y="1236821"/>
            <a:ext cx="8307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000" dirty="0">
              <a:latin typeface="Times New Roman"/>
              <a:ea typeface="Calibri"/>
            </a:endParaRPr>
          </a:p>
          <a:p>
            <a:pPr algn="just"/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1632" y="1271694"/>
            <a:ext cx="1149500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sz="20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Представление сведений о доходах, об имуществе и обязательствах имущественного характера в 2025 году</a:t>
            </a:r>
            <a:endParaRPr lang="ru-RU" sz="2000" b="1" i="1" dirty="0">
              <a:solidFill>
                <a:srgbClr val="00B0F0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9383" y="5621179"/>
            <a:ext cx="11797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algn="just"/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Все муниципальные служащие и руководители муниципальных учреждений, обязанные предоставлять сведения о</a:t>
            </a:r>
            <a:r>
              <a:rPr lang="en-US" i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</a:t>
            </a:r>
            <a:r>
              <a:rPr lang="ru-RU" i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своих доходах, сведения о доходах своих супруги (супруга) и несовершеннолетних детей, подключены к личному кабинету налогоплательщика. </a:t>
            </a:r>
          </a:p>
        </p:txBody>
      </p:sp>
      <p:sp>
        <p:nvSpPr>
          <p:cNvPr id="18" name="Стрелка вниз 17"/>
          <p:cNvSpPr/>
          <p:nvPr/>
        </p:nvSpPr>
        <p:spPr>
          <a:xfrm rot="16200000">
            <a:off x="5860187" y="3750937"/>
            <a:ext cx="843880" cy="57042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C8BB63-7462-4CA1-9836-F02EFC00CF35}"/>
              </a:ext>
            </a:extLst>
          </p:cNvPr>
          <p:cNvSpPr txBox="1"/>
          <p:nvPr/>
        </p:nvSpPr>
        <p:spPr>
          <a:xfrm>
            <a:off x="22648" y="26227"/>
            <a:ext cx="12266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 Совершенствование деятельности по обеспечению соблюдения ограничений и запретов, требований о предотвращении и урегулировании конфликта интересов, исполнению обязанностей, установленных в целях противодействия коррупции, лицами, на которых такие ограничения,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запреты или обязанности возложены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C59E6B-3F53-42E4-91AD-468244A45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2205289"/>
            <a:ext cx="4979258" cy="3442664"/>
          </a:xfrm>
          <a:prstGeom prst="rect">
            <a:avLst/>
          </a:prstGeom>
        </p:spPr>
      </p:pic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6BBA05A8-E224-48C0-9791-25867ABAB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3444450"/>
              </p:ext>
            </p:extLst>
          </p:nvPr>
        </p:nvGraphicFramePr>
        <p:xfrm>
          <a:off x="6504594" y="2027169"/>
          <a:ext cx="5325775" cy="368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8582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09320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Franklin Gothic Boo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82272" y="1236821"/>
            <a:ext cx="8307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000" dirty="0">
              <a:latin typeface="Times New Roman"/>
              <a:ea typeface="Calibri"/>
            </a:endParaRPr>
          </a:p>
          <a:p>
            <a:pPr algn="just"/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01506" y="6260000"/>
            <a:ext cx="79789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ea typeface="Times New Roman"/>
                <a:cs typeface="Arial" pitchFamily="34" charset="0"/>
              </a:rPr>
              <a:t>Уволено</a:t>
            </a:r>
            <a:endParaRPr lang="ru-RU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1470" y="1212224"/>
            <a:ext cx="1036915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ru-RU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Сведения об анализе и проверках сведений о доходах, об имуществе и обязательствах имущественного характера, представленных в 2025 году</a:t>
            </a:r>
            <a:endParaRPr lang="ru-RU" b="1" i="1" dirty="0">
              <a:solidFill>
                <a:srgbClr val="00B0F0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4414" y="5711505"/>
            <a:ext cx="177092" cy="15585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110116" y="5606488"/>
            <a:ext cx="99667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Arial" pitchFamily="34" charset="0"/>
                <a:ea typeface="Times New Roman"/>
                <a:cs typeface="Arial" pitchFamily="34" charset="0"/>
              </a:rPr>
              <a:t>Количество служащих и руководителей, сведения о доходах которых проанализированы</a:t>
            </a:r>
          </a:p>
          <a:p>
            <a:r>
              <a:rPr lang="ru-RU" sz="1600" b="1" dirty="0">
                <a:latin typeface="Arial" pitchFamily="34" charset="0"/>
                <a:ea typeface="Times New Roman"/>
                <a:cs typeface="Arial" pitchFamily="34" charset="0"/>
              </a:rPr>
              <a:t>Количество проверок</a:t>
            </a:r>
            <a:endParaRPr lang="ru-RU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115086" y="6054733"/>
            <a:ext cx="52972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ea typeface="Times New Roman"/>
                <a:cs typeface="Arial" pitchFamily="34" charset="0"/>
              </a:rPr>
              <a:t>Привлечено к дисциплинарной ответственности</a:t>
            </a:r>
            <a:endParaRPr lang="ru-RU" sz="16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11422" y="2076554"/>
            <a:ext cx="4752529" cy="603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МУНИЦИПАЛЬНЫЕ СЛУЖАЩИЕ</a:t>
            </a:r>
            <a:endParaRPr lang="ru-RU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12299" y="2112206"/>
            <a:ext cx="4664615" cy="60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РУКОВОДИТЕЛИ МУНИЦИПАЛЬНЫХ УЧРЕЖДЕНИЙ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7B5B480-BBE3-4FE1-9B4F-C006304D247D}"/>
              </a:ext>
            </a:extLst>
          </p:cNvPr>
          <p:cNvSpPr/>
          <p:nvPr/>
        </p:nvSpPr>
        <p:spPr>
          <a:xfrm>
            <a:off x="924414" y="5898876"/>
            <a:ext cx="177092" cy="15585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C5C298E-5DAC-43CE-856C-4A46396B5F17}"/>
              </a:ext>
            </a:extLst>
          </p:cNvPr>
          <p:cNvSpPr/>
          <p:nvPr/>
        </p:nvSpPr>
        <p:spPr>
          <a:xfrm>
            <a:off x="922224" y="6120748"/>
            <a:ext cx="177092" cy="1558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0B26ED9-23BF-440C-BD3D-AB367649E466}"/>
              </a:ext>
            </a:extLst>
          </p:cNvPr>
          <p:cNvSpPr/>
          <p:nvPr/>
        </p:nvSpPr>
        <p:spPr>
          <a:xfrm>
            <a:off x="911423" y="6322740"/>
            <a:ext cx="177092" cy="15585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613D9DE-C98D-4C3F-A064-442E963A0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299" y="2850517"/>
            <a:ext cx="4664615" cy="27706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5073C6-A53C-49B2-A920-1F0D03066182}"/>
              </a:ext>
            </a:extLst>
          </p:cNvPr>
          <p:cNvSpPr txBox="1"/>
          <p:nvPr/>
        </p:nvSpPr>
        <p:spPr>
          <a:xfrm>
            <a:off x="95387" y="-19619"/>
            <a:ext cx="11881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3.1. Совершенствование деятельности по обеспечению соблюдения ограничений и запретов, требований о предотвращении и урегулировании конфликта интересов, исполнению обязанностей, установленных в целях противодействия коррупции, лицами, на которых такие ограничения, запреты или обязанности возложены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28BF88-0159-4B9C-800E-896665050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339" y="2850516"/>
            <a:ext cx="4664615" cy="277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35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529546" y="6339545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Franklin Gothic Book" pitchFamily="34" charset="0"/>
                <a:cs typeface="Times New Roman" pitchFamily="18" charset="0"/>
              </a:rPr>
              <a:t>7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601175" y="5678785"/>
            <a:ext cx="8307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000" dirty="0">
              <a:latin typeface="Times New Roman"/>
              <a:ea typeface="Calibri"/>
            </a:endParaRPr>
          </a:p>
          <a:p>
            <a:pPr algn="just"/>
            <a:endParaRPr lang="ru-RU" sz="2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08544F-671A-4CEB-874C-5B4ABCF4A112}"/>
              </a:ext>
            </a:extLst>
          </p:cNvPr>
          <p:cNvSpPr txBox="1"/>
          <p:nvPr/>
        </p:nvSpPr>
        <p:spPr>
          <a:xfrm>
            <a:off x="0" y="63378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3.2. Совершенствование деятельности по обеспечению соблюдения ограничений и запретов, требований о предотвращении и урегулировании конфликта интересов, исполнению обязанностей, установленных в целях противодействия коррупции, лицами, на которых такие ограничения,                                                          запреты или обязанности возложены </a:t>
            </a:r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7FB8B7E-7890-4525-BBF4-6ABFA8544B81}"/>
              </a:ext>
            </a:extLst>
          </p:cNvPr>
          <p:cNvSpPr/>
          <p:nvPr/>
        </p:nvSpPr>
        <p:spPr>
          <a:xfrm>
            <a:off x="8983314" y="1505610"/>
            <a:ext cx="3089350" cy="829466"/>
          </a:xfrm>
          <a:prstGeom prst="round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algn="ctr"/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Разъяснения предоставлены 23  гражданам</a:t>
            </a:r>
          </a:p>
        </p:txBody>
      </p:sp>
      <p:sp>
        <p:nvSpPr>
          <p:cNvPr id="47" name="Прямоугольник: один скругленный угол 46">
            <a:extLst>
              <a:ext uri="{FF2B5EF4-FFF2-40B4-BE49-F238E27FC236}">
                <a16:creationId xmlns:a16="http://schemas.microsoft.com/office/drawing/2014/main" id="{B2C4A80F-D9D5-49C8-88F7-16807F724133}"/>
              </a:ext>
            </a:extLst>
          </p:cNvPr>
          <p:cNvSpPr/>
          <p:nvPr/>
        </p:nvSpPr>
        <p:spPr>
          <a:xfrm>
            <a:off x="309338" y="1487560"/>
            <a:ext cx="8630961" cy="783062"/>
          </a:xfrm>
          <a:prstGeom prst="round1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Overflow="overflow" horzOverflow="overflow" vert="horz" wrap="square" lIns="53340" tIns="26670" rIns="53340" bIns="26670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Разъяснения гражданам, поступающим на муниципальную службу, положений антикоррупционного законодательства 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59B73B62-1357-4883-B9E0-83C00E7D482D}"/>
              </a:ext>
            </a:extLst>
          </p:cNvPr>
          <p:cNvSpPr/>
          <p:nvPr/>
        </p:nvSpPr>
        <p:spPr>
          <a:xfrm>
            <a:off x="8998155" y="2360917"/>
            <a:ext cx="3089350" cy="783064"/>
          </a:xfrm>
          <a:prstGeom prst="round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1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Поступило 9 уведомлений о возможном возникновении конфликта интересов</a:t>
            </a:r>
          </a:p>
        </p:txBody>
      </p:sp>
      <p:sp>
        <p:nvSpPr>
          <p:cNvPr id="52" name="Прямоугольник: один скругленный угол 51">
            <a:extLst>
              <a:ext uri="{FF2B5EF4-FFF2-40B4-BE49-F238E27FC236}">
                <a16:creationId xmlns:a16="http://schemas.microsoft.com/office/drawing/2014/main" id="{87DAA309-79F4-49D8-89AD-9FEB4C200B30}"/>
              </a:ext>
            </a:extLst>
          </p:cNvPr>
          <p:cNvSpPr/>
          <p:nvPr/>
        </p:nvSpPr>
        <p:spPr>
          <a:xfrm>
            <a:off x="291030" y="2379205"/>
            <a:ext cx="8662530" cy="783061"/>
          </a:xfrm>
          <a:prstGeom prst="round1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Overflow="overflow" horzOverflow="overflow" vert="horz" wrap="square" lIns="53340" tIns="26670" rIns="53340" bIns="26670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14300" lvl="0" indent="-114300" algn="just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Ø"/>
            </a:pPr>
            <a:r>
              <a:rPr lang="ru-RU" sz="16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Уведомление служащими о возникновении (возможном возникновении) у них конфликта интересов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435F88A1-58E4-405E-9B86-A7195DD44F3F}"/>
              </a:ext>
            </a:extLst>
          </p:cNvPr>
          <p:cNvSpPr/>
          <p:nvPr/>
        </p:nvSpPr>
        <p:spPr>
          <a:xfrm>
            <a:off x="8998154" y="3221744"/>
            <a:ext cx="3074509" cy="877774"/>
          </a:xfrm>
          <a:prstGeom prst="round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b="1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Поступило 31  уведомление об иной оплачиваемой работе</a:t>
            </a:r>
          </a:p>
        </p:txBody>
      </p:sp>
      <p:sp>
        <p:nvSpPr>
          <p:cNvPr id="55" name="Прямоугольник: один скругленный угол 54">
            <a:extLst>
              <a:ext uri="{FF2B5EF4-FFF2-40B4-BE49-F238E27FC236}">
                <a16:creationId xmlns:a16="http://schemas.microsoft.com/office/drawing/2014/main" id="{1E14CC1C-C8C0-4C84-937F-39C6D29B217D}"/>
              </a:ext>
            </a:extLst>
          </p:cNvPr>
          <p:cNvSpPr/>
          <p:nvPr/>
        </p:nvSpPr>
        <p:spPr>
          <a:xfrm>
            <a:off x="291030" y="3270050"/>
            <a:ext cx="8662530" cy="783062"/>
          </a:xfrm>
          <a:prstGeom prst="round1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Overflow="overflow" horzOverflow="overflow" vert="horz" wrap="square" lIns="53340" tIns="26670" rIns="53340" bIns="26670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14300" lvl="0" indent="-114300" algn="just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Ø"/>
            </a:pPr>
            <a:r>
              <a:rPr lang="ru-RU" sz="16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Уведомление служащими представителя нанимателя (работодателя) об иной оплачиваемой работе</a:t>
            </a: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3A412C4D-DD6A-461E-8312-D608F1F602BD}"/>
              </a:ext>
            </a:extLst>
          </p:cNvPr>
          <p:cNvGrpSpPr/>
          <p:nvPr/>
        </p:nvGrpSpPr>
        <p:grpSpPr>
          <a:xfrm>
            <a:off x="8998155" y="4175572"/>
            <a:ext cx="3074508" cy="1592951"/>
            <a:chOff x="116658" y="4274586"/>
            <a:chExt cx="2523766" cy="1278346"/>
          </a:xfrm>
          <a:scene3d>
            <a:camera prst="orthographicFront"/>
            <a:lightRig rig="threePt" dir="t"/>
          </a:scene3d>
        </p:grpSpPr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D851109-B6DE-49C5-997C-432EF682CB12}"/>
                </a:ext>
              </a:extLst>
            </p:cNvPr>
            <p:cNvSpPr/>
            <p:nvPr/>
          </p:nvSpPr>
          <p:spPr>
            <a:xfrm>
              <a:off x="116658" y="4274586"/>
              <a:ext cx="2523766" cy="1278346"/>
            </a:xfrm>
            <a:prstGeom prst="roundRect">
              <a:avLst/>
            </a:prstGeom>
            <a:solidFill>
              <a:srgbClr val="1F497D"/>
            </a:solidFill>
            <a:ln w="254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</a:ln>
            <a:effectLst/>
            <a:sp3d>
              <a:bevelT w="152400" h="50800" prst="softRound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8" name="Прямоугольник: скругленные углы 4">
              <a:extLst>
                <a:ext uri="{FF2B5EF4-FFF2-40B4-BE49-F238E27FC236}">
                  <a16:creationId xmlns:a16="http://schemas.microsoft.com/office/drawing/2014/main" id="{6B10570B-0C8B-4678-B65B-4C72D8C33639}"/>
                </a:ext>
              </a:extLst>
            </p:cNvPr>
            <p:cNvSpPr txBox="1"/>
            <p:nvPr/>
          </p:nvSpPr>
          <p:spPr>
            <a:xfrm>
              <a:off x="179061" y="4336990"/>
              <a:ext cx="2337278" cy="9847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400" b="1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9" name="Прямоугольник: один скругленный угол 58">
            <a:extLst>
              <a:ext uri="{FF2B5EF4-FFF2-40B4-BE49-F238E27FC236}">
                <a16:creationId xmlns:a16="http://schemas.microsoft.com/office/drawing/2014/main" id="{824BB032-1BE5-4400-8954-66A7D1DC270C}"/>
              </a:ext>
            </a:extLst>
          </p:cNvPr>
          <p:cNvSpPr/>
          <p:nvPr/>
        </p:nvSpPr>
        <p:spPr>
          <a:xfrm>
            <a:off x="265579" y="4160896"/>
            <a:ext cx="8687982" cy="1718159"/>
          </a:xfrm>
          <a:prstGeom prst="round1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Overflow="overflow" horzOverflow="overflow" vert="horz" wrap="square" lIns="53340" tIns="26670" rIns="53340" bIns="26670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 defTabSz="533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Ø"/>
            </a:pPr>
            <a:r>
              <a:rPr lang="ru-RU" sz="16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соблюдения Федерального закона от 25.12.2008 г. № 273-ФЗ «О противодействии коррупции» бывшими муниципальными служащими, замещавшими должности муниципальной службы, включенные в перечни должностей, при назначении на которые граждане и при замещении которых муниципальные служащие обязаны представлять сведения о доходах, об имуществе и обязательствах имущественного характера в течение двух лет после увольнения с муниципальной службы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1AD529C-95D1-4A0C-9389-02DB0320322D}"/>
              </a:ext>
            </a:extLst>
          </p:cNvPr>
          <p:cNvSpPr txBox="1"/>
          <p:nvPr/>
        </p:nvSpPr>
        <p:spPr>
          <a:xfrm>
            <a:off x="9231013" y="4383096"/>
            <a:ext cx="25239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Поступило 18 сообщений работодателей о заключении трудового договора с бывшими муниципальными служащими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4F9EAE7B-A609-41CC-84BE-31C016D83955}"/>
              </a:ext>
            </a:extLst>
          </p:cNvPr>
          <p:cNvSpPr/>
          <p:nvPr/>
        </p:nvSpPr>
        <p:spPr>
          <a:xfrm>
            <a:off x="1899833" y="6085013"/>
            <a:ext cx="9346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Проверки в отношении муниципальных служащих и бывших муниципальных служащих не проводились</a:t>
            </a:r>
          </a:p>
        </p:txBody>
      </p:sp>
      <p:pic>
        <p:nvPicPr>
          <p:cNvPr id="63" name="Picture 2" descr="https://kartinkof.club/uploads/posts/2023-05/1683446516_kartinkof-club-p-kontrol-kartinki-1.jpg">
            <a:extLst>
              <a:ext uri="{FF2B5EF4-FFF2-40B4-BE49-F238E27FC236}">
                <a16:creationId xmlns:a16="http://schemas.microsoft.com/office/drawing/2014/main" id="{47204C59-BF3E-4DDB-ABFC-557BF84DC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79" y="6059455"/>
            <a:ext cx="1634254" cy="64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000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09320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5" name="Стрелка вправо 24"/>
          <p:cNvSpPr/>
          <p:nvPr/>
        </p:nvSpPr>
        <p:spPr>
          <a:xfrm rot="5400000">
            <a:off x="2942459" y="2775397"/>
            <a:ext cx="284960" cy="76083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80491C-A178-4EE7-9206-4FC0CC95F35E}"/>
              </a:ext>
            </a:extLst>
          </p:cNvPr>
          <p:cNvSpPr txBox="1"/>
          <p:nvPr/>
        </p:nvSpPr>
        <p:spPr>
          <a:xfrm>
            <a:off x="119336" y="31031"/>
            <a:ext cx="11881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3.3. Совершенствование деятельности по обеспечению соблюдения ограничений и запретов, требований о предотвращении и урегулировании конфликта интересов, исполнению обязанностей, установленных в целях противодействия коррупции, лицами, на которых такие ограничения, запреты или обязанности возложены 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076FA9-6AD1-471F-A8F5-AE2D5393DA1D}"/>
              </a:ext>
            </a:extLst>
          </p:cNvPr>
          <p:cNvSpPr txBox="1"/>
          <p:nvPr/>
        </p:nvSpPr>
        <p:spPr>
          <a:xfrm>
            <a:off x="472163" y="3508553"/>
            <a:ext cx="504777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07.03.2025 г., 10.04.2025 г. рассмотрены уведомления муниципальных служащих о возможном возникновении конфликта                интересов –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11.07.2027 г. рассмотрены материалы проверок по фактам предоставления муниципальными служащими неполных (недостоверных) сведений о доходах, об имуществе и обязательствах имущественного характера – 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1B3DF3-9B18-4254-92B6-D8CB6A581E7C}"/>
              </a:ext>
            </a:extLst>
          </p:cNvPr>
          <p:cNvSpPr txBox="1"/>
          <p:nvPr/>
        </p:nvSpPr>
        <p:spPr>
          <a:xfrm>
            <a:off x="6821138" y="4091654"/>
            <a:ext cx="493250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07.03.2025 г., 10.04.2025 г. рассмотрены уведомления руководителей подведомственных муниципальных учреждений о возможном возникновении конфликта интересов –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трелка вправо 24">
            <a:extLst>
              <a:ext uri="{FF2B5EF4-FFF2-40B4-BE49-F238E27FC236}">
                <a16:creationId xmlns:a16="http://schemas.microsoft.com/office/drawing/2014/main" id="{B6B9D8CD-DE47-4806-87BA-C68A85DF7719}"/>
              </a:ext>
            </a:extLst>
          </p:cNvPr>
          <p:cNvSpPr/>
          <p:nvPr/>
        </p:nvSpPr>
        <p:spPr>
          <a:xfrm rot="5400000">
            <a:off x="9144907" y="3390378"/>
            <a:ext cx="284960" cy="76083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4C4928-80D9-45F0-97A9-24489299CE43}"/>
              </a:ext>
            </a:extLst>
          </p:cNvPr>
          <p:cNvSpPr txBox="1"/>
          <p:nvPr/>
        </p:nvSpPr>
        <p:spPr>
          <a:xfrm>
            <a:off x="388036" y="1602745"/>
            <a:ext cx="53938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defRPr/>
            </a:pPr>
            <a:r>
              <a:rPr lang="ru-RU" b="1" i="1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Комиссий по соблюдению требований к служебному поведению муниципальных служащих и урегулированию конфликта интересов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60EC01-ADBD-4DE7-9909-04A4F53E4491}"/>
              </a:ext>
            </a:extLst>
          </p:cNvPr>
          <p:cNvSpPr txBox="1"/>
          <p:nvPr/>
        </p:nvSpPr>
        <p:spPr>
          <a:xfrm>
            <a:off x="6655352" y="1642318"/>
            <a:ext cx="52640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Деятельность Комиссий по соблюдению требований к служебному поведению руководителей муниципальных учреждений, муниципальных унитарных предприятий и урегулированию конфликта интересов</a:t>
            </a:r>
          </a:p>
        </p:txBody>
      </p:sp>
    </p:spTree>
    <p:extLst>
      <p:ext uri="{BB962C8B-B14F-4D97-AF65-F5344CB8AC3E}">
        <p14:creationId xmlns:p14="http://schemas.microsoft.com/office/powerpoint/2010/main" val="115153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350418" y="6381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9376" y="1209522"/>
            <a:ext cx="119262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Проведение мероприятий по профессиональному развитию в сфере </a:t>
            </a:r>
          </a:p>
          <a:p>
            <a:pPr algn="ctr"/>
            <a:r>
              <a:rPr lang="ru-RU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противодействия коррупции для муниципальных служащих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2AC5AB-6E62-49F9-B798-2F81AFCCF591}"/>
              </a:ext>
            </a:extLst>
          </p:cNvPr>
          <p:cNvSpPr txBox="1"/>
          <p:nvPr/>
        </p:nvSpPr>
        <p:spPr>
          <a:xfrm>
            <a:off x="-92277" y="-47364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3.4. Совершенствование деятельности по обеспечению соблюдения ограничений и запретов, требований о предотвращении и урегулировании конфликта интересов, исполнению обязанностей, установленных в целях противодействия коррупции, лицами, на которых такие ограничения,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запреты или обязанности возложены 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B4FF24-B048-4FDA-B877-FB7FE78A613C}"/>
              </a:ext>
            </a:extLst>
          </p:cNvPr>
          <p:cNvSpPr txBox="1"/>
          <p:nvPr/>
        </p:nvSpPr>
        <p:spPr>
          <a:xfrm>
            <a:off x="3868299" y="2021246"/>
            <a:ext cx="8143421" cy="138499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16 муниципальных служащих,</a:t>
            </a:r>
            <a:r>
              <a:rPr lang="ru-RU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 должностные обязанности которых входит участие по противодействию коррупции,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>
                <a:latin typeface="Arial" pitchFamily="34" charset="0"/>
                <a:cs typeface="Arial" pitchFamily="34" charset="0"/>
              </a:rPr>
              <a:t>прошли курсы повышения квалификации по программам: «Функции подразделений кадровых служб органов местного самоуправления по профилактике коррупционных и иных правонарушений», «Противодействие коррупции на государственной и муниципальной службе»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ru-RU" sz="1400" i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100% от общего количества муниципальных служащих данной категории)</a:t>
            </a:r>
            <a:endParaRPr lang="ru-RU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59CC22-8FD8-4963-A4D3-880CE58211C8}"/>
              </a:ext>
            </a:extLst>
          </p:cNvPr>
          <p:cNvSpPr txBox="1"/>
          <p:nvPr/>
        </p:nvSpPr>
        <p:spPr>
          <a:xfrm>
            <a:off x="3871983" y="3581665"/>
            <a:ext cx="8143421" cy="95410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itchFamily="34" charset="0"/>
              </a:rPr>
              <a:t>23 муниципальных служащих</a:t>
            </a:r>
            <a:r>
              <a:rPr lang="ru-RU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впервые поступивших на должности муниципальной службы,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1400" i="1" dirty="0">
                <a:latin typeface="Arial" pitchFamily="34" charset="0"/>
                <a:cs typeface="Arial" pitchFamily="34" charset="0"/>
              </a:rPr>
              <a:t>прошли курсы повышения квалификации по программе» «Противодействие коррупции на государственной и муниципальной службе»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ru-RU" sz="1400" i="1" dirty="0">
                <a:solidFill>
                  <a:schemeClr val="tx1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86,9% от общего количества муниципальных служащих данной категории)</a:t>
            </a:r>
            <a:endParaRPr lang="ru-RU" sz="14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D89BCF-3B3A-45CB-97D3-7E69626CD889}"/>
              </a:ext>
            </a:extLst>
          </p:cNvPr>
          <p:cNvSpPr txBox="1"/>
          <p:nvPr/>
        </p:nvSpPr>
        <p:spPr>
          <a:xfrm>
            <a:off x="3871983" y="4673720"/>
            <a:ext cx="8143421" cy="95410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 муниципальных служащих</a:t>
            </a:r>
            <a:r>
              <a:rPr lang="ru-RU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в должностные обязанности которых входит участие в проведении закупок товаров, работ, услуг для обеспечения муниципальных нужд, </a:t>
            </a:r>
            <a:r>
              <a:rPr lang="ru-RU" sz="1400" i="1" dirty="0">
                <a:latin typeface="Arial" pitchFamily="34" charset="0"/>
                <a:cs typeface="Arial" pitchFamily="34" charset="0"/>
              </a:rPr>
              <a:t>прошли курсы повышения квалификации по программе: «Противодействие коррупции в сфере закупок»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(</a:t>
            </a:r>
            <a:r>
              <a:rPr lang="ru-RU" sz="1400" i="1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100% от общего количества муниципальных служащих данной категории)</a:t>
            </a:r>
            <a:endParaRPr lang="ru-RU" sz="14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9F7687-454C-4628-8AF0-847B07A89C47}"/>
              </a:ext>
            </a:extLst>
          </p:cNvPr>
          <p:cNvSpPr txBox="1"/>
          <p:nvPr/>
        </p:nvSpPr>
        <p:spPr>
          <a:xfrm>
            <a:off x="3868299" y="5765775"/>
            <a:ext cx="8147105" cy="95410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амостоятельное обучение муниципальными служащими методических материалов в сфере противодействия коррупции, размещенных на специализированном информационно – методическом ресурсе по вопросам противодействия коррупции, а также в иных информационных системах 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B0329D-59C4-4312-A5AC-565E37883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8" y="3383525"/>
            <a:ext cx="3791743" cy="341587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55A51B-9D80-4582-AF19-099BBD4E0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5853"/>
            <a:ext cx="3791744" cy="149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08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533112" y="6432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9336" y="57814"/>
            <a:ext cx="1188132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4.-5. Совершенствование противодействия коррупции в сфере управления и распоряжения муниципальной собственностью, в бюджетной сфере</a:t>
            </a: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Проведение контрольных мероприятий</a:t>
            </a:r>
          </a:p>
          <a:p>
            <a:pPr lvl="0" algn="ctr"/>
            <a:endParaRPr lang="ru-RU" b="1" dirty="0">
              <a:latin typeface="Arial" panose="020B0604020202020204" pitchFamily="34" charset="0"/>
              <a:cs typeface="Arial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776014"/>
              </p:ext>
            </p:extLst>
          </p:nvPr>
        </p:nvGraphicFramePr>
        <p:xfrm>
          <a:off x="407367" y="1288125"/>
          <a:ext cx="11377265" cy="41407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12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7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7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48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Контрольные мероприятия 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Ответственный орган, проводивший проверку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Выявленные нарушения</a:t>
                      </a:r>
                    </a:p>
                    <a:p>
                      <a:pPr algn="ctr"/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8210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сфере использования муниципального имущества проведено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- 3 мероприятия и 1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экспертно-аналитическое мероприятие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совместно  со Счетной палатой Свердловской области</a:t>
                      </a:r>
                      <a:endParaRPr lang="ru-RU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Счетная палата муниципального округа Первоуральск</a:t>
                      </a:r>
                    </a:p>
                  </a:txBody>
                  <a:tcPr>
                    <a:solidFill>
                      <a:schemeClr val="bg1">
                        <a:lumMod val="8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Выявлены  3 нарушения при управлении и распоряжении муниципальным имуществом. Неэффективного, нецелевого использования муниципального имущества не установлено. 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3352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В бюджетной сфере проведено – </a:t>
                      </a:r>
                      <a:r>
                        <a:rPr lang="ru-RU" sz="1600" b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контрольных мероприятия и 2 контрольных мероприятия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совместно  со Счетной палатой Свердловской области и прокуратурой г. Первоуральска</a:t>
                      </a:r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Счетная палата муниципального округа Первоуральск</a:t>
                      </a:r>
                    </a:p>
                    <a:p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Финансовое управление Администрации муниципального округа Первоуральск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Выявлено 22 нарушения бюджетного законодательства Российской Федерации. Нецелевое расходование бюджетных средств в рамках контрольных мероприятий не выявлено. Материалы проверок направлены в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прокуратуру города Первоуральска.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5360" y="5599847"/>
            <a:ext cx="11089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Результаты контрольных мероприятий размещены  на официальных сайтах: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Счетной палаты муниципального округа Первоуральск о </a:t>
            </a:r>
            <a:r>
              <a:rPr lang="en-US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2"/>
              </a:rPr>
              <a:t>http://sp-pervouralsk.ru/activities</a:t>
            </a:r>
            <a:r>
              <a:rPr lang="ru-RU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Администрации муниципального округа Первоуральск </a:t>
            </a:r>
            <a:r>
              <a:rPr 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3"/>
              </a:rPr>
              <a:t>https://prvadm.ru/struktura-administracii/finansovoe-upravlenie/publichnyj-bjudzhet/kontrolnye-meroprijatija/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794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533112" y="6432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9336" y="57814"/>
            <a:ext cx="11881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6. Совершенствование противодействия коррупции в сфере закупок товаров, работ, услуг для обеспечения муниципальных нужд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A9C013-403A-4C93-8DDC-A1FB363323AF}"/>
              </a:ext>
            </a:extLst>
          </p:cNvPr>
          <p:cNvSpPr txBox="1"/>
          <p:nvPr/>
        </p:nvSpPr>
        <p:spPr>
          <a:xfrm>
            <a:off x="33072" y="879712"/>
            <a:ext cx="637826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Проведена профилактическая и аналитическая работа, направленная на выявление личной заинтересованности муниципальных служащих, работников подведомственных муниципальных организаций при осуществлении закупок товаров, работ, услуг для муниципальных нужд, которая приводит или может привести к конфликту интересов, с учетом методических рекомендаций, направленных письмом Минтруда России от 21.05.2020 № 18-2/10/П-4671.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0681B1-CB3C-4CA9-A37F-60062A0DCD8C}"/>
              </a:ext>
            </a:extLst>
          </p:cNvPr>
          <p:cNvSpPr txBox="1"/>
          <p:nvPr/>
        </p:nvSpPr>
        <p:spPr>
          <a:xfrm>
            <a:off x="286856" y="3067102"/>
            <a:ext cx="279624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Сформированы профили лиц, участвующих в осуществлении закупок,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исходя из анкетных данных муниципальных служащих (работников), сведений об их близких родственниках и свойственниках, добровольной декларации о возможной личной заинтересованности.</a:t>
            </a:r>
          </a:p>
          <a:p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843A9E-D9B5-4D15-BDD8-9206EC5E2473}"/>
              </a:ext>
            </a:extLst>
          </p:cNvPr>
          <p:cNvSpPr txBox="1"/>
          <p:nvPr/>
        </p:nvSpPr>
        <p:spPr>
          <a:xfrm>
            <a:off x="407369" y="5673385"/>
            <a:ext cx="58660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перекрёстного анализа сведений, содержащихся в профилях лиц, участвующих в осуществлении закупок, и профилях участников закупок, </a:t>
            </a:r>
            <a:r>
              <a:rPr lang="ru-RU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личной заинтересованности муниципальных служащих (работников) не выявлено.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F9298A-23B2-4367-9E04-A24A3A066A8A}"/>
              </a:ext>
            </a:extLst>
          </p:cNvPr>
          <p:cNvSpPr txBox="1"/>
          <p:nvPr/>
        </p:nvSpPr>
        <p:spPr>
          <a:xfrm>
            <a:off x="3190932" y="3087807"/>
            <a:ext cx="30825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Сформированы профили участников закупок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и (или) определенных по их результатам поставщиков (подрядчиков, исполнителей), в том числе субподрядчиков, соисполнителей. </a:t>
            </a:r>
          </a:p>
        </p:txBody>
      </p:sp>
      <p:sp>
        <p:nvSpPr>
          <p:cNvPr id="17" name="Стрелка вправо 24">
            <a:extLst>
              <a:ext uri="{FF2B5EF4-FFF2-40B4-BE49-F238E27FC236}">
                <a16:creationId xmlns:a16="http://schemas.microsoft.com/office/drawing/2014/main" id="{0A9AB167-3011-416F-B6AE-A3E86694AF98}"/>
              </a:ext>
            </a:extLst>
          </p:cNvPr>
          <p:cNvSpPr/>
          <p:nvPr/>
        </p:nvSpPr>
        <p:spPr>
          <a:xfrm rot="5400000">
            <a:off x="4657602" y="2803942"/>
            <a:ext cx="124687" cy="40079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24">
            <a:extLst>
              <a:ext uri="{FF2B5EF4-FFF2-40B4-BE49-F238E27FC236}">
                <a16:creationId xmlns:a16="http://schemas.microsoft.com/office/drawing/2014/main" id="{ED56BD0B-7FA4-48C7-B4E0-C81CAB393CEF}"/>
              </a:ext>
            </a:extLst>
          </p:cNvPr>
          <p:cNvSpPr/>
          <p:nvPr/>
        </p:nvSpPr>
        <p:spPr>
          <a:xfrm rot="5400000">
            <a:off x="9476346" y="2384779"/>
            <a:ext cx="280855" cy="103406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1F5701-6EDE-4EC8-841D-2C15E88E0E44}"/>
              </a:ext>
            </a:extLst>
          </p:cNvPr>
          <p:cNvSpPr txBox="1"/>
          <p:nvPr/>
        </p:nvSpPr>
        <p:spPr>
          <a:xfrm>
            <a:off x="6436084" y="939748"/>
            <a:ext cx="55000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Проведена оценка коррупционных рисков, возникающих при осуществлении закупок товаров, работ и услуг для муниципальных нужд, </a:t>
            </a:r>
            <a:r>
              <a:rPr lang="ru-RU" sz="1600" i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учетом методических рекомендаций, направленных Письмом Минтруда России от 30 сентября 2020 года № 18-2/10/П-9716 </a:t>
            </a:r>
            <a:endParaRPr lang="ru-RU" sz="1600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FE05CF-0E87-4125-B38A-64C1962A31D2}"/>
              </a:ext>
            </a:extLst>
          </p:cNvPr>
          <p:cNvSpPr txBox="1"/>
          <p:nvPr/>
        </p:nvSpPr>
        <p:spPr>
          <a:xfrm>
            <a:off x="6816080" y="3229380"/>
            <a:ext cx="52565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оценки в органах местного самоуправления и подведомственных муниципальных организациях </a:t>
            </a:r>
            <a:r>
              <a:rPr lang="ru-RU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утверждены реестры (карты) коррупционных рисков,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возникающих при осуществлении закупок, </a:t>
            </a:r>
            <a:r>
              <a:rPr lang="ru-RU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планы мероприятий, направленных на минимизацию коррупционных рисков,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возникающих при осуществлении закупок</a:t>
            </a:r>
          </a:p>
        </p:txBody>
      </p:sp>
      <p:sp>
        <p:nvSpPr>
          <p:cNvPr id="25" name="Стрелка вправо 24">
            <a:extLst>
              <a:ext uri="{FF2B5EF4-FFF2-40B4-BE49-F238E27FC236}">
                <a16:creationId xmlns:a16="http://schemas.microsoft.com/office/drawing/2014/main" id="{DE355F4D-9EE5-46CA-A214-1B61B73E0CBC}"/>
              </a:ext>
            </a:extLst>
          </p:cNvPr>
          <p:cNvSpPr/>
          <p:nvPr/>
        </p:nvSpPr>
        <p:spPr>
          <a:xfrm rot="5400000">
            <a:off x="1553533" y="2779497"/>
            <a:ext cx="124687" cy="40079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4">
            <a:extLst>
              <a:ext uri="{FF2B5EF4-FFF2-40B4-BE49-F238E27FC236}">
                <a16:creationId xmlns:a16="http://schemas.microsoft.com/office/drawing/2014/main" id="{AAD866FC-0B23-46F3-994B-95E9CED401BD}"/>
              </a:ext>
            </a:extLst>
          </p:cNvPr>
          <p:cNvSpPr/>
          <p:nvPr/>
        </p:nvSpPr>
        <p:spPr>
          <a:xfrm rot="5400000">
            <a:off x="2902890" y="5311891"/>
            <a:ext cx="124687" cy="400793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DA3CF2AA-7433-4D04-9D0A-A088C8CFDB53}"/>
              </a:ext>
            </a:extLst>
          </p:cNvPr>
          <p:cNvCxnSpPr>
            <a:cxnSpLocks/>
          </p:cNvCxnSpPr>
          <p:nvPr/>
        </p:nvCxnSpPr>
        <p:spPr>
          <a:xfrm>
            <a:off x="6387382" y="956698"/>
            <a:ext cx="0" cy="5454482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695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533112" y="6432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9336" y="57814"/>
            <a:ext cx="11881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6.1.  Совершенствование противодействия коррупции в сфере закупок товаров, работ, услуг для обеспечения муниципальных нужд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A9C013-403A-4C93-8DDC-A1FB363323AF}"/>
              </a:ext>
            </a:extLst>
          </p:cNvPr>
          <p:cNvSpPr txBox="1"/>
          <p:nvPr/>
        </p:nvSpPr>
        <p:spPr>
          <a:xfrm>
            <a:off x="2351584" y="983373"/>
            <a:ext cx="876827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Осуществление контроля в сфере закупок для муниципальных нужд</a:t>
            </a:r>
          </a:p>
          <a:p>
            <a:endParaRPr lang="ru-RU" sz="1600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C3DEC340-0E03-4E68-9C54-89F18310E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720610"/>
              </p:ext>
            </p:extLst>
          </p:nvPr>
        </p:nvGraphicFramePr>
        <p:xfrm>
          <a:off x="443373" y="1598926"/>
          <a:ext cx="11233246" cy="33422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8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2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47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Контрольное мероприятие 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Ответственный орган, проводивший проверку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Выявленные нарушения</a:t>
                      </a:r>
                    </a:p>
                    <a:p>
                      <a:pPr algn="ctr"/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7454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сфере закупок для муниципальных нужд проведено:</a:t>
                      </a:r>
                    </a:p>
                    <a:p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плановых контрольных мероприятия,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мероприятия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совместно  со Счетной палатой Свердловской области и прокуратурой г. Первоуральска;</a:t>
                      </a:r>
                    </a:p>
                    <a:p>
                      <a:r>
                        <a:rPr lang="ru-RU" sz="1600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- 4 внеплановых контрольных мероприятия</a:t>
                      </a:r>
                      <a:endParaRPr lang="ru-RU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Счетная палата муниципального округа Первоуральск</a:t>
                      </a:r>
                    </a:p>
                    <a:p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Финансовое управление Администрации муниципального округа Первоуральск</a:t>
                      </a:r>
                    </a:p>
                    <a:p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ходе проверок установлено 57 типовых нарушений Федерального закона от 05.04.2013 № 44-ФЗ «О контрактной системе в сфере закупок товаров, работ, услуг для обеспечения государственных и муниципальных нужд». Информация о выявленных нарушениях направлена в прокуратуру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г. Первоуральска.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96DD19B-FB7A-44CD-8FF7-53488C9999EA}"/>
              </a:ext>
            </a:extLst>
          </p:cNvPr>
          <p:cNvSpPr txBox="1"/>
          <p:nvPr/>
        </p:nvSpPr>
        <p:spPr>
          <a:xfrm>
            <a:off x="443373" y="5103433"/>
            <a:ext cx="112332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6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Результаты контрольных мероприятий размещены на официальных сайтах 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Счетной палаты муниципального округа Первоуральск о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2"/>
              </a:rPr>
              <a:t>http://sp-pervouralsk.ru/activities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Администрации муниципального округа Первоуральск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hlinkClick r:id="rId3"/>
              </a:rPr>
              <a:t>https://prvadm.ru/struktura-administracii/finansovoe-upravlenie/publichnyj-bjudzhet/kontrolnye-meroprijatija/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748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81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7368" y="2307019"/>
            <a:ext cx="547260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Организованы и проведены методические занятия в сфере противодействия коррупции с руководителями подведомственных муниципальных организаций - </a:t>
            </a:r>
            <a:r>
              <a:rPr lang="ru-RU" sz="1600" spc="-50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20.02.2025, 10.03.2025,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03.12.2025                   </a:t>
            </a:r>
          </a:p>
          <a:p>
            <a:pPr lvl="0" algn="just"/>
            <a:endParaRPr lang="ru-RU" sz="1400" b="1" i="1" dirty="0">
              <a:solidFill>
                <a:prstClr val="black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15480" y="1194921"/>
            <a:ext cx="3820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pitchFamily="34" charset="0"/>
                <a:cs typeface="Arial" pitchFamily="34" charset="0"/>
              </a:rPr>
              <a:t>Правовое просвещение по вопросам противодействия коррупции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75804" y="1105319"/>
            <a:ext cx="4968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1F497D">
                    <a:lumMod val="60000"/>
                    <a:lumOff val="40000"/>
                  </a:srgbClr>
                </a:solidFill>
                <a:latin typeface="Arial" pitchFamily="34" charset="0"/>
                <a:cs typeface="Arial" pitchFamily="34" charset="0"/>
              </a:rPr>
              <a:t>Методическое обеспечение деятельности по предупреждению коррупции в подведомственных муниципальных организациях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97550" y="2305648"/>
            <a:ext cx="5092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7340" indent="-285750" algn="just"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ru-RU" sz="16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Доведены обзоры практики </a:t>
            </a:r>
            <a:r>
              <a:rPr lang="ru-RU" sz="16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правоприменения</a:t>
            </a:r>
            <a:r>
              <a:rPr lang="ru-RU" sz="16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в сфере конфликта интересов, обзоры судебной практики, буклеты об ответственности за непринятие мер по предотвращению и (или) урегулированию конфликта интересов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62219" y="3629087"/>
            <a:ext cx="50638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7340" indent="-285750" algn="just"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ru-RU" sz="16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Распространены памятки о типовых ситуациях, содержащих факты личной заинтересованности в сфере закупок товаров, работ, услуг, обзор которых разработан Минтрудом России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97550" y="5050220"/>
            <a:ext cx="4968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7340" indent="-285750" algn="just"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ru-RU" sz="16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Даны консультации по вопросам противодействия коррупции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5D550D-D729-440A-A773-1B1762CD29BF}"/>
              </a:ext>
            </a:extLst>
          </p:cNvPr>
          <p:cNvSpPr txBox="1"/>
          <p:nvPr/>
        </p:nvSpPr>
        <p:spPr>
          <a:xfrm>
            <a:off x="263352" y="73706"/>
            <a:ext cx="117373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7. Совершенствование работы по предупреждению коррупции в подведомственных муниципальных организациях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1C307C-6C9E-4D9B-8D2B-4261063ECF3F}"/>
              </a:ext>
            </a:extLst>
          </p:cNvPr>
          <p:cNvSpPr txBox="1"/>
          <p:nvPr/>
        </p:nvSpPr>
        <p:spPr>
          <a:xfrm>
            <a:off x="407368" y="3558216"/>
            <a:ext cx="54726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60 руководителей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муниципальных организаций приняли участие в семинарах, конференциях, и иных мероприятиях, направленных на приобретение руководителями новых знаний и умений в сфере противодействия коррупции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777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13543" y="6381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5740" y="76511"/>
            <a:ext cx="11305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8. Совершенствование работы с обращениями граждан и организаций по фактам коррупции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1384" y="697239"/>
            <a:ext cx="11881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Органами местного самоуправления обеспечена возможность оперативного сообщения гражданами и организациями  информации о фактах коррупции в действиях (бездействии) муниципальных служащих, руководителей подведомственных муниципальных  организаций </a:t>
            </a:r>
            <a:endParaRPr lang="ru-RU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575670-021A-4B95-BE48-27B310EB2D6E}"/>
              </a:ext>
            </a:extLst>
          </p:cNvPr>
          <p:cNvSpPr txBox="1"/>
          <p:nvPr/>
        </p:nvSpPr>
        <p:spPr>
          <a:xfrm>
            <a:off x="360200" y="1871965"/>
            <a:ext cx="580818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6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Сообщить информацию по фактам коррупции можно следующими способами:</a:t>
            </a:r>
            <a:endParaRPr lang="ru-RU" sz="16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письменно по адресу: 623109, г. Первоуральск             ул. Ватутина, 41. Можно привезти письмо лично и сдать по этому же адресу в </a:t>
            </a:r>
            <a:r>
              <a:rPr lang="ru-RU" sz="1600" b="0" i="0" dirty="0" err="1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каб</a:t>
            </a: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№ 111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endParaRPr lang="ru-RU" sz="1600" b="0" i="0" dirty="0">
              <a:solidFill>
                <a:srgbClr val="30303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записаться на личный прием в приемной Администрации муниципального округа Первоуральск по адресу: г. Первоуральск ул. Ватутина, </a:t>
            </a:r>
            <a:r>
              <a:rPr lang="ru-RU" sz="1600" b="0" i="0" dirty="0" err="1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каб</a:t>
            </a: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№ 111 или по телефону: +7 /3439/ 64-93-75</a:t>
            </a:r>
            <a:r>
              <a:rPr lang="ru-RU" sz="16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endParaRPr lang="ru-RU" sz="1600"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форме электронного документа через платформу обратной связи на сайте муниципального округа Первоуральск в сети «Интернет» – </a:t>
            </a:r>
            <a:r>
              <a:rPr lang="ru-RU" sz="1600" b="0" i="0" u="none" strike="noStrike" dirty="0">
                <a:solidFill>
                  <a:srgbClr val="3866A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https://prvadm.ru/</a:t>
            </a:r>
            <a:endParaRPr lang="ru-RU" sz="1600" b="0" i="0" dirty="0">
              <a:solidFill>
                <a:srgbClr val="30303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94F224-9584-46B4-A520-87D14A145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368" y="1700808"/>
            <a:ext cx="5292247" cy="50806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E2476D4-5FB8-46C9-9D66-CD8561823527}"/>
              </a:ext>
            </a:extLst>
          </p:cNvPr>
          <p:cNvSpPr txBox="1"/>
          <p:nvPr/>
        </p:nvSpPr>
        <p:spPr>
          <a:xfrm>
            <a:off x="344685" y="5517232"/>
            <a:ext cx="58237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электронной форме через электронный сервис на сайте муниципального округа Первоуральск в сети «Интернет», пройдя по ссылке </a:t>
            </a:r>
            <a:r>
              <a:rPr lang="ru-RU" sz="1600" b="1" i="0" dirty="0">
                <a:solidFill>
                  <a:srgbClr val="21417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b="1" i="0" u="none" strike="noStrike" dirty="0">
                <a:solidFill>
                  <a:srgbClr val="84A5C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Отправить письмо</a:t>
            </a:r>
            <a:r>
              <a:rPr lang="ru-RU" sz="1600" b="1" i="0" dirty="0">
                <a:solidFill>
                  <a:srgbClr val="21417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34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533112" y="6450677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3352" y="5498665"/>
            <a:ext cx="776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">
              <a:tabLst>
                <a:tab pos="342900" algn="l"/>
              </a:tabLst>
            </a:pPr>
            <a:r>
              <a:rPr lang="ru-RU" sz="14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Сообщения с признаками коррупционных и иных правонарушений на телефон доверия в 2025 году не поступали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7513" y="1810382"/>
            <a:ext cx="53285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«Телефон доверия»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 Первоуральск 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/3439/ 221-211 (добавочный номер 2)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– рассмотрение сообщений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обеспечивается Администрацией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округа Первоуральск</a:t>
            </a:r>
          </a:p>
        </p:txBody>
      </p:sp>
      <p:pic>
        <p:nvPicPr>
          <p:cNvPr id="8194" name="Picture 2" descr="https://prvadm.ru/wp-content/uploads/2024/09/2-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426" y="124342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8359" y="3979732"/>
            <a:ext cx="8479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Принимается и рассматривается информация о фактах коррупции в действиях лиц, замещающих муниципальные должности, муниципальных служащих, руководителей муниципальных учреждений и муниципальных предприятий.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323" y="4938673"/>
            <a:ext cx="124204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E08142-79C9-44F2-9D54-3DE2E9BBD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3399" y="776187"/>
            <a:ext cx="2940242" cy="361202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64E078-43E8-41CB-B087-C947980FB0F6}"/>
              </a:ext>
            </a:extLst>
          </p:cNvPr>
          <p:cNvSpPr txBox="1"/>
          <p:nvPr/>
        </p:nvSpPr>
        <p:spPr>
          <a:xfrm>
            <a:off x="623392" y="102054"/>
            <a:ext cx="11377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8.1. Совершенствование работы с обращениями граждан и организаций по фактам коррупции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8BA6F-46F4-424C-A03E-8D7FFF451E2A}"/>
              </a:ext>
            </a:extLst>
          </p:cNvPr>
          <p:cNvSpPr txBox="1"/>
          <p:nvPr/>
        </p:nvSpPr>
        <p:spPr>
          <a:xfrm>
            <a:off x="208359" y="776320"/>
            <a:ext cx="84079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Для приема сообщений о фактах коррупции круглосуточно работает «телефон доверия».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6C8A8D-7282-406D-95ED-71E493233F43}"/>
              </a:ext>
            </a:extLst>
          </p:cNvPr>
          <p:cNvSpPr txBox="1"/>
          <p:nvPr/>
        </p:nvSpPr>
        <p:spPr>
          <a:xfrm>
            <a:off x="8908220" y="4492034"/>
            <a:ext cx="3210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работы «Телефона доверия» регулируется П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оложением о функционировании «Телефона доверия» для сообщения информации о коррупционных проявлениях», утвержденным постановлением Главы городского округа Первоуральск от 30.01.2024 г. № 12 ( в ред. постановления Главы муниципального округа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ервоуральск от 23.10.2024 № 156) 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57E8DF9-F1BF-4AEA-9514-6C69B2C58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6" y="4941168"/>
            <a:ext cx="124204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FC14C5E3-577F-47F6-94A0-87A84A265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323" y="4938673"/>
            <a:ext cx="1242045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568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533112" y="6450677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7786" y="3087317"/>
            <a:ext cx="114609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" algn="just">
              <a:tabLst>
                <a:tab pos="342900" algn="l"/>
              </a:tabLst>
            </a:pPr>
            <a:r>
              <a:rPr lang="ru-RU" sz="16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В 2025 году поступило 4 письменных обращения с признаками коррупционных и иных правонарушений со стороны муниципальных служащих.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Факты, изложенные в обращении о возможных коррупционных правонарушениях, не подтвердились.</a:t>
            </a:r>
            <a:endParaRPr lang="ru-RU" sz="1600" dirty="0"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marL="21590" algn="just">
              <a:tabLst>
                <a:tab pos="342900" algn="l"/>
              </a:tabLst>
            </a:pPr>
            <a:r>
              <a:rPr lang="ru-RU" dirty="0">
                <a:effectLst/>
                <a:latin typeface="Liberation Serif" panose="02020603050405020304" pitchFamily="18" charset="0"/>
                <a:ea typeface="Times New Roman" panose="02020603050405020304" pitchFamily="18" charset="0"/>
              </a:rPr>
              <a:t> 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64E078-43E8-41CB-B087-C947980FB0F6}"/>
              </a:ext>
            </a:extLst>
          </p:cNvPr>
          <p:cNvSpPr txBox="1"/>
          <p:nvPr/>
        </p:nvSpPr>
        <p:spPr>
          <a:xfrm>
            <a:off x="623392" y="102054"/>
            <a:ext cx="11377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8.2. Совершенствование работы с обращениями граждан и организаций по фактам коррупции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EAEE49-3F66-41C4-B88B-0C8FA875819E}"/>
              </a:ext>
            </a:extLst>
          </p:cNvPr>
          <p:cNvSpPr txBox="1"/>
          <p:nvPr/>
        </p:nvSpPr>
        <p:spPr>
          <a:xfrm>
            <a:off x="623392" y="699028"/>
            <a:ext cx="10969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Обращения граждан и организаций, поступившие </a:t>
            </a:r>
          </a:p>
          <a:p>
            <a:pPr algn="ctr"/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 органы местного самоуправления</a:t>
            </a:r>
            <a:endParaRPr lang="ru-RU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7391CA-437F-496E-AF6E-75DA3756845A}"/>
              </a:ext>
            </a:extLst>
          </p:cNvPr>
          <p:cNvSpPr txBox="1"/>
          <p:nvPr/>
        </p:nvSpPr>
        <p:spPr>
          <a:xfrm>
            <a:off x="501771" y="1486964"/>
            <a:ext cx="95060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В 2025 году в органы местного самоуправления муниципального округа Первоуральск поступило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4026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обращений, из них: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9FA2F0-0946-44CD-B8C7-4F34BDEEA56D}"/>
              </a:ext>
            </a:extLst>
          </p:cNvPr>
          <p:cNvSpPr txBox="1"/>
          <p:nvPr/>
        </p:nvSpPr>
        <p:spPr>
          <a:xfrm>
            <a:off x="431069" y="4078374"/>
            <a:ext cx="572969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Информация о результатах работы по рассмотрению обращений граждан по фактам коррупции и принятых мерах включена  в ежеквартальные обзоры обращений  граждан, размещаемые на официальном сайте Администрации муниципального округа Первоуральск в сети Интернет </a:t>
            </a:r>
          </a:p>
          <a:p>
            <a:pPr algn="ctr"/>
            <a:r>
              <a:rPr lang="ru-RU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600" i="1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https://prvadm.ru/struktura-administracii/kontrolno-organizacionnyj-otdel/obrashhenie-grazhdan/</a:t>
            </a:r>
            <a:r>
              <a:rPr lang="ru-RU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r>
              <a:rPr lang="ru-RU" sz="1800" dirty="0">
                <a:effectLst/>
                <a:latin typeface="Liberation Serif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5B52AF-F4D2-4961-A173-ABEF37FA8A4D}"/>
              </a:ext>
            </a:extLst>
          </p:cNvPr>
          <p:cNvSpPr txBox="1"/>
          <p:nvPr/>
        </p:nvSpPr>
        <p:spPr>
          <a:xfrm>
            <a:off x="501771" y="2360937"/>
            <a:ext cx="3289973" cy="33855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600" b="1" dirty="0"/>
              <a:t>устных - </a:t>
            </a:r>
            <a:r>
              <a:rPr lang="ru-RU" sz="1600" b="1" dirty="0">
                <a:solidFill>
                  <a:srgbClr val="FF0000"/>
                </a:solidFill>
              </a:rPr>
              <a:t>205  </a:t>
            </a:r>
            <a:r>
              <a:rPr lang="ru-RU" sz="1600" b="1" dirty="0"/>
              <a:t>обращений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47D242-ABFE-4C2F-80CD-45B6850805FD}"/>
              </a:ext>
            </a:extLst>
          </p:cNvPr>
          <p:cNvSpPr txBox="1"/>
          <p:nvPr/>
        </p:nvSpPr>
        <p:spPr>
          <a:xfrm>
            <a:off x="4103861" y="2369931"/>
            <a:ext cx="3588568" cy="33855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 b="1"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600" dirty="0"/>
              <a:t>письменных - </a:t>
            </a:r>
            <a:r>
              <a:rPr lang="ru-RU" sz="1600" dirty="0">
                <a:solidFill>
                  <a:srgbClr val="FF0000"/>
                </a:solidFill>
              </a:rPr>
              <a:t>2793</a:t>
            </a:r>
            <a:r>
              <a:rPr lang="ru-RU" sz="1600" dirty="0"/>
              <a:t> обращений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0045E8-4128-45D5-93AB-F9C28103BB52}"/>
              </a:ext>
            </a:extLst>
          </p:cNvPr>
          <p:cNvSpPr txBox="1"/>
          <p:nvPr/>
        </p:nvSpPr>
        <p:spPr>
          <a:xfrm>
            <a:off x="8073226" y="2352085"/>
            <a:ext cx="3588568" cy="33855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 b="1"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600" dirty="0"/>
              <a:t>электронных - </a:t>
            </a:r>
            <a:r>
              <a:rPr lang="ru-RU" sz="1600" dirty="0">
                <a:solidFill>
                  <a:srgbClr val="FF0000"/>
                </a:solidFill>
              </a:rPr>
              <a:t>1028 </a:t>
            </a:r>
            <a:r>
              <a:rPr lang="ru-RU" sz="1600" dirty="0"/>
              <a:t>обращений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92901B-55E0-4202-A3B7-A81F6798C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48" y="3706217"/>
            <a:ext cx="5917952" cy="120032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7613109-7279-4F61-8E02-DE1F1AC0F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35" y="4906546"/>
            <a:ext cx="5900165" cy="19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00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85181" y="6464844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0"/>
            <a:ext cx="1166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"/>
              </a:rPr>
              <a:t>9.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открытости деятельности органов местного самоуправления и обеспечение права граждан на доступ к информации о деятельности органов местного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самоуправления в сфере противодействия коррупции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451" y="2210574"/>
            <a:ext cx="6066549" cy="46474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i="1" dirty="0">
                <a:latin typeface="Arial" pitchFamily="34" charset="0"/>
                <a:cs typeface="Arial" pitchFamily="34" charset="0"/>
              </a:rPr>
              <a:t>официальных  сайтов органов местного самоуправления: </a:t>
            </a:r>
          </a:p>
          <a:p>
            <a:r>
              <a:rPr lang="ru-RU" sz="1400" i="1" dirty="0">
                <a:latin typeface="Arial" pitchFamily="34" charset="0"/>
                <a:cs typeface="Arial" pitchFamily="34" charset="0"/>
              </a:rPr>
              <a:t>-</a:t>
            </a:r>
            <a:r>
              <a:rPr lang="ru-RU" sz="1400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u="sng" dirty="0">
                <a:latin typeface="Arial" pitchFamily="34" charset="0"/>
                <a:cs typeface="Arial" pitchFamily="34" charset="0"/>
                <a:hlinkClick r:id="rId2"/>
              </a:rPr>
              <a:t>https://prvadm.ru/struktura-administracii/komitet-po-pravovoj-rabote-i-municipalnoj-sluzhbe/protivodejstvie-korrupcii/</a:t>
            </a:r>
            <a:endParaRPr lang="ru-RU" sz="14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i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https://prvduma.ru/protivodeystvie-korrupcii.html</a:t>
            </a:r>
            <a:endParaRPr lang="ru-RU" sz="1400" i="1" u="sng" dirty="0"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marL="285750" indent="-285750">
              <a:buFontTx/>
              <a:buChar char="-"/>
            </a:pPr>
            <a:r>
              <a:rPr lang="en-US" sz="1400" i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https://prvugkh.ru/protivodejstvie-korrupczii/</a:t>
            </a:r>
            <a:endParaRPr lang="ru-RU" sz="14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i="1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https://sp-pervouralsk.ru/corrupt</a:t>
            </a:r>
            <a:endParaRPr lang="ru-RU" sz="14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400" i="1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https://eduprv.ru/ob-upravlenii/protivodejstvie-korrupczii/</a:t>
            </a:r>
            <a:endParaRPr lang="ru-RU" sz="14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страницы в официальной сети «ВКонтакте»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https://vk.com/prvadm1732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канала Администрации в мессенджере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Telegram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https://t.me/prvadm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Канала Администрации в мессенджере МАХ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https://max.ru/id6625004730_gos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1BEA0E-A03C-4776-BFF3-30DCCC43BF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436" y="977932"/>
            <a:ext cx="5919645" cy="58800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3D9F01-2113-4431-9C45-C28072A8638A}"/>
              </a:ext>
            </a:extLst>
          </p:cNvPr>
          <p:cNvSpPr txBox="1"/>
          <p:nvPr/>
        </p:nvSpPr>
        <p:spPr>
          <a:xfrm>
            <a:off x="76770" y="1166842"/>
            <a:ext cx="6211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Информирование граждан о деятельности органов местного самоуправления в сфере противодействия коррупции осуществляется средствами: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25C502-D2C4-4049-A28F-F5EDDF5F203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828" y="2823003"/>
            <a:ext cx="888523" cy="8597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4EED02-5A33-4EAB-9975-599DA0091B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789" y="3799551"/>
            <a:ext cx="889839" cy="8597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E356D2C-5ECF-4C6C-BC4E-2560B8CDF9EE}"/>
              </a:ext>
            </a:extLst>
          </p:cNvPr>
          <p:cNvSpPr txBox="1"/>
          <p:nvPr/>
        </p:nvSpPr>
        <p:spPr>
          <a:xfrm>
            <a:off x="5401789" y="4522156"/>
            <a:ext cx="79208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900" dirty="0">
              <a:solidFill>
                <a:srgbClr val="FF000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E87900D-4DBE-479E-8DC3-B0EBB05C86C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138" y="4787832"/>
            <a:ext cx="889839" cy="83668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49FB3C3-129F-4F75-8113-14C0CEDEF14C}"/>
              </a:ext>
            </a:extLst>
          </p:cNvPr>
          <p:cNvSpPr txBox="1"/>
          <p:nvPr/>
        </p:nvSpPr>
        <p:spPr>
          <a:xfrm>
            <a:off x="5401789" y="5560552"/>
            <a:ext cx="7920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000" dirty="0">
              <a:solidFill>
                <a:srgbClr val="FF000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7E4F557-EE7E-4A1D-9E00-69F15B6D3A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138" y="5748747"/>
            <a:ext cx="886408" cy="8366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66BCBF7-FB84-4502-81DD-5E2C3D83FFF1}"/>
              </a:ext>
            </a:extLst>
          </p:cNvPr>
          <p:cNvSpPr txBox="1"/>
          <p:nvPr/>
        </p:nvSpPr>
        <p:spPr>
          <a:xfrm>
            <a:off x="5430331" y="6618040"/>
            <a:ext cx="7920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000" dirty="0">
              <a:solidFill>
                <a:srgbClr val="FF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DC2C64-EF80-4E3E-80C7-78B2DEA867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08302" y="4047442"/>
            <a:ext cx="360040" cy="3600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1FA662-6917-420E-AFAB-E77A0BBF64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80497" y="5095163"/>
            <a:ext cx="227856" cy="2278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6A32D5-DFD9-4911-923C-AA98391E19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69029" y="6017435"/>
            <a:ext cx="299313" cy="29931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ECA299-8E78-4ACB-9090-B943DA9113C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3063" y="3091075"/>
            <a:ext cx="275290" cy="27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80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85181" y="6464844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0"/>
            <a:ext cx="1166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"/>
              </a:rPr>
              <a:t>9.1.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открытости деятельности органов местного самоуправления и обеспечение права граждан на доступ к информации о деятельности органов местного 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самоуправления в сфере противодействия коррупции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8608" y="1124744"/>
            <a:ext cx="610341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Доступ к информация о деятельности комиссии по координации работы по противодействию коррупции в муниципальном округе Первоуральск размещена на официальном сайте Администрации муниципального округа Первоуральск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https://prvadm.ru/struktura-administracii/komitet-po-pravovoj-rabote-i-municipalnoj-sluzhbe/protivodejstvie-korrupcii/komissija-po-koordinacii-raboty-po-protivodejstviju-korrupcii/</a:t>
            </a:r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i="1" dirty="0">
              <a:solidFill>
                <a:srgbClr val="0070C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ru-RU" sz="1600" b="1" i="1" dirty="0">
              <a:solidFill>
                <a:srgbClr val="0070C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/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:\Users\just01\Desktop\V91GNPlOxcA-2167108099.jpg">
            <a:extLst>
              <a:ext uri="{FF2B5EF4-FFF2-40B4-BE49-F238E27FC236}">
                <a16:creationId xmlns:a16="http://schemas.microsoft.com/office/drawing/2014/main" id="{6DBE7CD3-8B88-4320-8889-57F4EC500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4" y="3230172"/>
            <a:ext cx="6242353" cy="357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7546C0-4BF7-486E-B4BC-2BD96A2AA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26" y="1124744"/>
            <a:ext cx="5825504" cy="571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3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85181" y="6464844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0"/>
            <a:ext cx="1166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"/>
              </a:rPr>
              <a:t>10.</a:t>
            </a:r>
            <a:r>
              <a:rPr lang="ru-RU" dirty="0">
                <a:latin typeface="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Антикоррупционное просвещение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0309" y="1807716"/>
            <a:ext cx="11394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 проведенных 4  методических занятиях с муниципальными служащими, руководителями муниципальных учреждений в режиме видеоконференцсвязи по вопросам противодействия коррупции, об актуализации  методических материалов (памятки, буклеты) по вопросам противодействия коррупции</a:t>
            </a:r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6939DF-8084-4C7D-83C2-A8E64E48D9CF}"/>
              </a:ext>
            </a:extLst>
          </p:cNvPr>
          <p:cNvSpPr txBox="1"/>
          <p:nvPr/>
        </p:nvSpPr>
        <p:spPr>
          <a:xfrm>
            <a:off x="318743" y="2729067"/>
            <a:ext cx="115725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89535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проведенном в </a:t>
            </a: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преддверии Международного дня борьбы с коррупцией (9 декабря) </a:t>
            </a:r>
            <a:r>
              <a:rPr lang="ru-RU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практико</a:t>
            </a:r>
            <a:r>
              <a:rPr lang="ru-RU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ориентированного семинара по противодействию коррупции в форме деловой игры с муниципальными служащими, руководителями подведомственных муниципальных учреждений.</a:t>
            </a:r>
            <a:r>
              <a:rPr lang="ru-RU" sz="1600" i="0" dirty="0">
                <a:solidFill>
                  <a:srgbClr val="214176"/>
                </a:solidFill>
                <a:effectLst/>
                <a:latin typeface="Helvetica" panose="020B0504020202030204" pitchFamily="34" charset="0"/>
              </a:rPr>
              <a:t> </a:t>
            </a:r>
            <a:r>
              <a:rPr lang="ru-RU" sz="160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Около 50</a:t>
            </a:r>
            <a:r>
              <a:rPr lang="ru-RU" sz="1600" dirty="0">
                <a:solidFill>
                  <a:srgbClr val="303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участников разделились на команды, чтобы совместно решать практические задания по вопросам противодействия коррупции.</a:t>
            </a:r>
            <a:r>
              <a:rPr lang="ru-RU" sz="1600" b="0" i="0" dirty="0">
                <a:solidFill>
                  <a:srgbClr val="303030"/>
                </a:solidFill>
                <a:effectLst/>
                <a:latin typeface="Helvetica" panose="020B0504020202030204" pitchFamily="34" charset="0"/>
              </a:rPr>
              <a:t> </a:t>
            </a:r>
            <a:r>
              <a:rPr lang="ru-RU" sz="1600" b="0" i="0" dirty="0">
                <a:solidFill>
                  <a:srgbClr val="30303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Новый формат получил высокую оценку.</a:t>
            </a:r>
            <a:endParaRPr lang="ru-RU" sz="1600" dirty="0">
              <a:solidFill>
                <a:srgbClr val="3030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4C49FB-56A5-4CB9-814B-C2DEE30FC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1" y="3965250"/>
            <a:ext cx="2090708" cy="278761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4F4358-17B0-42B3-9B31-E9C7D7A00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447" y="3984210"/>
            <a:ext cx="2011853" cy="27686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7A4A97B-1B32-484D-BDD3-49BAA07FA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920" y="4287467"/>
            <a:ext cx="3096344" cy="23493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079CFB1-9FDE-4F81-B279-3614ABDFDF6D}"/>
              </a:ext>
            </a:extLst>
          </p:cNvPr>
          <p:cNvSpPr txBox="1"/>
          <p:nvPr/>
        </p:nvSpPr>
        <p:spPr>
          <a:xfrm>
            <a:off x="623391" y="625807"/>
            <a:ext cx="108012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Информация о проведенных просветительских мероприятиях размещена в подразделах "Антикоррупционное просвещение", разделов, посвященных вопросам противодействия коррупции, официальных сайтов органов местного самоуправления и подведомственных муниципальных организаций в сети Интернет. На официальных сайтах размещена информация :</a:t>
            </a: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8EE8CF49-33D9-42F5-8868-F746D2F061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94EF1DA-96B3-4990-8A1C-9F6A6F2F5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1884" y="4484250"/>
            <a:ext cx="2743514" cy="205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30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85181" y="6464844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672752" y="32922"/>
            <a:ext cx="11665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"/>
              </a:rPr>
              <a:t>10.</a:t>
            </a:r>
            <a:r>
              <a:rPr lang="en-US" b="1" dirty="0">
                <a:latin typeface=""/>
              </a:rPr>
              <a:t>1</a:t>
            </a:r>
            <a:r>
              <a:rPr lang="ru-RU" b="1" dirty="0">
                <a:latin typeface=""/>
              </a:rPr>
              <a:t>.</a:t>
            </a:r>
            <a:r>
              <a:rPr lang="ru-RU" dirty="0">
                <a:latin typeface="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Антикоррупционное просвещение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79CFB1-9FDE-4F81-B279-3614ABDFDF6D}"/>
              </a:ext>
            </a:extLst>
          </p:cNvPr>
          <p:cNvSpPr txBox="1"/>
          <p:nvPr/>
        </p:nvSpPr>
        <p:spPr>
          <a:xfrm>
            <a:off x="119337" y="534487"/>
            <a:ext cx="77132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 12 ноября по 9 декабря 2025 г. для учащихся школ проведен творческий конкурс «Скажем коррупции — НЕТ!». Более 40 участников из двух возрастных групп — 11–14 лет и 15–17 лет представили свои работы в четырёх номинациях: «Лучший антикоррупционный рисунок, плакат»; «Лучший антикоррупционный комикс»; «Лучший антикоррупционный видеоролик, </a:t>
            </a:r>
            <a:r>
              <a:rPr lang="ru-RU" sz="1600" b="1" i="1" dirty="0" err="1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шортс</a:t>
            </a:r>
            <a:r>
              <a:rPr lang="ru-RU" sz="1600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»; «Лучшее эссе антикоррупционной направленности».</a:t>
            </a: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8EE8CF49-33D9-42F5-8868-F746D2F061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7E9BEC-4113-4EB5-AAE5-11D30A1380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577" y="32922"/>
            <a:ext cx="4331921" cy="3745987"/>
          </a:xfrm>
          <a:prstGeom prst="rect">
            <a:avLst/>
          </a:prstGeom>
        </p:spPr>
      </p:pic>
      <p:sp>
        <p:nvSpPr>
          <p:cNvPr id="11" name="AutoShape 2">
            <a:extLst>
              <a:ext uri="{FF2B5EF4-FFF2-40B4-BE49-F238E27FC236}">
                <a16:creationId xmlns:a16="http://schemas.microsoft.com/office/drawing/2014/main" id="{3F7B4970-DC8D-46B0-9E74-85C2345D3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37D7238-EF08-4FD7-8F51-80EE4056F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19" y="2851358"/>
            <a:ext cx="1322216" cy="1762954"/>
          </a:xfrm>
          <a:prstGeom prst="rect">
            <a:avLst/>
          </a:prstGeom>
        </p:spPr>
      </p:pic>
      <p:sp>
        <p:nvSpPr>
          <p:cNvPr id="18" name="AutoShape 4">
            <a:extLst>
              <a:ext uri="{FF2B5EF4-FFF2-40B4-BE49-F238E27FC236}">
                <a16:creationId xmlns:a16="http://schemas.microsoft.com/office/drawing/2014/main" id="{27AD75BC-3AF3-4EEF-A988-8EFEF43EE8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6C65429-C694-44DE-A3B9-34F12DE15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603" y="2865994"/>
            <a:ext cx="2350605" cy="176295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F6BD111-AFB0-4ED8-A196-C1BEE863C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924" y="2869762"/>
            <a:ext cx="1932603" cy="17629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C389694-D69F-4C02-84C5-4A9B289DD694}"/>
              </a:ext>
            </a:extLst>
          </p:cNvPr>
          <p:cNvSpPr txBox="1"/>
          <p:nvPr/>
        </p:nvSpPr>
        <p:spPr>
          <a:xfrm>
            <a:off x="27502" y="2407727"/>
            <a:ext cx="84141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Номинация «Лучший антикоррупционный рисунок, плакат» (11 – 14 лет)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62D24E-FD25-4B50-9E4E-E3622EC6D714}"/>
              </a:ext>
            </a:extLst>
          </p:cNvPr>
          <p:cNvSpPr txBox="1"/>
          <p:nvPr/>
        </p:nvSpPr>
        <p:spPr>
          <a:xfrm>
            <a:off x="0" y="4768253"/>
            <a:ext cx="73793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Номинация «Лучший антикоррупционный рисунок, плакат» (15 – 17 лет)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709B4DCD-83A4-483B-B5E1-44893617CC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D59759E-1317-42B9-A18A-6319023444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143" y="5157216"/>
            <a:ext cx="1773433" cy="1646182"/>
          </a:xfrm>
          <a:prstGeom prst="rect">
            <a:avLst/>
          </a:prstGeom>
        </p:spPr>
      </p:pic>
      <p:sp>
        <p:nvSpPr>
          <p:cNvPr id="29" name="AutoShape 8">
            <a:extLst>
              <a:ext uri="{FF2B5EF4-FFF2-40B4-BE49-F238E27FC236}">
                <a16:creationId xmlns:a16="http://schemas.microsoft.com/office/drawing/2014/main" id="{2C791DD7-B5F1-4B29-BEA9-CDA88759CF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25B86A3-2C68-4C42-A6FF-35985027E6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3466" y="5094302"/>
            <a:ext cx="1440160" cy="1706392"/>
          </a:xfrm>
          <a:prstGeom prst="rect">
            <a:avLst/>
          </a:prstGeom>
        </p:spPr>
      </p:pic>
      <p:sp>
        <p:nvSpPr>
          <p:cNvPr id="31" name="AutoShape 10">
            <a:extLst>
              <a:ext uri="{FF2B5EF4-FFF2-40B4-BE49-F238E27FC236}">
                <a16:creationId xmlns:a16="http://schemas.microsoft.com/office/drawing/2014/main" id="{F97A1BB3-37BF-4BA9-A383-6FC70590F8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940BE40-1514-4AAE-ABF9-A7E9008096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1811" y="5150910"/>
            <a:ext cx="1384189" cy="164978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55826FE-976C-453D-820D-E84E2A7E4705}"/>
              </a:ext>
            </a:extLst>
          </p:cNvPr>
          <p:cNvSpPr txBox="1"/>
          <p:nvPr/>
        </p:nvSpPr>
        <p:spPr>
          <a:xfrm>
            <a:off x="6396524" y="3790343"/>
            <a:ext cx="57679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Номинация «Лучший антикоррупционный комикс» (15 – 17 лет)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B1F5308-B752-4C2F-967B-8434D6A72C9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03716" y="4500310"/>
            <a:ext cx="2514697" cy="170436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C36790F-CBA9-4955-87B0-561624803DB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674" y="4343400"/>
            <a:ext cx="1816144" cy="219104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DC1CFD7-4FBC-4871-AA36-391D1F8503B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28378" y="4755590"/>
            <a:ext cx="2160301" cy="181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91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31713" y="6519446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1384" y="90552"/>
            <a:ext cx="11161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itchFamily="34" charset="0"/>
              </a:rPr>
              <a:t>11. Обеспечение участия институтов гражданского общества в противодействии коррупции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384" y="773120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Общественные  организации наиболее активно взаимодействующие в сфере противодействия коррупции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604609" y="831318"/>
            <a:ext cx="5185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Мероприятия антикоррупционной направленности, проведенные с участием общественных организаций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1771" y="2359894"/>
            <a:ext cx="5832647" cy="702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Общественная палата муниципального округа Первоуральск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1846" y="3241253"/>
            <a:ext cx="58823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Первоуральское местное отделение общероссийской общественной организации «Ассоциация юристов России»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5533" y="4233311"/>
            <a:ext cx="5961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Первоуральская организация профсоюза работников государственных учреждений и общественного обслуживания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5092" y="5261258"/>
            <a:ext cx="5889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Первоуральская городская организация Профессионального союза работников народного образования и науки Российской Федерации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06C388E-6890-4B2F-8F67-E07D99A2D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75" y="1859118"/>
            <a:ext cx="1656184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A84A7EF-F6F5-4053-AC6F-2ADBA62C4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881145" y="4011617"/>
            <a:ext cx="1656184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: один усеченный угол 15">
            <a:extLst>
              <a:ext uri="{FF2B5EF4-FFF2-40B4-BE49-F238E27FC236}">
                <a16:creationId xmlns:a16="http://schemas.microsoft.com/office/drawing/2014/main" id="{CB773472-0EF1-421D-9E71-D1D3F9DD34AA}"/>
              </a:ext>
            </a:extLst>
          </p:cNvPr>
          <p:cNvSpPr/>
          <p:nvPr/>
        </p:nvSpPr>
        <p:spPr>
          <a:xfrm>
            <a:off x="7079225" y="2225269"/>
            <a:ext cx="4621004" cy="949933"/>
          </a:xfrm>
          <a:prstGeom prst="snip1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Круглый стол, семинар - 2</a:t>
            </a:r>
          </a:p>
        </p:txBody>
      </p:sp>
      <p:sp>
        <p:nvSpPr>
          <p:cNvPr id="21" name="Прямоугольник: один усеченный угол 20">
            <a:extLst>
              <a:ext uri="{FF2B5EF4-FFF2-40B4-BE49-F238E27FC236}">
                <a16:creationId xmlns:a16="http://schemas.microsoft.com/office/drawing/2014/main" id="{044A76A5-AAA8-42A5-9B2A-350C0CB7AD0A}"/>
              </a:ext>
            </a:extLst>
          </p:cNvPr>
          <p:cNvSpPr/>
          <p:nvPr/>
        </p:nvSpPr>
        <p:spPr>
          <a:xfrm>
            <a:off x="7088046" y="3268562"/>
            <a:ext cx="4633399" cy="949934"/>
          </a:xfrm>
          <a:prstGeom prst="snip1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Заседания Общественной палаты по вопросам антикоррупционной направленности - 3</a:t>
            </a:r>
          </a:p>
        </p:txBody>
      </p:sp>
      <p:sp>
        <p:nvSpPr>
          <p:cNvPr id="22" name="Прямоугольник: один усеченный угол 21">
            <a:extLst>
              <a:ext uri="{FF2B5EF4-FFF2-40B4-BE49-F238E27FC236}">
                <a16:creationId xmlns:a16="http://schemas.microsoft.com/office/drawing/2014/main" id="{0249B9DE-2D71-4C1D-8599-C2660DDFA874}"/>
              </a:ext>
            </a:extLst>
          </p:cNvPr>
          <p:cNvSpPr/>
          <p:nvPr/>
        </p:nvSpPr>
        <p:spPr>
          <a:xfrm>
            <a:off x="7079225" y="4255567"/>
            <a:ext cx="4633399" cy="1005691"/>
          </a:xfrm>
          <a:prstGeom prst="snip1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Заседания комиссий по вопросам профилактики и противодействия коррупции - 13</a:t>
            </a:r>
          </a:p>
        </p:txBody>
      </p:sp>
      <p:sp>
        <p:nvSpPr>
          <p:cNvPr id="23" name="Прямоугольник: один усеченный угол 22">
            <a:extLst>
              <a:ext uri="{FF2B5EF4-FFF2-40B4-BE49-F238E27FC236}">
                <a16:creationId xmlns:a16="http://schemas.microsoft.com/office/drawing/2014/main" id="{2C82A546-4787-4810-80B5-104E9AA3FA79}"/>
              </a:ext>
            </a:extLst>
          </p:cNvPr>
          <p:cNvSpPr/>
          <p:nvPr/>
        </p:nvSpPr>
        <p:spPr>
          <a:xfrm>
            <a:off x="7047806" y="5419517"/>
            <a:ext cx="4673639" cy="1033618"/>
          </a:xfrm>
          <a:prstGeom prst="snip1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 (обсуждение) проектов нормативных правовых актов- 3</a:t>
            </a:r>
          </a:p>
        </p:txBody>
      </p:sp>
    </p:spTree>
    <p:extLst>
      <p:ext uri="{BB962C8B-B14F-4D97-AF65-F5344CB8AC3E}">
        <p14:creationId xmlns:p14="http://schemas.microsoft.com/office/powerpoint/2010/main" val="580340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31713" y="6519446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5400" y="90552"/>
            <a:ext cx="11017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itchFamily="34" charset="0"/>
              </a:rPr>
              <a:t>12.</a:t>
            </a:r>
            <a:r>
              <a:rPr lang="ru-RU" dirty="0">
                <a:latin typeface=""/>
              </a:rPr>
              <a:t> </a:t>
            </a:r>
            <a:r>
              <a:rPr lang="ru-RU" b="1" dirty="0">
                <a:latin typeface=""/>
              </a:rPr>
              <a:t>Повышение эффективности антикоррупционной деятельности </a:t>
            </a:r>
          </a:p>
          <a:p>
            <a:pPr algn="ctr"/>
            <a:r>
              <a:rPr lang="ru-RU" b="1" dirty="0">
                <a:latin typeface=""/>
              </a:rPr>
              <a:t>органов местного самоуправления </a:t>
            </a:r>
            <a:r>
              <a:rPr lang="ru-RU" b="1" dirty="0">
                <a:latin typeface="Arial" panose="020B0604020202020204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BD6382F-46A4-40C7-9EDE-4B9AD3866679}"/>
              </a:ext>
            </a:extLst>
          </p:cNvPr>
          <p:cNvSpPr/>
          <p:nvPr/>
        </p:nvSpPr>
        <p:spPr>
          <a:xfrm>
            <a:off x="551384" y="929131"/>
            <a:ext cx="4598475" cy="2667661"/>
          </a:xfrm>
          <a:prstGeom prst="round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постоянной методической и консультативной помощи муниципальным служащим, работникам подведомственных муниципальных организаций по вопросам противодействия коррупции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D0AF7D1-2930-4F74-A8DB-46361B213E41}"/>
              </a:ext>
            </a:extLst>
          </p:cNvPr>
          <p:cNvSpPr/>
          <p:nvPr/>
        </p:nvSpPr>
        <p:spPr>
          <a:xfrm>
            <a:off x="1235460" y="3429000"/>
            <a:ext cx="4423474" cy="1944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Обеспечено </a:t>
            </a:r>
            <a:r>
              <a:rPr lang="ru-RU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включение вопросов на знание положений основ законодательства о муниципальной службе и противодействии коррупции в тестовые задания при проведении аттестации муниципальных служащих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5C4F34C-15CF-49C4-A3D4-087190DF4ED5}"/>
              </a:ext>
            </a:extLst>
          </p:cNvPr>
          <p:cNvSpPr/>
          <p:nvPr/>
        </p:nvSpPr>
        <p:spPr>
          <a:xfrm>
            <a:off x="6613810" y="929130"/>
            <a:ext cx="4861603" cy="2667661"/>
          </a:xfrm>
          <a:prstGeom prst="roundRect">
            <a:avLst/>
          </a:prstGeom>
          <a:solidFill>
            <a:srgbClr val="1F497D"/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 не реже одного раза в квартал вопросов правоприменительной практики по результатам вступивших в законную силу решений судов, арбитражных судов о признании недействительными ненормативных правовых актов, незаконными решений и действий (бездействия) органов местного самоуправления муниципального округа Первоуральск, и их должностных лиц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054D0BE-E4EB-4D2B-AF57-276BC1DCEED0}"/>
              </a:ext>
            </a:extLst>
          </p:cNvPr>
          <p:cNvSpPr/>
          <p:nvPr/>
        </p:nvSpPr>
        <p:spPr>
          <a:xfrm>
            <a:off x="7513697" y="3510475"/>
            <a:ext cx="4407517" cy="18714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</a:t>
            </a:r>
            <a:r>
              <a:rPr lang="ru-RU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существление контроля соблюдения в органах местного самоуправления, подведомственных муниципальных организациях мер по предупреждению коррупции, в том числе реализации плана мероприятий по противодействию коррупции</a:t>
            </a:r>
            <a:endParaRPr lang="ru-RU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8688D4-C61F-4D81-89C2-37A2AAB97E7F}"/>
              </a:ext>
            </a:extLst>
          </p:cNvPr>
          <p:cNvSpPr txBox="1"/>
          <p:nvPr/>
        </p:nvSpPr>
        <p:spPr>
          <a:xfrm>
            <a:off x="123220" y="5614106"/>
            <a:ext cx="12099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spcBef>
                <a:spcPts val="0"/>
              </a:spcBef>
              <a:buNone/>
            </a:pPr>
            <a:r>
              <a:rPr lang="ru-RU" sz="1400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Отчеты об исполнении Плана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мероприятий органов местного самоуправления муниципального округа Первоуральск по противодействию коррупции на 2025 - 2028 годы  и перечня целевых показателей исполнения Плана размещены на официальном сайте муниципального округа Первоуральск </a:t>
            </a:r>
            <a:r>
              <a:rPr lang="en-US" sz="1400" i="1" dirty="0">
                <a:latin typeface="Arial" panose="020B0604020202020204" pitchFamily="34" charset="0"/>
                <a:ea typeface="Calibri"/>
                <a:cs typeface="Arial" panose="020B0604020202020204" pitchFamily="34" charset="0"/>
                <a:hlinkClick r:id="rId2"/>
              </a:rPr>
              <a:t>https://prvadm.ru/struktura-administracii/komitet-po-pravovoj-rabote-i-municipalnoj-sluzhbe/protivodejstvie-korrupcii/doklady-otchety-statisticheskaja-informacija/</a:t>
            </a:r>
            <a:endParaRPr lang="ru-RU" sz="1400" i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indent="0">
              <a:spcBef>
                <a:spcPts val="0"/>
              </a:spcBef>
              <a:buNone/>
            </a:pPr>
            <a:endParaRPr lang="ru-RU" sz="1600" i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06EE355-C233-4A83-A814-307B74E2F124}"/>
              </a:ext>
            </a:extLst>
          </p:cNvPr>
          <p:cNvCxnSpPr/>
          <p:nvPr/>
        </p:nvCxnSpPr>
        <p:spPr>
          <a:xfrm>
            <a:off x="6168008" y="929130"/>
            <a:ext cx="0" cy="4517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25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81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18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9992" y="138118"/>
            <a:ext cx="1166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13</a:t>
            </a:r>
            <a:r>
              <a:rPr lang="ru-RU" dirty="0">
                <a:latin typeface="Arial" panose="020B0604020202020204" pitchFamily="34" charset="0"/>
                <a:cs typeface="Arial" pitchFamily="34" charset="0"/>
              </a:rPr>
              <a:t>. </a:t>
            </a:r>
            <a:r>
              <a:rPr lang="ru-RU" b="1" dirty="0">
                <a:latin typeface="Arial" panose="020B0604020202020204" pitchFamily="34" charset="0"/>
                <a:cs typeface="Arial" pitchFamily="34" charset="0"/>
              </a:rPr>
              <a:t>Достижение целевых показателей эффективности реализации плана мероприятий органов местного самоуправления муниципального округа Первоуральск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itchFamily="34" charset="0"/>
              </a:rPr>
              <a:t> по противодействию коррупции на 2025 - 2028 годы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644784"/>
              </p:ext>
            </p:extLst>
          </p:nvPr>
        </p:nvGraphicFramePr>
        <p:xfrm>
          <a:off x="299355" y="1252661"/>
          <a:ext cx="11593289" cy="556071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1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2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98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п/п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Наименование показателей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Значение целевого показателя в 2025 г.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Достижение целевого показателя в 2025 г.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Liberation Serif"/>
                          <a:ea typeface="Times New Roman"/>
                        </a:rPr>
                        <a:t>1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Liberation Serif"/>
                          <a:ea typeface="Times New Roman"/>
                        </a:rPr>
                        <a:t>2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Liberation Serif"/>
                          <a:ea typeface="Times New Roman"/>
                        </a:rPr>
                        <a:t>3</a:t>
                      </a:r>
                      <a:endParaRPr lang="ru-RU" sz="11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Liberation Serif"/>
                          <a:ea typeface="Times New Roman"/>
                        </a:rPr>
                        <a:t>4</a:t>
                      </a:r>
                      <a:endParaRPr lang="ru-RU" sz="11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проектов нормативных правовых актов муниципального округа Первоуральск, в отношении которых проводилась антикоррупционная экспертиза, от общего количества подготовленных проектов нормативных правовых актов муниципального округа Первоуральск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4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заседаний комиссий по соблюдению требований к служебному поведению муниципальных служащих муниципального округа Первоуральск и урегулированию конфликта интересов в органах местного самоуправления муниципального округа Первоуральск (далее - комиссия по урегулированию конфликта интересов), информация о которых размещена на официальных сайтах органов местного самоуправления муниципального округа Первоуральск (далее - органы местного самоуправления) в сети "Интернет", от общего количества проведенных заседаний комиссий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51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муниципальных служащих, замещающих должности муниципальной службы в органах местного самоуправления (далее - муниципальные служащие), обязанных представлять сведения о доходах, расходах, об имуществе и обязательствах имущественного характера (далее - сведения о доходах) и представивших сведения о доходах не позднее 30 апреля года, следующего за отчетным годом, от общего количества муниципальных служащих, обязанных представлять сведения о дохода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1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руководителей муниципальных учреждений муниципального округа Первоуральск (далее - руководители муниципальных учреждений), обязанных представлять сведения о доходах и представивших сведения о доходах не позднее 30 апреля года, следующего за отчетным годом, от общего количества руководителей муниципальных учреждений, обязанных представлять сведения о доходах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10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лиц, замещающих муниципальные должности муниципального округа Первоуральск, муниципальных служащих, обязанных представлять сведения о доходах, в отношении которых представленные ими сведения о доходах размещены на официальных сайтах органов местного самоуправления в сети Интернет, от общего количества лиц, замещающих муниципальные должности муниципального округа Первоуральск, муниципальных служащих, обязанных представлять сведения о доходах, подлежащие размещению на официальных сайтах органов местного самоуправления в сети Интернет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933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200456" y="6381328"/>
            <a:ext cx="46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prstClr val="white"/>
                </a:solidFill>
                <a:latin typeface="Franklin Gothic Book" pitchFamily="34" charset="0"/>
                <a:cs typeface="Times New Roman" pitchFamily="18" charset="0"/>
              </a:rPr>
              <a:t>18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5360" y="0"/>
            <a:ext cx="11665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13</a:t>
            </a:r>
            <a:r>
              <a:rPr lang="ru-RU" dirty="0">
                <a:latin typeface="Arial" panose="020B0604020202020204" pitchFamily="34" charset="0"/>
                <a:cs typeface="Arial" pitchFamily="34" charset="0"/>
              </a:rPr>
              <a:t>.</a:t>
            </a:r>
            <a:r>
              <a:rPr lang="ru-RU" b="1" dirty="0">
                <a:latin typeface="Arial" panose="020B0604020202020204" pitchFamily="34" charset="0"/>
                <a:cs typeface="Arial" pitchFamily="34" charset="0"/>
              </a:rPr>
              <a:t>1. Достижение целевых показателей эффективности реализации плана мероприятий органов местного самоуправления муниципального округа Первоуральск</a:t>
            </a:r>
          </a:p>
          <a:p>
            <a:pPr algn="ctr"/>
            <a:r>
              <a:rPr lang="ru-RU" b="1" dirty="0">
                <a:latin typeface="Arial" panose="020B0604020202020204" pitchFamily="34" charset="0"/>
                <a:cs typeface="Arial" pitchFamily="34" charset="0"/>
              </a:rPr>
              <a:t> по противодействию коррупции на 2025 - 2028 годы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42959"/>
              </p:ext>
            </p:extLst>
          </p:nvPr>
        </p:nvGraphicFramePr>
        <p:xfrm>
          <a:off x="279401" y="1108973"/>
          <a:ext cx="11613244" cy="462337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19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7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5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3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№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п/п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Наименование показателей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Значение целевого показателя в 2025 г.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Достижение целевого показателя в 2025 г.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6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Liberation Serif"/>
                          <a:ea typeface="Times New Roman"/>
                        </a:rPr>
                        <a:t>1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Liberation Serif"/>
                          <a:ea typeface="Times New Roman"/>
                        </a:rPr>
                        <a:t>2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Liberation Serif"/>
                          <a:ea typeface="Times New Roman"/>
                        </a:rPr>
                        <a:t>3</a:t>
                      </a:r>
                      <a:endParaRPr lang="ru-RU" sz="11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Liberation Serif"/>
                          <a:ea typeface="Times New Roman"/>
                        </a:rPr>
                        <a:t>4</a:t>
                      </a:r>
                      <a:endParaRPr lang="ru-RU" sz="11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9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руководителей муниципальных учреждений, обязанных представлять сведения о доходах, в отношении которых представленные ими сведения о доходах размещены на официальных сайтах органов местного самоуправления в сети Интернет, от общего количества руководителей муниципальных учреждений, обязанных представлять сведения о доходах, подлежащие размещению на официальных сайтах органов местного самоуправления в сети Интернет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5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муниципальных служащих, допустивших представление недостоверных и (или) неполных сведений о доходах, а также о доходах своих супруги (супруга) и несовершеннолетних детей, от общего количества муниципальных служащих, представляющих сведения о доходах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0,4%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3,722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руководителей муниципальных учреждений, допустивших представление недостоверных и (или) неполных сведений о доходах, а также о доходах своих супруги (супруга) и несовершеннолетних детей, от общего количества руководителей муниципальных учреждений, представляющих сведения о дохода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0,4%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муниципальных служащих, ответственных за работу по профилактике коррупционных и иных правонарушений, прошедших обучение по программам противодействия коррупции, от общего количества лиц, ответственных за работу по профилактике коррупционных и иных правонарушений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Снижение доли обращений граждан, организаций (сообщений) о фактах коррупции или коррупционных проявлениях от общего количества обращений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0,4%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0,09%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07A5941-341E-4C1A-BEBB-E51A55221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33755"/>
              </p:ext>
            </p:extLst>
          </p:nvPr>
        </p:nvGraphicFramePr>
        <p:xfrm>
          <a:off x="279401" y="5732348"/>
          <a:ext cx="11613244" cy="10972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19292">
                  <a:extLst>
                    <a:ext uri="{9D8B030D-6E8A-4147-A177-3AD203B41FA5}">
                      <a16:colId xmlns:a16="http://schemas.microsoft.com/office/drawing/2014/main" val="3293102517"/>
                    </a:ext>
                  </a:extLst>
                </a:gridCol>
                <a:gridCol w="8837241">
                  <a:extLst>
                    <a:ext uri="{9D8B030D-6E8A-4147-A177-3AD203B41FA5}">
                      <a16:colId xmlns:a16="http://schemas.microsoft.com/office/drawing/2014/main" val="2843189286"/>
                    </a:ext>
                  </a:extLst>
                </a:gridCol>
                <a:gridCol w="1161121">
                  <a:extLst>
                    <a:ext uri="{9D8B030D-6E8A-4147-A177-3AD203B41FA5}">
                      <a16:colId xmlns:a16="http://schemas.microsoft.com/office/drawing/2014/main" val="1722294503"/>
                    </a:ext>
                  </a:extLst>
                </a:gridCol>
                <a:gridCol w="1095590">
                  <a:extLst>
                    <a:ext uri="{9D8B030D-6E8A-4147-A177-3AD203B41FA5}">
                      <a16:colId xmlns:a16="http://schemas.microsoft.com/office/drawing/2014/main" val="1938376488"/>
                    </a:ext>
                  </a:extLst>
                </a:gridCol>
              </a:tblGrid>
              <a:tr h="8894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материалов по результатам финансового контроля в сфере управления и распоряжения муниципальной собственностью, финансово-бюджетной сфере и в сфере закупок товаров, работ, услуг для обеспечения муниципальных нужд, направленных в прокуратуру города Первоуральска, от общего количества материалов по результатам финансового контроля в сфере управления и распоряжения муниципальной собственностью, финансово-бюджетной сфере и в сфере закупок товаров, работ, услуг для обеспечения муниципальных нужд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29263" marR="292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343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286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19566</TotalTime>
  <Words>3795</Words>
  <Application>Microsoft Office PowerPoint</Application>
  <PresentationFormat>Широкоэкранный</PresentationFormat>
  <Paragraphs>318</Paragraphs>
  <Slides>25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Franklin Gothic Book</vt:lpstr>
      <vt:lpstr>Helvetica</vt:lpstr>
      <vt:lpstr>Liberation Serif</vt:lpstr>
      <vt:lpstr>Times New Roman</vt:lpstr>
      <vt:lpstr>Wingdings</vt:lpstr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 Г. Барац</dc:creator>
  <cp:lastModifiedBy>Купцова Альфия Фанильевна</cp:lastModifiedBy>
  <cp:revision>843</cp:revision>
  <cp:lastPrinted>2019-04-16T05:16:38Z</cp:lastPrinted>
  <dcterms:modified xsi:type="dcterms:W3CDTF">2026-01-29T08:40:31Z</dcterms:modified>
</cp:coreProperties>
</file>