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1"/>
  </p:sldMasterIdLst>
  <p:notesMasterIdLst>
    <p:notesMasterId r:id="rId45"/>
  </p:notesMasterIdLst>
  <p:sldIdLst>
    <p:sldId id="396" r:id="rId2"/>
    <p:sldId id="326" r:id="rId3"/>
    <p:sldId id="460" r:id="rId4"/>
    <p:sldId id="300" r:id="rId5"/>
    <p:sldId id="397" r:id="rId6"/>
    <p:sldId id="398" r:id="rId7"/>
    <p:sldId id="327" r:id="rId8"/>
    <p:sldId id="328" r:id="rId9"/>
    <p:sldId id="329" r:id="rId10"/>
    <p:sldId id="314" r:id="rId11"/>
    <p:sldId id="337" r:id="rId12"/>
    <p:sldId id="338" r:id="rId13"/>
    <p:sldId id="448" r:id="rId14"/>
    <p:sldId id="440" r:id="rId15"/>
    <p:sldId id="476" r:id="rId16"/>
    <p:sldId id="465" r:id="rId17"/>
    <p:sldId id="390" r:id="rId18"/>
    <p:sldId id="379" r:id="rId19"/>
    <p:sldId id="475" r:id="rId20"/>
    <p:sldId id="461" r:id="rId21"/>
    <p:sldId id="450" r:id="rId22"/>
    <p:sldId id="451" r:id="rId23"/>
    <p:sldId id="452" r:id="rId24"/>
    <p:sldId id="453" r:id="rId25"/>
    <p:sldId id="454" r:id="rId26"/>
    <p:sldId id="467" r:id="rId27"/>
    <p:sldId id="313" r:id="rId28"/>
    <p:sldId id="462" r:id="rId29"/>
    <p:sldId id="400" r:id="rId30"/>
    <p:sldId id="474" r:id="rId31"/>
    <p:sldId id="438" r:id="rId32"/>
    <p:sldId id="463" r:id="rId33"/>
    <p:sldId id="351" r:id="rId34"/>
    <p:sldId id="352" r:id="rId35"/>
    <p:sldId id="429" r:id="rId36"/>
    <p:sldId id="468" r:id="rId37"/>
    <p:sldId id="469" r:id="rId38"/>
    <p:sldId id="470" r:id="rId39"/>
    <p:sldId id="471" r:id="rId40"/>
    <p:sldId id="472" r:id="rId41"/>
    <p:sldId id="473" r:id="rId42"/>
    <p:sldId id="387" r:id="rId43"/>
    <p:sldId id="367" r:id="rId44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CCFF"/>
    <a:srgbClr val="0000FF"/>
    <a:srgbClr val="FF00FF"/>
    <a:srgbClr val="FF99FF"/>
    <a:srgbClr val="6600CC"/>
    <a:srgbClr val="CC00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023" autoAdjust="0"/>
  </p:normalViewPr>
  <p:slideViewPr>
    <p:cSldViewPr>
      <p:cViewPr varScale="1">
        <p:scale>
          <a:sx n="83" d="100"/>
          <a:sy n="83" d="100"/>
        </p:scale>
        <p:origin x="1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2.246\&#1101;&#1082;&#1086;&#1085;&#1086;&#1084;&#1080;&#1082;&#1072;\5.&#1054;&#1090;&#1095;&#1077;&#1090;&#1085;&#1086;&#1089;&#1090;&#1100;\&#1050;&#1088;&#1091;&#1087;&#1085;&#1099;&#1077;%20&#1087;&#1088;&#1086;&#1077;&#1082;&#1090;&#1099;%20&#1089;%202016%20&#1075;&#1086;&#1076;&#1072;\&#1043;&#1088;&#1072;&#1092;&#1080;&#1082;&#1080;%20&#1080;%20&#1076;&#1080;&#1072;&#1075;&#1088;&#1072;&#1084;&#1084;&#1099;\&#1043;&#1088;&#1072;&#1092;&#1080;&#1082;&#1080;%20&#1080;%20&#1076;&#1080;&#1072;&#1075;&#1088;&#1072;&#1084;&#1084;&#1099;%202018-2023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192.168.2.246\&#1101;&#1082;&#1086;&#1085;&#1086;&#1084;&#1080;&#1082;&#1072;\5.&#1054;&#1090;&#1095;&#1077;&#1090;&#1085;&#1086;&#1089;&#1090;&#1100;\&#1050;&#1088;&#1091;&#1087;&#1085;&#1099;&#1077;%20&#1087;&#1088;&#1086;&#1077;&#1082;&#1090;&#1099;%20&#1089;%202016%20&#1075;&#1086;&#1076;&#1072;\&#1043;&#1088;&#1072;&#1092;&#1080;&#1082;&#1080;%20&#1080;%20&#1076;&#1080;&#1072;&#1075;&#1088;&#1072;&#1084;&#1084;&#1099;\&#1043;&#1088;&#1072;&#1092;&#1080;&#1082;&#1080;%20&#1080;%20&#1076;&#1080;&#1072;&#1075;&#1088;&#1072;&#1084;&#1084;&#1099;%202018-2023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7243000874890642E-2"/>
          <c:y val="2.7106118221481693E-2"/>
          <c:w val="0.87220144356955742"/>
          <c:h val="0.71429317061642461"/>
        </c:manualLayout>
      </c:layout>
      <c:lineChart>
        <c:grouping val="standard"/>
        <c:varyColors val="0"/>
        <c:ser>
          <c:idx val="3"/>
          <c:order val="0"/>
          <c:tx>
            <c:strRef>
              <c:f>'Зарплата и ССЧ'!$E$2</c:f>
              <c:strCache>
                <c:ptCount val="1"/>
                <c:pt idx="0">
                  <c:v>Число вакантных мест заявленных работодателями, единиц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'Зарплата и ССЧ'!$A$3:$A$10</c:f>
              <c:strCach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strCache>
            </c:strRef>
          </c:cat>
          <c:val>
            <c:numRef>
              <c:f>'Зарплата и ССЧ'!$E$3:$E$10</c:f>
              <c:numCache>
                <c:formatCode>General</c:formatCode>
                <c:ptCount val="8"/>
                <c:pt idx="0">
                  <c:v>1189</c:v>
                </c:pt>
                <c:pt idx="1">
                  <c:v>1259</c:v>
                </c:pt>
                <c:pt idx="2">
                  <c:v>1526</c:v>
                </c:pt>
                <c:pt idx="3">
                  <c:v>2418</c:v>
                </c:pt>
                <c:pt idx="4">
                  <c:v>1934</c:v>
                </c:pt>
                <c:pt idx="5">
                  <c:v>2537</c:v>
                </c:pt>
                <c:pt idx="6">
                  <c:v>2223</c:v>
                </c:pt>
                <c:pt idx="7">
                  <c:v>1631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B-41EA-BED6-FE32FE6A3227}"/>
            </c:ext>
          </c:extLst>
        </c:ser>
        <c:ser>
          <c:idx val="4"/>
          <c:order val="1"/>
          <c:tx>
            <c:strRef>
              <c:f>'Зарплата и ССЧ'!$F$2</c:f>
              <c:strCache>
                <c:ptCount val="1"/>
                <c:pt idx="0">
                  <c:v>численность безработных граждан на конец периода, человек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5.0000000000000114E-2"/>
                  <c:y val="4.28240740740740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26B-41EA-BED6-FE32FE6A3227}"/>
                </c:ext>
              </c:extLst>
            </c:dLbl>
            <c:dLbl>
              <c:idx val="1"/>
              <c:layout>
                <c:manualLayout>
                  <c:x val="-4.7222222222222429E-2"/>
                  <c:y val="4.7453703703703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6B-41EA-BED6-FE32FE6A3227}"/>
                </c:ext>
              </c:extLst>
            </c:dLbl>
            <c:dLbl>
              <c:idx val="3"/>
              <c:layout>
                <c:manualLayout>
                  <c:x val="-5.0000000000000114E-2"/>
                  <c:y val="5.6712962962962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6B-41EA-BED6-FE32FE6A32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'Зарплата и ССЧ'!$A$3:$A$10</c:f>
              <c:strCach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strCache>
            </c:strRef>
          </c:cat>
          <c:val>
            <c:numRef>
              <c:f>'Зарплата и ССЧ'!$F$3:$F$10</c:f>
              <c:numCache>
                <c:formatCode>General</c:formatCode>
                <c:ptCount val="8"/>
                <c:pt idx="0">
                  <c:v>581</c:v>
                </c:pt>
                <c:pt idx="1">
                  <c:v>710</c:v>
                </c:pt>
                <c:pt idx="2">
                  <c:v>3821</c:v>
                </c:pt>
                <c:pt idx="3">
                  <c:v>684</c:v>
                </c:pt>
                <c:pt idx="4">
                  <c:v>500</c:v>
                </c:pt>
                <c:pt idx="5">
                  <c:v>350</c:v>
                </c:pt>
                <c:pt idx="6">
                  <c:v>220</c:v>
                </c:pt>
                <c:pt idx="7">
                  <c:v>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6B-41EA-BED6-FE32FE6A3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07840"/>
        <c:axId val="6824320"/>
      </c:lineChart>
      <c:catAx>
        <c:axId val="670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itchFamily="18" charset="0"/>
              </a:defRPr>
            </a:pPr>
            <a:endParaRPr lang="ru-RU"/>
          </a:p>
        </c:txPr>
        <c:crossAx val="6824320"/>
        <c:crosses val="autoZero"/>
        <c:auto val="1"/>
        <c:lblAlgn val="ctr"/>
        <c:lblOffset val="100"/>
        <c:noMultiLvlLbl val="0"/>
      </c:catAx>
      <c:valAx>
        <c:axId val="6824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itchFamily="18" charset="0"/>
              </a:defRPr>
            </a:pPr>
            <a:endParaRPr lang="ru-RU"/>
          </a:p>
        </c:txPr>
        <c:crossAx val="67078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0341666666666666"/>
          <c:y val="0.82645099225467611"/>
          <c:w val="0.79872222222222222"/>
          <c:h val="0.13905031182707694"/>
        </c:manualLayout>
      </c:layout>
      <c:overlay val="0"/>
      <c:txPr>
        <a:bodyPr/>
        <a:lstStyle/>
        <a:p>
          <a:pPr>
            <a:defRPr sz="105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752077865266837"/>
          <c:y val="4.5128205128205125E-2"/>
          <c:w val="0.82359033245844515"/>
          <c:h val="0.64199475065617151"/>
        </c:manualLayout>
      </c:layout>
      <c:lineChart>
        <c:grouping val="standard"/>
        <c:varyColors val="0"/>
        <c:ser>
          <c:idx val="0"/>
          <c:order val="0"/>
          <c:tx>
            <c:strRef>
              <c:f>'Зарплата и ССЧ'!$B$2</c:f>
              <c:strCache>
                <c:ptCount val="1"/>
                <c:pt idx="0">
                  <c:v>Среднемесячная заработная плата, рублей</c:v>
                </c:pt>
              </c:strCache>
            </c:strRef>
          </c:tx>
          <c:spPr>
            <a:ln w="60325">
              <a:solidFill>
                <a:srgbClr val="FF3300"/>
              </a:solidFill>
            </a:ln>
          </c:spPr>
          <c:marker>
            <c:symbol val="circle"/>
            <c:size val="7"/>
            <c:spPr>
              <a:solidFill>
                <a:srgbClr val="FF3300"/>
              </a:solidFill>
              <a:ln>
                <a:solidFill>
                  <a:srgbClr val="FF3300"/>
                </a:solidFill>
              </a:ln>
            </c:spPr>
          </c:marker>
          <c:dLbls>
            <c:dLbl>
              <c:idx val="3"/>
              <c:layout>
                <c:manualLayout>
                  <c:x val="-8.1890912160419924E-2"/>
                  <c:y val="-5.60237043724569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BA-49D2-9D16-A02B7C442382}"/>
                </c:ext>
              </c:extLst>
            </c:dLbl>
            <c:dLbl>
              <c:idx val="4"/>
              <c:layout>
                <c:manualLayout>
                  <c:x val="-0.10273587161943529"/>
                  <c:y val="-4.6173382724552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BA-49D2-9D16-A02B7C4423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'Зарплата и ССЧ'!$A$4:$A$10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'Зарплата и ССЧ'!$B$4:$B$10</c:f>
              <c:numCache>
                <c:formatCode>_-* #\ ##0\ _₽_-;\-* #\ ##0\ _₽_-;_-* "-"??\ _₽_-;_-@_-</c:formatCode>
                <c:ptCount val="7"/>
                <c:pt idx="0">
                  <c:v>39490.861599999997</c:v>
                </c:pt>
                <c:pt idx="1">
                  <c:v>41810.699999999997</c:v>
                </c:pt>
                <c:pt idx="2">
                  <c:v>46314.2</c:v>
                </c:pt>
                <c:pt idx="3">
                  <c:v>53674.400000000001</c:v>
                </c:pt>
                <c:pt idx="4">
                  <c:v>63648</c:v>
                </c:pt>
                <c:pt idx="5">
                  <c:v>79426</c:v>
                </c:pt>
                <c:pt idx="6">
                  <c:v>89597.4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BA-49D2-9D16-A02B7C442382}"/>
            </c:ext>
          </c:extLst>
        </c:ser>
        <c:ser>
          <c:idx val="1"/>
          <c:order val="1"/>
          <c:tx>
            <c:strRef>
              <c:f>'Зарплата и ССЧ'!$C$2</c:f>
              <c:strCache>
                <c:ptCount val="1"/>
                <c:pt idx="0">
                  <c:v>Среднесписочная численность работников (без внешних совместителей),  человек</c:v>
                </c:pt>
              </c:strCache>
            </c:strRef>
          </c:tx>
          <c:spPr>
            <a:ln w="41275">
              <a:solidFill>
                <a:srgbClr val="0000FF"/>
              </a:solidFill>
            </a:ln>
          </c:spPr>
          <c:marker>
            <c:symbol val="circle"/>
            <c:size val="7"/>
            <c:spPr>
              <a:solidFill>
                <a:srgbClr val="0000FF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Liberation Serif" pitchFamily="18" charset="0"/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'Зарплата и ССЧ'!$A$4:$A$10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'Зарплата и ССЧ'!$C$4:$C$10</c:f>
              <c:numCache>
                <c:formatCode>_-* #\ ##0\ _₽_-;\-* #\ ##0\ _₽_-;_-* "-"??\ _₽_-;_-@_-</c:formatCode>
                <c:ptCount val="7"/>
                <c:pt idx="0">
                  <c:v>33723.916700000002</c:v>
                </c:pt>
                <c:pt idx="1">
                  <c:v>34446</c:v>
                </c:pt>
                <c:pt idx="2">
                  <c:v>33537</c:v>
                </c:pt>
                <c:pt idx="3">
                  <c:v>33148</c:v>
                </c:pt>
                <c:pt idx="4">
                  <c:v>33079</c:v>
                </c:pt>
                <c:pt idx="5" formatCode="_-* #\ ##0.00\ _₽_-;\-* #\ ##0.00\ _₽_-;_-* &quot;-&quot;??\ _₽_-;_-@_-">
                  <c:v>33754</c:v>
                </c:pt>
                <c:pt idx="6">
                  <c:v>33566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BA-49D2-9D16-A02B7C442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234368"/>
        <c:axId val="98235904"/>
      </c:lineChart>
      <c:catAx>
        <c:axId val="98234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itchFamily="18" charset="0"/>
              </a:defRPr>
            </a:pPr>
            <a:endParaRPr lang="ru-RU"/>
          </a:p>
        </c:txPr>
        <c:crossAx val="98235904"/>
        <c:crosses val="autoZero"/>
        <c:auto val="1"/>
        <c:lblAlgn val="ctr"/>
        <c:lblOffset val="100"/>
        <c:noMultiLvlLbl val="0"/>
      </c:catAx>
      <c:valAx>
        <c:axId val="98235904"/>
        <c:scaling>
          <c:orientation val="minMax"/>
          <c:min val="20000"/>
        </c:scaling>
        <c:delete val="0"/>
        <c:axPos val="l"/>
        <c:numFmt formatCode="_-* #\ ##0\ _₽_-;\-* #\ ##0\ _₽_-;_-* &quot;-&quot;??\ _₽_-;_-@_-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itchFamily="18" charset="0"/>
              </a:defRPr>
            </a:pPr>
            <a:endParaRPr lang="ru-RU"/>
          </a:p>
        </c:txPr>
        <c:crossAx val="982343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5738296106283775E-2"/>
          <c:y val="0.75892753265730928"/>
          <c:w val="0.81306811332127793"/>
          <c:h val="0.19145399279297787"/>
        </c:manualLayout>
      </c:layout>
      <c:overlay val="0"/>
      <c:txPr>
        <a:bodyPr/>
        <a:lstStyle/>
        <a:p>
          <a:pPr>
            <a:defRPr sz="105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4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182293561343252E-2"/>
          <c:y val="0.11113975468602449"/>
          <c:w val="0.94770145271216411"/>
          <c:h val="0.87945533834311385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8ABE-48FE-AFF6-0A2EEF7EC271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8ABE-48FE-AFF6-0A2EEF7EC271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0-8ABE-48FE-AFF6-0A2EEF7EC271}"/>
              </c:ext>
            </c:extLst>
          </c:dPt>
          <c:dLbls>
            <c:dLbl>
              <c:idx val="0"/>
              <c:layout>
                <c:manualLayout>
                  <c:x val="-3.1294843333655412E-2"/>
                  <c:y val="-1.39789033151016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BE-48FE-AFF6-0A2EEF7EC271}"/>
                </c:ext>
              </c:extLst>
            </c:dLbl>
            <c:dLbl>
              <c:idx val="1"/>
              <c:layout>
                <c:manualLayout>
                  <c:x val="3.4666585382532203E-3"/>
                  <c:y val="7.18753267223291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ABE-48FE-AFF6-0A2EEF7EC271}"/>
                </c:ext>
              </c:extLst>
            </c:dLbl>
            <c:dLbl>
              <c:idx val="2"/>
              <c:layout>
                <c:manualLayout>
                  <c:x val="5.9141269983804794E-3"/>
                  <c:y val="4.768041772145690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BE-48FE-AFF6-0A2EEF7EC271}"/>
                </c:ext>
              </c:extLst>
            </c:dLbl>
            <c:dLbl>
              <c:idx val="3"/>
              <c:layout>
                <c:manualLayout>
                  <c:x val="1.2823435440252305E-3"/>
                  <c:y val="4.83060261091021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ABE-48FE-AFF6-0A2EEF7EC271}"/>
                </c:ext>
              </c:extLst>
            </c:dLbl>
            <c:dLbl>
              <c:idx val="4"/>
              <c:layout>
                <c:manualLayout>
                  <c:x val="3.5816410678524138E-3"/>
                  <c:y val="4.56271389107281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BE-48FE-AFF6-0A2EEF7EC271}"/>
                </c:ext>
              </c:extLst>
            </c:dLbl>
            <c:dLbl>
              <c:idx val="5"/>
              <c:layout>
                <c:manualLayout>
                  <c:x val="-6.2317353429347092E-2"/>
                  <c:y val="6.10976888912721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ABE-48FE-AFF6-0A2EEF7EC271}"/>
                </c:ext>
              </c:extLst>
            </c:dLbl>
            <c:dLbl>
              <c:idx val="6"/>
              <c:layout>
                <c:manualLayout>
                  <c:x val="-8.9622350061666967E-2"/>
                  <c:y val="5.7993803174354031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ABE-48FE-AFF6-0A2EEF7EC27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основные!$F$8:$F$19</c:f>
              <c:strCache>
                <c:ptCount val="7"/>
                <c:pt idx="0">
                  <c:v>Образование</c:v>
                </c:pt>
                <c:pt idx="1">
                  <c:v>ЖКХ</c:v>
                </c:pt>
                <c:pt idx="2">
                  <c:v>Нац.экономика</c:v>
                </c:pt>
                <c:pt idx="3">
                  <c:v>Культура</c:v>
                </c:pt>
                <c:pt idx="4">
                  <c:v>Соц.политика</c:v>
                </c:pt>
                <c:pt idx="5">
                  <c:v>Физкультура</c:v>
                </c:pt>
                <c:pt idx="6">
                  <c:v>Прочие расходы</c:v>
                </c:pt>
              </c:strCache>
            </c:strRef>
          </c:cat>
          <c:val>
            <c:numRef>
              <c:f>основные!$G$8:$G$19</c:f>
              <c:numCache>
                <c:formatCode>#,##0</c:formatCode>
                <c:ptCount val="7"/>
                <c:pt idx="0">
                  <c:v>5069184</c:v>
                </c:pt>
                <c:pt idx="1">
                  <c:v>1305919</c:v>
                </c:pt>
                <c:pt idx="2">
                  <c:v>759143</c:v>
                </c:pt>
                <c:pt idx="3">
                  <c:v>306579</c:v>
                </c:pt>
                <c:pt idx="4">
                  <c:v>479576</c:v>
                </c:pt>
                <c:pt idx="5">
                  <c:v>341118</c:v>
                </c:pt>
                <c:pt idx="6">
                  <c:v>480847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ABE-48FE-AFF6-0A2EEF7EC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5">
          <a:noFill/>
        </a:ln>
      </c:spPr>
    </c:plotArea>
    <c:legend>
      <c:legendPos val="b"/>
      <c:layout>
        <c:manualLayout>
          <c:xMode val="edge"/>
          <c:yMode val="edge"/>
          <c:x val="1.7171940543793219E-2"/>
          <c:y val="1.7420409968820001E-2"/>
          <c:w val="0.95006071128365188"/>
          <c:h val="0.20311182169117359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58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349584315079854"/>
          <c:y val="0.24186117618937578"/>
          <c:w val="0.64126675406766831"/>
          <c:h val="0.62613638831136886"/>
        </c:manualLayout>
      </c:layout>
      <c:pie3DChart>
        <c:varyColors val="1"/>
        <c:ser>
          <c:idx val="0"/>
          <c:order val="0"/>
          <c:explosion val="4"/>
          <c:dPt>
            <c:idx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9E28-49AB-87E5-013B5F97C4BA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9E28-49AB-87E5-013B5F97C4BA}"/>
              </c:ext>
            </c:extLst>
          </c:dPt>
          <c:dPt>
            <c:idx val="2"/>
            <c:bubble3D val="0"/>
            <c:spPr>
              <a:solidFill>
                <a:srgbClr val="FF7C80"/>
              </a:solidFill>
            </c:spPr>
            <c:extLst>
              <c:ext xmlns:c16="http://schemas.microsoft.com/office/drawing/2014/chart" uri="{C3380CC4-5D6E-409C-BE32-E72D297353CC}">
                <c16:uniqueId val="{00000005-9E28-49AB-87E5-013B5F97C4BA}"/>
              </c:ext>
            </c:extLst>
          </c:dPt>
          <c:dPt>
            <c:idx val="3"/>
            <c:bubble3D val="0"/>
            <c:spPr>
              <a:solidFill>
                <a:srgbClr val="993300"/>
              </a:solidFill>
            </c:spPr>
            <c:extLst>
              <c:ext xmlns:c16="http://schemas.microsoft.com/office/drawing/2014/chart" uri="{C3380CC4-5D6E-409C-BE32-E72D297353CC}">
                <c16:uniqueId val="{00000007-9E28-49AB-87E5-013B5F97C4BA}"/>
              </c:ext>
            </c:extLst>
          </c:dPt>
          <c:dPt>
            <c:idx val="4"/>
            <c:bubble3D val="0"/>
            <c:explosion val="2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9-9E28-49AB-87E5-013B5F97C4BA}"/>
              </c:ext>
            </c:extLst>
          </c:dPt>
          <c:dPt>
            <c:idx val="5"/>
            <c:bubble3D val="0"/>
            <c:explosion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B-9E28-49AB-87E5-013B5F97C4BA}"/>
              </c:ext>
            </c:extLst>
          </c:dPt>
          <c:dLbls>
            <c:dLbl>
              <c:idx val="0"/>
              <c:layout>
                <c:manualLayout>
                  <c:x val="0.14084232147360815"/>
                  <c:y val="-1.603023154366977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НДФЛ – 1 942 </a:t>
                    </a:r>
                    <a:r>
                      <a:rPr lang="ru-RU" dirty="0" err="1"/>
                      <a:t>млн.руб</a:t>
                    </a:r>
                    <a:r>
                      <a:rPr lang="ru-RU" dirty="0"/>
                      <a:t>.</a:t>
                    </a:r>
                    <a:r>
                      <a:rPr lang="ru-RU" baseline="0" dirty="0"/>
                      <a:t>  </a:t>
                    </a:r>
                  </a:p>
                  <a:p>
                    <a:r>
                      <a:rPr lang="ru-RU" baseline="0" dirty="0"/>
                      <a:t>(выполнение –</a:t>
                    </a:r>
                    <a:r>
                      <a:rPr lang="ru-RU" dirty="0"/>
                      <a:t> 92,5%)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E28-49AB-87E5-013B5F97C4BA}"/>
                </c:ext>
              </c:extLst>
            </c:dLbl>
            <c:dLbl>
              <c:idx val="1"/>
              <c:layout>
                <c:manualLayout>
                  <c:x val="-3.4053899925097927E-2"/>
                  <c:y val="-4.4347765143443948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Налоги на совокупный доход -  384</a:t>
                    </a:r>
                    <a:r>
                      <a:rPr lang="ru-RU" baseline="0" dirty="0"/>
                      <a:t> </a:t>
                    </a:r>
                    <a:r>
                      <a:rPr lang="ru-RU" baseline="0" dirty="0" err="1"/>
                      <a:t>млн.руб</a:t>
                    </a:r>
                    <a:r>
                      <a:rPr lang="ru-RU" baseline="0" dirty="0"/>
                      <a:t>. (выполнение – 92,8%)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E28-49AB-87E5-013B5F97C4BA}"/>
                </c:ext>
              </c:extLst>
            </c:dLbl>
            <c:dLbl>
              <c:idx val="2"/>
              <c:layout>
                <c:manualLayout>
                  <c:x val="-0.15856974673065"/>
                  <c:y val="-8.6924691418395872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/>
                      <a:t>Налоги на имущество – 213 </a:t>
                    </a:r>
                    <a:r>
                      <a:rPr lang="ru-RU" sz="1200" dirty="0" err="1"/>
                      <a:t>млн.руб</a:t>
                    </a:r>
                    <a:r>
                      <a:rPr lang="ru-RU" sz="1200" dirty="0"/>
                      <a:t>. (выполнение – 108,5%)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E28-49AB-87E5-013B5F97C4BA}"/>
                </c:ext>
              </c:extLst>
            </c:dLbl>
            <c:dLbl>
              <c:idx val="3"/>
              <c:layout>
                <c:manualLayout>
                  <c:x val="-0.13936031781245745"/>
                  <c:y val="-0.12917926181917105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 использования имущества - </a:t>
                    </a:r>
                    <a:r>
                      <a:rPr lang="ru-RU" baseline="0" dirty="0"/>
                      <a:t> </a:t>
                    </a:r>
                    <a:r>
                      <a:rPr lang="ru-RU" dirty="0"/>
                      <a:t>167 </a:t>
                    </a:r>
                    <a:r>
                      <a:rPr lang="ru-RU" dirty="0" err="1"/>
                      <a:t>млн.руб</a:t>
                    </a:r>
                    <a:r>
                      <a:rPr lang="ru-RU" dirty="0"/>
                      <a:t>. </a:t>
                    </a:r>
                  </a:p>
                  <a:p>
                    <a:r>
                      <a:rPr lang="ru-RU" dirty="0"/>
                      <a:t>(выполнение</a:t>
                    </a:r>
                    <a:r>
                      <a:rPr lang="ru-RU" baseline="0" dirty="0"/>
                      <a:t> – 110,2%)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98554244053625"/>
                      <c:h val="0.110587483871172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9E28-49AB-87E5-013B5F97C4BA}"/>
                </c:ext>
              </c:extLst>
            </c:dLbl>
            <c:dLbl>
              <c:idx val="4"/>
              <c:layout>
                <c:manualLayout>
                  <c:x val="2.0123932273988371E-2"/>
                  <c:y val="-0.1357125291748837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Доходы от продажи имущества</a:t>
                    </a:r>
                    <a:r>
                      <a:rPr lang="ru-RU" baseline="0" dirty="0"/>
                      <a:t> –</a:t>
                    </a:r>
                    <a:r>
                      <a:rPr lang="ru-RU" dirty="0"/>
                      <a:t> 101</a:t>
                    </a:r>
                    <a:r>
                      <a:rPr lang="ru-RU" baseline="0" dirty="0"/>
                      <a:t> </a:t>
                    </a:r>
                    <a:r>
                      <a:rPr lang="ru-RU" baseline="0" dirty="0" err="1"/>
                      <a:t>млн.руб</a:t>
                    </a:r>
                    <a:r>
                      <a:rPr lang="ru-RU" baseline="0" dirty="0"/>
                      <a:t>.   </a:t>
                    </a:r>
                  </a:p>
                  <a:p>
                    <a:r>
                      <a:rPr lang="ru-RU" baseline="0" dirty="0"/>
                      <a:t> (выполнение – 92,7%)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38518487982501"/>
                      <c:h val="0.1328618157815620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9E28-49AB-87E5-013B5F97C4BA}"/>
                </c:ext>
              </c:extLst>
            </c:dLbl>
            <c:dLbl>
              <c:idx val="5"/>
              <c:layout>
                <c:manualLayout>
                  <c:x val="0.12270374912603202"/>
                  <c:y val="-5.934825856330611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Акцизы</a:t>
                    </a:r>
                    <a:r>
                      <a:rPr lang="ru-RU" baseline="0" dirty="0"/>
                      <a:t> и туристический налог –</a:t>
                    </a:r>
                    <a:r>
                      <a:rPr lang="ru-RU" dirty="0"/>
                      <a:t> 107</a:t>
                    </a:r>
                    <a:r>
                      <a:rPr lang="ru-RU" baseline="0" dirty="0"/>
                      <a:t> </a:t>
                    </a:r>
                    <a:r>
                      <a:rPr lang="ru-RU" baseline="0" dirty="0" err="1"/>
                      <a:t>млн.руб</a:t>
                    </a:r>
                    <a:r>
                      <a:rPr lang="ru-RU" baseline="0" dirty="0"/>
                      <a:t>. </a:t>
                    </a:r>
                  </a:p>
                  <a:p>
                    <a:r>
                      <a:rPr lang="ru-RU" baseline="0" dirty="0"/>
                      <a:t>(выполнение – 95,2%)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E28-49AB-87E5-013B5F97C4BA}"/>
                </c:ext>
              </c:extLst>
            </c:dLbl>
            <c:dLbl>
              <c:idx val="6"/>
              <c:layout>
                <c:manualLayout>
                  <c:x val="0.10254203386003706"/>
                  <c:y val="6.591842207329196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>
                        <a:latin typeface="Cambria" pitchFamily="18" charset="0"/>
                      </a:rPr>
                      <a:t>Прочие налоговые и неналоговые доходы</a:t>
                    </a:r>
                  </a:p>
                  <a:p>
                    <a:r>
                      <a:rPr lang="ru-RU" sz="1200" baseline="0" dirty="0">
                        <a:latin typeface="Cambria" pitchFamily="18" charset="0"/>
                      </a:rPr>
                      <a:t>-  148 </a:t>
                    </a:r>
                    <a:r>
                      <a:rPr lang="ru-RU" sz="1200" baseline="0" dirty="0" err="1">
                        <a:latin typeface="Cambria" pitchFamily="18" charset="0"/>
                      </a:rPr>
                      <a:t>млн.руб</a:t>
                    </a:r>
                    <a:r>
                      <a:rPr lang="ru-RU" sz="1200" baseline="0" dirty="0">
                        <a:latin typeface="Cambria" pitchFamily="18" charset="0"/>
                      </a:rPr>
                      <a:t>.     (выполнение – 108%)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E28-49AB-87E5-013B5F97C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Cambria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Лист1!$B$10:$B$16</c:f>
              <c:strCache>
                <c:ptCount val="7"/>
                <c:pt idx="0">
                  <c:v> НДФЛ</c:v>
                </c:pt>
                <c:pt idx="1">
                  <c:v>Налоги на совокупный доход</c:v>
                </c:pt>
                <c:pt idx="2">
                  <c:v> Налоги на имущество </c:v>
                </c:pt>
                <c:pt idx="3">
                  <c:v>Доходы от от использования имущества</c:v>
                </c:pt>
                <c:pt idx="4">
                  <c:v>Доходы от продажи имущества</c:v>
                </c:pt>
                <c:pt idx="5">
                  <c:v>Акцизы и туристический налог</c:v>
                </c:pt>
                <c:pt idx="6">
                  <c:v>Прочие </c:v>
                </c:pt>
              </c:strCache>
            </c:strRef>
          </c:cat>
          <c:val>
            <c:numRef>
              <c:f>Лист1!$C$10:$C$16</c:f>
              <c:numCache>
                <c:formatCode>#\ ##0.0</c:formatCode>
                <c:ptCount val="7"/>
                <c:pt idx="0">
                  <c:v>1942</c:v>
                </c:pt>
                <c:pt idx="1">
                  <c:v>384</c:v>
                </c:pt>
                <c:pt idx="2">
                  <c:v>213</c:v>
                </c:pt>
                <c:pt idx="3">
                  <c:v>167</c:v>
                </c:pt>
                <c:pt idx="4">
                  <c:v>101</c:v>
                </c:pt>
                <c:pt idx="5">
                  <c:v>107</c:v>
                </c:pt>
                <c:pt idx="6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E28-49AB-87E5-013B5F97C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6465-4FEF-8BC3-588EFFD3DD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65-4FEF-8BC3-588EFFD3DD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65-4FEF-8BC3-588EFFD3DDB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г.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65-4FEF-8BC3-588EFFD3D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0343296"/>
        <c:axId val="240353280"/>
        <c:axId val="0"/>
      </c:bar3DChart>
      <c:catAx>
        <c:axId val="24034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-60000000" vert="horz"/>
          <a:lstStyle/>
          <a:p>
            <a:pPr>
              <a:defRPr/>
            </a:pPr>
            <a:endParaRPr lang="ru-RU"/>
          </a:p>
        </c:txPr>
        <c:crossAx val="240353280"/>
        <c:crossesAt val="18"/>
        <c:auto val="1"/>
        <c:lblAlgn val="ctr"/>
        <c:lblOffset val="100"/>
        <c:noMultiLvlLbl val="0"/>
      </c:catAx>
      <c:valAx>
        <c:axId val="24035328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40343296"/>
        <c:crosses val="autoZero"/>
        <c:crossBetween val="between"/>
      </c:valAx>
    </c:plotArea>
    <c:legend>
      <c:legendPos val="r"/>
      <c:legendEntry>
        <c:idx val="0"/>
        <c:delete val="1"/>
      </c:legendEntry>
      <c:overlay val="0"/>
      <c:txPr>
        <a:bodyPr rot="0" vert="horz"/>
        <a:lstStyle/>
        <a:p>
          <a:pPr>
            <a:defRPr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0.46629</cdr:x>
      <cdr:y>0.55933</cdr:y>
    </cdr:from>
    <cdr:to>
      <cdr:x>0.53174</cdr:x>
      <cdr:y>0.61018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104456" y="3168353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63%</a:t>
          </a:r>
        </a:p>
      </cdr:txBody>
    </cdr:sp>
  </cdr:relSizeAnchor>
  <cdr:relSizeAnchor xmlns:cdr="http://schemas.openxmlformats.org/drawingml/2006/chartDrawing">
    <cdr:from>
      <cdr:x>0.28632</cdr:x>
      <cdr:y>0.3178</cdr:y>
    </cdr:from>
    <cdr:to>
      <cdr:x>0.35176</cdr:x>
      <cdr:y>0.36865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20280" y="1800201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13%</a:t>
          </a:r>
        </a:p>
      </cdr:txBody>
    </cdr:sp>
  </cdr:relSizeAnchor>
  <cdr:relSizeAnchor xmlns:cdr="http://schemas.openxmlformats.org/drawingml/2006/chartDrawing">
    <cdr:from>
      <cdr:x>0.40631</cdr:x>
      <cdr:y>0.27967</cdr:y>
    </cdr:from>
    <cdr:to>
      <cdr:x>0.46357</cdr:x>
      <cdr:y>0.34052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45407" y="1584176"/>
          <a:ext cx="527823" cy="344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7%</a:t>
          </a:r>
        </a:p>
      </cdr:txBody>
    </cdr:sp>
  </cdr:relSizeAnchor>
  <cdr:relSizeAnchor xmlns:cdr="http://schemas.openxmlformats.org/drawingml/2006/chartDrawing">
    <cdr:from>
      <cdr:x>0.49309</cdr:x>
      <cdr:y>0.26695</cdr:y>
    </cdr:from>
    <cdr:to>
      <cdr:x>0.55035</cdr:x>
      <cdr:y>0.33051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482852" y="1512168"/>
          <a:ext cx="52060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5%</a:t>
          </a:r>
        </a:p>
      </cdr:txBody>
    </cdr:sp>
  </cdr:relSizeAnchor>
  <cdr:relSizeAnchor xmlns:cdr="http://schemas.openxmlformats.org/drawingml/2006/chartDrawing">
    <cdr:from>
      <cdr:x>0.53911</cdr:x>
      <cdr:y>0.26695</cdr:y>
    </cdr:from>
    <cdr:to>
      <cdr:x>0.60161</cdr:x>
      <cdr:y>0.34323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4969543" y="1512168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3%</a:t>
          </a:r>
        </a:p>
      </cdr:txBody>
    </cdr:sp>
  </cdr:relSizeAnchor>
  <cdr:relSizeAnchor xmlns:cdr="http://schemas.openxmlformats.org/drawingml/2006/chartDrawing">
    <cdr:from>
      <cdr:x>0.58598</cdr:x>
      <cdr:y>0.27967</cdr:y>
    </cdr:from>
    <cdr:to>
      <cdr:x>0.66668</cdr:x>
      <cdr:y>0.33051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01591" y="1584176"/>
          <a:ext cx="74387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3%</a:t>
          </a:r>
        </a:p>
      </cdr:txBody>
    </cdr:sp>
  </cdr:relSizeAnchor>
  <cdr:relSizeAnchor xmlns:cdr="http://schemas.openxmlformats.org/drawingml/2006/chartDrawing">
    <cdr:from>
      <cdr:x>0.64066</cdr:x>
      <cdr:y>0.30509</cdr:y>
    </cdr:from>
    <cdr:to>
      <cdr:x>0.69792</cdr:x>
      <cdr:y>0.34323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905647" y="1728192"/>
          <a:ext cx="527824" cy="216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1" dirty="0">
              <a:latin typeface="Cambria" pitchFamily="18" charset="0"/>
              <a:ea typeface="Cambria" pitchFamily="18" charset="0"/>
            </a:rPr>
            <a:t>6%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76D9F07-407D-4749-BF8C-4FCC570FA461}" type="datetimeFigureOut">
              <a:rPr lang="ru-RU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7E8D34-B38B-4299-AE79-4956ADEAD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1558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356D79-5AA0-4253-8C1C-D31FAF0FFD0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6813" y="1241425"/>
            <a:ext cx="4464050" cy="33480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	</a:t>
            </a:r>
            <a:endParaRPr lang="ru-RU" sz="900" dirty="0">
              <a:solidFill>
                <a:schemeClr val="tx1">
                  <a:lumMod val="85000"/>
                  <a:lumOff val="15000"/>
                </a:schemeClr>
              </a:solidFill>
              <a:latin typeface="Hero New Bold" panose="020008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7D797D-91C8-4D21-AED7-D6C7162AEDE8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0CA9FC-5016-4B81-B080-05A119C4120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508BA4-F5BF-43F5-A091-46B858A37C53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CA39C-47F2-43F3-AF37-557BF7F9C1B0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0DB2D-DF13-4A18-8E0F-5B106D98E2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91A058-0B26-455C-BAA6-A2B3AAD94B75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0AAB3-1947-4BC7-9D05-AFCCAA18D2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89460-5E34-47ED-8C65-DC442DDB8C53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90942-C85C-4CFE-B312-1E13905850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CE771-3C25-4E5C-AC07-12C13B0A6247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16608-CDC7-49A4-B33C-C0D2616CF7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CD95F-6BE3-4853-A1E8-9E4E5ABFC5E0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70108-8C8B-4E38-AFD4-03212DB978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4BC23-732B-4919-8179-CF8843AAD293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54A25-6F6E-45F7-B4DC-F1B155BCC7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62E39-4D11-4E2F-9E04-C9101D691D91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76B93-7F8D-4C62-B9D9-9F50A43CF4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599182-8E65-467A-AB9F-FD0A9F4B3EFE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EFC36-9EEB-4204-96D7-DC15B65C2F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24E86-248D-48F5-BDF3-5ECD7FAC3B26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8B0B1-0606-4C35-B91C-5502F2EB28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2BC7A3-9485-48B9-B46D-4BDAA70622A9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491C5-B7B5-496B-9524-C1AD76CFC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82D30C-93E2-4A12-9410-433300268621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C5C59-3786-400B-A0FD-4A8BC5D3B9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5FED2E-FF19-4950-8A67-5ED2B4101810}" type="datetimeFigureOut">
              <a:rPr lang="ru-RU" smtClean="0"/>
              <a:pPr>
                <a:defRPr/>
              </a:pPr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56989B-8009-4CDE-90CC-55D6749666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6470" y="620688"/>
            <a:ext cx="5635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2731" y="5877272"/>
            <a:ext cx="3422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Исполнение за 2025 год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0"/>
            <a:ext cx="6913066" cy="6921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Цели создания открытого бюджета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 useBgFill="1">
        <p:nvSpPr>
          <p:cNvPr id="5" name="Объект 1"/>
          <p:cNvSpPr txBox="1">
            <a:spLocks/>
          </p:cNvSpPr>
          <p:nvPr/>
        </p:nvSpPr>
        <p:spPr bwMode="auto">
          <a:xfrm>
            <a:off x="0" y="908050"/>
            <a:ext cx="9144000" cy="59499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1463" indent="-271463" algn="just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ознакомление граждан с задачами и приоритетными направлениями бюджетной политики, основными условиями формирования и исполнения бюджета муниципального округа Первоуральск;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информирование граждан о ходе бюджетного процесса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обеспечение широкого вовлечения граждан в процедуры обсуждения и принятия конкретных бюджетных решений, общественного контроля их эффективности и результативности;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прозрачности  формирования  и  расходования  бюджетных  средств 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ответственности  органов  местного самоуправления при  принятии решений в сфере бюджетной политики;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 положительного  имиджа  города  Первоуральска. </a:t>
            </a:r>
          </a:p>
          <a:p>
            <a:pPr marL="271463" indent="-271463" eaLnBrk="1" hangingPunct="1"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4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8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1763713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Основы составления проекта бюджета муниципального округа Первоуральск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со стрелкой вниз 6"/>
          <p:cNvSpPr>
            <a:spLocks noChangeArrowheads="1"/>
          </p:cNvSpPr>
          <p:nvPr/>
        </p:nvSpPr>
        <p:spPr bwMode="auto">
          <a:xfrm>
            <a:off x="7308304" y="1052736"/>
            <a:ext cx="1512887" cy="2520280"/>
          </a:xfrm>
          <a:prstGeom prst="downArrowCallout">
            <a:avLst>
              <a:gd name="adj1" fmla="val 25000"/>
              <a:gd name="adj2" fmla="val 25000"/>
              <a:gd name="adj3" fmla="val 27390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sp>
        <p:nvSpPr>
          <p:cNvPr id="5" name="Выноска со стрелкой вниз 4"/>
          <p:cNvSpPr>
            <a:spLocks noChangeArrowheads="1"/>
          </p:cNvSpPr>
          <p:nvPr/>
        </p:nvSpPr>
        <p:spPr bwMode="auto">
          <a:xfrm>
            <a:off x="5580112" y="1052736"/>
            <a:ext cx="1600200" cy="2520280"/>
          </a:xfrm>
          <a:prstGeom prst="downArrowCallout">
            <a:avLst>
              <a:gd name="adj1" fmla="val 25000"/>
              <a:gd name="adj2" fmla="val 25000"/>
              <a:gd name="adj3" fmla="val 25001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4" name="Выноска со стрелкой вниз 3"/>
          <p:cNvSpPr>
            <a:spLocks noChangeArrowheads="1"/>
          </p:cNvSpPr>
          <p:nvPr/>
        </p:nvSpPr>
        <p:spPr bwMode="auto">
          <a:xfrm>
            <a:off x="3779912" y="1052736"/>
            <a:ext cx="1720782" cy="2520280"/>
          </a:xfrm>
          <a:prstGeom prst="downArrowCallout">
            <a:avLst>
              <a:gd name="adj1" fmla="val 25000"/>
              <a:gd name="adj2" fmla="val 25000"/>
              <a:gd name="adj3" fmla="val 25003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муниципального округа</a:t>
            </a:r>
          </a:p>
        </p:txBody>
      </p:sp>
      <p:sp>
        <p:nvSpPr>
          <p:cNvPr id="6" name="Выноска со стрелкой вниз 5"/>
          <p:cNvSpPr>
            <a:spLocks noChangeArrowheads="1"/>
          </p:cNvSpPr>
          <p:nvPr/>
        </p:nvSpPr>
        <p:spPr bwMode="auto">
          <a:xfrm>
            <a:off x="1979712" y="1052736"/>
            <a:ext cx="1584325" cy="2520280"/>
          </a:xfrm>
          <a:prstGeom prst="downArrowCallout">
            <a:avLst>
              <a:gd name="adj1" fmla="val 25000"/>
              <a:gd name="adj2" fmla="val 25000"/>
              <a:gd name="adj3" fmla="val 25002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 социально-экономического развития муниципального округа</a:t>
            </a:r>
          </a:p>
        </p:txBody>
      </p:sp>
      <p:sp>
        <p:nvSpPr>
          <p:cNvPr id="3" name="Выноска со стрелкой вниз 2"/>
          <p:cNvSpPr>
            <a:spLocks noChangeArrowheads="1"/>
          </p:cNvSpPr>
          <p:nvPr/>
        </p:nvSpPr>
        <p:spPr bwMode="auto">
          <a:xfrm>
            <a:off x="323528" y="1052736"/>
            <a:ext cx="1484313" cy="2448272"/>
          </a:xfrm>
          <a:prstGeom prst="downArrowCallout">
            <a:avLst>
              <a:gd name="adj1" fmla="val 25000"/>
              <a:gd name="adj2" fmla="val 25000"/>
              <a:gd name="adj3" fmla="val 24996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Бюджетное послание Президента Российской Федерации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79512" y="3645024"/>
            <a:ext cx="8713787" cy="576063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ПРОЕКТА БЮДЖЕТА  МУНИЦИПАЛЬНОГО ОКРУГА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266382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437112"/>
            <a:ext cx="295116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2700" y="4437112"/>
            <a:ext cx="2667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5183558"/>
      </p:ext>
    </p:extLst>
  </p:cSld>
  <p:clrMapOvr>
    <a:masterClrMapping/>
  </p:clrMapOvr>
  <p:transition advClick="0" advTm="12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7" grpId="0" animBg="1"/>
      <p:bldP spid="5" grpId="0" animBg="1"/>
      <p:bldP spid="4" grpId="0" animBg="1"/>
      <p:bldP spid="6" grpId="0" animBg="1"/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908720"/>
            <a:ext cx="8964613" cy="7411736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Бюджетный кодекс Российской Федерации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06.10.2003 № 131-ФЗ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«Об общих принципах организации местного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самоуправления в Российской Федерации»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08.05.2010 № 83-ФЗ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«О внесении изменений в отдельные законодательные акты Российской Федерации в связи с совершенствованием правового положения государственных (муниципальных) учреждений»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Первоуральской городской Думы от 27.07.2017 </a:t>
            </a:r>
            <a:r>
              <a:rPr lang="ru-RU" altLang="ru-RU" sz="1800" dirty="0">
                <a:latin typeface="Times New Roman" pitchFamily="18" charset="0"/>
              </a:rPr>
              <a:t>г. № 649 (в редакции от 28.06.2018 г) «</a:t>
            </a:r>
            <a:r>
              <a:rPr lang="ru-RU" altLang="ru-RU" sz="1800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Об утверждении положения о бюджетном устройстве и бюджетном процессе в муниципальном округе Первоуральск </a:t>
            </a:r>
            <a:r>
              <a:rPr lang="ru-RU" altLang="ru-RU" sz="1800" dirty="0">
                <a:latin typeface="Times New Roman" pitchFamily="18" charset="0"/>
              </a:rPr>
              <a:t>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</a:rPr>
              <a:t>Решение Первоуральского городского Совета от 23.06.2005года № 94 (в редакции от 22.01.2026 г.) «Об утверждении Устава муниципального округа Первоуральск»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1800" dirty="0">
                <a:latin typeface="Times New Roman" pitchFamily="18" charset="0"/>
              </a:rPr>
              <a:t>ешение Первоуральской городской Думы  249 от 19.12.2024 г. (в ред. № 341 от 08.12.2025г) « О бюджете муниципального округа Первоуральск на 2025 год и плановый период 2026 и 2027 годов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176213" indent="-176213" algn="just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1800" dirty="0">
                <a:latin typeface="Times New Roman" pitchFamily="18" charset="0"/>
              </a:rPr>
              <a:t>ешение Первоуральской городской Думы  385</a:t>
            </a:r>
            <a:r>
              <a:rPr lang="ru-RU" altLang="ru-RU" sz="18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altLang="ru-RU" sz="1800" dirty="0">
                <a:latin typeface="Times New Roman" pitchFamily="18" charset="0"/>
              </a:rPr>
              <a:t>от 28.05.2026 г. « Об утверждении отчета об исполнении  бюджета муниципального округа Первоуральск за 2025 год»</a:t>
            </a: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eaLnBrk="1" hangingPunct="1"/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1835150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908720"/>
            <a:ext cx="3150294" cy="165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1081088"/>
            <a:ext cx="8964613" cy="5751767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В муниципальном округе Первоуральск возможность участия граждан в формировании бюджета на очередной финансовый год и плановый период обеспечения следующим образом: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Публичное обсуждение муниципальных программ.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официальном сайте муниципального округа публикуется проект муниципальной программы и информация о порядке направления замечаний и предложений к проекту обсуждения.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Период проведения общественного обсуждения проекта программы – не менее 7 календарных дней.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Обсуждения бюджета муниципального округа Первоуральск на публичных слушаниях, что обеспечивает обсуждение вопросов формирования бюджета широким кругом лиц, депутатами, гражданами, СМИ.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59632" y="-99392"/>
            <a:ext cx="67322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Участие жителей Первоуральска в формировании бюджета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179512" y="0"/>
            <a:ext cx="853286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муниципального округа Первоуральск на 2025-2027 годы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0" y="981075"/>
            <a:ext cx="91440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Бюджетная политика в период 2025 - 2027 годов соответствует критериям последовательности, реалистичности, эффективности и адресности.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Планирование бюджета муниципального округа Первоуральск осуществляется на три года:  2025 год и плановый период 2026 и 2027 годов.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Основные задачи бюджетной политики на 2025–2027 годы: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сбалансированности бюджета муниципального округа Первоуральск,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повышение качества управления бюджетным процессом главными распорядителями бюджетных средств,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оптимизация структуры расходов бюджета муниципального округа Первоуральск, повышение эффективности бюджетных расходов, в том числе за счет оптимизации закупок максимально эффективного использования субсидий,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концентрация усилий на основных направлений стратегического развития муниципального округа,</a:t>
            </a:r>
          </a:p>
          <a:p>
            <a:pPr algn="just" eaLnBrk="1" hangingPunct="1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открытости планирования бюджета муниципального округа для граждан.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Улучшение инвестиционного климата.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Применение программно-целевого метода бюджетного планирования (20</a:t>
            </a:r>
            <a:r>
              <a:rPr lang="ru-RU" sz="17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1700" dirty="0">
                <a:latin typeface="Times New Roman" pitchFamily="18" charset="0"/>
              </a:rPr>
              <a:t>муниципальных программ с долей расходов 94,6% от общего объема расходов).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Создание условий для повышения качества предоставления муниципальных услуг.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Все мероприятия направлены на сохранение социальной направленности расходов и на развитие муниципального округа Первоуральск.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9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  <p:bldP spid="17818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611560" y="116632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Азбука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бюджета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3568" y="1052736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форма образования расходования денежных средств, предназначенных  для финансового обеспечения задач и функций государства и местного самоуправления.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средства.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 </a:t>
            </a:r>
          </a:p>
          <a:p>
            <a:pPr algn="just" eaLnBrk="1" hangingPunct="1"/>
            <a:endParaRPr lang="ru-RU" sz="2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501008"/>
            <a:ext cx="1944216" cy="216024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95536" y="3573016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ИСПОЛНЕНИЯ БЮДЖЕТА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«минус»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14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2483768" y="350100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Минус 10"/>
          <p:cNvSpPr>
            <a:spLocks/>
          </p:cNvSpPr>
          <p:nvPr/>
        </p:nvSpPr>
        <p:spPr bwMode="auto">
          <a:xfrm>
            <a:off x="4283968" y="371703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16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6016" y="350100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Равно 11"/>
          <p:cNvSpPr>
            <a:spLocks/>
          </p:cNvSpPr>
          <p:nvPr/>
        </p:nvSpPr>
        <p:spPr bwMode="auto">
          <a:xfrm>
            <a:off x="6659836" y="371633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pic>
        <p:nvPicPr>
          <p:cNvPr id="19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4716016" y="494116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Минус 10"/>
          <p:cNvSpPr>
            <a:spLocks/>
          </p:cNvSpPr>
          <p:nvPr/>
        </p:nvSpPr>
        <p:spPr bwMode="auto">
          <a:xfrm>
            <a:off x="4283968" y="515719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21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83768" y="494116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Равно 11"/>
          <p:cNvSpPr>
            <a:spLocks/>
          </p:cNvSpPr>
          <p:nvPr/>
        </p:nvSpPr>
        <p:spPr bwMode="auto">
          <a:xfrm>
            <a:off x="6659836" y="515649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236296" y="3429000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расходов над доходами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36296" y="4725144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доходов над расходами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47664" y="594928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Обязательное требование, предъявляемое к составлению и утверждению бюджета –это его сбалансированность.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7624" y="5805264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/>
      <p:bldP spid="15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"/>
          <p:cNvSpPr>
            <a:spLocks noChangeArrowheads="1"/>
          </p:cNvSpPr>
          <p:nvPr/>
        </p:nvSpPr>
        <p:spPr bwMode="auto">
          <a:xfrm>
            <a:off x="0" y="981075"/>
            <a:ext cx="9144000" cy="587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4356100" y="2133600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 rot="19704288">
            <a:off x="7092950" y="2060575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 rot="1452757">
            <a:off x="2051050" y="2060575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3348038" y="119063"/>
            <a:ext cx="242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налогов, установленных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Налоговым кодексом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-акцизы;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-налоги на совокупный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доход(ЕНВД,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сельхозналог,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патентная система);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имущество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-земельный налог;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-госпошлина.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51720" y="1052736"/>
            <a:ext cx="5400600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БЮДЖЕТА- безвозмездные,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безвозвратные поступления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денежных средств в бюджет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</a:t>
            </a:r>
          </a:p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в местный бюджет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областного бюджета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межбюджетных трансфертов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виде дотаций, субсидий,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субвенций и иных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межбюджетных трансфертов,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 также поступления от физических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юридических лиц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(кроме налоговых и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неналоговых доходов)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44208" y="3140968"/>
            <a:ext cx="2088232" cy="3456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Платежи, которые включают в себя: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•доходы от использования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продажи имущества;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•платные услуги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казенных учреждений;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•штрафы за нарушение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законодательства;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•плата за негативное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воздействие на окружающую среду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•иные неналоговые доходы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3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348038" y="1190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ru-RU" sz="24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1763713" y="188913"/>
            <a:ext cx="5616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9460" name="Rectangle 22" descr="1390229512_0629"/>
          <p:cNvSpPr>
            <a:spLocks noChangeArrowheads="1"/>
          </p:cNvSpPr>
          <p:nvPr/>
        </p:nvSpPr>
        <p:spPr bwMode="auto">
          <a:xfrm>
            <a:off x="0" y="723900"/>
            <a:ext cx="91440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5288" y="5157788"/>
            <a:ext cx="2376487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6-ти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главным распорядителям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275856" y="5157192"/>
            <a:ext cx="2376488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11-ти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разделам бюджетной классификации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6012160" y="5157192"/>
            <a:ext cx="2374900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20 -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1484784"/>
            <a:ext cx="63367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 денежные средства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835696" y="2924944"/>
            <a:ext cx="5112568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распределены по :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1452757">
            <a:off x="1740134" y="3955126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4283968" y="4077072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 rot="19704288">
            <a:off x="6977511" y="3881176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/>
      <p:bldP spid="10" grpId="0" animBg="1"/>
      <p:bldP spid="12" grpId="0" animBg="1"/>
      <p:bldP spid="13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619672" y="3974"/>
            <a:ext cx="59039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Программно-целевой метод планирования</a:t>
            </a:r>
          </a:p>
        </p:txBody>
      </p:sp>
      <p:sp>
        <p:nvSpPr>
          <p:cNvPr id="13" name="Прямоугольник 12" descr="8939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12700" algn="ctr">
            <a:solidFill>
              <a:srgbClr val="127056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684213" y="836613"/>
            <a:ext cx="7704137" cy="695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Муниципальные программы соответствуют Стратегии социально-экономического  развития муниципального округа Первоуральск и содержат: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цели и задачи  в  определенной сфере;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способы их достижения (мероприятия программы);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объемы используемых финансовых средств в соответствии с решением о бюджете;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показатели эффективности реализации программы, на основании которых дается оценка достижения или не достижения заданных целей.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В бюджете муниципального округа Первоуральск на 2025 год и плановый период 2026 и 2027 годов отражены направления целей и задач, определенные муниципальными программами.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94,6% расходов бюджета муниципального округа Первоуральск выполняются в рамках мероприятий муниципальных программ.</a:t>
            </a: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3" grpId="0" animBg="1"/>
      <p:bldP spid="143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1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Межбюджетные отношения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11760" y="2708920"/>
            <a:ext cx="3888432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ТРАНСФЕРТЫ-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одним бюджетом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системы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бюджету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085184"/>
            <a:ext cx="2520280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Dotatio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дар, пожертвование)-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определения конкретной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их использования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5085184"/>
            <a:ext cx="2664296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Субвенции(от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приходить на помощь 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местным  бюджетам расходных обязательств РФ </a:t>
            </a:r>
          </a:p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1196752"/>
            <a:ext cx="7308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МЕЖБЮДЖЕТНЫЕ ОТНОШЕНИЯ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взаимоотношения между публично-правовыми  образованиями по вопросам регулирования бюджетных правоотношений,  организации и осуществления бюджетного процесса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5085184"/>
            <a:ext cx="2592288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Субсидии(от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поддержка 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условиях долевого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софинансирования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расходов других бюджетов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2731960">
            <a:off x="1966735" y="4371405"/>
            <a:ext cx="323850" cy="704947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 rot="18529024">
            <a:off x="6464128" y="4342865"/>
            <a:ext cx="323850" cy="743445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4283968" y="4437112"/>
            <a:ext cx="323850" cy="576064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20888"/>
            <a:ext cx="1944216" cy="206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348880"/>
            <a:ext cx="2592287" cy="1989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352928" cy="4536504"/>
          </a:xfrm>
          <a:noFill/>
        </p:spPr>
        <p:txBody>
          <a:bodyPr anchor="t">
            <a:normAutofit fontScale="90000"/>
          </a:bodyPr>
          <a:lstStyle/>
          <a:p>
            <a:pPr algn="l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БЮДЖЕТНЫЙ  ПРОЦЕСС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ежегодное формирование и исполнение бюджета: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Утверждение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Исполнение бюджета в текущем году.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Формирование отчета об исполнении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Утверждение отчета об исполнении 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Составление проекта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Рассмотрение проекта бюджета очередного года. </a:t>
            </a:r>
            <a:br>
              <a:rPr lang="ru-RU" sz="2000" dirty="0">
                <a:latin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23728" y="116632"/>
            <a:ext cx="540060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Бюджетный процесс</a:t>
            </a:r>
            <a:endParaRPr lang="ru-RU" dirty="0"/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6"/>
          <p:cNvSpPr txBox="1">
            <a:spLocks noChangeArrowheads="1"/>
          </p:cNvSpPr>
          <p:nvPr/>
        </p:nvSpPr>
        <p:spPr bwMode="auto">
          <a:xfrm>
            <a:off x="0" y="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8984" tIns="24492" rIns="48984" bIns="24492" anchor="b"/>
          <a:lstStyle/>
          <a:p>
            <a:pPr algn="ctr" defTabSz="684213">
              <a:lnSpc>
                <a:spcPct val="90000"/>
              </a:lnSpc>
            </a:pPr>
            <a:r>
              <a:rPr lang="ru-RU" altLang="ru-RU" sz="2200" dirty="0">
                <a:solidFill>
                  <a:srgbClr val="262626"/>
                </a:solidFill>
                <a:latin typeface="Liberation Serif" pitchFamily="18" charset="0"/>
                <a:cs typeface="Times New Roman" pitchFamily="18" charset="0"/>
              </a:rPr>
              <a:t>Основные показатели развития экономики </a:t>
            </a:r>
          </a:p>
          <a:p>
            <a:pPr algn="ctr" defTabSz="684213">
              <a:lnSpc>
                <a:spcPct val="90000"/>
              </a:lnSpc>
            </a:pPr>
            <a:r>
              <a:rPr lang="ru-RU" altLang="ru-RU" sz="2200" dirty="0">
                <a:solidFill>
                  <a:srgbClr val="262626"/>
                </a:solidFill>
                <a:latin typeface="Liberation Serif" pitchFamily="18" charset="0"/>
                <a:cs typeface="Times New Roman" pitchFamily="18" charset="0"/>
              </a:rPr>
              <a:t>муниципального округа Первоуральск </a:t>
            </a:r>
          </a:p>
        </p:txBody>
      </p: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7380288" y="5876925"/>
            <a:ext cx="468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1</a:t>
            </a:r>
          </a:p>
        </p:txBody>
      </p:sp>
      <p:graphicFrame>
        <p:nvGraphicFramePr>
          <p:cNvPr id="18268" name="Group 8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15958"/>
              </p:ext>
            </p:extLst>
          </p:nvPr>
        </p:nvGraphicFramePr>
        <p:xfrm>
          <a:off x="179388" y="1268759"/>
          <a:ext cx="8641084" cy="5269525"/>
        </p:xfrm>
        <a:graphic>
          <a:graphicData uri="http://schemas.openxmlformats.org/drawingml/2006/table">
            <a:tbl>
              <a:tblPr/>
              <a:tblGrid>
                <a:gridCol w="559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1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48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253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Наименование показателя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 план</a:t>
                      </a:r>
                    </a:p>
                  </a:txBody>
                  <a:tcPr marL="90003" marR="90003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 факт</a:t>
                      </a:r>
                    </a:p>
                  </a:txBody>
                  <a:tcPr marL="90003" marR="90003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5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 постоянного населения (на начало года)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90003" marR="90003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129 034</a:t>
                      </a:r>
                    </a:p>
                  </a:txBody>
                  <a:tcPr marL="90003" marR="90003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128 318</a:t>
                      </a:r>
                    </a:p>
                  </a:txBody>
                  <a:tcPr marL="90003" marR="90003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33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 начисленной заработной платы работников крупных и средних предприятий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18001" marR="18001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34 759,8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36 089,0</a:t>
                      </a:r>
                      <a:b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1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одного работника по крупным и средним предприятиям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82 602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89 597,4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33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 безработицы (отношение общей численности зарегистрированных безработных к экономически активному населению)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0,40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167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занятых в экономике (среднегодовая) – всего</a:t>
                      </a:r>
                    </a:p>
                  </a:txBody>
                  <a:tcPr marL="91443" marR="91443" marT="45714" marB="4571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54 999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56 240</a:t>
                      </a:r>
                    </a:p>
                  </a:txBody>
                  <a:tcPr marL="72002" marR="72002" marT="46797" marB="4679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09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22777"/>
              </p:ext>
            </p:extLst>
          </p:nvPr>
        </p:nvGraphicFramePr>
        <p:xfrm>
          <a:off x="251520" y="1196752"/>
          <a:ext cx="8352928" cy="4087493"/>
        </p:xfrm>
        <a:graphic>
          <a:graphicData uri="http://schemas.openxmlformats.org/drawingml/2006/table">
            <a:tbl>
              <a:tblPr/>
              <a:tblGrid>
                <a:gridCol w="4729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051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Достижение показателей по Указам Президента РФ, руб.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8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Целевое значение на 2025 год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Достигнутое значение за 2025 (факт)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1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Работников муниципальных дошкольных образовательных учреждений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70 916,99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72 008,18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1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Работников муниципальных общеобразовательных учреждений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76 456,55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77 735,30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14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Работников муниципальных учреждений культуры и искусства 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76 046,00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76 071,10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496" name="Text Box 94"/>
          <p:cNvSpPr txBox="1">
            <a:spLocks noChangeArrowheads="1"/>
          </p:cNvSpPr>
          <p:nvPr/>
        </p:nvSpPr>
        <p:spPr bwMode="auto">
          <a:xfrm>
            <a:off x="-252413" y="0"/>
            <a:ext cx="9144001" cy="75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Среднемесячная номинальная начисленная заработная плата работников муниципальных  учреждений </a:t>
            </a:r>
            <a:endParaRPr lang="ru-RU" sz="2000" b="1" dirty="0">
              <a:solidFill>
                <a:srgbClr val="FF0066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94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310188" y="1030288"/>
            <a:ext cx="3833812" cy="5238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ro New" pitchFamily="50" charset="0"/>
                <a:ea typeface="+mn-ea"/>
                <a:cs typeface="Arial" panose="020B0604020202020204" pitchFamily="34" charset="0"/>
              </a:rPr>
              <a:t>Заработная плата и занятость населения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-1260475" y="3716338"/>
            <a:ext cx="8262938" cy="8001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Hero New Bold"/>
                <a:ea typeface="+mj-ea"/>
                <a:cs typeface="Arial" panose="020B0604020202020204" pitchFamily="34" charset="0"/>
              </a:rPr>
            </a:b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Hero New Bold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650" y="1030288"/>
            <a:ext cx="3889375" cy="3079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ro New" pitchFamily="50" charset="0"/>
                <a:ea typeface="+mn-ea"/>
                <a:cs typeface="Arial" panose="020B0604020202020204" pitchFamily="34" charset="0"/>
              </a:rPr>
              <a:t>Рынок труда</a:t>
            </a:r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684213" y="95250"/>
            <a:ext cx="7235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8984" tIns="24492" rIns="48984" bIns="24492" anchor="b"/>
          <a:lstStyle/>
          <a:p>
            <a:pPr marL="0" marR="0" lvl="0" indent="0" algn="ctr" defTabSz="684213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Liberation Serif" pitchFamily="18" charset="0"/>
                <a:ea typeface="+mn-ea"/>
                <a:cs typeface="Times New Roman" pitchFamily="18" charset="0"/>
              </a:rPr>
              <a:t>Социально – экономическая ситуация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58142" y="1338263"/>
          <a:ext cx="4572000" cy="515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4716016" y="1585659"/>
          <a:ext cx="4264820" cy="5157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388350" cy="9540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округа  Первоуральск  на 31.12.2025 г. </a:t>
            </a:r>
            <a:br>
              <a:rPr lang="ru-RU" sz="22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6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1300" b="1" dirty="0">
                <a:solidFill>
                  <a:srgbClr val="FF0000"/>
                </a:solidFill>
                <a:latin typeface="Arial" pitchFamily="34" charset="0"/>
              </a:rPr>
              <a:t>            </a:t>
            </a: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endParaRPr lang="ru-RU" sz="11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8447" name="Rectangle 20"/>
          <p:cNvSpPr>
            <a:spLocks noChangeArrowheads="1"/>
          </p:cNvSpPr>
          <p:nvPr/>
        </p:nvSpPr>
        <p:spPr bwMode="auto">
          <a:xfrm>
            <a:off x="5580112" y="2132856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759 142,87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48" name="Rectangle 21"/>
          <p:cNvSpPr>
            <a:spLocks noChangeArrowheads="1"/>
          </p:cNvSpPr>
          <p:nvPr/>
        </p:nvSpPr>
        <p:spPr bwMode="auto">
          <a:xfrm>
            <a:off x="5580112" y="1484784"/>
            <a:ext cx="2393181" cy="576709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Национальная безопасность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правоохранительная деятельность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58 876,38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8449" name="Rectangle 22"/>
          <p:cNvSpPr>
            <a:spLocks noChangeArrowheads="1"/>
          </p:cNvSpPr>
          <p:nvPr/>
        </p:nvSpPr>
        <p:spPr bwMode="auto">
          <a:xfrm>
            <a:off x="5580112" y="3717032"/>
            <a:ext cx="2393181" cy="503684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rgbClr val="CC33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5 069 184,19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chemeClr val="hlink"/>
              </a:solidFill>
            </a:endParaRPr>
          </a:p>
        </p:txBody>
      </p:sp>
      <p:sp>
        <p:nvSpPr>
          <p:cNvPr id="18450" name="Rectangle 23"/>
          <p:cNvSpPr>
            <a:spLocks noChangeArrowheads="1"/>
          </p:cNvSpPr>
          <p:nvPr/>
        </p:nvSpPr>
        <p:spPr bwMode="auto">
          <a:xfrm>
            <a:off x="5580112" y="4293096"/>
            <a:ext cx="2393181" cy="43224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306 579,28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5580112" y="4797152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algn="ctr"/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479 576,18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52" name="Rectangle 25"/>
          <p:cNvSpPr>
            <a:spLocks noChangeArrowheads="1"/>
          </p:cNvSpPr>
          <p:nvPr/>
        </p:nvSpPr>
        <p:spPr bwMode="auto">
          <a:xfrm>
            <a:off x="5580112" y="5301208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341 118,24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53" name="Rectangle 26"/>
          <p:cNvSpPr>
            <a:spLocks noChangeArrowheads="1"/>
          </p:cNvSpPr>
          <p:nvPr/>
        </p:nvSpPr>
        <p:spPr bwMode="auto">
          <a:xfrm>
            <a:off x="5580112" y="980728"/>
            <a:ext cx="2346573" cy="431229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rgbClr val="CC33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301 211,74 тыс. руб.</a:t>
            </a:r>
          </a:p>
          <a:p>
            <a:pPr algn="ctr"/>
            <a:endParaRPr lang="ru-RU" sz="12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rgbClr val="CC3300"/>
              </a:solidFill>
            </a:endParaRP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5580112" y="2636912"/>
            <a:ext cx="2393181" cy="503238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/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Хозяйство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1 305 919,10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55" name="Rectangle 28"/>
          <p:cNvSpPr>
            <a:spLocks noChangeArrowheads="1"/>
          </p:cNvSpPr>
          <p:nvPr/>
        </p:nvSpPr>
        <p:spPr bwMode="auto">
          <a:xfrm>
            <a:off x="5580112" y="3212976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CC33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104 964,68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hlink"/>
              </a:solidFill>
            </a:endParaRPr>
          </a:p>
        </p:txBody>
      </p:sp>
      <p:sp>
        <p:nvSpPr>
          <p:cNvPr id="18456" name="Rectangle 29"/>
          <p:cNvSpPr>
            <a:spLocks noChangeArrowheads="1"/>
          </p:cNvSpPr>
          <p:nvPr/>
        </p:nvSpPr>
        <p:spPr bwMode="auto">
          <a:xfrm>
            <a:off x="5580112" y="5805264"/>
            <a:ext cx="2376264" cy="43157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15 793,41 тыс.руб.</a:t>
            </a:r>
          </a:p>
        </p:txBody>
      </p:sp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5580112" y="6309766"/>
            <a:ext cx="2375744" cy="43160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/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Обслуживание муниципального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долга  0,00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</p:txBody>
      </p:sp>
      <p:sp>
        <p:nvSpPr>
          <p:cNvPr id="18458" name="Rectangle 31"/>
          <p:cNvSpPr>
            <a:spLocks noChangeArrowheads="1"/>
          </p:cNvSpPr>
          <p:nvPr/>
        </p:nvSpPr>
        <p:spPr bwMode="auto">
          <a:xfrm>
            <a:off x="899592" y="1052736"/>
            <a:ext cx="1497013" cy="719138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/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 на доходы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физических лиц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1 942 282,93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8459" name="Rectangle 32"/>
          <p:cNvSpPr>
            <a:spLocks noChangeArrowheads="1"/>
          </p:cNvSpPr>
          <p:nvPr/>
        </p:nvSpPr>
        <p:spPr bwMode="auto">
          <a:xfrm>
            <a:off x="899592" y="1844824"/>
            <a:ext cx="1504950" cy="503237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112 463,67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2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460" name="Rectangle 33"/>
          <p:cNvSpPr>
            <a:spLocks noChangeArrowheads="1"/>
          </p:cNvSpPr>
          <p:nvPr/>
        </p:nvSpPr>
        <p:spPr bwMode="auto">
          <a:xfrm>
            <a:off x="899592" y="2492896"/>
            <a:ext cx="1497013" cy="79216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rgbClr val="CC33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Налоги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совокупный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доход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383 970,42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</p:txBody>
      </p:sp>
      <p:sp>
        <p:nvSpPr>
          <p:cNvPr id="18461" name="Rectangle 34"/>
          <p:cNvSpPr>
            <a:spLocks noChangeArrowheads="1"/>
          </p:cNvSpPr>
          <p:nvPr/>
        </p:nvSpPr>
        <p:spPr bwMode="auto">
          <a:xfrm>
            <a:off x="899592" y="3429000"/>
            <a:ext cx="1509713" cy="936749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Доходы от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использования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муниципального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имущества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167 148,34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62" name="Rectangle 35"/>
          <p:cNvSpPr>
            <a:spLocks noChangeArrowheads="1"/>
          </p:cNvSpPr>
          <p:nvPr/>
        </p:nvSpPr>
        <p:spPr bwMode="auto">
          <a:xfrm>
            <a:off x="899592" y="4509120"/>
            <a:ext cx="1512888" cy="720725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 на имущество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физических лиц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100 047,15 тыс.руб.</a:t>
            </a:r>
            <a:endParaRPr lang="ru-RU" sz="1200" dirty="0"/>
          </a:p>
        </p:txBody>
      </p:sp>
      <p:sp>
        <p:nvSpPr>
          <p:cNvPr id="18463" name="Rectangle 36"/>
          <p:cNvSpPr>
            <a:spLocks noChangeArrowheads="1"/>
          </p:cNvSpPr>
          <p:nvPr/>
        </p:nvSpPr>
        <p:spPr bwMode="auto">
          <a:xfrm>
            <a:off x="899592" y="5373216"/>
            <a:ext cx="1512888" cy="503238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>
                <a:solidFill>
                  <a:schemeClr val="hlink"/>
                </a:solidFill>
              </a:rPr>
              <a:t> </a:t>
            </a:r>
          </a:p>
          <a:p>
            <a:pPr algn="ctr"/>
            <a:endParaRPr lang="ru-RU" sz="1200" b="1" dirty="0"/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Прочие доходы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356 601,82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rgbClr val="CC3300"/>
              </a:solidFill>
            </a:endParaRPr>
          </a:p>
        </p:txBody>
      </p:sp>
      <p:sp>
        <p:nvSpPr>
          <p:cNvPr id="18464" name="Rectangle 37"/>
          <p:cNvSpPr>
            <a:spLocks noChangeArrowheads="1"/>
          </p:cNvSpPr>
          <p:nvPr/>
        </p:nvSpPr>
        <p:spPr bwMode="auto">
          <a:xfrm>
            <a:off x="899592" y="6021288"/>
            <a:ext cx="1512887" cy="62071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dirty="0">
              <a:solidFill>
                <a:srgbClr val="CC3300"/>
              </a:solidFill>
            </a:endParaRP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Безвозмездные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поступления</a:t>
            </a:r>
          </a:p>
          <a:p>
            <a:pPr algn="ctr"/>
            <a:r>
              <a:rPr lang="ru-RU" sz="1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5 521 506,64 тыс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.руб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>
              <a:solidFill>
                <a:schemeClr val="hlink"/>
              </a:solidFill>
            </a:endParaRP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рямоугольник 44"/>
          <p:cNvSpPr/>
          <p:nvPr/>
        </p:nvSpPr>
        <p:spPr>
          <a:xfrm>
            <a:off x="107504" y="1052736"/>
            <a:ext cx="720080" cy="5616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8 584 020,97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347864" y="1052736"/>
            <a:ext cx="1296144" cy="5616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расчете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человека</a:t>
            </a:r>
          </a:p>
          <a:p>
            <a:pPr algn="ctr"/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66 525,26 руб.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расчете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человека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68 130,47 руб.</a:t>
            </a:r>
          </a:p>
        </p:txBody>
      </p:sp>
      <p:sp>
        <p:nvSpPr>
          <p:cNvPr id="48" name="AutoShape 12"/>
          <p:cNvSpPr>
            <a:spLocks noChangeArrowheads="1"/>
          </p:cNvSpPr>
          <p:nvPr/>
        </p:nvSpPr>
        <p:spPr bwMode="auto">
          <a:xfrm rot="16200000">
            <a:off x="2681884" y="107064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49" name="AutoShape 12"/>
          <p:cNvSpPr>
            <a:spLocks noChangeArrowheads="1"/>
          </p:cNvSpPr>
          <p:nvPr/>
        </p:nvSpPr>
        <p:spPr bwMode="auto">
          <a:xfrm rot="16200000">
            <a:off x="2681884" y="452702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0" name="AutoShape 12"/>
          <p:cNvSpPr>
            <a:spLocks noChangeArrowheads="1"/>
          </p:cNvSpPr>
          <p:nvPr/>
        </p:nvSpPr>
        <p:spPr bwMode="auto">
          <a:xfrm rot="16200000">
            <a:off x="2681884" y="524710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auto">
          <a:xfrm rot="16200000">
            <a:off x="2681884" y="596718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2" name="AutoShape 12"/>
          <p:cNvSpPr>
            <a:spLocks noChangeArrowheads="1"/>
          </p:cNvSpPr>
          <p:nvPr/>
        </p:nvSpPr>
        <p:spPr bwMode="auto">
          <a:xfrm rot="16200000">
            <a:off x="2681884" y="251080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3" name="AutoShape 12"/>
          <p:cNvSpPr>
            <a:spLocks noChangeArrowheads="1"/>
          </p:cNvSpPr>
          <p:nvPr/>
        </p:nvSpPr>
        <p:spPr bwMode="auto">
          <a:xfrm rot="16200000">
            <a:off x="2681884" y="351891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4" name="AutoShape 12"/>
          <p:cNvSpPr>
            <a:spLocks noChangeArrowheads="1"/>
          </p:cNvSpPr>
          <p:nvPr/>
        </p:nvSpPr>
        <p:spPr bwMode="auto">
          <a:xfrm rot="16200000">
            <a:off x="2681884" y="171871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5" name="AutoShape 12"/>
          <p:cNvSpPr>
            <a:spLocks noChangeArrowheads="1"/>
          </p:cNvSpPr>
          <p:nvPr/>
        </p:nvSpPr>
        <p:spPr bwMode="auto">
          <a:xfrm rot="16200000">
            <a:off x="4986140" y="611120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244408" y="980728"/>
            <a:ext cx="720080" cy="57606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8 742 366,09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7" name="AutoShape 12"/>
          <p:cNvSpPr>
            <a:spLocks noChangeArrowheads="1"/>
          </p:cNvSpPr>
          <p:nvPr/>
        </p:nvSpPr>
        <p:spPr bwMode="auto">
          <a:xfrm rot="16200000">
            <a:off x="4986140" y="467104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8" name="AutoShape 12"/>
          <p:cNvSpPr>
            <a:spLocks noChangeArrowheads="1"/>
          </p:cNvSpPr>
          <p:nvPr/>
        </p:nvSpPr>
        <p:spPr bwMode="auto">
          <a:xfrm rot="16200000">
            <a:off x="4986140" y="5175100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9" name="AutoShape 12"/>
          <p:cNvSpPr>
            <a:spLocks noChangeArrowheads="1"/>
          </p:cNvSpPr>
          <p:nvPr/>
        </p:nvSpPr>
        <p:spPr bwMode="auto">
          <a:xfrm rot="16200000">
            <a:off x="4986140" y="567915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0" name="AutoShape 12"/>
          <p:cNvSpPr>
            <a:spLocks noChangeArrowheads="1"/>
          </p:cNvSpPr>
          <p:nvPr/>
        </p:nvSpPr>
        <p:spPr bwMode="auto">
          <a:xfrm rot="16200000">
            <a:off x="4986140" y="359092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1" name="AutoShape 12"/>
          <p:cNvSpPr>
            <a:spLocks noChangeArrowheads="1"/>
          </p:cNvSpPr>
          <p:nvPr/>
        </p:nvSpPr>
        <p:spPr bwMode="auto">
          <a:xfrm rot="16200000">
            <a:off x="4986140" y="308686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2" name="AutoShape 12"/>
          <p:cNvSpPr>
            <a:spLocks noChangeArrowheads="1"/>
          </p:cNvSpPr>
          <p:nvPr/>
        </p:nvSpPr>
        <p:spPr bwMode="auto">
          <a:xfrm rot="16200000">
            <a:off x="4986141" y="416698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3" name="AutoShape 12"/>
          <p:cNvSpPr>
            <a:spLocks noChangeArrowheads="1"/>
          </p:cNvSpPr>
          <p:nvPr/>
        </p:nvSpPr>
        <p:spPr bwMode="auto">
          <a:xfrm rot="16200000">
            <a:off x="4986140" y="854620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4" name="AutoShape 12"/>
          <p:cNvSpPr>
            <a:spLocks noChangeArrowheads="1"/>
          </p:cNvSpPr>
          <p:nvPr/>
        </p:nvSpPr>
        <p:spPr bwMode="auto">
          <a:xfrm rot="16200000">
            <a:off x="4986140" y="143068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5" name="AutoShape 12"/>
          <p:cNvSpPr>
            <a:spLocks noChangeArrowheads="1"/>
          </p:cNvSpPr>
          <p:nvPr/>
        </p:nvSpPr>
        <p:spPr bwMode="auto">
          <a:xfrm rot="16200000">
            <a:off x="4986140" y="251080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6" name="AutoShape 12"/>
          <p:cNvSpPr>
            <a:spLocks noChangeArrowheads="1"/>
          </p:cNvSpPr>
          <p:nvPr/>
        </p:nvSpPr>
        <p:spPr bwMode="auto">
          <a:xfrm rot="16200000">
            <a:off x="4986140" y="200674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1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84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84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10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84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6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84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8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2450"/>
                            </p:stCondLst>
                            <p:childTnLst>
                              <p:par>
                                <p:cTn id="8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250"/>
                            </p:stCondLst>
                            <p:childTnLst>
                              <p:par>
                                <p:cTn id="9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7550"/>
                            </p:stCondLst>
                            <p:childTnLst>
                              <p:par>
                                <p:cTn id="9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9450"/>
                            </p:stCondLst>
                            <p:childTnLst>
                              <p:par>
                                <p:cTn id="10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900"/>
                            </p:stCondLst>
                            <p:childTnLst>
                              <p:par>
                                <p:cTn id="1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4100"/>
                            </p:stCondLst>
                            <p:childTnLst>
                              <p:par>
                                <p:cTn id="1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50"/>
                            </p:stCondLst>
                            <p:childTnLst>
                              <p:par>
                                <p:cTn id="129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550"/>
                            </p:stCondLst>
                            <p:childTnLst>
                              <p:par>
                                <p:cTn id="13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300"/>
                            </p:stCondLst>
                            <p:childTnLst>
                              <p:par>
                                <p:cTn id="140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600"/>
                            </p:stCondLst>
                            <p:childTnLst>
                              <p:par>
                                <p:cTn id="1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/>
      <p:bldP spid="18447" grpId="0" animBg="1"/>
      <p:bldP spid="18448" grpId="0" build="allAtOnce" animBg="1"/>
      <p:bldP spid="18449" grpId="0" animBg="1"/>
      <p:bldP spid="18450" grpId="0" animBg="1"/>
      <p:bldP spid="18451" grpId="0" animBg="1"/>
      <p:bldP spid="18452" grpId="0" animBg="1"/>
      <p:bldP spid="18453" grpId="0" animBg="1"/>
      <p:bldP spid="18454" grpId="0" animBg="1"/>
      <p:bldP spid="18455" grpId="0" animBg="1"/>
      <p:bldP spid="18456" grpId="0" animBg="1"/>
      <p:bldP spid="18457" grpId="0" build="allAtOnce" animBg="1"/>
      <p:bldP spid="18458" grpId="0" animBg="1"/>
      <p:bldP spid="18459" grpId="0" animBg="1"/>
      <p:bldP spid="18460" grpId="0" animBg="1"/>
      <p:bldP spid="18461" grpId="0" animBg="1"/>
      <p:bldP spid="18462" grpId="0" animBg="1"/>
      <p:bldP spid="18463" grpId="0" animBg="1"/>
      <p:bldP spid="1846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0" y="18891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Муниципальный   долг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084014"/>
              </p:ext>
            </p:extLst>
          </p:nvPr>
        </p:nvGraphicFramePr>
        <p:xfrm>
          <a:off x="251517" y="1268760"/>
          <a:ext cx="8496946" cy="4789725"/>
        </p:xfrm>
        <a:graphic>
          <a:graphicData uri="http://schemas.openxmlformats.org/drawingml/2006/table">
            <a:tbl>
              <a:tblPr/>
              <a:tblGrid>
                <a:gridCol w="575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6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49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3529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муниципальных внутренних заимствований муниципального округа Первоуральск</a:t>
                      </a:r>
                    </a:p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 2025  год </a:t>
                      </a: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91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latin typeface="Arial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6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Arial"/>
                        </a:rPr>
                        <a:t>№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внутреннего заимствования муниципального округа Первоуральск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 основной суммы долга по бюджетным кредитам прошлых лет, на 01.01.2025 (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привлечения в 2025 году,            (тыс. руб.)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средств, направляемых на погашение основной суммы долга,    (тыс.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других бюджетов бюджетной системы Российской Федерации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24 800,00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кредитных организаций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2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24 800,00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323850" y="0"/>
            <a:ext cx="82089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Структура расходов бюджета муниципального округа Первоуральск  в 2025 году (факт)</a:t>
            </a:r>
          </a:p>
        </p:txBody>
      </p:sp>
      <p:graphicFrame>
        <p:nvGraphicFramePr>
          <p:cNvPr id="8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924638615"/>
              </p:ext>
            </p:extLst>
          </p:nvPr>
        </p:nvGraphicFramePr>
        <p:xfrm>
          <a:off x="0" y="1035050"/>
          <a:ext cx="8497888" cy="5299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677" name="Text Box 15"/>
          <p:cNvSpPr txBox="1">
            <a:spLocks noChangeArrowheads="1"/>
          </p:cNvSpPr>
          <p:nvPr/>
        </p:nvSpPr>
        <p:spPr bwMode="auto">
          <a:xfrm>
            <a:off x="8675688" y="6308725"/>
            <a:ext cx="468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ru-RU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/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9552" y="72230"/>
            <a:ext cx="7777112" cy="6207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200" b="1" dirty="0">
                <a:latin typeface="Liberation Serif" pitchFamily="18" charset="0"/>
              </a:rPr>
              <a:t>Структура налоговых и неналоговых доходов бюджета </a:t>
            </a:r>
            <a:br>
              <a:rPr lang="ru-RU" altLang="ru-RU" sz="2200" b="1" dirty="0">
                <a:latin typeface="Liberation Serif" pitchFamily="18" charset="0"/>
              </a:rPr>
            </a:br>
            <a:r>
              <a:rPr lang="ru-RU" altLang="ru-RU" sz="2200" b="1" dirty="0">
                <a:latin typeface="Liberation Serif" pitchFamily="18" charset="0"/>
              </a:rPr>
              <a:t>муниципального округа Первоуральск в 2025 году</a:t>
            </a:r>
          </a:p>
        </p:txBody>
      </p:sp>
      <p:sp>
        <p:nvSpPr>
          <p:cNvPr id="5123" name="TextBox 7"/>
          <p:cNvSpPr txBox="1">
            <a:spLocks noChangeArrowheads="1"/>
          </p:cNvSpPr>
          <p:nvPr/>
        </p:nvSpPr>
        <p:spPr bwMode="auto">
          <a:xfrm>
            <a:off x="8675688" y="6308725"/>
            <a:ext cx="468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Times New Roman" pitchFamily="18" charset="0"/>
              </a:rPr>
              <a:t>2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181519" y="980728"/>
          <a:ext cx="9325519" cy="5664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883581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903"/>
          <p:cNvSpPr txBox="1">
            <a:spLocks noChangeArrowheads="1"/>
          </p:cNvSpPr>
          <p:nvPr/>
        </p:nvSpPr>
        <p:spPr bwMode="auto">
          <a:xfrm>
            <a:off x="0" y="0"/>
            <a:ext cx="860425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муниципального округа Первоуральск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федеральных и областных программах в 2025 году (факт)</a:t>
            </a: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1563" y="115888"/>
            <a:ext cx="452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3" name="Группа 8"/>
          <p:cNvGrpSpPr>
            <a:grpSpLocks/>
          </p:cNvGrpSpPr>
          <p:nvPr/>
        </p:nvGrpSpPr>
        <p:grpSpPr bwMode="auto">
          <a:xfrm>
            <a:off x="0" y="692150"/>
            <a:ext cx="9144000" cy="163513"/>
            <a:chOff x="0" y="692696"/>
            <a:chExt cx="9144000" cy="21810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60363" y="792220"/>
              <a:ext cx="8783637" cy="118580"/>
            </a:xfrm>
            <a:prstGeom prst="rect">
              <a:avLst/>
            </a:prstGeom>
            <a:solidFill>
              <a:srgbClr val="EDA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0" y="692696"/>
              <a:ext cx="9144000" cy="118580"/>
            </a:xfrm>
            <a:prstGeom prst="rect">
              <a:avLst/>
            </a:prstGeom>
            <a:solidFill>
              <a:srgbClr val="E536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89379"/>
              </p:ext>
            </p:extLst>
          </p:nvPr>
        </p:nvGraphicFramePr>
        <p:xfrm>
          <a:off x="89247" y="722147"/>
          <a:ext cx="9054753" cy="6585618"/>
        </p:xfrm>
        <a:graphic>
          <a:graphicData uri="http://schemas.openxmlformats.org/drawingml/2006/table">
            <a:tbl>
              <a:tblPr/>
              <a:tblGrid>
                <a:gridCol w="563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75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7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Наименование государственной, муниципальной  программы,  мероприятий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средств,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ФБ, млн.руб. </a:t>
                      </a:r>
                    </a:p>
                    <a:p>
                      <a:pPr algn="ctr" fontAlgn="ctr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ОБ,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МБ,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системы образования и реализация молодежной политики в Свердловской области" (19.12.2019 № 920-ПП)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251,9</a:t>
                      </a:r>
                    </a:p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физической культуры и спорта в Свердловской области" (29.10.2013 г. №1332-ПП)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40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«Комплексное развитие сельских территорий  в Свердловской области" (08.09.2021 г. №582-ПП) 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2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культуры  в Свердловской области" (21.10.2013 г. №1268-ПП)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5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«Развитие жилищно-коммунального хозяйства и повышение энергетической эффективности в  Свердловской области" (29.10.2013 № 1330-ПП)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54,9 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108,1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5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"Реализация основных направлений государственной политики в строительном комплексе Свердловской области" (24.10.2013 № 1296-ПП)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5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«Обеспечение рационального и безопасного природопользования на территории Свердловской области" (20.06.2019 № 375-ПП)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13,8 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73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«Формирование современной городской среды на территории Свердловской области» (31.10.2017 № 805-ПП)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05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«Совершенствование социально-экономической политики на территории Свердловской области» (26.10.2023 № 772-ПП)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8871585"/>
                  </a:ext>
                </a:extLst>
              </a:tr>
              <a:tr h="8960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Постановление Правительства Свердловской области «Об утверждении Порядка предоставления в 2025 году из ОБ субсидии бюджетам МО, расположенных на территории  Свердловской области, на реализацию мероприятий по обновлению подвижного состава общественного транспорта общего пользования» (03.04.2025 № 212-ПП)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46,3</a:t>
                      </a:r>
                    </a:p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584576"/>
                  </a:ext>
                </a:extLst>
              </a:tr>
              <a:tr h="375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973,1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593,9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281,6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940881"/>
      </p:ext>
    </p:extLst>
  </p:cSld>
  <p:clrMapOvr>
    <a:masterClrMapping/>
  </p:clrMapOvr>
  <p:transition spd="slow" advTm="400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 со стрелкой вниз 5"/>
          <p:cNvSpPr/>
          <p:nvPr/>
        </p:nvSpPr>
        <p:spPr>
          <a:xfrm>
            <a:off x="185827" y="3639672"/>
            <a:ext cx="1800200" cy="247702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муниципальной службы  в муниципальном округе Первоуральск» на 2022-2027 годы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123728" y="3639671"/>
            <a:ext cx="2232248" cy="2477029"/>
          </a:xfrm>
          <a:prstGeom prst="downArrowCallout">
            <a:avLst>
              <a:gd name="adj1" fmla="val 25000"/>
              <a:gd name="adj2" fmla="val 22480"/>
              <a:gd name="adj3" fmla="val 25000"/>
              <a:gd name="adj4" fmla="val 64977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информационных технологий в муниципальном округе Первоуральск на 2022-2027 годы»</a:t>
            </a:r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6742402" y="3639671"/>
            <a:ext cx="2232248" cy="247702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«Формирование современной городской среды муниципального округа Первоуральск на 2024-2030 годы»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4564197" y="3639671"/>
            <a:ext cx="2016224" cy="2438884"/>
          </a:xfrm>
          <a:prstGeom prst="downArrowCallout">
            <a:avLst>
              <a:gd name="adj1" fmla="val 23331"/>
              <a:gd name="adj2" fmla="val 26668"/>
              <a:gd name="adj3" fmla="val 21663"/>
              <a:gd name="adj4" fmla="val 691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общественного порядка, пожарной безопасности и защита населения от ЧС» на территории муниципального округа Первоуральск на 2024-2029 годы</a:t>
            </a:r>
          </a:p>
        </p:txBody>
      </p:sp>
      <p:sp>
        <p:nvSpPr>
          <p:cNvPr id="30743" name="Text Box 25"/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/>
              <a:t>тыс.руб.</a:t>
            </a:r>
          </a:p>
        </p:txBody>
      </p:sp>
      <p:sp>
        <p:nvSpPr>
          <p:cNvPr id="30744" name="Text Box 27"/>
          <p:cNvSpPr txBox="1">
            <a:spLocks noChangeArrowheads="1"/>
          </p:cNvSpPr>
          <p:nvPr/>
        </p:nvSpPr>
        <p:spPr bwMode="auto">
          <a:xfrm>
            <a:off x="179512" y="6237312"/>
            <a:ext cx="1728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23 734,63</a:t>
            </a:r>
          </a:p>
        </p:txBody>
      </p:sp>
      <p:sp>
        <p:nvSpPr>
          <p:cNvPr id="30745" name="Text Box 28"/>
          <p:cNvSpPr txBox="1">
            <a:spLocks noChangeArrowheads="1"/>
          </p:cNvSpPr>
          <p:nvPr/>
        </p:nvSpPr>
        <p:spPr bwMode="auto">
          <a:xfrm>
            <a:off x="2411760" y="6237312"/>
            <a:ext cx="17287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9 617,79</a:t>
            </a:r>
          </a:p>
        </p:txBody>
      </p:sp>
      <p:sp>
        <p:nvSpPr>
          <p:cNvPr id="30746" name="Text Box 29"/>
          <p:cNvSpPr txBox="1">
            <a:spLocks noChangeArrowheads="1"/>
          </p:cNvSpPr>
          <p:nvPr/>
        </p:nvSpPr>
        <p:spPr bwMode="auto">
          <a:xfrm>
            <a:off x="4788024" y="6237312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52 630,27</a:t>
            </a:r>
          </a:p>
        </p:txBody>
      </p:sp>
      <p:sp>
        <p:nvSpPr>
          <p:cNvPr id="30748" name="Text Box 31"/>
          <p:cNvSpPr txBox="1">
            <a:spLocks noChangeArrowheads="1"/>
          </p:cNvSpPr>
          <p:nvPr/>
        </p:nvSpPr>
        <p:spPr bwMode="auto">
          <a:xfrm>
            <a:off x="250825" y="5229225"/>
            <a:ext cx="1512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971600" y="116632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2025 год (факт)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7216775" y="6237312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235 368,00</a:t>
            </a:r>
          </a:p>
        </p:txBody>
      </p:sp>
      <p:pic>
        <p:nvPicPr>
          <p:cNvPr id="27" name="Picture 7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1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340768"/>
            <a:ext cx="2233042" cy="180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1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268760"/>
            <a:ext cx="2016125" cy="187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 descr="https://i.novgorod.ru/news/images/16/68/956816/big_9568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1268760"/>
            <a:ext cx="2376264" cy="18722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>
            <a:spLocks noChangeArrowheads="1"/>
          </p:cNvSpPr>
          <p:nvPr/>
        </p:nvSpPr>
        <p:spPr bwMode="auto">
          <a:xfrm>
            <a:off x="179512" y="3429000"/>
            <a:ext cx="1979712" cy="2232248"/>
          </a:xfrm>
          <a:prstGeom prst="downArrowCallout">
            <a:avLst>
              <a:gd name="adj1" fmla="val 28358"/>
              <a:gd name="adj2" fmla="val 32641"/>
              <a:gd name="adj3" fmla="val 29153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МП «Развитие и модернизация ЖКХ, повышение энергетической эффективности муниципального округа Первоуральск на 2024-2029 годы»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16632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2025 год (факт)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467544" y="5805264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687 646,31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2339752" y="3429000"/>
            <a:ext cx="2016224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«Охрана окружающей среды на территории муниципального округа Первоуральск на 2023-2028 годы»</a:t>
            </a: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2627784" y="5805264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135 858,73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96752"/>
            <a:ext cx="216023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s://avatars.mds.yandex.net/i?id=4e0b1e235b922f002d346259504f09cd-5337299-images-thumbs&amp;ref=rim&amp;n=33&amp;w=225&amp;h=1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3" y="1268760"/>
            <a:ext cx="2088232" cy="2016224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268760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Выноска со стрелкой вниз 13"/>
          <p:cNvSpPr/>
          <p:nvPr/>
        </p:nvSpPr>
        <p:spPr>
          <a:xfrm>
            <a:off x="4572000" y="3429000"/>
            <a:ext cx="2160240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системы образования в муниципальном округе Первоуральск на 2024-2030 годы»</a:t>
            </a:r>
          </a:p>
        </p:txBody>
      </p:sp>
      <p:pic>
        <p:nvPicPr>
          <p:cNvPr id="15" name="Picture 5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9744" y="1268760"/>
            <a:ext cx="230425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Выноска со стрелкой вниз 15"/>
          <p:cNvSpPr/>
          <p:nvPr/>
        </p:nvSpPr>
        <p:spPr>
          <a:xfrm>
            <a:off x="6876256" y="3501008"/>
            <a:ext cx="2160240" cy="216024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культуры в муниципальном округе Первоуральск на 2024-2029 годы»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716016" y="5805264"/>
            <a:ext cx="165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4 978 570,41</a:t>
            </a: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7236296" y="5877272"/>
            <a:ext cx="13684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403 382,14</a:t>
            </a: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A797CFB1-7E14-4A2D-9F14-5F2CB34C4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 err="1"/>
              <a:t>тыс.руб</a:t>
            </a:r>
            <a:r>
              <a:rPr lang="ru-RU" sz="1200" b="1" dirty="0"/>
              <a:t>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Выноска со стрелкой вниз 29"/>
          <p:cNvSpPr/>
          <p:nvPr/>
        </p:nvSpPr>
        <p:spPr>
          <a:xfrm>
            <a:off x="179512" y="3532536"/>
            <a:ext cx="2064445" cy="227272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«Комплексное развитие сельских территорий муниципального округа Первоуральск на 2023-2028 годы»</a:t>
            </a:r>
          </a:p>
        </p:txBody>
      </p:sp>
      <p:sp>
        <p:nvSpPr>
          <p:cNvPr id="31" name="Выноска со стрелкой вниз 30"/>
          <p:cNvSpPr/>
          <p:nvPr/>
        </p:nvSpPr>
        <p:spPr>
          <a:xfrm>
            <a:off x="2411760" y="3532536"/>
            <a:ext cx="2016224" cy="227272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«Социальная поддержка граждан муниципального округа Первоуральск» на 2022-2027 годы»</a:t>
            </a:r>
          </a:p>
        </p:txBody>
      </p:sp>
      <p:sp>
        <p:nvSpPr>
          <p:cNvPr id="30743" name="Text Box 25"/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 err="1"/>
              <a:t>тыс.руб</a:t>
            </a:r>
            <a:r>
              <a:rPr lang="ru-RU" sz="1200" b="1" dirty="0"/>
              <a:t>.</a:t>
            </a:r>
          </a:p>
        </p:txBody>
      </p:sp>
      <p:sp>
        <p:nvSpPr>
          <p:cNvPr id="30748" name="Text Box 31"/>
          <p:cNvSpPr txBox="1">
            <a:spLocks noChangeArrowheads="1"/>
          </p:cNvSpPr>
          <p:nvPr/>
        </p:nvSpPr>
        <p:spPr bwMode="auto">
          <a:xfrm>
            <a:off x="250825" y="5229225"/>
            <a:ext cx="1512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0750" name="Text Box 33"/>
          <p:cNvSpPr txBox="1">
            <a:spLocks noChangeArrowheads="1"/>
          </p:cNvSpPr>
          <p:nvPr/>
        </p:nvSpPr>
        <p:spPr bwMode="auto">
          <a:xfrm>
            <a:off x="539552" y="5949280"/>
            <a:ext cx="1512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1 807,73</a:t>
            </a:r>
          </a:p>
        </p:txBody>
      </p:sp>
      <p:sp>
        <p:nvSpPr>
          <p:cNvPr id="30751" name="Text Box 34"/>
          <p:cNvSpPr txBox="1">
            <a:spLocks noChangeArrowheads="1"/>
          </p:cNvSpPr>
          <p:nvPr/>
        </p:nvSpPr>
        <p:spPr bwMode="auto">
          <a:xfrm>
            <a:off x="2771800" y="5949280"/>
            <a:ext cx="14398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422 841,74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1331640" y="116632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2025 год (факт)</a:t>
            </a:r>
          </a:p>
        </p:txBody>
      </p:sp>
      <p:pic>
        <p:nvPicPr>
          <p:cNvPr id="16" name="Рисунок 2"/>
          <p:cNvPicPr>
            <a:picLocks noChangeAspect="1"/>
          </p:cNvPicPr>
          <p:nvPr/>
        </p:nvPicPr>
        <p:blipFill>
          <a:blip r:embed="rId3" cstate="print"/>
          <a:srcRect l="15169" r="9550"/>
          <a:stretch>
            <a:fillRect/>
          </a:stretch>
        </p:blipFill>
        <p:spPr bwMode="auto">
          <a:xfrm>
            <a:off x="4499992" y="1196752"/>
            <a:ext cx="2232248" cy="2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Выноска со стрелкой вниз 16"/>
          <p:cNvSpPr/>
          <p:nvPr/>
        </p:nvSpPr>
        <p:spPr>
          <a:xfrm>
            <a:off x="4536008" y="3532536"/>
            <a:ext cx="2016224" cy="2272728"/>
          </a:xfrm>
          <a:prstGeom prst="downArrowCallout">
            <a:avLst>
              <a:gd name="adj1" fmla="val 25000"/>
              <a:gd name="adj2" fmla="val 25000"/>
              <a:gd name="adj3" fmla="val 24180"/>
              <a:gd name="adj4" fmla="val 649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физической культуры и спорта на территории муниципального округа Первоуральск на 2024-2029 годы»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4860032" y="5949280"/>
            <a:ext cx="13681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302 631,42</a:t>
            </a:r>
          </a:p>
        </p:txBody>
      </p:sp>
      <p:sp>
        <p:nvSpPr>
          <p:cNvPr id="19" name="Выноска со стрелкой вниз 18"/>
          <p:cNvSpPr/>
          <p:nvPr/>
        </p:nvSpPr>
        <p:spPr>
          <a:xfrm>
            <a:off x="6804248" y="3516661"/>
            <a:ext cx="2212405" cy="227272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«Управление муниципальной собственностью и земельными ресурсами, расположенными на территории муниципального округа Первоуральск на 2025-2030 годы»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6948264" y="5949280"/>
            <a:ext cx="18724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199 807,53</a:t>
            </a:r>
          </a:p>
        </p:txBody>
      </p:sp>
      <p:pic>
        <p:nvPicPr>
          <p:cNvPr id="19460" name="Picture 4" descr="https://www.ryazagro.ru/upload/iblock/d62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96752"/>
            <a:ext cx="2267744" cy="2144588"/>
          </a:xfrm>
          <a:prstGeom prst="rect">
            <a:avLst/>
          </a:prstGeom>
          <a:noFill/>
        </p:spPr>
      </p:pic>
      <p:pic>
        <p:nvPicPr>
          <p:cNvPr id="19462" name="Picture 6" descr="https://ufacity.info/upload/iblock/94e/1107307_cu933_6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3" y="1196752"/>
            <a:ext cx="2088231" cy="2160240"/>
          </a:xfrm>
          <a:prstGeom prst="rect">
            <a:avLst/>
          </a:prstGeom>
          <a:noFill/>
        </p:spPr>
      </p:pic>
      <p:pic>
        <p:nvPicPr>
          <p:cNvPr id="19464" name="Picture 8" descr="https://lanshaft.com/wp-content/uploads/2022/07/Pokupka-zemelnogo-uchastka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7736" y="1196752"/>
            <a:ext cx="2376264" cy="214458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Выноска со стрелкой вниз 14"/>
          <p:cNvSpPr/>
          <p:nvPr/>
        </p:nvSpPr>
        <p:spPr>
          <a:xfrm>
            <a:off x="2627784" y="3501008"/>
            <a:ext cx="2160240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МАП «Переселение граждан на территории муниципального округа Первоуральск из аварийного жилищного фонда в 2020-2029 годах»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107504" y="3501008"/>
            <a:ext cx="2232249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«Совершенствование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градостроительной  политики на территории муниципального округа Первоуральск с 2025 по 2030 годы»</a:t>
            </a:r>
          </a:p>
        </p:txBody>
      </p:sp>
      <p:sp>
        <p:nvSpPr>
          <p:cNvPr id="31763" name="Text Box 22"/>
          <p:cNvSpPr txBox="1">
            <a:spLocks noChangeArrowheads="1"/>
          </p:cNvSpPr>
          <p:nvPr/>
        </p:nvSpPr>
        <p:spPr bwMode="auto">
          <a:xfrm>
            <a:off x="251520" y="5805264"/>
            <a:ext cx="22322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10 126,65</a:t>
            </a:r>
          </a:p>
        </p:txBody>
      </p:sp>
      <p:sp>
        <p:nvSpPr>
          <p:cNvPr id="31764" name="Text Box 23"/>
          <p:cNvSpPr txBox="1">
            <a:spLocks noChangeArrowheads="1"/>
          </p:cNvSpPr>
          <p:nvPr/>
        </p:nvSpPr>
        <p:spPr bwMode="auto">
          <a:xfrm>
            <a:off x="2843808" y="5805264"/>
            <a:ext cx="16566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112 059,32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1691680" y="260648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2025 год (факт)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4932040" y="3501008"/>
            <a:ext cx="1872208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жильем молодых семей на территории муниципального округа Первоуральск на 2022-2027 годы»</a:t>
            </a: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5148225" y="5805264"/>
            <a:ext cx="1584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5 857,31</a:t>
            </a:r>
            <a:endParaRPr lang="ru-RU" sz="1600" b="1" dirty="0">
              <a:latin typeface="Arial" pitchFamily="34" charset="0"/>
            </a:endParaRPr>
          </a:p>
        </p:txBody>
      </p:sp>
      <p:pic>
        <p:nvPicPr>
          <p:cNvPr id="18" name="Picture 7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1944216" cy="165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https://www.admgalich.ru/images/news/2019/10/10/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1556792"/>
            <a:ext cx="2088232" cy="1728192"/>
          </a:xfrm>
          <a:prstGeom prst="rect">
            <a:avLst/>
          </a:prstGeom>
          <a:noFill/>
        </p:spPr>
      </p:pic>
      <p:sp>
        <p:nvSpPr>
          <p:cNvPr id="19" name="Выноска со стрелкой вниз 18"/>
          <p:cNvSpPr/>
          <p:nvPr/>
        </p:nvSpPr>
        <p:spPr>
          <a:xfrm>
            <a:off x="6983760" y="3501008"/>
            <a:ext cx="2052736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«Предоставление региональной поддержки молодым семьям на улучшение жилищных условий на территории муниципального округа Первоуральск на 2022-2027 годы»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7380312" y="5805264"/>
            <a:ext cx="1439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1 305,10</a:t>
            </a:r>
          </a:p>
        </p:txBody>
      </p:sp>
      <p:pic>
        <p:nvPicPr>
          <p:cNvPr id="18436" name="Picture 4" descr="https://sdo.miigaik.ru/pluginfile.php/24876/course/overviewfiles/%D0%9F%D1%80%D0%B0%D0%B2%D0%BE%D0%B2%D1%8B%D0%B5%20%D0%BE%D1%81%D0%BD%D0%BE%D0%B2%D1%8B%20%D0%B4%D0%B5%D1%8F%D1%82%D0%B5%D0%BB%D1%8C%D0%BD%D0%BE%D1%81%D1%82%D0%B8%20%D0%B0%D1%80%D1%85%D0%B8%D1%82%D0%B5%D0%BA%D1%82%D0%BE%D1%80%D0%B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556793"/>
            <a:ext cx="2232248" cy="1728192"/>
          </a:xfrm>
          <a:prstGeom prst="rect">
            <a:avLst/>
          </a:prstGeom>
          <a:noFill/>
        </p:spPr>
      </p:pic>
      <p:pic>
        <p:nvPicPr>
          <p:cNvPr id="18438" name="Picture 6" descr="https://pro-dachnikov.com/uploads/posts/2021-10/1633914053_90-p-foto-semi-na-fone-doma-foto-1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556792"/>
            <a:ext cx="2088232" cy="1656184"/>
          </a:xfrm>
          <a:prstGeom prst="rect">
            <a:avLst/>
          </a:prstGeom>
          <a:noFill/>
        </p:spPr>
      </p:pic>
      <p:sp>
        <p:nvSpPr>
          <p:cNvPr id="21" name="Text Box 25">
            <a:extLst>
              <a:ext uri="{FF2B5EF4-FFF2-40B4-BE49-F238E27FC236}">
                <a16:creationId xmlns:a16="http://schemas.microsoft.com/office/drawing/2014/main" id="{374BF44C-E285-4D83-A223-397DFFC00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 err="1"/>
              <a:t>тыс.руб</a:t>
            </a:r>
            <a:r>
              <a:rPr lang="ru-RU" sz="1200" b="1" dirty="0"/>
              <a:t>.</a:t>
            </a:r>
          </a:p>
        </p:txBody>
      </p:sp>
    </p:spTree>
  </p:cSld>
  <p:clrMapOvr>
    <a:masterClrMapping/>
  </p:clrMapOvr>
  <p:transition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3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21"/>
          <p:cNvSpPr txBox="1">
            <a:spLocks noChangeArrowheads="1"/>
          </p:cNvSpPr>
          <p:nvPr/>
        </p:nvSpPr>
        <p:spPr bwMode="auto">
          <a:xfrm>
            <a:off x="3851275" y="2708275"/>
            <a:ext cx="1728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600" b="1">
              <a:solidFill>
                <a:srgbClr val="FF0066"/>
              </a:solidFill>
              <a:latin typeface="Arial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1" name="Прямоугольник 12"/>
          <p:cNvSpPr>
            <a:spLocks noChangeArrowheads="1"/>
          </p:cNvSpPr>
          <p:nvPr/>
        </p:nvSpPr>
        <p:spPr bwMode="auto">
          <a:xfrm>
            <a:off x="4211960" y="3645024"/>
            <a:ext cx="1080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91680" y="260648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2025 год  (факт)</a:t>
            </a:r>
          </a:p>
        </p:txBody>
      </p:sp>
      <p:sp>
        <p:nvSpPr>
          <p:cNvPr id="20" name="Выноска со стрелкой вниз 19"/>
          <p:cNvSpPr/>
          <p:nvPr/>
        </p:nvSpPr>
        <p:spPr>
          <a:xfrm>
            <a:off x="179512" y="3353090"/>
            <a:ext cx="1944216" cy="244827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деятельности ОМС и МА» на территории муниципального округа Первоуральск на 2022-2027 годы»</a:t>
            </a: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395983" y="5937031"/>
            <a:ext cx="17277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78 994,46</a:t>
            </a:r>
          </a:p>
        </p:txBody>
      </p:sp>
      <p:sp>
        <p:nvSpPr>
          <p:cNvPr id="22" name="Выноска со стрелкой вниз 21"/>
          <p:cNvSpPr/>
          <p:nvPr/>
        </p:nvSpPr>
        <p:spPr>
          <a:xfrm>
            <a:off x="2282700" y="3353090"/>
            <a:ext cx="2073278" cy="246945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малого и среднего предпринимательства, внутреннего и въездного туризма на территории муниципального округа Первоуральск на 2022-2027 годы»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2408124" y="5937031"/>
            <a:ext cx="18038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4 142,99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4509973" y="3353090"/>
            <a:ext cx="2006243" cy="239744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«Безопасность дорожного движения в муниципальном округе Первоуральск на 2024-2029 годы»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4895937" y="5937031"/>
            <a:ext cx="1512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584 055,57</a:t>
            </a:r>
          </a:p>
        </p:txBody>
      </p:sp>
      <p:pic>
        <p:nvPicPr>
          <p:cNvPr id="24" name="Picture 1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5" y="1322512"/>
            <a:ext cx="2088232" cy="1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7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1401" y="1340768"/>
            <a:ext cx="1890799" cy="1535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 descr="https://img.gorodskievesti.ru/wp-content/uploads/2014/04/dum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340768"/>
            <a:ext cx="2015777" cy="1535782"/>
          </a:xfrm>
          <a:prstGeom prst="rect">
            <a:avLst/>
          </a:prstGeom>
          <a:noFill/>
        </p:spPr>
      </p:pic>
      <p:pic>
        <p:nvPicPr>
          <p:cNvPr id="17" name="Picture 8" descr="https://seite1.ru/wp-content/uploads/2022/05/5bf6ebd51ca952d6acf36a00f58155a0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340766"/>
            <a:ext cx="2520280" cy="1535783"/>
          </a:xfrm>
          <a:prstGeom prst="rect">
            <a:avLst/>
          </a:prstGeom>
          <a:noFill/>
        </p:spPr>
      </p:pic>
      <p:sp>
        <p:nvSpPr>
          <p:cNvPr id="18" name="Выноска со стрелкой вниз 17"/>
          <p:cNvSpPr/>
          <p:nvPr/>
        </p:nvSpPr>
        <p:spPr>
          <a:xfrm>
            <a:off x="6588224" y="3353090"/>
            <a:ext cx="2484276" cy="239744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«Организация регулярных перевозок пассажиров и багажа автомобильным транспортом в муниципальном округе Первоуральск на 2025-2030 годы»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7092082" y="5937031"/>
            <a:ext cx="1512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23 411,39</a:t>
            </a:r>
          </a:p>
        </p:txBody>
      </p:sp>
      <p:sp>
        <p:nvSpPr>
          <p:cNvPr id="26" name="Text Box 25">
            <a:extLst>
              <a:ext uri="{FF2B5EF4-FFF2-40B4-BE49-F238E27FC236}">
                <a16:creationId xmlns:a16="http://schemas.microsoft.com/office/drawing/2014/main" id="{D2D98370-9FE3-4994-838F-0FD86075F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 dirty="0" err="1"/>
              <a:t>тыс.руб</a:t>
            </a:r>
            <a:r>
              <a:rPr lang="ru-RU" sz="1200" b="1" dirty="0"/>
              <a:t>.</a:t>
            </a:r>
          </a:p>
        </p:txBody>
      </p:sp>
    </p:spTree>
  </p:cSld>
  <p:clrMapOvr>
    <a:masterClrMapping/>
  </p:clrMapOvr>
  <p:transition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4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8439361">
            <a:off x="1034371" y="1680566"/>
            <a:ext cx="268401" cy="29397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995936" y="6165304"/>
            <a:ext cx="5040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на образование в расчете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составит  39 505 руб.</a:t>
            </a:r>
          </a:p>
        </p:txBody>
      </p:sp>
      <p:sp>
        <p:nvSpPr>
          <p:cNvPr id="3" name="Стрелка вправо 3"/>
          <p:cNvSpPr>
            <a:spLocks noChangeArrowheads="1"/>
          </p:cNvSpPr>
          <p:nvPr/>
        </p:nvSpPr>
        <p:spPr bwMode="auto">
          <a:xfrm rot="2327303">
            <a:off x="7745353" y="1708543"/>
            <a:ext cx="349948" cy="27087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 rot="5400000">
            <a:off x="2824755" y="1699970"/>
            <a:ext cx="288031" cy="288022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бъект 1"/>
          <p:cNvSpPr>
            <a:spLocks/>
          </p:cNvSpPr>
          <p:nvPr/>
        </p:nvSpPr>
        <p:spPr bwMode="auto">
          <a:xfrm>
            <a:off x="827584" y="116632"/>
            <a:ext cx="7416626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1052736"/>
            <a:ext cx="705678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5 069 184,19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2060848"/>
            <a:ext cx="1440160" cy="4680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(1 909 009,57 тыс. руб.)</a:t>
            </a:r>
          </a:p>
          <a:p>
            <a:pPr algn="just">
              <a:defRPr/>
            </a:pP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Выполнены работы по капитальному ремонту фасадов ДС № 77, 43; капитальному ремонту кровли ДС № 77, 43, 29, 95; Ремонт подпорных стен ДС № 54.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 1 договор о целевом обучении.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91680" y="2060848"/>
            <a:ext cx="2016224" cy="4680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  образование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(2 507 501,01 тыс. руб.) </a:t>
            </a:r>
          </a:p>
          <a:p>
            <a:pPr algn="ctr">
              <a:defRPr/>
            </a:pP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Оснащен медицинский класс в МАОУ СОШ № 4, кабинеты ОБРЗ и труд МАОУ СОШ № 9, 12,11; в рамках проекта « Ресурсная школа» Лицей № 21, проведен ремонт обеденного зала МБОУ ООШ № 40,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Приобретено оборудование для пищеблоков 20 школьных столовых, установлена система вытяжной вентиляции. Оборудована спортивная площадка МАОУ СОШ № 4;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капит.ремонт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здания ДС под оборудование НШ № 15, </a:t>
            </a:r>
            <a:r>
              <a:rPr lang="ru-RU" sz="1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оборудована спортивная площадка ПМАОУ СОШ № 15, МАОУ СОШ № 12; Заключено 2 договора о целевом обучении.</a:t>
            </a:r>
          </a:p>
          <a:p>
            <a:pPr algn="just">
              <a:buFontTx/>
              <a:buChar char="-"/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79912" y="2060848"/>
            <a:ext cx="2448272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Дополнительное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(263 537,42 тыс. руб.)</a:t>
            </a:r>
          </a:p>
          <a:p>
            <a:pPr algn="ctr">
              <a:defRPr/>
            </a:pPr>
            <a:endParaRPr lang="ru-RU" sz="1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Ведутся ремонтные работы в дворовом клубе «ЧАЙКА» ПМБОУ ДО ЦДО, расположенного по адресу: </a:t>
            </a:r>
            <a:r>
              <a:rPr lang="ru-RU" sz="1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ул.Трубников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д.60б. Проведены работы по благоустройству территории ПМАОУ ДО ЦРДМ. Проведен ремонт внутренних помещений здания МБУ ДО ПДШИ по ул.Чкалова,23 (замена дверей в здании, замена видеонаблюдения, ремонт кабинетов, разработка ПСД на установку пожарной сигнализации и системы оповещения), установка ограждения здания; приобретены музыкальные инструменты (гитара, домры). Проведен ремонт здания по ул. Володарского 20А и благоустройство школы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ДО ПДШХ.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72200" y="2060848"/>
            <a:ext cx="1512168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Молодежная 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политика 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(64 949,70 тыс.руб.) </a:t>
            </a:r>
          </a:p>
          <a:p>
            <a:pPr algn="ctr">
              <a:defRPr/>
            </a:pPr>
            <a:endParaRPr lang="ru-RU" sz="1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обеспечивается подготовка молодых граждан к военной службе – 919 чел.; </a:t>
            </a:r>
          </a:p>
          <a:p>
            <a:pPr algn="just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оздоровлено детей в летний период – </a:t>
            </a:r>
          </a:p>
          <a:p>
            <a:pPr algn="just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15 705 чел, в учебное время - 192 чел.;</a:t>
            </a:r>
          </a:p>
          <a:p>
            <a:pPr algn="just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проведено 169 общегородских мероприятий для педагогических работников и молодежи ГО Первоуральск.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Проведен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капит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 ремонт актового зала, приобретено оборудование ПМАОУ ДО ЦРДМ  , </a:t>
            </a:r>
            <a:endParaRPr lang="ru-RU" sz="11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956376" y="2060848"/>
            <a:ext cx="1080120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(323 808,85 тыс.руб.) 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Обеспечивается деятельность 4-х казенных учреждений и органа местного самоуправления.</a:t>
            </a:r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 rot="5400000">
            <a:off x="5007840" y="1699969"/>
            <a:ext cx="288029" cy="288027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Стрелка вправо 3"/>
          <p:cNvSpPr>
            <a:spLocks noChangeArrowheads="1"/>
          </p:cNvSpPr>
          <p:nvPr/>
        </p:nvSpPr>
        <p:spPr bwMode="auto">
          <a:xfrm rot="5400000">
            <a:off x="6819627" y="1715675"/>
            <a:ext cx="288031" cy="288027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3" grpId="0" animBg="1"/>
      <p:bldP spid="7" grpId="0" animBg="1"/>
      <p:bldP spid="21" grpId="0"/>
      <p:bldP spid="24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Объект 1"/>
          <p:cNvSpPr>
            <a:spLocks/>
          </p:cNvSpPr>
          <p:nvPr/>
        </p:nvSpPr>
        <p:spPr bwMode="auto">
          <a:xfrm>
            <a:off x="0" y="0"/>
            <a:ext cx="86042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30727" name="Прямоугольник 8"/>
          <p:cNvSpPr>
            <a:spLocks noChangeArrowheads="1"/>
          </p:cNvSpPr>
          <p:nvPr/>
        </p:nvSpPr>
        <p:spPr bwMode="auto">
          <a:xfrm>
            <a:off x="107504" y="2780929"/>
            <a:ext cx="2880320" cy="1008111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дошкольных учреждений    (59 с учетом сети филиалов) </a:t>
            </a:r>
          </a:p>
        </p:txBody>
      </p:sp>
      <p:sp>
        <p:nvSpPr>
          <p:cNvPr id="22533" name="Прямоугольник 1"/>
          <p:cNvSpPr>
            <a:spLocks noChangeArrowheads="1"/>
          </p:cNvSpPr>
          <p:nvPr/>
        </p:nvSpPr>
        <p:spPr bwMode="auto">
          <a:xfrm>
            <a:off x="-6350" y="1098550"/>
            <a:ext cx="9053513" cy="9787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Расходы на образование в муниципальном округе Первоуральск осуществляются 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в рамках Муниципальной программы «Развитие системы образования в муниципальном округе Первоуральск на 2024-2030 годы»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5" y="2204864"/>
            <a:ext cx="885869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услуг в сфере образования осуществляют: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32138" y="2780928"/>
            <a:ext cx="2701925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24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общеобразовательных учреждения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40425" y="2780928"/>
            <a:ext cx="3025775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учреждений дополнительного образования (19 с учетом сети филиалов)</a:t>
            </a:r>
          </a:p>
        </p:txBody>
      </p:sp>
      <p:pic>
        <p:nvPicPr>
          <p:cNvPr id="33802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62300" y="1064275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3803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78200" y="1066434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2592388" cy="257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4077072"/>
            <a:ext cx="2664296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http://uszn20.midural.ru/uploads/30-12-2013-%D1%84%D0%BE%D1%82%D0%BE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5" y="4077072"/>
            <a:ext cx="2744937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9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4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7" grpId="0" animBg="1"/>
      <p:bldP spid="22533" grpId="0"/>
      <p:bldP spid="4" grpId="0" animBg="1"/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95536" y="980729"/>
            <a:ext cx="8498334" cy="432048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b="1" i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расходов в области образования на 2025 г.</a:t>
            </a:r>
          </a:p>
          <a:p>
            <a:pPr algn="ctr">
              <a:defRPr/>
            </a:pPr>
            <a:endParaRPr lang="ru-RU" b="1" i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Объект 1"/>
          <p:cNvSpPr>
            <a:spLocks/>
          </p:cNvSpPr>
          <p:nvPr/>
        </p:nvSpPr>
        <p:spPr bwMode="auto">
          <a:xfrm>
            <a:off x="1835696" y="116633"/>
            <a:ext cx="590465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889785-4A32-4881-B803-15F654A88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294" y="3276854"/>
            <a:ext cx="2030995" cy="17377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35ABE8-513D-4C2B-8229-A9D09FF4A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92" y="5085184"/>
            <a:ext cx="2160240" cy="17281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2D8E8A-AB76-43DD-9EBE-17C284D20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711" y="3522314"/>
            <a:ext cx="2488134" cy="16480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365B8A-A5B4-4332-98B7-DE96DCD631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558" y="3276854"/>
            <a:ext cx="1960841" cy="18083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AF1F72-506C-4F44-886D-900358AF37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5253" y="3342771"/>
            <a:ext cx="2221290" cy="1504036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9790910-A300-41C9-B120-5B27B75B9CA0}"/>
              </a:ext>
            </a:extLst>
          </p:cNvPr>
          <p:cNvSpPr/>
          <p:nvPr/>
        </p:nvSpPr>
        <p:spPr>
          <a:xfrm>
            <a:off x="60544" y="1492917"/>
            <a:ext cx="2664296" cy="20293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algn="ctr" font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предоставления дошкольного образования, создание условий для присмотра и ухода за детьми, содержания детей в муниципальных образовательных организациях, капитальный ремонт, ремонт зданий и помещений, благоустройство территорий, укрепление МТБ, мероприятия по антитеррористической защищенности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162552-8F1A-44B2-9081-9D6A9AB7C0F7}"/>
              </a:ext>
            </a:extLst>
          </p:cNvPr>
          <p:cNvSpPr/>
          <p:nvPr/>
        </p:nvSpPr>
        <p:spPr>
          <a:xfrm>
            <a:off x="2873807" y="1492917"/>
            <a:ext cx="2994337" cy="18712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получения общего образования, капитальный ремонт, ремонт зданий и помещений, благоустройство территорий, обеспечение мероприятий по оборудованию спортивных площадок, осуществление мероприятий по обеспечению питанием, мероприятия по антитеррористической защищенности, создание условий для получения детьми-инвалидами качественного образования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C853612-49AB-46B3-B890-02548198E32F}"/>
              </a:ext>
            </a:extLst>
          </p:cNvPr>
          <p:cNvSpPr/>
          <p:nvPr/>
        </p:nvSpPr>
        <p:spPr>
          <a:xfrm>
            <a:off x="6017111" y="1492917"/>
            <a:ext cx="3051977" cy="16399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предоставления дополнительного образования детей, ПФДО, капитальный ремонт, ремонт зданий и помещений, благоустройство территорий, укрепление МТБ, реализация дополнительных общеобразовательных программ в области изобразительного искусства, мероприятия по антитеррористической защищенности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5AF698D-67DF-45B0-9D81-FA41467C739A}"/>
              </a:ext>
            </a:extLst>
          </p:cNvPr>
          <p:cNvSpPr/>
          <p:nvPr/>
        </p:nvSpPr>
        <p:spPr>
          <a:xfrm>
            <a:off x="2541841" y="4941168"/>
            <a:ext cx="2221291" cy="18356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военно-патриотического воспитания и допризывной подготовки молодых граждан, создание и обеспечение деятельности молодежных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коворкинг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-центров, организация и проведение муниципальных массовых молодежных мероприятий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F5ED276-9634-4EAF-9DBD-D83BE84A183C}"/>
              </a:ext>
            </a:extLst>
          </p:cNvPr>
          <p:cNvSpPr/>
          <p:nvPr/>
        </p:nvSpPr>
        <p:spPr>
          <a:xfrm>
            <a:off x="4818967" y="5148107"/>
            <a:ext cx="1481225" cy="16286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Liberation Serif" pitchFamily="18" charset="0"/>
              </a:rPr>
              <a:t>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 подготовка, переподготовка и повышение квалификации</a:t>
            </a: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B1C0498-94FD-48C3-9670-6FF4B53DC1FB}"/>
              </a:ext>
            </a:extLst>
          </p:cNvPr>
          <p:cNvSpPr/>
          <p:nvPr/>
        </p:nvSpPr>
        <p:spPr>
          <a:xfrm>
            <a:off x="6356026" y="5158645"/>
            <a:ext cx="2752789" cy="16349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/>
                </a:solidFill>
                <a:latin typeface="Liberation Serif" pitchFamily="18" charset="0"/>
              </a:rPr>
              <a:t>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 детей м подростков (в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трудоустройство несовершеннолетних детей) в каникулярное время, организация отдыха детей в учебное время, организация деятельности учреждений, оказывающих услуги в сфере образования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461377"/>
      </p:ext>
    </p:extLst>
  </p:cSld>
  <p:clrMapOvr>
    <a:masterClrMapping/>
  </p:clrMapOvr>
  <p:transition advClick="0"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3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8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"/>
          <p:cNvSpPr>
            <a:spLocks/>
          </p:cNvSpPr>
          <p:nvPr/>
        </p:nvSpPr>
        <p:spPr bwMode="auto">
          <a:xfrm>
            <a:off x="1331640" y="0"/>
            <a:ext cx="6552728" cy="8367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в области жилищно-коммунального  хозяйства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9213" y="980728"/>
            <a:ext cx="6971059" cy="18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580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 в области коммунального хозяйства – 697 030,67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Р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емонт участка канализационного коллектора от пр. Ильича, 13 до коллектора по ул. Ватутина, с канализационным выпусками; проведены работы по капитальному ремонту сетей водоснабжения (вынос сети холодного водоснабжения из непроходных каналов тепловых сетей от ЦТП) с переключением жилых МКД; капремонт участков сетей водоотведения (ул. Цветочная, д. 2, </a:t>
            </a:r>
            <a:r>
              <a:rPr lang="ru-RU" sz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Бурильщиков,д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21, пр. Космонавтов, д. 5, Талица, д. 1, Сакко и Ванцетти, д. 11, Чкалова, д. 13);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Заключены концессионные соглашения в отношении объектов теплоснабжения, (горячего водоснабжения), находящихся в собственности МО Первоуральск, сроком до 31.12.2028 год; приобретены 2 автомобиля для подвоза воды, </a:t>
            </a:r>
            <a:r>
              <a:rPr lang="ru-RU" sz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акваджет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байпасная система.</a:t>
            </a:r>
          </a:p>
          <a:p>
            <a:pPr algn="ctr"/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23728" y="2852936"/>
            <a:ext cx="5328592" cy="18722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Мероприятий в области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жилищного хозяйства – 234 517,32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Заключены контракты на снос МКД расположенных по адресам: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п.Билимбай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ул.Железнодорожная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д.2, общей площадью 191,3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.;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ул.Сакко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Ванцетти, д.10, общей площадью 416,6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ул.Свердлова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17а. Расселено 173 человека из 2 аварийных домов, частично из 5 МКД; 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Предоставлены субсидии ТСЖ «Жилье» на замену 2-х лифтов в МКД по адресу г Первоуральск, </a:t>
            </a:r>
            <a:r>
              <a:rPr lang="ru-RU" sz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ул.Ватутина</a:t>
            </a:r>
            <a:r>
              <a:rPr lang="ru-RU" sz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47Б. П</a:t>
            </a:r>
            <a:r>
              <a:rPr lang="ru-RU" sz="1200" dirty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роведен капитальный ремонт в домах: ул. Комсомольская д. 2а, ул. Комсомольская д. 3а, ул. Ильича д. 14а, ул. Чкалова д. 39.</a:t>
            </a:r>
            <a:endParaRPr lang="ru-RU" sz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4797152"/>
            <a:ext cx="6120680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территории – 328 995,53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Проведены работы по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акарицидной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обработке от клещей, уничтожение борщевика; высадка деревьев, установка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топиариев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малых архитектурных форм; ремонтные работы общественных территорий (ИКЦ, корабельная роща, площадь, набережная); комплексное благоустройство дворовой территории по адресу: Комсомольская, д.10, Химиков, д.8, Розы-Люксембург, д.11, Корабельный проезд, д.5.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6093296"/>
            <a:ext cx="5472608" cy="764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 в области жилищно-коммунального            хозяйства – 45 375,58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24328" y="2636912"/>
            <a:ext cx="1619671" cy="21602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расходов</a:t>
            </a:r>
          </a:p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бюджета </a:t>
            </a:r>
          </a:p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ЖКХ в расчете на </a:t>
            </a:r>
          </a:p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жителя в 2025г. </a:t>
            </a:r>
          </a:p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составил   </a:t>
            </a:r>
          </a:p>
          <a:p>
            <a:pPr algn="ctr">
              <a:spcBef>
                <a:spcPct val="1500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10 177 руб. </a:t>
            </a:r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79" y="980728"/>
            <a:ext cx="2051721" cy="151216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13" y="2852936"/>
            <a:ext cx="200250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869160"/>
            <a:ext cx="2592288" cy="1800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низ 2"/>
          <p:cNvSpPr/>
          <p:nvPr/>
        </p:nvSpPr>
        <p:spPr>
          <a:xfrm>
            <a:off x="2092224" y="2324617"/>
            <a:ext cx="360040" cy="288032"/>
          </a:xfrm>
          <a:prstGeom prst="downArrow">
            <a:avLst>
              <a:gd name="adj1" fmla="val 50000"/>
              <a:gd name="adj2" fmla="val 4815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206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525341"/>
              </p:ext>
            </p:extLst>
          </p:nvPr>
        </p:nvGraphicFramePr>
        <p:xfrm>
          <a:off x="2123728" y="1052737"/>
          <a:ext cx="6264696" cy="731520"/>
        </p:xfrm>
        <a:graphic>
          <a:graphicData uri="http://schemas.openxmlformats.org/drawingml/2006/table">
            <a:tbl>
              <a:tblPr/>
              <a:tblGrid>
                <a:gridCol w="62646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5680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 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479 576,18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95736" y="188640"/>
            <a:ext cx="5021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Расходы на социальную политику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851120"/>
            <a:ext cx="8640960" cy="3427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Меры социальной поддержки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6286" y="2674159"/>
            <a:ext cx="1080120" cy="39226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Улучшение жилищных условий граждан, проживающих на сельских территориях, в том числе молодых семей и молодых специалистов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Предоставлена 1 социальная выплата на приобретение жилого помещения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817" y="2667415"/>
            <a:ext cx="1731808" cy="39299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Обеспечение финансовой поддержки (стипендии) перспективных спортсменов (согласно ежегодному рейтингу)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Выплачено 6 перспективным спортсменам.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Стипендии Главы представителям учреждений образования, культуры, здравоохранения, обучающихся (за успехи в интеллектуальной и научной деятельности), волонтерам.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Стипендии выплачены 9 человекам.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2654177"/>
            <a:ext cx="1512168" cy="21429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Предоставление социальных выплат молодым семьям на приобретение (строительство) жилья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Произведены социальные выплаты 2 молодым семьям на приобретение (строительство) жилья.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668344" y="2659004"/>
            <a:ext cx="1309370" cy="21381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Предоставление региональных социальных выплат молодым семьям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Региональную выплату  получила 1 семья 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8037384" y="2291995"/>
            <a:ext cx="396045" cy="288032"/>
          </a:xfrm>
          <a:prstGeom prst="downArrow">
            <a:avLst>
              <a:gd name="adj1" fmla="val 50000"/>
              <a:gd name="adj2" fmla="val 53691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Рисунок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6"/>
            <a:ext cx="1728192" cy="154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869160"/>
            <a:ext cx="288032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6588224" y="2294609"/>
            <a:ext cx="360040" cy="288032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3435624" y="2324617"/>
            <a:ext cx="360040" cy="288032"/>
          </a:xfrm>
          <a:prstGeom prst="downArrow">
            <a:avLst>
              <a:gd name="adj1" fmla="val 50000"/>
              <a:gd name="adj2" fmla="val 4815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31640" y="2666841"/>
            <a:ext cx="1498942" cy="39299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Предоставление гражданам субсидии на  оплату жилого помещения и коммунальных услуг; компенсации расходов на оплату жилого помещения и коммунальных услуг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Компенсацию расходов на оплату жилого помещения и коммунальных услуг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получили  21 978 чел., в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т.ч.инвалиды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– 5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203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чел., ветераны –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9 565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чел., </a:t>
            </a:r>
            <a:r>
              <a:rPr kumimoji="0" lang="ru-RU" sz="11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труж.тыла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– 1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17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чел.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16018" y="2667415"/>
            <a:ext cx="1224134" cy="39293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мероприятий по организации питания в муниципальных общеобразовательных организациях, за счет субсидии областного бюджета         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Предоставлено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53 обучающихся на дому</a:t>
            </a:r>
          </a:p>
        </p:txBody>
      </p:sp>
      <p:sp>
        <p:nvSpPr>
          <p:cNvPr id="25" name="Стрелка вниз 24"/>
          <p:cNvSpPr/>
          <p:nvPr/>
        </p:nvSpPr>
        <p:spPr>
          <a:xfrm>
            <a:off x="4898504" y="2324617"/>
            <a:ext cx="360040" cy="288032"/>
          </a:xfrm>
          <a:prstGeom prst="downArrow">
            <a:avLst>
              <a:gd name="adj1" fmla="val 50000"/>
              <a:gd name="adj2" fmla="val 4815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2"/>
          <p:cNvSpPr>
            <a:spLocks noChangeArrowheads="1"/>
          </p:cNvSpPr>
          <p:nvPr/>
        </p:nvSpPr>
        <p:spPr bwMode="auto">
          <a:xfrm rot="7916866">
            <a:off x="2627784" y="4653136"/>
            <a:ext cx="672721" cy="40854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12428500">
            <a:off x="2510805" y="3389031"/>
            <a:ext cx="635000" cy="346545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8878449">
            <a:off x="5684419" y="2898308"/>
            <a:ext cx="563669" cy="3263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право 5"/>
          <p:cNvSpPr>
            <a:spLocks noChangeArrowheads="1"/>
          </p:cNvSpPr>
          <p:nvPr/>
        </p:nvSpPr>
        <p:spPr bwMode="auto">
          <a:xfrm rot="13763266">
            <a:off x="3005805" y="2803183"/>
            <a:ext cx="583136" cy="31551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Стрелка вправо 10"/>
          <p:cNvSpPr>
            <a:spLocks noChangeArrowheads="1"/>
          </p:cNvSpPr>
          <p:nvPr/>
        </p:nvSpPr>
        <p:spPr bwMode="auto">
          <a:xfrm rot="16200000">
            <a:off x="4215762" y="2633110"/>
            <a:ext cx="576709" cy="29628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0107272">
            <a:off x="6228997" y="3476952"/>
            <a:ext cx="614169" cy="351432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652791">
            <a:off x="5823380" y="4772116"/>
            <a:ext cx="694019" cy="3600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395536" y="2636912"/>
            <a:ext cx="180020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Водное хозяйство     25 594,30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07904" y="1052736"/>
            <a:ext cx="1584176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112 238,10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79712" y="1268760"/>
            <a:ext cx="1656184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Лесное хозяйство     5 299,75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5589240"/>
            <a:ext cx="1800200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Сельское хозяйство и рыболовство           4 056,58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40768"/>
            <a:ext cx="1728192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Дорожное хозяйство (дорожные фонды) 546 312,44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64288" y="2636912"/>
            <a:ext cx="180020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Связь и информатика             9 617 79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092280" y="5517232"/>
            <a:ext cx="1872208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 в области  национальной экономики                 56 023,92 тыс.руб.</a:t>
            </a:r>
            <a:endParaRPr lang="ru-RU" sz="1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91880" y="3429000"/>
            <a:ext cx="223224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759 142,87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5576" y="116632"/>
            <a:ext cx="6775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 в  области  национальной  экономики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07704" y="5589240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на национальную экономику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 расчете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составит  5 916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руб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216024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052736"/>
            <a:ext cx="1907704" cy="15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717032"/>
            <a:ext cx="19442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80728"/>
            <a:ext cx="1866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7" y="116632"/>
            <a:ext cx="576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культуру, кинематографию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980729"/>
            <a:ext cx="7992888" cy="461665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306 579,28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899592" y="1988840"/>
            <a:ext cx="360040" cy="28803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2348880"/>
            <a:ext cx="1224135" cy="34563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муниципальной сети библиотек, осуществление основных видов библиотечного обслуживания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113 359,55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619670" y="2348880"/>
            <a:ext cx="1332655" cy="34563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досуга и приобщение жителей к творчеству, культурному развитию и самообразованию, любительскому искусству и ремеслам; общегородские мероприятия                               119 645,49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24334" y="2348880"/>
            <a:ext cx="1403649" cy="34563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Обеспечение выплаты оплаты труда работников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муниц.учреждений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культуры с учетом установленных указами Президента РФ показателей соотношения заработной платы для данной категории работников</a:t>
            </a:r>
          </a:p>
          <a:p>
            <a:pPr algn="ctr">
              <a:defRPr/>
            </a:pP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4 537,60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5809" y="2348880"/>
            <a:ext cx="1728191" cy="165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театральными постановками и другими публичными выступлениями жителей МО Первоуральск              37 439,74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трелка вниз 17"/>
          <p:cNvSpPr/>
          <p:nvPr/>
        </p:nvSpPr>
        <p:spPr>
          <a:xfrm flipH="1">
            <a:off x="2267744" y="1988840"/>
            <a:ext cx="432048" cy="288032"/>
          </a:xfrm>
          <a:prstGeom prst="downArrow">
            <a:avLst>
              <a:gd name="adj1" fmla="val 50000"/>
              <a:gd name="adj2" fmla="val 529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6444208" y="1988840"/>
            <a:ext cx="504056" cy="288032"/>
          </a:xfrm>
          <a:prstGeom prst="downArrow">
            <a:avLst>
              <a:gd name="adj1" fmla="val 50000"/>
              <a:gd name="adj2" fmla="val 33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7884368" y="1988840"/>
            <a:ext cx="432048" cy="28803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5805264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бюджета 2025 г. в области культуры на одного жителя составляет 2 389 руб.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4932040" y="1988840"/>
            <a:ext cx="432048" cy="288032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868144" y="2348880"/>
            <a:ext cx="1475657" cy="16561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территории, ремонты зданий и помещений. Укрепление материально-технической базы.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7 594,25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077072"/>
            <a:ext cx="2880320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4499992" y="2348880"/>
            <a:ext cx="1296144" cy="345638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Обеспечение деятельности учреждений в сфере массового культурно-досугового отдыха; поддержка творческой деятельности муниципальных театров  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24 002,65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Стрелка вниз 24"/>
          <p:cNvSpPr/>
          <p:nvPr/>
        </p:nvSpPr>
        <p:spPr>
          <a:xfrm flipH="1">
            <a:off x="3563888" y="1988840"/>
            <a:ext cx="432048" cy="288032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539552" y="1549075"/>
            <a:ext cx="8001272" cy="369332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расходов в области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1709066803"/>
      </p:ext>
    </p:extLst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2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5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50"/>
                            </p:stCondLst>
                            <p:childTnLst>
                              <p:par>
                                <p:cTn id="4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50"/>
                            </p:stCondLst>
                            <p:childTnLst>
                              <p:par>
                                <p:cTn id="51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50"/>
                            </p:stCondLst>
                            <p:childTnLst>
                              <p:par>
                                <p:cTn id="5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50"/>
                            </p:stCondLst>
                            <p:childTnLst>
                              <p:par>
                                <p:cTn id="6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50"/>
                            </p:stCondLst>
                            <p:childTnLst>
                              <p:par>
                                <p:cTn id="7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50"/>
                            </p:stCondLst>
                            <p:childTnLst>
                              <p:par>
                                <p:cTn id="7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  <p:bldP spid="16" grpId="0" animBg="1"/>
      <p:bldP spid="22" grpId="0" animBg="1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0"/>
            <a:ext cx="8280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физическую культуру и спорт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980728"/>
            <a:ext cx="7508818" cy="40011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ФИЗИЧЕСКАЯ КУЛЬТУРА И СПОРТ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341 118,24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907704" y="1412776"/>
            <a:ext cx="269311" cy="288032"/>
          </a:xfrm>
          <a:prstGeom prst="down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низ 4"/>
          <p:cNvSpPr/>
          <p:nvPr/>
        </p:nvSpPr>
        <p:spPr>
          <a:xfrm flipH="1">
            <a:off x="6876256" y="1412776"/>
            <a:ext cx="216024" cy="288032"/>
          </a:xfrm>
          <a:prstGeom prst="downArrow">
            <a:avLst>
              <a:gd name="adj1" fmla="val 50000"/>
              <a:gd name="adj2" fmla="val 85237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1700808"/>
            <a:ext cx="453650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на финансовое обеспечение муниципального задания ПМБУ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«СТАРТ»: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79512" y="2348880"/>
            <a:ext cx="4536504" cy="5879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официальных физкультурных (физкультурно-оздоровительных) мероприятий                                                     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Проведено 265 мероприятий с участием 33 956 чел.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79512" y="2996952"/>
            <a:ext cx="4536504" cy="8640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спортивно-оздоровительной работы по развитию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среди различных групп населения                                                                  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Проведено 168 мероприятий с участием 1 155 человек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79512" y="3933056"/>
            <a:ext cx="4536504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доступа к спортивным объектам         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часов доступа – 94 484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9512" y="4528950"/>
            <a:ext cx="4536504" cy="1055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тестирования выполнения нормативов испытаний (тестов) комплекса ГТО                                                                     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сдаче нормативов ВФСК  ГТО приняли участие 2 860 чел. Знаки отличия получили: Золото –579 чел; Серебро – 180 чел; Бронза – 67 чел.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788024" y="3713110"/>
            <a:ext cx="4280280" cy="4331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инфраструктуры и организация работы в сфере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788024" y="2575399"/>
            <a:ext cx="4271870" cy="4215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АНО  «КХ «СКА-Уральский трубник»)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788024" y="1700808"/>
            <a:ext cx="4248472" cy="806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(ПМАОУ ДО «СШ «Евразия»)                       Количество учащихся- 1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88024" y="4715535"/>
            <a:ext cx="4252677" cy="7296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ФКиС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(ПМАОУ ДО «СШ»)                                                         Количество учащихся – 5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чел.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88024" y="4214322"/>
            <a:ext cx="4262662" cy="4331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АНО СК по водному поло «Евразия»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88024" y="3065039"/>
            <a:ext cx="4280280" cy="5799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спортивных организаций, общественных федерации                               Количество общественных федераций – 11 федераций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5697251"/>
            <a:ext cx="4536504" cy="3240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и содержание ДВВС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9512" y="6093297"/>
            <a:ext cx="4536504" cy="648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спортивных площадок (оснащение спортивным оборудованием) для занятий уличной гимнастикой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0FAE92C-EE66-418C-8C40-6595A0DA0FB8}"/>
              </a:ext>
            </a:extLst>
          </p:cNvPr>
          <p:cNvSpPr/>
          <p:nvPr/>
        </p:nvSpPr>
        <p:spPr>
          <a:xfrm>
            <a:off x="4807217" y="5513313"/>
            <a:ext cx="4252677" cy="7960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 по антитеррористической защищенности муниципальных образовательных организаций МО Первоуральск</a:t>
            </a:r>
          </a:p>
        </p:txBody>
      </p:sp>
    </p:spTree>
  </p:cSld>
  <p:clrMapOvr>
    <a:masterClrMapping/>
  </p:clrMapOvr>
  <p:transition advTm="5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8461375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физическую культуру и спорт</a:t>
            </a:r>
          </a:p>
        </p:txBody>
      </p:sp>
      <p:graphicFrame>
        <p:nvGraphicFramePr>
          <p:cNvPr id="51246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543738"/>
              </p:ext>
            </p:extLst>
          </p:nvPr>
        </p:nvGraphicFramePr>
        <p:xfrm>
          <a:off x="683568" y="1052736"/>
          <a:ext cx="7488832" cy="896012"/>
        </p:xfrm>
        <a:graphic>
          <a:graphicData uri="http://schemas.openxmlformats.org/drawingml/2006/table">
            <a:tbl>
              <a:tblPr/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6012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расходов бюджета 2025 г. на физическую культуру и спорт в расчете на 1 жителя 2 658 руб.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2204864"/>
            <a:ext cx="864235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Доля населения, систематически занимающихся физической культурой и спортом, возросла в трехлетний период с 57,7% до 63,7%</a:t>
            </a:r>
          </a:p>
        </p:txBody>
      </p:sp>
      <p:graphicFrame>
        <p:nvGraphicFramePr>
          <p:cNvPr id="11" name="Диаграмма 645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3142778"/>
              </p:ext>
            </p:extLst>
          </p:nvPr>
        </p:nvGraphicFramePr>
        <p:xfrm>
          <a:off x="683568" y="3212976"/>
          <a:ext cx="8009807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5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Chart bld="series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624204"/>
              </p:ext>
            </p:extLst>
          </p:nvPr>
        </p:nvGraphicFramePr>
        <p:xfrm>
          <a:off x="179512" y="1700807"/>
          <a:ext cx="8568952" cy="4272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+ 407 741,97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+ 535 976,92</a:t>
                      </a:r>
                      <a:endParaRPr lang="ru-RU" sz="1400" b="1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+ 407 741,97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+ 281 173,91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+ 239 410,18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     + 12 413,38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369124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              - 3 850,35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+ 6 829,80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330 510,20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267 от 27.02.2025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1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512638"/>
              </p:ext>
            </p:extLst>
          </p:nvPr>
        </p:nvGraphicFramePr>
        <p:xfrm>
          <a:off x="179512" y="1700807"/>
          <a:ext cx="8568952" cy="3159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- 43 496,23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- 3 780,50</a:t>
                      </a:r>
                      <a:endParaRPr lang="ru-RU" sz="1400" b="1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- 43 496,23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      - 46 154,40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          + 66 774,00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- 20 619,60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288 от 24.04.2025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078513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534682"/>
              </p:ext>
            </p:extLst>
          </p:nvPr>
        </p:nvGraphicFramePr>
        <p:xfrm>
          <a:off x="179512" y="1700807"/>
          <a:ext cx="8568952" cy="316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+ 110 426,58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+ 110 426,58</a:t>
                      </a:r>
                      <a:endParaRPr lang="ru-RU" sz="1400" b="1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    + 68 760,31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      + 65 391,94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 + 41 666,27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          + 80 487,90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- 35 453,26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301 от 26.06.2025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350280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601160"/>
              </p:ext>
            </p:extLst>
          </p:nvPr>
        </p:nvGraphicFramePr>
        <p:xfrm>
          <a:off x="179512" y="1700807"/>
          <a:ext cx="8568952" cy="3754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69 835,70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69 835,70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 + 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69 835,70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+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21 653,92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                          +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12 106,56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                + 60835,70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     - 24 760,48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104523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 от 31.07.2025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81884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073879"/>
              </p:ext>
            </p:extLst>
          </p:nvPr>
        </p:nvGraphicFramePr>
        <p:xfrm>
          <a:off x="179512" y="1700807"/>
          <a:ext cx="8568952" cy="3754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+ 146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249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 146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249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 + 146 249,13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  - 42 309,33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                          +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888,15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                      + 5 688,38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     + 4 981,93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104523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 25.09.2025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70316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454555"/>
              </p:ext>
            </p:extLst>
          </p:nvPr>
        </p:nvGraphicFramePr>
        <p:xfrm>
          <a:off x="179512" y="1700807"/>
          <a:ext cx="8568952" cy="316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+ 71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244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 71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244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     + 93 860,05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  + 66 807,94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    - 22 615,72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     + 4 436,39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104523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334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682959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36800"/>
              </p:ext>
            </p:extLst>
          </p:nvPr>
        </p:nvGraphicFramePr>
        <p:xfrm>
          <a:off x="179512" y="1700807"/>
          <a:ext cx="8568952" cy="3754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3720"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+ 195 346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</a:t>
                      </a: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                                              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 195 346,39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marR="0" lvl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и неналоговые доходы  + 12 959,69</a:t>
                      </a:r>
                    </a:p>
                    <a:p>
                      <a:pPr marL="0" indent="355600"/>
                      <a:endParaRPr lang="ru-RU" sz="14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       - 50 122,75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576">
                <a:tc>
                  <a:txBody>
                    <a:bodyPr/>
                    <a:lstStyle/>
                    <a:p>
                      <a:pPr marL="0" indent="355600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       + 182 386,70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                                           +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634,47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        + 41 000,00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069964"/>
                  </a:ext>
                </a:extLst>
              </a:tr>
              <a:tr h="595093">
                <a:tc>
                  <a:txBody>
                    <a:bodyPr/>
                    <a:lstStyle/>
                    <a:p>
                      <a:pPr marL="0" marR="0" indent="355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                          + 68 834,67</a:t>
                      </a: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5104523"/>
                  </a:ext>
                </a:extLst>
              </a:tr>
              <a:tr h="6905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(-),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профицит 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(+)           -  370 225,93</a:t>
                      </a:r>
                    </a:p>
                  </a:txBody>
                  <a:tcPr marL="91430" marR="91430" marT="45741" marB="45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0" marR="91430" marT="45741" marB="457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Внесение изменений в решение ПГД от 19.12.2024 г. № 249 «О бюджете </a:t>
            </a: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2025 год и плановый период 2026 и 2027 годов»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0728"/>
            <a:ext cx="8642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РПГД 34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 08.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.2025 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1268760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квартал 2025 г.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0777281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6564" name="Text Box 4" descr="121049_original"/>
          <p:cNvSpPr txBox="1">
            <a:spLocks noChangeArrowheads="1"/>
          </p:cNvSpPr>
          <p:nvPr/>
        </p:nvSpPr>
        <p:spPr bwMode="auto">
          <a:xfrm>
            <a:off x="0" y="765175"/>
            <a:ext cx="9144000" cy="569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b="1" i="1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муниципального округа  Первоуральск</a:t>
            </a:r>
          </a:p>
          <a:p>
            <a:pPr algn="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Руководитель: Ярославцева Марина Юрьевна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Тел/факс:8(3439)647755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ufin@prvadm.ru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900113" y="1628775"/>
            <a:ext cx="72723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35988</TotalTime>
  <Words>4936</Words>
  <Application>Microsoft Office PowerPoint</Application>
  <PresentationFormat>Экран (4:3)</PresentationFormat>
  <Paragraphs>782</Paragraphs>
  <Slides>43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4" baseType="lpstr">
      <vt:lpstr>Arial</vt:lpstr>
      <vt:lpstr>Calibri</vt:lpstr>
      <vt:lpstr>Cambria</vt:lpstr>
      <vt:lpstr>Franklin Gothic Book</vt:lpstr>
      <vt:lpstr>Garamond</vt:lpstr>
      <vt:lpstr>Hero New</vt:lpstr>
      <vt:lpstr>Hero New Bold</vt:lpstr>
      <vt:lpstr>Liberation Serif</vt:lpstr>
      <vt:lpstr>Times New Roman</vt:lpstr>
      <vt:lpstr>Wingdings</vt:lpstr>
      <vt:lpstr>Тема Office</vt:lpstr>
      <vt:lpstr>Презентация PowerPoint</vt:lpstr>
      <vt:lpstr>Цели создания открытого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БЮДЖЕТНЫЙ  ПРОЦЕСС - ежегодное формирование и исполнение бюджета:  1. Утверждение бюджета очередного года.  2. Исполнение бюджета в текущем году.  3. Формирование отчета об исполнении бюджета  предыдущего года.  4. Утверждение отчета об исполнении  бюджета  предыдущего года.  5. Составление проекта бюджета очередного года.  6. Рассмотрение проекта бюджета очередного года.  </vt:lpstr>
      <vt:lpstr>Презентация PowerPoint</vt:lpstr>
      <vt:lpstr>Презентация PowerPoint</vt:lpstr>
      <vt:lpstr>Презентация PowerPoint</vt:lpstr>
      <vt:lpstr>                    Основные параметры бюджета муниципального округа  Первоуральск  на 31.12.2025 г.                                </vt:lpstr>
      <vt:lpstr>Презентация PowerPoint</vt:lpstr>
      <vt:lpstr>Презентация PowerPoint</vt:lpstr>
      <vt:lpstr>Структура налоговых и неналоговых доходов бюджета  муниципального округа Первоуральск в 2025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Denushins</dc:creator>
  <cp:lastModifiedBy>User</cp:lastModifiedBy>
  <cp:revision>2360</cp:revision>
  <cp:lastPrinted>2026-03-03T08:52:48Z</cp:lastPrinted>
  <dcterms:modified xsi:type="dcterms:W3CDTF">2026-05-28T10:08:55Z</dcterms:modified>
</cp:coreProperties>
</file>