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9"/>
  </p:notesMasterIdLst>
  <p:sldIdLst>
    <p:sldId id="277" r:id="rId2"/>
    <p:sldId id="352" r:id="rId3"/>
    <p:sldId id="312" r:id="rId4"/>
    <p:sldId id="337" r:id="rId5"/>
    <p:sldId id="343" r:id="rId6"/>
    <p:sldId id="336" r:id="rId7"/>
    <p:sldId id="353" r:id="rId8"/>
  </p:sldIdLst>
  <p:sldSz cx="12192000" cy="6858000"/>
  <p:notesSz cx="6858000" cy="9144000"/>
  <p:embeddedFontLst>
    <p:embeddedFont>
      <p:font typeface="맑은 고딕" panose="020B0503020000020004" pitchFamily="34" charset="-127"/>
      <p:regular r:id="rId10"/>
      <p:bold r:id="rId11"/>
    </p:embeddedFont>
    <p:embeddedFont>
      <p:font typeface="Bebas Neue" panose="020B0606020202050201" charset="0"/>
      <p:regular r:id="rId12"/>
    </p:embeddedFont>
    <p:embeddedFont>
      <p:font typeface="Poppins Light" panose="00000400000000000000" pitchFamily="2" charset="0"/>
      <p:regular r:id="rId13"/>
      <p:italic r:id="rId1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Чухарева Галина Валерьевна" initials="ЧГВ" lastIdx="1" clrIdx="0">
    <p:extLst>
      <p:ext uri="{19B8F6BF-5375-455C-9EA6-DF929625EA0E}">
        <p15:presenceInfo xmlns:p15="http://schemas.microsoft.com/office/powerpoint/2012/main" userId="S-1-5-21-1229272821-1450960922-1801674531-204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AB78"/>
    <a:srgbClr val="F2995C"/>
    <a:srgbClr val="3A1D00"/>
    <a:srgbClr val="F1995D"/>
    <a:srgbClr val="F5B487"/>
    <a:srgbClr val="F8D0B5"/>
    <a:srgbClr val="663300"/>
    <a:srgbClr val="E9921F"/>
    <a:srgbClr val="22ADB8"/>
    <a:srgbClr val="FFE4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66" autoAdjust="0"/>
    <p:restoredTop sz="94660"/>
  </p:normalViewPr>
  <p:slideViewPr>
    <p:cSldViewPr snapToGrid="0">
      <p:cViewPr varScale="1">
        <p:scale>
          <a:sx n="97" d="100"/>
          <a:sy n="97" d="100"/>
        </p:scale>
        <p:origin x="90" y="4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font" Target="fonts/font1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2026-06-25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title">
    <p:bg>
      <p:bgPr>
        <a:solidFill>
          <a:srgbClr val="0A0A0A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3C4C2B9-F078-4461-BFFD-863F79C715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5C4793D9-378D-4226-B652-8CF471B1BD0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EA97A771-DDAA-4E9B-9B1A-D1526EDD386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34433" y="3429000"/>
            <a:ext cx="11523134" cy="3080484"/>
          </a:xfrm>
          <a:prstGeom prst="roundRect">
            <a:avLst>
              <a:gd name="adj" fmla="val 50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B797F8BD-36DB-4F3E-AB9F-FE9C30F610D1}"/>
              </a:ext>
            </a:extLst>
          </p:cNvPr>
          <p:cNvSpPr/>
          <p:nvPr userDrawn="1"/>
        </p:nvSpPr>
        <p:spPr>
          <a:xfrm rot="5400000">
            <a:off x="4555755" y="-3872811"/>
            <a:ext cx="3080485" cy="1152313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1995D">
                  <a:alpha val="82000"/>
                </a:srgbClr>
              </a:gs>
              <a:gs pos="100000">
                <a:schemeClr val="accent2">
                  <a:lumMod val="20000"/>
                  <a:lumOff val="80000"/>
                  <a:alpha val="77000"/>
                </a:scheme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PPTMON slide">
    <p:bg>
      <p:bgPr>
        <a:solidFill>
          <a:srgbClr val="0A0A0A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5558252C-E3DC-49F5-AE95-5C222F97B58B}"/>
              </a:ext>
            </a:extLst>
          </p:cNvPr>
          <p:cNvSpPr/>
          <p:nvPr userDrawn="1"/>
        </p:nvSpPr>
        <p:spPr>
          <a:xfrm rot="5400000" flipH="1" flipV="1">
            <a:off x="2255921" y="1173079"/>
            <a:ext cx="3429000" cy="794084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1995D"/>
              </a:gs>
              <a:gs pos="100000">
                <a:schemeClr val="bg1">
                  <a:alpha val="73000"/>
                </a:scheme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2133C7BB-ABE0-432C-AF0D-67A2BD56776E}"/>
              </a:ext>
            </a:extLst>
          </p:cNvPr>
          <p:cNvSpPr/>
          <p:nvPr userDrawn="1"/>
        </p:nvSpPr>
        <p:spPr>
          <a:xfrm rot="16200000" flipV="1">
            <a:off x="6507078" y="-2255921"/>
            <a:ext cx="3429000" cy="794084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1995D"/>
              </a:gs>
              <a:gs pos="100000">
                <a:schemeClr val="bg1">
                  <a:alpha val="72000"/>
                </a:scheme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755804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PPTMON slide">
    <p:bg>
      <p:bgPr>
        <a:solidFill>
          <a:srgbClr val="0A0A0A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D3770DB7-C2EC-4E71-B246-7893F8CB6E41}"/>
              </a:ext>
            </a:extLst>
          </p:cNvPr>
          <p:cNvSpPr/>
          <p:nvPr userDrawn="1"/>
        </p:nvSpPr>
        <p:spPr>
          <a:xfrm flipH="1">
            <a:off x="6096000" y="-1"/>
            <a:ext cx="6096000" cy="6858001"/>
          </a:xfrm>
          <a:custGeom>
            <a:avLst/>
            <a:gdLst>
              <a:gd name="connsiteX0" fmla="*/ 3048000 w 6096000"/>
              <a:gd name="connsiteY0" fmla="*/ 0 h 6858001"/>
              <a:gd name="connsiteX1" fmla="*/ 6096000 w 6096000"/>
              <a:gd name="connsiteY1" fmla="*/ 3048000 h 6858001"/>
              <a:gd name="connsiteX2" fmla="*/ 6096000 w 6096000"/>
              <a:gd name="connsiteY2" fmla="*/ 6858001 h 6858001"/>
              <a:gd name="connsiteX3" fmla="*/ 0 w 6096000"/>
              <a:gd name="connsiteY3" fmla="*/ 6858001 h 6858001"/>
              <a:gd name="connsiteX4" fmla="*/ 0 w 6096000"/>
              <a:gd name="connsiteY4" fmla="*/ 3048000 h 6858001"/>
              <a:gd name="connsiteX5" fmla="*/ 3048000 w 6096000"/>
              <a:gd name="connsiteY5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1">
                <a:moveTo>
                  <a:pt x="3048000" y="0"/>
                </a:moveTo>
                <a:cubicBezTo>
                  <a:pt x="4731364" y="0"/>
                  <a:pt x="6096000" y="1364636"/>
                  <a:pt x="6096000" y="3048000"/>
                </a:cubicBezTo>
                <a:lnTo>
                  <a:pt x="6096000" y="6858001"/>
                </a:lnTo>
                <a:lnTo>
                  <a:pt x="0" y="6858001"/>
                </a:lnTo>
                <a:lnTo>
                  <a:pt x="0" y="3048000"/>
                </a:lnTo>
                <a:cubicBezTo>
                  <a:pt x="0" y="1364636"/>
                  <a:pt x="1364636" y="0"/>
                  <a:pt x="3048000" y="0"/>
                </a:cubicBezTo>
                <a:close/>
              </a:path>
            </a:pathLst>
          </a:custGeom>
          <a:gradFill>
            <a:gsLst>
              <a:gs pos="0">
                <a:srgbClr val="F1995D"/>
              </a:gs>
              <a:gs pos="100000">
                <a:schemeClr val="bg1">
                  <a:alpha val="25000"/>
                </a:scheme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895B853F-9A1B-4FAE-B7AB-64A4281B22D9}"/>
              </a:ext>
            </a:extLst>
          </p:cNvPr>
          <p:cNvSpPr/>
          <p:nvPr userDrawn="1"/>
        </p:nvSpPr>
        <p:spPr>
          <a:xfrm flipH="1" flipV="1">
            <a:off x="0" y="-1"/>
            <a:ext cx="6096000" cy="6858001"/>
          </a:xfrm>
          <a:custGeom>
            <a:avLst/>
            <a:gdLst>
              <a:gd name="connsiteX0" fmla="*/ 3048000 w 6096000"/>
              <a:gd name="connsiteY0" fmla="*/ 0 h 6858001"/>
              <a:gd name="connsiteX1" fmla="*/ 6096000 w 6096000"/>
              <a:gd name="connsiteY1" fmla="*/ 3048000 h 6858001"/>
              <a:gd name="connsiteX2" fmla="*/ 6096000 w 6096000"/>
              <a:gd name="connsiteY2" fmla="*/ 6858001 h 6858001"/>
              <a:gd name="connsiteX3" fmla="*/ 0 w 6096000"/>
              <a:gd name="connsiteY3" fmla="*/ 6858001 h 6858001"/>
              <a:gd name="connsiteX4" fmla="*/ 0 w 6096000"/>
              <a:gd name="connsiteY4" fmla="*/ 3048000 h 6858001"/>
              <a:gd name="connsiteX5" fmla="*/ 3048000 w 6096000"/>
              <a:gd name="connsiteY5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1">
                <a:moveTo>
                  <a:pt x="3048000" y="0"/>
                </a:moveTo>
                <a:cubicBezTo>
                  <a:pt x="4731364" y="0"/>
                  <a:pt x="6096000" y="1364636"/>
                  <a:pt x="6096000" y="3048000"/>
                </a:cubicBezTo>
                <a:lnTo>
                  <a:pt x="6096000" y="6858001"/>
                </a:lnTo>
                <a:lnTo>
                  <a:pt x="0" y="6858001"/>
                </a:lnTo>
                <a:lnTo>
                  <a:pt x="0" y="3048000"/>
                </a:lnTo>
                <a:cubicBezTo>
                  <a:pt x="0" y="1364636"/>
                  <a:pt x="1364636" y="0"/>
                  <a:pt x="3048000" y="0"/>
                </a:cubicBezTo>
                <a:close/>
              </a:path>
            </a:pathLst>
          </a:custGeom>
          <a:gradFill>
            <a:gsLst>
              <a:gs pos="0">
                <a:srgbClr val="F1995D"/>
              </a:gs>
              <a:gs pos="100000">
                <a:schemeClr val="bg1">
                  <a:alpha val="31000"/>
                </a:scheme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65772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451593E5-EC5E-4D1C-ACF7-A3564B4E47DA}"/>
              </a:ext>
            </a:extLst>
          </p:cNvPr>
          <p:cNvSpPr/>
          <p:nvPr userDrawn="1"/>
        </p:nvSpPr>
        <p:spPr>
          <a:xfrm flipV="1">
            <a:off x="0" y="0"/>
            <a:ext cx="4064000" cy="616712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4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26798756-6BC4-4FE6-8982-D6B3CC128173}"/>
              </a:ext>
            </a:extLst>
          </p:cNvPr>
          <p:cNvSpPr/>
          <p:nvPr userDrawn="1"/>
        </p:nvSpPr>
        <p:spPr>
          <a:xfrm>
            <a:off x="4064000" y="690880"/>
            <a:ext cx="4064000" cy="616712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4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BE3C9F67-AF72-4AB2-95A0-5E048BE59B2C}"/>
              </a:ext>
            </a:extLst>
          </p:cNvPr>
          <p:cNvSpPr/>
          <p:nvPr userDrawn="1"/>
        </p:nvSpPr>
        <p:spPr>
          <a:xfrm flipV="1">
            <a:off x="8128000" y="0"/>
            <a:ext cx="4064000" cy="616712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4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382823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C6FBACCF-05A1-4811-9C31-BD83A1163107}"/>
              </a:ext>
            </a:extLst>
          </p:cNvPr>
          <p:cNvSpPr/>
          <p:nvPr userDrawn="1"/>
        </p:nvSpPr>
        <p:spPr>
          <a:xfrm rot="16200000" flipH="1">
            <a:off x="7083138" y="-1671440"/>
            <a:ext cx="3092112" cy="712560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5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1D3882F4-5FE9-4491-BD2F-CB366A2D8743}"/>
              </a:ext>
            </a:extLst>
          </p:cNvPr>
          <p:cNvSpPr/>
          <p:nvPr userDrawn="1"/>
        </p:nvSpPr>
        <p:spPr>
          <a:xfrm rot="5400000">
            <a:off x="2016744" y="1413456"/>
            <a:ext cx="3092112" cy="712560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5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0135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PPTMON slide">
    <p:bg>
      <p:bgPr>
        <a:solidFill>
          <a:srgbClr val="0A0A0A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E547CCD0-0DC4-4000-8BB2-E7208F4CEE26}"/>
              </a:ext>
            </a:extLst>
          </p:cNvPr>
          <p:cNvSpPr/>
          <p:nvPr userDrawn="1"/>
        </p:nvSpPr>
        <p:spPr>
          <a:xfrm rot="5400000">
            <a:off x="2016745" y="-1671440"/>
            <a:ext cx="3092112" cy="712560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1995D"/>
              </a:gs>
              <a:gs pos="100000">
                <a:schemeClr val="bg1">
                  <a:alpha val="23000"/>
                </a:scheme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07C18966-47ED-4F3D-B98F-313B467C2EE5}"/>
              </a:ext>
            </a:extLst>
          </p:cNvPr>
          <p:cNvSpPr/>
          <p:nvPr userDrawn="1"/>
        </p:nvSpPr>
        <p:spPr>
          <a:xfrm rot="16200000" flipH="1">
            <a:off x="2016749" y="1413456"/>
            <a:ext cx="3092112" cy="712560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1995D"/>
              </a:gs>
              <a:gs pos="100000">
                <a:schemeClr val="bg1">
                  <a:alpha val="22000"/>
                </a:scheme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A79999A7-C431-46AA-835F-A32DE57FD69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28344" y="1710267"/>
            <a:ext cx="5645258" cy="343746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3507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696607C6-C9B2-4F45-B2D9-EF4A15627AC4}"/>
              </a:ext>
            </a:extLst>
          </p:cNvPr>
          <p:cNvSpPr/>
          <p:nvPr userDrawn="1"/>
        </p:nvSpPr>
        <p:spPr>
          <a:xfrm flipV="1">
            <a:off x="0" y="690880"/>
            <a:ext cx="4064000" cy="616712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4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45AEF62D-DC2C-494E-8A8A-748E5FC89329}"/>
              </a:ext>
            </a:extLst>
          </p:cNvPr>
          <p:cNvSpPr/>
          <p:nvPr userDrawn="1"/>
        </p:nvSpPr>
        <p:spPr>
          <a:xfrm>
            <a:off x="4064000" y="0"/>
            <a:ext cx="4064000" cy="616712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4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3083183B-D841-417A-8BF3-87809C0B90C2}"/>
              </a:ext>
            </a:extLst>
          </p:cNvPr>
          <p:cNvSpPr/>
          <p:nvPr userDrawn="1"/>
        </p:nvSpPr>
        <p:spPr>
          <a:xfrm flipV="1">
            <a:off x="8128000" y="0"/>
            <a:ext cx="4064000" cy="616712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4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86CF027C-9786-4692-9C4E-EBE1CEEC27D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26379" y="1502278"/>
            <a:ext cx="2873828" cy="385333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84204F7B-D95C-4061-B0E3-5823A0BCA26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5749" y="1502278"/>
            <a:ext cx="2873828" cy="385333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51391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7845881C-246C-4211-ABA4-8BDD5942DC8C}"/>
              </a:ext>
            </a:extLst>
          </p:cNvPr>
          <p:cNvSpPr/>
          <p:nvPr userDrawn="1"/>
        </p:nvSpPr>
        <p:spPr>
          <a:xfrm flipH="1">
            <a:off x="9144000" y="-1"/>
            <a:ext cx="3048000" cy="6858001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5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FDA54D3C-8DC9-4A19-A0F7-6B474ED66505}"/>
              </a:ext>
            </a:extLst>
          </p:cNvPr>
          <p:cNvSpPr/>
          <p:nvPr userDrawn="1"/>
        </p:nvSpPr>
        <p:spPr>
          <a:xfrm flipH="1" flipV="1">
            <a:off x="6096000" y="-1"/>
            <a:ext cx="3048000" cy="6858001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5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3F68A7F9-D09C-451B-B9C2-A51B9C5731E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C7FA2161-279E-471E-B5CD-21A7089CB9F0}"/>
              </a:ext>
            </a:extLst>
          </p:cNvPr>
          <p:cNvSpPr/>
          <p:nvPr userDrawn="1"/>
        </p:nvSpPr>
        <p:spPr>
          <a:xfrm>
            <a:off x="6636600" y="540000"/>
            <a:ext cx="5014800" cy="5778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2B3A38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524344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6_PPTMON slide">
    <p:bg>
      <p:bgPr>
        <a:solidFill>
          <a:srgbClr val="0A0A0A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70B5C5B4-8F16-4953-AA1E-28E2DB2666BF}"/>
              </a:ext>
            </a:extLst>
          </p:cNvPr>
          <p:cNvSpPr/>
          <p:nvPr userDrawn="1"/>
        </p:nvSpPr>
        <p:spPr>
          <a:xfrm flipH="1">
            <a:off x="6096000" y="-1"/>
            <a:ext cx="6096000" cy="6858001"/>
          </a:xfrm>
          <a:custGeom>
            <a:avLst/>
            <a:gdLst>
              <a:gd name="connsiteX0" fmla="*/ 3048000 w 6096000"/>
              <a:gd name="connsiteY0" fmla="*/ 0 h 6858001"/>
              <a:gd name="connsiteX1" fmla="*/ 6096000 w 6096000"/>
              <a:gd name="connsiteY1" fmla="*/ 3048000 h 6858001"/>
              <a:gd name="connsiteX2" fmla="*/ 6096000 w 6096000"/>
              <a:gd name="connsiteY2" fmla="*/ 6858001 h 6858001"/>
              <a:gd name="connsiteX3" fmla="*/ 0 w 6096000"/>
              <a:gd name="connsiteY3" fmla="*/ 6858001 h 6858001"/>
              <a:gd name="connsiteX4" fmla="*/ 0 w 6096000"/>
              <a:gd name="connsiteY4" fmla="*/ 3048000 h 6858001"/>
              <a:gd name="connsiteX5" fmla="*/ 3048000 w 6096000"/>
              <a:gd name="connsiteY5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1">
                <a:moveTo>
                  <a:pt x="3048000" y="0"/>
                </a:moveTo>
                <a:cubicBezTo>
                  <a:pt x="4731364" y="0"/>
                  <a:pt x="6096000" y="1364636"/>
                  <a:pt x="6096000" y="3048000"/>
                </a:cubicBezTo>
                <a:lnTo>
                  <a:pt x="6096000" y="6858001"/>
                </a:lnTo>
                <a:lnTo>
                  <a:pt x="0" y="6858001"/>
                </a:lnTo>
                <a:lnTo>
                  <a:pt x="0" y="3048000"/>
                </a:lnTo>
                <a:cubicBezTo>
                  <a:pt x="0" y="1364636"/>
                  <a:pt x="1364636" y="0"/>
                  <a:pt x="3048000" y="0"/>
                </a:cubicBezTo>
                <a:close/>
              </a:path>
            </a:pathLst>
          </a:custGeom>
          <a:gradFill>
            <a:gsLst>
              <a:gs pos="0">
                <a:srgbClr val="F1995D"/>
              </a:gs>
              <a:gs pos="100000">
                <a:schemeClr val="bg1">
                  <a:alpha val="35000"/>
                </a:scheme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E00094ED-2030-43F2-A9C0-E125BF7AF2B2}"/>
              </a:ext>
            </a:extLst>
          </p:cNvPr>
          <p:cNvSpPr/>
          <p:nvPr userDrawn="1"/>
        </p:nvSpPr>
        <p:spPr>
          <a:xfrm flipH="1" flipV="1">
            <a:off x="0" y="-1"/>
            <a:ext cx="6096000" cy="6858001"/>
          </a:xfrm>
          <a:custGeom>
            <a:avLst/>
            <a:gdLst>
              <a:gd name="connsiteX0" fmla="*/ 3048000 w 6096000"/>
              <a:gd name="connsiteY0" fmla="*/ 0 h 6858001"/>
              <a:gd name="connsiteX1" fmla="*/ 6096000 w 6096000"/>
              <a:gd name="connsiteY1" fmla="*/ 3048000 h 6858001"/>
              <a:gd name="connsiteX2" fmla="*/ 6096000 w 6096000"/>
              <a:gd name="connsiteY2" fmla="*/ 6858001 h 6858001"/>
              <a:gd name="connsiteX3" fmla="*/ 0 w 6096000"/>
              <a:gd name="connsiteY3" fmla="*/ 6858001 h 6858001"/>
              <a:gd name="connsiteX4" fmla="*/ 0 w 6096000"/>
              <a:gd name="connsiteY4" fmla="*/ 3048000 h 6858001"/>
              <a:gd name="connsiteX5" fmla="*/ 3048000 w 6096000"/>
              <a:gd name="connsiteY5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1">
                <a:moveTo>
                  <a:pt x="3048000" y="0"/>
                </a:moveTo>
                <a:cubicBezTo>
                  <a:pt x="4731364" y="0"/>
                  <a:pt x="6096000" y="1364636"/>
                  <a:pt x="6096000" y="3048000"/>
                </a:cubicBezTo>
                <a:lnTo>
                  <a:pt x="6096000" y="6858001"/>
                </a:lnTo>
                <a:lnTo>
                  <a:pt x="0" y="6858001"/>
                </a:lnTo>
                <a:lnTo>
                  <a:pt x="0" y="3048000"/>
                </a:lnTo>
                <a:cubicBezTo>
                  <a:pt x="0" y="1364636"/>
                  <a:pt x="1364636" y="0"/>
                  <a:pt x="3048000" y="0"/>
                </a:cubicBezTo>
                <a:close/>
              </a:path>
            </a:pathLst>
          </a:custGeom>
          <a:gradFill>
            <a:gsLst>
              <a:gs pos="0">
                <a:srgbClr val="F1995D"/>
              </a:gs>
              <a:gs pos="100000">
                <a:schemeClr val="bg1">
                  <a:alpha val="23000"/>
                </a:scheme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844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B7640105-0505-47D9-B796-5AF74A893320}"/>
              </a:ext>
            </a:extLst>
          </p:cNvPr>
          <p:cNvSpPr/>
          <p:nvPr userDrawn="1"/>
        </p:nvSpPr>
        <p:spPr>
          <a:xfrm rot="5400000" flipH="1" flipV="1">
            <a:off x="2255921" y="1173079"/>
            <a:ext cx="3429000" cy="794084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/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2A45751C-9D1D-4126-A88A-3F38481E5D2E}"/>
              </a:ext>
            </a:extLst>
          </p:cNvPr>
          <p:cNvSpPr/>
          <p:nvPr userDrawn="1"/>
        </p:nvSpPr>
        <p:spPr>
          <a:xfrm rot="16200000" flipV="1">
            <a:off x="6507078" y="-2255921"/>
            <a:ext cx="3429000" cy="794084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/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69EA9A91-0641-41DD-AC70-9CE3464A211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73578" y="0"/>
            <a:ext cx="2471739" cy="380887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15B243D2-E9E8-4612-992B-236E7F18AB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846685" y="2249715"/>
            <a:ext cx="2471739" cy="380887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76A6314A-4D4D-44C7-945C-00C39FE5CA0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914799" y="2249715"/>
            <a:ext cx="2471739" cy="380887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459200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92FD36E6-2F35-476A-A173-D58BED732BCC}"/>
              </a:ext>
            </a:extLst>
          </p:cNvPr>
          <p:cNvSpPr/>
          <p:nvPr userDrawn="1"/>
        </p:nvSpPr>
        <p:spPr>
          <a:xfrm rot="16200000" flipV="1">
            <a:off x="6041551" y="-2229636"/>
            <a:ext cx="1123562" cy="1117733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87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CC1A9C82-1B83-4117-85B1-2027BFF955AD}"/>
              </a:ext>
            </a:extLst>
          </p:cNvPr>
          <p:cNvSpPr/>
          <p:nvPr userDrawn="1"/>
        </p:nvSpPr>
        <p:spPr>
          <a:xfrm rot="5400000" flipH="1" flipV="1">
            <a:off x="5026888" y="-3353198"/>
            <a:ext cx="1123562" cy="1117733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87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C8A155BB-CD3B-4CC3-B61E-681CB27E5980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1203158" y="1673692"/>
            <a:ext cx="4442160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69174EBA-D8EB-43B0-AB6C-0AFB91419F4C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6546684" y="1673692"/>
            <a:ext cx="4442160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B4D68CFA-617C-4D11-B88A-F149A02BC01A}"/>
              </a:ext>
            </a:extLst>
          </p:cNvPr>
          <p:cNvSpPr/>
          <p:nvPr userDrawn="1"/>
        </p:nvSpPr>
        <p:spPr>
          <a:xfrm rot="5400000" flipH="1" flipV="1">
            <a:off x="4120076" y="-199263"/>
            <a:ext cx="2937185" cy="1117733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87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5341FC19-2476-4C32-AF6C-4CFB011B2955}"/>
              </a:ext>
            </a:extLst>
          </p:cNvPr>
          <p:cNvSpPr/>
          <p:nvPr userDrawn="1"/>
        </p:nvSpPr>
        <p:spPr>
          <a:xfrm rot="16200000" flipV="1">
            <a:off x="5766487" y="-4751824"/>
            <a:ext cx="1673688" cy="1117733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87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420884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PTMON slide">
    <p:bg>
      <p:bgPr>
        <a:solidFill>
          <a:srgbClr val="0A0A0A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DF269CDA-1FC3-4985-84E2-F1DA5EFB5791}"/>
              </a:ext>
            </a:extLst>
          </p:cNvPr>
          <p:cNvSpPr/>
          <p:nvPr userDrawn="1"/>
        </p:nvSpPr>
        <p:spPr>
          <a:xfrm>
            <a:off x="346509" y="322447"/>
            <a:ext cx="3397718" cy="621310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1995D">
                  <a:alpha val="84000"/>
                </a:srgbClr>
              </a:gs>
              <a:gs pos="100000">
                <a:schemeClr val="bg1">
                  <a:lumMod val="95000"/>
                  <a:alpha val="19000"/>
                </a:scheme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51F562D2-0AD3-4C5D-8165-9349A636BFD5}"/>
              </a:ext>
            </a:extLst>
          </p:cNvPr>
          <p:cNvSpPr/>
          <p:nvPr userDrawn="1"/>
        </p:nvSpPr>
        <p:spPr>
          <a:xfrm flipV="1">
            <a:off x="8447775" y="322447"/>
            <a:ext cx="3397718" cy="621310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1995D"/>
              </a:gs>
              <a:gs pos="100000">
                <a:schemeClr val="bg1">
                  <a:lumMod val="95000"/>
                  <a:alpha val="25000"/>
                </a:scheme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021615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57F42514-DC9A-4C9B-86AA-E91EA6E962FD}"/>
              </a:ext>
            </a:extLst>
          </p:cNvPr>
          <p:cNvSpPr/>
          <p:nvPr userDrawn="1"/>
        </p:nvSpPr>
        <p:spPr>
          <a:xfrm flipH="1">
            <a:off x="8794282" y="0"/>
            <a:ext cx="3397718" cy="621310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/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7797EE1D-F093-477D-94C6-DE759A3A76B1}"/>
              </a:ext>
            </a:extLst>
          </p:cNvPr>
          <p:cNvSpPr/>
          <p:nvPr userDrawn="1"/>
        </p:nvSpPr>
        <p:spPr>
          <a:xfrm flipH="1" flipV="1">
            <a:off x="0" y="0"/>
            <a:ext cx="3397718" cy="6858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5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19BED69C-5FE8-48BB-9F17-D7DCBBBB7DC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439709" y="737211"/>
            <a:ext cx="4015082" cy="538357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504763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89C8FEFA-460D-4649-AD35-06225E7F0D69}"/>
              </a:ext>
            </a:extLst>
          </p:cNvPr>
          <p:cNvSpPr/>
          <p:nvPr userDrawn="1"/>
        </p:nvSpPr>
        <p:spPr>
          <a:xfrm rot="5400000">
            <a:off x="6537959" y="-2216217"/>
            <a:ext cx="3437824" cy="787025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5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B2579084-58C2-45F9-AD01-740C2A58AE41}"/>
              </a:ext>
            </a:extLst>
          </p:cNvPr>
          <p:cNvSpPr/>
          <p:nvPr userDrawn="1"/>
        </p:nvSpPr>
        <p:spPr>
          <a:xfrm rot="16200000" flipH="1">
            <a:off x="6537960" y="1213585"/>
            <a:ext cx="3437824" cy="787025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5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338F14BF-8D04-4258-A8E3-819C6C6ACBE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C177A926-DDF9-4749-ABD1-738BF8D1C41F}"/>
              </a:ext>
            </a:extLst>
          </p:cNvPr>
          <p:cNvCxnSpPr/>
          <p:nvPr userDrawn="1"/>
        </p:nvCxnSpPr>
        <p:spPr>
          <a:xfrm>
            <a:off x="6636600" y="540000"/>
            <a:ext cx="5014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74D15C77-2CEF-463D-9C14-76552B0E74CC}"/>
              </a:ext>
            </a:extLst>
          </p:cNvPr>
          <p:cNvCxnSpPr/>
          <p:nvPr userDrawn="1"/>
        </p:nvCxnSpPr>
        <p:spPr>
          <a:xfrm>
            <a:off x="6636600" y="6318000"/>
            <a:ext cx="5014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78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B7395F88-5181-4BFF-851F-6B87ACDB4B4B}"/>
              </a:ext>
            </a:extLst>
          </p:cNvPr>
          <p:cNvSpPr/>
          <p:nvPr userDrawn="1"/>
        </p:nvSpPr>
        <p:spPr>
          <a:xfrm>
            <a:off x="346509" y="322447"/>
            <a:ext cx="3397718" cy="621310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/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B0A62269-7A1D-493D-ABAF-6EB0C2F3F93F}"/>
              </a:ext>
            </a:extLst>
          </p:cNvPr>
          <p:cNvSpPr/>
          <p:nvPr userDrawn="1"/>
        </p:nvSpPr>
        <p:spPr>
          <a:xfrm flipV="1">
            <a:off x="8447775" y="322447"/>
            <a:ext cx="3397718" cy="621310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/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11">
            <a:extLst>
              <a:ext uri="{FF2B5EF4-FFF2-40B4-BE49-F238E27FC236}">
                <a16:creationId xmlns:a16="http://schemas.microsoft.com/office/drawing/2014/main" id="{2B7163DE-0F5A-4828-A34B-1DCA6FD53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716277" y="8631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98210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38D01248-EF34-4BF7-A576-04927CAA2ED4}"/>
              </a:ext>
            </a:extLst>
          </p:cNvPr>
          <p:cNvSpPr/>
          <p:nvPr userDrawn="1"/>
        </p:nvSpPr>
        <p:spPr>
          <a:xfrm rot="5400000">
            <a:off x="4219474" y="-3528860"/>
            <a:ext cx="2738385" cy="1117733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87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7A26895B-4E4B-478F-B6F6-60B40BA26A78}"/>
              </a:ext>
            </a:extLst>
          </p:cNvPr>
          <p:cNvSpPr/>
          <p:nvPr userDrawn="1"/>
        </p:nvSpPr>
        <p:spPr>
          <a:xfrm rot="16200000" flipH="1">
            <a:off x="5234140" y="-790475"/>
            <a:ext cx="2738385" cy="1117733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87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5">
            <a:extLst>
              <a:ext uri="{FF2B5EF4-FFF2-40B4-BE49-F238E27FC236}">
                <a16:creationId xmlns:a16="http://schemas.microsoft.com/office/drawing/2014/main" id="{4D345E4C-4F00-4EA9-864D-987E92F2D77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63497" y="7540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74616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6AB74AD0-E902-4A9D-894B-B38BF4460278}"/>
              </a:ext>
            </a:extLst>
          </p:cNvPr>
          <p:cNvSpPr/>
          <p:nvPr userDrawn="1"/>
        </p:nvSpPr>
        <p:spPr>
          <a:xfrm>
            <a:off x="0" y="690880"/>
            <a:ext cx="4064000" cy="616712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4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2A95773A-C3DB-4ECB-ADD4-145797337FC1}"/>
              </a:ext>
            </a:extLst>
          </p:cNvPr>
          <p:cNvSpPr/>
          <p:nvPr userDrawn="1"/>
        </p:nvSpPr>
        <p:spPr>
          <a:xfrm flipV="1">
            <a:off x="4064000" y="0"/>
            <a:ext cx="4064000" cy="6858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4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27DB7460-8F80-4359-8BB1-68A65D4C13AD}"/>
              </a:ext>
            </a:extLst>
          </p:cNvPr>
          <p:cNvSpPr/>
          <p:nvPr userDrawn="1"/>
        </p:nvSpPr>
        <p:spPr>
          <a:xfrm>
            <a:off x="8128000" y="0"/>
            <a:ext cx="4064000" cy="6858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4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8">
            <a:extLst>
              <a:ext uri="{FF2B5EF4-FFF2-40B4-BE49-F238E27FC236}">
                <a16:creationId xmlns:a16="http://schemas.microsoft.com/office/drawing/2014/main" id="{DB425175-F121-4197-8A1F-35DE0FAE7A5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40532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503589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0811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F46929A-99F6-4803-AADD-E248E3A523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2FE5389-A5FB-41B9-8CD0-650849B461C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PPTMON slide">
    <p:bg>
      <p:bgPr>
        <a:solidFill>
          <a:srgbClr val="0A0A0A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9472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PPTMON slide">
    <p:bg>
      <p:bgPr>
        <a:solidFill>
          <a:srgbClr val="0A0A0A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1E0D435D-6908-4DDA-907E-AF77555C25AF}"/>
              </a:ext>
            </a:extLst>
          </p:cNvPr>
          <p:cNvSpPr/>
          <p:nvPr userDrawn="1"/>
        </p:nvSpPr>
        <p:spPr>
          <a:xfrm rot="16200000" flipH="1">
            <a:off x="2255921" y="-2255921"/>
            <a:ext cx="3429000" cy="794084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1995D"/>
              </a:gs>
              <a:gs pos="100000">
                <a:schemeClr val="bg1">
                  <a:alpha val="74000"/>
                </a:scheme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861FFCD1-4DC9-4F45-8B04-8384881D468F}"/>
              </a:ext>
            </a:extLst>
          </p:cNvPr>
          <p:cNvSpPr/>
          <p:nvPr userDrawn="1"/>
        </p:nvSpPr>
        <p:spPr>
          <a:xfrm rot="5400000">
            <a:off x="6507078" y="1173079"/>
            <a:ext cx="3429000" cy="794084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1995D"/>
              </a:gs>
              <a:gs pos="100000">
                <a:schemeClr val="bg1">
                  <a:alpha val="76000"/>
                </a:scheme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472256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PPTMON slide">
    <p:bg>
      <p:bgPr>
        <a:solidFill>
          <a:srgbClr val="0A0A0A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B04A8890-48F8-4CA4-8964-5B421CDAFB85}"/>
              </a:ext>
            </a:extLst>
          </p:cNvPr>
          <p:cNvSpPr/>
          <p:nvPr userDrawn="1"/>
        </p:nvSpPr>
        <p:spPr>
          <a:xfrm>
            <a:off x="0" y="-1"/>
            <a:ext cx="6096000" cy="6858001"/>
          </a:xfrm>
          <a:custGeom>
            <a:avLst/>
            <a:gdLst>
              <a:gd name="connsiteX0" fmla="*/ 3048000 w 6096000"/>
              <a:gd name="connsiteY0" fmla="*/ 0 h 6858001"/>
              <a:gd name="connsiteX1" fmla="*/ 6096000 w 6096000"/>
              <a:gd name="connsiteY1" fmla="*/ 3048000 h 6858001"/>
              <a:gd name="connsiteX2" fmla="*/ 6096000 w 6096000"/>
              <a:gd name="connsiteY2" fmla="*/ 6858001 h 6858001"/>
              <a:gd name="connsiteX3" fmla="*/ 0 w 6096000"/>
              <a:gd name="connsiteY3" fmla="*/ 6858001 h 6858001"/>
              <a:gd name="connsiteX4" fmla="*/ 0 w 6096000"/>
              <a:gd name="connsiteY4" fmla="*/ 3048000 h 6858001"/>
              <a:gd name="connsiteX5" fmla="*/ 3048000 w 6096000"/>
              <a:gd name="connsiteY5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1">
                <a:moveTo>
                  <a:pt x="3048000" y="0"/>
                </a:moveTo>
                <a:cubicBezTo>
                  <a:pt x="4731364" y="0"/>
                  <a:pt x="6096000" y="1364636"/>
                  <a:pt x="6096000" y="3048000"/>
                </a:cubicBezTo>
                <a:lnTo>
                  <a:pt x="6096000" y="6858001"/>
                </a:lnTo>
                <a:lnTo>
                  <a:pt x="0" y="6858001"/>
                </a:lnTo>
                <a:lnTo>
                  <a:pt x="0" y="3048000"/>
                </a:lnTo>
                <a:cubicBezTo>
                  <a:pt x="0" y="1364636"/>
                  <a:pt x="1364636" y="0"/>
                  <a:pt x="3048000" y="0"/>
                </a:cubicBezTo>
                <a:close/>
              </a:path>
            </a:pathLst>
          </a:custGeom>
          <a:gradFill>
            <a:gsLst>
              <a:gs pos="0">
                <a:srgbClr val="F1995D"/>
              </a:gs>
              <a:gs pos="100000">
                <a:schemeClr val="bg1">
                  <a:alpha val="75000"/>
                </a:scheme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E69FB757-E597-411B-B0A0-A9BA9EAC0EF7}"/>
              </a:ext>
            </a:extLst>
          </p:cNvPr>
          <p:cNvSpPr/>
          <p:nvPr userDrawn="1"/>
        </p:nvSpPr>
        <p:spPr>
          <a:xfrm flipV="1">
            <a:off x="6096000" y="-1"/>
            <a:ext cx="6096000" cy="6858001"/>
          </a:xfrm>
          <a:custGeom>
            <a:avLst/>
            <a:gdLst>
              <a:gd name="connsiteX0" fmla="*/ 3048000 w 6096000"/>
              <a:gd name="connsiteY0" fmla="*/ 0 h 6858001"/>
              <a:gd name="connsiteX1" fmla="*/ 6096000 w 6096000"/>
              <a:gd name="connsiteY1" fmla="*/ 3048000 h 6858001"/>
              <a:gd name="connsiteX2" fmla="*/ 6096000 w 6096000"/>
              <a:gd name="connsiteY2" fmla="*/ 6858001 h 6858001"/>
              <a:gd name="connsiteX3" fmla="*/ 0 w 6096000"/>
              <a:gd name="connsiteY3" fmla="*/ 6858001 h 6858001"/>
              <a:gd name="connsiteX4" fmla="*/ 0 w 6096000"/>
              <a:gd name="connsiteY4" fmla="*/ 3048000 h 6858001"/>
              <a:gd name="connsiteX5" fmla="*/ 3048000 w 6096000"/>
              <a:gd name="connsiteY5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1">
                <a:moveTo>
                  <a:pt x="3048000" y="0"/>
                </a:moveTo>
                <a:cubicBezTo>
                  <a:pt x="4731364" y="0"/>
                  <a:pt x="6096000" y="1364636"/>
                  <a:pt x="6096000" y="3048000"/>
                </a:cubicBezTo>
                <a:lnTo>
                  <a:pt x="6096000" y="6858001"/>
                </a:lnTo>
                <a:lnTo>
                  <a:pt x="0" y="6858001"/>
                </a:lnTo>
                <a:lnTo>
                  <a:pt x="0" y="3048000"/>
                </a:lnTo>
                <a:cubicBezTo>
                  <a:pt x="0" y="1364636"/>
                  <a:pt x="1364636" y="0"/>
                  <a:pt x="3048000" y="0"/>
                </a:cubicBezTo>
                <a:close/>
              </a:path>
            </a:pathLst>
          </a:custGeom>
          <a:gradFill>
            <a:gsLst>
              <a:gs pos="0">
                <a:srgbClr val="F1995D"/>
              </a:gs>
              <a:gs pos="100000">
                <a:schemeClr val="bg1">
                  <a:alpha val="76000"/>
                </a:scheme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730099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PPTMON slide">
    <p:bg>
      <p:bgPr>
        <a:solidFill>
          <a:srgbClr val="0A0A0A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B38EFE57-A054-441E-B052-2F05BE3EDD0D}"/>
              </a:ext>
            </a:extLst>
          </p:cNvPr>
          <p:cNvSpPr/>
          <p:nvPr userDrawn="1"/>
        </p:nvSpPr>
        <p:spPr>
          <a:xfrm>
            <a:off x="0" y="690880"/>
            <a:ext cx="4064000" cy="616712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1995D">
                  <a:alpha val="91000"/>
                </a:srgbClr>
              </a:gs>
              <a:gs pos="100000">
                <a:schemeClr val="bg1">
                  <a:alpha val="20000"/>
                </a:scheme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9C944F5A-44B0-41E9-89D7-C21F2C4D7722}"/>
              </a:ext>
            </a:extLst>
          </p:cNvPr>
          <p:cNvSpPr/>
          <p:nvPr userDrawn="1"/>
        </p:nvSpPr>
        <p:spPr>
          <a:xfrm flipV="1">
            <a:off x="4064000" y="0"/>
            <a:ext cx="4064000" cy="616712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alpha val="17000"/>
                </a:schemeClr>
              </a:gs>
              <a:gs pos="100000">
                <a:srgbClr val="F1995D">
                  <a:alpha val="7400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229B31E2-DD2C-4C21-A355-CF986C739A60}"/>
              </a:ext>
            </a:extLst>
          </p:cNvPr>
          <p:cNvSpPr/>
          <p:nvPr userDrawn="1"/>
        </p:nvSpPr>
        <p:spPr>
          <a:xfrm>
            <a:off x="8128000" y="690880"/>
            <a:ext cx="4064000" cy="616712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1995D">
                  <a:alpha val="85000"/>
                </a:srgbClr>
              </a:gs>
              <a:gs pos="100000">
                <a:schemeClr val="bg1">
                  <a:alpha val="16000"/>
                </a:scheme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167423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PPTMON slide">
    <p:bg>
      <p:bgPr>
        <a:solidFill>
          <a:srgbClr val="0A0A0A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15F708DF-5437-4A58-B4A6-3479D39847C4}"/>
              </a:ext>
            </a:extLst>
          </p:cNvPr>
          <p:cNvSpPr/>
          <p:nvPr userDrawn="1"/>
        </p:nvSpPr>
        <p:spPr>
          <a:xfrm rot="5400000">
            <a:off x="2016745" y="-1671440"/>
            <a:ext cx="3092112" cy="712560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1995D"/>
              </a:gs>
              <a:gs pos="100000">
                <a:schemeClr val="bg1">
                  <a:alpha val="82000"/>
                </a:scheme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42B0E449-B95B-43FE-A3E1-383A87237239}"/>
              </a:ext>
            </a:extLst>
          </p:cNvPr>
          <p:cNvSpPr/>
          <p:nvPr userDrawn="1"/>
        </p:nvSpPr>
        <p:spPr>
          <a:xfrm rot="16200000" flipH="1">
            <a:off x="7083139" y="1413456"/>
            <a:ext cx="3092112" cy="712560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1995D"/>
              </a:gs>
              <a:gs pos="100000">
                <a:schemeClr val="bg1">
                  <a:alpha val="68000"/>
                </a:scheme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003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PPTMON slide">
    <p:bg>
      <p:bgPr>
        <a:solidFill>
          <a:srgbClr val="0A0A0A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5CA3733A-315A-406F-859A-FE0ACFAF7BC7}"/>
              </a:ext>
            </a:extLst>
          </p:cNvPr>
          <p:cNvSpPr/>
          <p:nvPr userDrawn="1"/>
        </p:nvSpPr>
        <p:spPr>
          <a:xfrm flipH="1">
            <a:off x="8447775" y="322447"/>
            <a:ext cx="3397718" cy="621310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1995D"/>
              </a:gs>
              <a:gs pos="100000">
                <a:schemeClr val="bg1">
                  <a:alpha val="23000"/>
                </a:scheme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A7A39BF5-0FEF-4997-8F87-8B777AFC7E67}"/>
              </a:ext>
            </a:extLst>
          </p:cNvPr>
          <p:cNvSpPr/>
          <p:nvPr userDrawn="1"/>
        </p:nvSpPr>
        <p:spPr>
          <a:xfrm flipH="1" flipV="1">
            <a:off x="346509" y="322447"/>
            <a:ext cx="3397718" cy="621310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1995D"/>
              </a:gs>
              <a:gs pos="100000">
                <a:schemeClr val="bg1">
                  <a:alpha val="20000"/>
                </a:scheme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160287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PPTMON slide">
    <p:bg>
      <p:bgPr>
        <a:solidFill>
          <a:srgbClr val="0A0A0A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499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2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>
            <a:extLst>
              <a:ext uri="{FF2B5EF4-FFF2-40B4-BE49-F238E27FC236}">
                <a16:creationId xmlns:a16="http://schemas.microsoft.com/office/drawing/2014/main" id="{83D3DC64-D314-4660-8883-26F18CA9CD6A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  <p:sldLayoutId id="2147483697" r:id="rId22"/>
    <p:sldLayoutId id="2147483698" r:id="rId23"/>
    <p:sldLayoutId id="2147483699" r:id="rId24"/>
    <p:sldLayoutId id="2147483676" r:id="rId25"/>
    <p:sldLayoutId id="2147483664" r:id="rId2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B4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36BEC59-549D-4966-869C-14AAC3ED84E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53" b="29953"/>
          <a:stretch>
            <a:fillRect/>
          </a:stretch>
        </p:blipFill>
        <p:spPr/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B010811-56B5-44BA-859A-D5C656898BD3}"/>
              </a:ext>
            </a:extLst>
          </p:cNvPr>
          <p:cNvSpPr txBox="1"/>
          <p:nvPr/>
        </p:nvSpPr>
        <p:spPr>
          <a:xfrm>
            <a:off x="487680" y="562363"/>
            <a:ext cx="11216640" cy="1862048"/>
          </a:xfrm>
          <a:prstGeom prst="rect">
            <a:avLst/>
          </a:prstGeom>
          <a:noFill/>
        </p:spPr>
        <p:txBody>
          <a:bodyPr wrap="square" rtlCol="0" anchor="ctr" anchorCtr="0">
            <a:normAutofit fontScale="55000" lnSpcReduction="20000"/>
          </a:bodyPr>
          <a:lstStyle/>
          <a:p>
            <a:pPr algn="ctr"/>
            <a:r>
              <a:rPr lang="ru-RU" altLang="ko-KR" sz="11500" dirty="0">
                <a:solidFill>
                  <a:srgbClr val="3A1D00"/>
                </a:solidFill>
                <a:latin typeface="+mj-lt"/>
                <a:cs typeface="Arial" panose="020B0604020202020204" pitchFamily="34" charset="0"/>
              </a:rPr>
              <a:t>РЕГИСТРАЦИЯ ПРАВА СОБСТВЕННОСТИ НА ИЖС</a:t>
            </a:r>
            <a:endParaRPr lang="ko-KR" altLang="en-US" sz="11500" dirty="0">
              <a:solidFill>
                <a:srgbClr val="3A1D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785C4E6-7821-488D-B64B-691A9A52E7B6}"/>
              </a:ext>
            </a:extLst>
          </p:cNvPr>
          <p:cNvSpPr txBox="1"/>
          <p:nvPr/>
        </p:nvSpPr>
        <p:spPr>
          <a:xfrm>
            <a:off x="4246217" y="2447135"/>
            <a:ext cx="3699566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ru-RU" altLang="ko-KR" sz="1200" dirty="0">
                <a:solidFill>
                  <a:srgbClr val="3A1D00"/>
                </a:solidFill>
              </a:rPr>
              <a:t>Регистрация права - не просто формальность, а обязательное требование закона, которое даёт владельцу ряд важных прав и возможностей.</a:t>
            </a:r>
            <a:endParaRPr lang="ko-KR" altLang="en-US" sz="1200" dirty="0">
              <a:solidFill>
                <a:srgbClr val="3A1D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760C8BEA-5B5A-46B4-AC1E-2C7D8BBF12C4}"/>
              </a:ext>
            </a:extLst>
          </p:cNvPr>
          <p:cNvSpPr txBox="1"/>
          <p:nvPr/>
        </p:nvSpPr>
        <p:spPr>
          <a:xfrm>
            <a:off x="749793" y="3026378"/>
            <a:ext cx="312792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4000">
                <a:solidFill>
                  <a:srgbClr val="EEE5E0"/>
                </a:solidFill>
                <a:latin typeface="+mj-lt"/>
                <a:cs typeface="Scope One" panose="02060403030504020204" pitchFamily="18" charset="0"/>
              </a:defRPr>
            </a:lvl1pPr>
          </a:lstStyle>
          <a:p>
            <a:pPr algn="l"/>
            <a:r>
              <a:rPr lang="ru-RU" altLang="ko-KR" sz="2800" dirty="0">
                <a:solidFill>
                  <a:srgbClr val="3A1D00"/>
                </a:solidFill>
              </a:rPr>
              <a:t>КОГДА</a:t>
            </a:r>
          </a:p>
          <a:p>
            <a:pPr algn="l"/>
            <a:r>
              <a:rPr lang="ru-RU" altLang="ko-KR" sz="2800" dirty="0">
                <a:solidFill>
                  <a:srgbClr val="3A1D00"/>
                </a:solidFill>
              </a:rPr>
              <a:t>РЕГИСТРАЦИЯ</a:t>
            </a:r>
          </a:p>
          <a:p>
            <a:pPr algn="l"/>
            <a:r>
              <a:rPr lang="ru-RU" altLang="ko-KR" sz="2800" dirty="0">
                <a:solidFill>
                  <a:srgbClr val="3A1D00"/>
                </a:solidFill>
              </a:rPr>
              <a:t>СТАНОВИТСЯ</a:t>
            </a:r>
          </a:p>
          <a:p>
            <a:pPr algn="l"/>
            <a:r>
              <a:rPr lang="ru-RU" altLang="ko-KR" sz="2800" dirty="0">
                <a:solidFill>
                  <a:srgbClr val="3A1D00"/>
                </a:solidFill>
              </a:rPr>
              <a:t>НЕОБХОДИМОЙ</a:t>
            </a:r>
            <a:endParaRPr lang="ko-KR" altLang="en-US" sz="2800" dirty="0">
              <a:solidFill>
                <a:srgbClr val="3A1D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DE30454-250A-4103-B0A9-4D80CFEB65BB}"/>
              </a:ext>
            </a:extLst>
          </p:cNvPr>
          <p:cNvSpPr txBox="1"/>
          <p:nvPr/>
        </p:nvSpPr>
        <p:spPr>
          <a:xfrm>
            <a:off x="4622796" y="1553237"/>
            <a:ext cx="32173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altLang="ko-KR" sz="1600" dirty="0">
                <a:solidFill>
                  <a:srgbClr val="3A1D00"/>
                </a:solidFill>
              </a:rPr>
              <a:t>Если дом уже построен, право на него нужно закрепить официально, чтобы объект был признан в гражданском обороте и защищён законом.</a:t>
            </a:r>
            <a:endParaRPr lang="ko-KR" altLang="en-US" sz="1600" dirty="0">
              <a:solidFill>
                <a:srgbClr val="3A1D00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C0B0ADF5-1CC1-44DA-B20C-ED9AC14543B0}"/>
              </a:ext>
            </a:extLst>
          </p:cNvPr>
          <p:cNvSpPr/>
          <p:nvPr/>
        </p:nvSpPr>
        <p:spPr>
          <a:xfrm>
            <a:off x="4622795" y="1135716"/>
            <a:ext cx="33824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2000" b="1" dirty="0">
                <a:solidFill>
                  <a:srgbClr val="3A1D00"/>
                </a:solidFill>
                <a:latin typeface="+mj-lt"/>
              </a:rPr>
              <a:t>Дом уже существует</a:t>
            </a:r>
            <a:endParaRPr lang="en-US" altLang="ko-KR" sz="2000" b="1" dirty="0">
              <a:solidFill>
                <a:srgbClr val="3A1D00"/>
              </a:solidFill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E56AB70D-FB30-4365-86CF-BD2C7EDAEB7D}"/>
              </a:ext>
            </a:extLst>
          </p:cNvPr>
          <p:cNvSpPr/>
          <p:nvPr/>
        </p:nvSpPr>
        <p:spPr>
          <a:xfrm>
            <a:off x="4610095" y="640971"/>
            <a:ext cx="3217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A1D00"/>
                </a:solidFill>
                <a:latin typeface="+mj-lt"/>
              </a:rPr>
              <a:t>01.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D0CDE80-A58D-46E1-B82E-DB6B8981AD96}"/>
              </a:ext>
            </a:extLst>
          </p:cNvPr>
          <p:cNvSpPr txBox="1"/>
          <p:nvPr/>
        </p:nvSpPr>
        <p:spPr>
          <a:xfrm>
            <a:off x="8738324" y="2135261"/>
            <a:ext cx="321732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altLang="ko-KR" sz="1600" dirty="0">
                <a:solidFill>
                  <a:srgbClr val="3A1D00"/>
                </a:solidFill>
              </a:rPr>
              <a:t>При покупке дома регистрация подтверждает переход права к новому владельцу и делает сделку юридически завершенной, а не только согласованной между сторонами.</a:t>
            </a:r>
            <a:endParaRPr lang="ko-KR" altLang="en-US" sz="1600" dirty="0">
              <a:solidFill>
                <a:srgbClr val="3A1D00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686EEB1-0383-4046-89FD-419FBA89C3C2}"/>
              </a:ext>
            </a:extLst>
          </p:cNvPr>
          <p:cNvSpPr/>
          <p:nvPr/>
        </p:nvSpPr>
        <p:spPr>
          <a:xfrm>
            <a:off x="8738322" y="1737406"/>
            <a:ext cx="36062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2000" b="1" dirty="0">
                <a:solidFill>
                  <a:srgbClr val="3A1D00"/>
                </a:solidFill>
                <a:latin typeface="+mj-lt"/>
              </a:rPr>
              <a:t>Дом приобретен по сделке</a:t>
            </a:r>
            <a:endParaRPr lang="en-US" altLang="ko-KR" sz="2000" b="1" dirty="0">
              <a:solidFill>
                <a:srgbClr val="3A1D00"/>
              </a:solidFill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74153C3-6899-47DE-B59D-7B93765876BF}"/>
              </a:ext>
            </a:extLst>
          </p:cNvPr>
          <p:cNvSpPr/>
          <p:nvPr/>
        </p:nvSpPr>
        <p:spPr>
          <a:xfrm>
            <a:off x="8725623" y="1242661"/>
            <a:ext cx="3217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A1D00"/>
                </a:solidFill>
                <a:latin typeface="+mj-lt"/>
              </a:rPr>
              <a:t>03.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59F1825-82E1-4FC9-8F87-9F9805029E29}"/>
              </a:ext>
            </a:extLst>
          </p:cNvPr>
          <p:cNvSpPr txBox="1"/>
          <p:nvPr/>
        </p:nvSpPr>
        <p:spPr>
          <a:xfrm>
            <a:off x="4622796" y="4168146"/>
            <a:ext cx="29578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altLang="ko-KR" sz="1600" dirty="0">
                <a:solidFill>
                  <a:srgbClr val="3A1D00"/>
                </a:solidFill>
              </a:rPr>
              <a:t>Регистрация устраняет неопределенность, помогает связать объект с конкретным собственником и его правами.</a:t>
            </a:r>
            <a:endParaRPr lang="ko-KR" altLang="en-US" sz="1600" dirty="0">
              <a:solidFill>
                <a:srgbClr val="3A1D00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0D4B7A2E-E81D-4007-A352-3472490F6F3F}"/>
              </a:ext>
            </a:extLst>
          </p:cNvPr>
          <p:cNvSpPr/>
          <p:nvPr/>
        </p:nvSpPr>
        <p:spPr>
          <a:xfrm>
            <a:off x="4622795" y="3435994"/>
            <a:ext cx="25547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2000" b="1" dirty="0">
                <a:solidFill>
                  <a:srgbClr val="3A1D00"/>
                </a:solidFill>
                <a:latin typeface="+mj-lt"/>
              </a:rPr>
              <a:t>Упорядоченность</a:t>
            </a:r>
          </a:p>
          <a:p>
            <a:r>
              <a:rPr lang="ru-RU" altLang="ko-KR" sz="2000" b="1" dirty="0">
                <a:solidFill>
                  <a:srgbClr val="3A1D00"/>
                </a:solidFill>
                <a:latin typeface="+mj-lt"/>
              </a:rPr>
              <a:t>документов</a:t>
            </a:r>
            <a:endParaRPr lang="en-US" altLang="ko-KR" sz="2000" b="1" dirty="0">
              <a:solidFill>
                <a:srgbClr val="3A1D00"/>
              </a:solidFill>
              <a:latin typeface="+mj-lt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91CB6DFD-0178-4D6C-B014-4DE3204A362A}"/>
              </a:ext>
            </a:extLst>
          </p:cNvPr>
          <p:cNvSpPr/>
          <p:nvPr/>
        </p:nvSpPr>
        <p:spPr>
          <a:xfrm>
            <a:off x="4610095" y="2941249"/>
            <a:ext cx="3217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A1D00"/>
                </a:solidFill>
                <a:latin typeface="+mj-lt"/>
              </a:rPr>
              <a:t>02.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6B84872-F9DB-4D21-8B09-4C7C80D6F00C}"/>
              </a:ext>
            </a:extLst>
          </p:cNvPr>
          <p:cNvSpPr txBox="1"/>
          <p:nvPr/>
        </p:nvSpPr>
        <p:spPr>
          <a:xfrm>
            <a:off x="8738325" y="4823692"/>
            <a:ext cx="27949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altLang="ko-KR" sz="1600" dirty="0">
                <a:solidFill>
                  <a:srgbClr val="3A1D00"/>
                </a:solidFill>
              </a:rPr>
              <a:t>Оформление регистрации особенно важно перед продажей, наследованием, залогом или иными действиями с объектом.</a:t>
            </a:r>
            <a:endParaRPr lang="ko-KR" altLang="en-US" sz="1600" dirty="0">
              <a:solidFill>
                <a:srgbClr val="3A1D00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00459068-4ACF-4375-8CFA-4A4F80F9179F}"/>
              </a:ext>
            </a:extLst>
          </p:cNvPr>
          <p:cNvSpPr/>
          <p:nvPr/>
        </p:nvSpPr>
        <p:spPr>
          <a:xfrm>
            <a:off x="8738323" y="4475000"/>
            <a:ext cx="32173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2000" b="1" dirty="0">
                <a:solidFill>
                  <a:srgbClr val="3A1D00"/>
                </a:solidFill>
                <a:latin typeface="+mj-lt"/>
              </a:rPr>
              <a:t>Юридическая сторона</a:t>
            </a:r>
            <a:endParaRPr lang="en-US" altLang="ko-KR" sz="2000" b="1" dirty="0">
              <a:solidFill>
                <a:srgbClr val="3A1D00"/>
              </a:solidFill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6E5EF0FC-9D1A-4CFE-9002-9CEFED3159E7}"/>
              </a:ext>
            </a:extLst>
          </p:cNvPr>
          <p:cNvSpPr/>
          <p:nvPr/>
        </p:nvSpPr>
        <p:spPr>
          <a:xfrm>
            <a:off x="8725623" y="3980255"/>
            <a:ext cx="3217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A1D00"/>
                </a:solidFill>
                <a:latin typeface="+mj-lt"/>
              </a:rPr>
              <a:t>04.</a:t>
            </a:r>
          </a:p>
        </p:txBody>
      </p:sp>
      <p:cxnSp>
        <p:nvCxnSpPr>
          <p:cNvPr id="24" name="직선 연결선 23">
            <a:extLst>
              <a:ext uri="{FF2B5EF4-FFF2-40B4-BE49-F238E27FC236}">
                <a16:creationId xmlns:a16="http://schemas.microsoft.com/office/drawing/2014/main" id="{2093356F-7D70-49E5-BA4C-340FAE4142B7}"/>
              </a:ext>
            </a:extLst>
          </p:cNvPr>
          <p:cNvCxnSpPr/>
          <p:nvPr/>
        </p:nvCxnSpPr>
        <p:spPr>
          <a:xfrm>
            <a:off x="860558" y="2965748"/>
            <a:ext cx="2171700" cy="0"/>
          </a:xfrm>
          <a:prstGeom prst="line">
            <a:avLst/>
          </a:prstGeom>
          <a:ln>
            <a:solidFill>
              <a:srgbClr val="3A1D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5894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C5362AEF-AAB6-4170-924E-B3D789EE1640}"/>
              </a:ext>
            </a:extLst>
          </p:cNvPr>
          <p:cNvSpPr txBox="1"/>
          <p:nvPr/>
        </p:nvSpPr>
        <p:spPr>
          <a:xfrm>
            <a:off x="2643209" y="2622157"/>
            <a:ext cx="746331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altLang="ko-KR" sz="1400" dirty="0">
                <a:solidFill>
                  <a:srgbClr val="3A1D00"/>
                </a:solidFill>
              </a:rPr>
              <a:t>Государственный реестр недвижимости фиксирует не только сам объект, но и того, кому он принадлежит. Это делает право проверяемым, официально признанным для всех заинтересованных сторон.</a:t>
            </a:r>
            <a:endParaRPr lang="ko-KR" altLang="en-US" sz="1400" dirty="0">
              <a:solidFill>
                <a:srgbClr val="3A1D00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5AF27C05-7775-4D4D-BC4A-92C72A19A6BA}"/>
              </a:ext>
            </a:extLst>
          </p:cNvPr>
          <p:cNvSpPr/>
          <p:nvPr/>
        </p:nvSpPr>
        <p:spPr>
          <a:xfrm>
            <a:off x="2313009" y="1989075"/>
            <a:ext cx="40623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3A1D00"/>
                </a:solidFill>
                <a:latin typeface="+mj-lt"/>
              </a:rPr>
              <a:t>01. </a:t>
            </a:r>
            <a:r>
              <a:rPr lang="ru-RU" altLang="ko-KR" sz="2000" b="1" dirty="0">
                <a:solidFill>
                  <a:srgbClr val="3A1D00"/>
                </a:solidFill>
                <a:latin typeface="+mj-lt"/>
              </a:rPr>
              <a:t>Официальное подтверждение</a:t>
            </a:r>
            <a:endParaRPr lang="ko-KR" altLang="en-US" sz="2000" b="1" dirty="0">
              <a:solidFill>
                <a:srgbClr val="3A1D00"/>
              </a:solidFill>
              <a:latin typeface="+mj-lt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B05B755-87FA-4563-B571-D6BBC35930B5}"/>
              </a:ext>
            </a:extLst>
          </p:cNvPr>
          <p:cNvSpPr txBox="1"/>
          <p:nvPr/>
        </p:nvSpPr>
        <p:spPr>
          <a:xfrm>
            <a:off x="2643209" y="5368304"/>
            <a:ext cx="7133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altLang="ko-KR" sz="1400" dirty="0">
                <a:solidFill>
                  <a:srgbClr val="3A1D00"/>
                </a:solidFill>
              </a:rPr>
              <a:t>Если сведения о доме внесены в реестр, проще доказать принадлежность объекта, защитить свои интересы при проверках, спорах и обращениях в органы власти.</a:t>
            </a:r>
            <a:endParaRPr lang="ko-KR" altLang="en-US" sz="1400" dirty="0">
              <a:solidFill>
                <a:srgbClr val="3A1D00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C0383C05-1B5F-4D61-ABC2-993521F8A182}"/>
              </a:ext>
            </a:extLst>
          </p:cNvPr>
          <p:cNvSpPr/>
          <p:nvPr/>
        </p:nvSpPr>
        <p:spPr>
          <a:xfrm>
            <a:off x="2313009" y="4735222"/>
            <a:ext cx="45363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3A1D00"/>
                </a:solidFill>
                <a:latin typeface="+mj-lt"/>
              </a:rPr>
              <a:t>03. </a:t>
            </a:r>
            <a:r>
              <a:rPr lang="ru-RU" altLang="ko-KR" sz="2000" b="1" dirty="0">
                <a:solidFill>
                  <a:srgbClr val="3A1D00"/>
                </a:solidFill>
                <a:latin typeface="+mj-lt"/>
              </a:rPr>
              <a:t>Защита при спорах</a:t>
            </a:r>
            <a:endParaRPr lang="ko-KR" altLang="en-US" sz="2000" b="1" dirty="0">
              <a:solidFill>
                <a:srgbClr val="3A1D00"/>
              </a:solidFill>
              <a:latin typeface="+mj-lt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182983B-40B4-4EC5-9D4E-53E26588C83F}"/>
              </a:ext>
            </a:extLst>
          </p:cNvPr>
          <p:cNvSpPr txBox="1"/>
          <p:nvPr/>
        </p:nvSpPr>
        <p:spPr>
          <a:xfrm>
            <a:off x="2643209" y="4007931"/>
            <a:ext cx="7235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altLang="ko-KR" sz="1400" dirty="0">
                <a:solidFill>
                  <a:srgbClr val="3A1D00"/>
                </a:solidFill>
              </a:rPr>
              <a:t>Банк, покупатель или нотариус ориентируются на запись в реестре. Документально подтвержденное право быстрее принимается в работе.</a:t>
            </a:r>
            <a:endParaRPr lang="ko-KR" altLang="en-US" sz="1400" dirty="0">
              <a:solidFill>
                <a:srgbClr val="3A1D00"/>
              </a:solidFill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932FEED9-E786-48B3-AF8F-247ED4E98FA1}"/>
              </a:ext>
            </a:extLst>
          </p:cNvPr>
          <p:cNvSpPr/>
          <p:nvPr/>
        </p:nvSpPr>
        <p:spPr>
          <a:xfrm>
            <a:off x="2313009" y="3374849"/>
            <a:ext cx="41512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3A1D00"/>
                </a:solidFill>
                <a:latin typeface="+mj-lt"/>
              </a:rPr>
              <a:t>02.</a:t>
            </a:r>
            <a:r>
              <a:rPr lang="ru-RU" altLang="ko-KR" sz="2800" dirty="0">
                <a:solidFill>
                  <a:srgbClr val="3A1D00"/>
                </a:solidFill>
                <a:latin typeface="+mj-lt"/>
              </a:rPr>
              <a:t> </a:t>
            </a:r>
            <a:r>
              <a:rPr lang="ru-RU" altLang="ko-KR" sz="2000" b="1" dirty="0">
                <a:solidFill>
                  <a:srgbClr val="3A1D00"/>
                </a:solidFill>
                <a:latin typeface="+mj-lt"/>
              </a:rPr>
              <a:t>Ясность для участников</a:t>
            </a:r>
            <a:endParaRPr lang="ko-KR" altLang="en-US" sz="2000" b="1" dirty="0">
              <a:solidFill>
                <a:srgbClr val="3A1D00"/>
              </a:solidFill>
              <a:latin typeface="+mj-lt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6C9679F-7F04-430B-AE54-FDE7BC3F55FA}"/>
              </a:ext>
            </a:extLst>
          </p:cNvPr>
          <p:cNvSpPr txBox="1"/>
          <p:nvPr/>
        </p:nvSpPr>
        <p:spPr>
          <a:xfrm>
            <a:off x="2085475" y="1117026"/>
            <a:ext cx="80210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4000" dirty="0">
                <a:solidFill>
                  <a:srgbClr val="3A1D00"/>
                </a:solidFill>
                <a:latin typeface="+mj-lt"/>
                <a:cs typeface="Scope One" panose="02060403030504020204" pitchFamily="18" charset="0"/>
              </a:rPr>
              <a:t>Почему запись в реестре важна</a:t>
            </a:r>
            <a:endParaRPr lang="ko-KR" altLang="en-US" sz="4000" dirty="0">
              <a:solidFill>
                <a:srgbClr val="3A1D00"/>
              </a:solidFill>
              <a:latin typeface="+mj-lt"/>
              <a:cs typeface="Scope One" panose="02060403030504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287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B4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7EEBB03-EF09-4549-862A-3EF11E64CCA3}"/>
              </a:ext>
            </a:extLst>
          </p:cNvPr>
          <p:cNvSpPr txBox="1"/>
          <p:nvPr/>
        </p:nvSpPr>
        <p:spPr>
          <a:xfrm>
            <a:off x="1308135" y="848537"/>
            <a:ext cx="9532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4000">
                <a:solidFill>
                  <a:srgbClr val="EEE5E0"/>
                </a:solidFill>
                <a:latin typeface="+mj-lt"/>
                <a:cs typeface="Scope One" panose="02060403030504020204" pitchFamily="18" charset="0"/>
              </a:defRPr>
            </a:lvl1pPr>
          </a:lstStyle>
          <a:p>
            <a:r>
              <a:rPr lang="ru-RU" altLang="ko-KR" sz="3600" dirty="0">
                <a:solidFill>
                  <a:srgbClr val="3A1D00"/>
                </a:solidFill>
              </a:rPr>
              <a:t>Последствия отсутствия регистрации права </a:t>
            </a:r>
            <a:endParaRPr lang="ko-KR" altLang="en-US" sz="3600" dirty="0">
              <a:solidFill>
                <a:srgbClr val="3A1D00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04CBC18E-04DF-42BC-9815-3FC86A1E8C5C}"/>
              </a:ext>
            </a:extLst>
          </p:cNvPr>
          <p:cNvSpPr/>
          <p:nvPr/>
        </p:nvSpPr>
        <p:spPr>
          <a:xfrm>
            <a:off x="1483152" y="1738818"/>
            <a:ext cx="26397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ko-KR" b="1" dirty="0">
                <a:solidFill>
                  <a:srgbClr val="3A1D00"/>
                </a:solidFill>
                <a:latin typeface="+mj-lt"/>
              </a:rPr>
              <a:t>Сложнее отчуждать дом</a:t>
            </a:r>
            <a:endParaRPr lang="ko-KR" altLang="en-US" b="1" dirty="0">
              <a:solidFill>
                <a:srgbClr val="3A1D00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AF7107-0B75-4188-9368-CB559812A0D4}"/>
              </a:ext>
            </a:extLst>
          </p:cNvPr>
          <p:cNvSpPr txBox="1"/>
          <p:nvPr/>
        </p:nvSpPr>
        <p:spPr>
          <a:xfrm>
            <a:off x="1474775" y="2176678"/>
            <a:ext cx="2821605" cy="116955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ru-RU" altLang="ko-KR" sz="1400" dirty="0">
                <a:solidFill>
                  <a:srgbClr val="3A1D00"/>
                </a:solidFill>
              </a:rPr>
              <a:t>Без зарегистрированного права сложнее найти покупателя или оформить дарение, появляются дополнительные риски при сделке.</a:t>
            </a:r>
            <a:endParaRPr lang="ko-KR" altLang="en-US" sz="1400" dirty="0">
              <a:solidFill>
                <a:srgbClr val="3A1D00"/>
              </a:solidFill>
            </a:endParaRPr>
          </a:p>
        </p:txBody>
      </p:sp>
      <p:sp>
        <p:nvSpPr>
          <p:cNvPr id="19" name="직사각형 33">
            <a:extLst>
              <a:ext uri="{FF2B5EF4-FFF2-40B4-BE49-F238E27FC236}">
                <a16:creationId xmlns:a16="http://schemas.microsoft.com/office/drawing/2014/main" id="{365F0429-481A-4C6D-B58F-E0ED5934862E}"/>
              </a:ext>
            </a:extLst>
          </p:cNvPr>
          <p:cNvSpPr/>
          <p:nvPr/>
        </p:nvSpPr>
        <p:spPr>
          <a:xfrm>
            <a:off x="4653728" y="1738818"/>
            <a:ext cx="26397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ko-KR" b="1" dirty="0">
                <a:solidFill>
                  <a:srgbClr val="3A1D00"/>
                </a:solidFill>
                <a:latin typeface="+mj-lt"/>
              </a:rPr>
              <a:t>Выше риск споров</a:t>
            </a:r>
            <a:endParaRPr lang="ko-KR" altLang="en-US" b="1" dirty="0">
              <a:solidFill>
                <a:srgbClr val="3A1D00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489D6F0-BBAD-4D4C-92F4-A56270FEF2E0}"/>
              </a:ext>
            </a:extLst>
          </p:cNvPr>
          <p:cNvSpPr txBox="1"/>
          <p:nvPr/>
        </p:nvSpPr>
        <p:spPr>
          <a:xfrm>
            <a:off x="4649539" y="2185145"/>
            <a:ext cx="2849586" cy="138499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ru-RU" altLang="ko-KR" sz="1400" dirty="0">
                <a:solidFill>
                  <a:srgbClr val="3A1D00"/>
                </a:solidFill>
              </a:rPr>
              <a:t>При отсутствии записи в реестре спор о принадлежности объекта решается труднее, поскольку доказательная база слабее и требует больше подтверждающих материалов.</a:t>
            </a:r>
            <a:endParaRPr lang="ko-KR" altLang="en-US" sz="1400" dirty="0">
              <a:solidFill>
                <a:srgbClr val="3A1D00"/>
              </a:solidFill>
            </a:endParaRPr>
          </a:p>
        </p:txBody>
      </p:sp>
      <p:sp>
        <p:nvSpPr>
          <p:cNvPr id="21" name="직사각형 33">
            <a:extLst>
              <a:ext uri="{FF2B5EF4-FFF2-40B4-BE49-F238E27FC236}">
                <a16:creationId xmlns:a16="http://schemas.microsoft.com/office/drawing/2014/main" id="{80DBC4C4-34C0-45E6-9A4B-A9F0DD8E1D32}"/>
              </a:ext>
            </a:extLst>
          </p:cNvPr>
          <p:cNvSpPr/>
          <p:nvPr/>
        </p:nvSpPr>
        <p:spPr>
          <a:xfrm>
            <a:off x="7733748" y="1741967"/>
            <a:ext cx="30189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ko-KR" b="1" dirty="0">
                <a:solidFill>
                  <a:srgbClr val="3A1D00"/>
                </a:solidFill>
                <a:latin typeface="+mj-lt"/>
              </a:rPr>
              <a:t>Наследование затягивается</a:t>
            </a:r>
            <a:endParaRPr lang="ko-KR" altLang="en-US" b="1" dirty="0">
              <a:solidFill>
                <a:srgbClr val="3A1D00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9363226-938B-406F-A420-568883129E23}"/>
              </a:ext>
            </a:extLst>
          </p:cNvPr>
          <p:cNvSpPr txBox="1"/>
          <p:nvPr/>
        </p:nvSpPr>
        <p:spPr>
          <a:xfrm>
            <a:off x="7733746" y="2211991"/>
            <a:ext cx="2849586" cy="138499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ru-RU" altLang="ko-KR" sz="1400" dirty="0">
                <a:solidFill>
                  <a:srgbClr val="3A1D00"/>
                </a:solidFill>
              </a:rPr>
              <a:t>Наследникам и участникам раздела имущества необходимо сначала устранять неопределённость по объекту, а затем уже распределять доли и оформлять права.</a:t>
            </a:r>
            <a:endParaRPr lang="ko-KR" altLang="en-US" sz="1400" dirty="0">
              <a:solidFill>
                <a:srgbClr val="3A1D00"/>
              </a:solidFill>
            </a:endParaRPr>
          </a:p>
        </p:txBody>
      </p:sp>
      <p:sp>
        <p:nvSpPr>
          <p:cNvPr id="27" name="직사각형 33">
            <a:extLst>
              <a:ext uri="{FF2B5EF4-FFF2-40B4-BE49-F238E27FC236}">
                <a16:creationId xmlns:a16="http://schemas.microsoft.com/office/drawing/2014/main" id="{BD123079-92EF-45D4-B660-CDAFEF35AB6A}"/>
              </a:ext>
            </a:extLst>
          </p:cNvPr>
          <p:cNvSpPr/>
          <p:nvPr/>
        </p:nvSpPr>
        <p:spPr>
          <a:xfrm>
            <a:off x="2922485" y="3831690"/>
            <a:ext cx="26397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ko-KR" b="1" dirty="0">
                <a:solidFill>
                  <a:srgbClr val="3A1D00"/>
                </a:solidFill>
                <a:latin typeface="+mj-lt"/>
              </a:rPr>
              <a:t>Осложняются финансовые операции</a:t>
            </a:r>
            <a:endParaRPr lang="ko-KR" altLang="en-US" b="1" dirty="0">
              <a:solidFill>
                <a:srgbClr val="3A1D00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F775D49-5DC7-4DD1-809A-9A1B39E1F65C}"/>
              </a:ext>
            </a:extLst>
          </p:cNvPr>
          <p:cNvSpPr txBox="1"/>
          <p:nvPr/>
        </p:nvSpPr>
        <p:spPr>
          <a:xfrm>
            <a:off x="2914108" y="4441234"/>
            <a:ext cx="2821605" cy="138499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ru-RU" altLang="ko-KR" sz="1400" dirty="0">
                <a:solidFill>
                  <a:srgbClr val="3A1D00"/>
                </a:solidFill>
              </a:rPr>
              <a:t>Банки, страховые компании и залогодержатели требуют зарегистрированное право, иначе объект воспринимается как юридически неготовый к обеспечительным действиям.</a:t>
            </a:r>
            <a:endParaRPr lang="ko-KR" altLang="en-US" sz="1400" dirty="0">
              <a:solidFill>
                <a:srgbClr val="3A1D00"/>
              </a:solidFill>
            </a:endParaRPr>
          </a:p>
        </p:txBody>
      </p:sp>
      <p:sp>
        <p:nvSpPr>
          <p:cNvPr id="29" name="직사각형 33">
            <a:extLst>
              <a:ext uri="{FF2B5EF4-FFF2-40B4-BE49-F238E27FC236}">
                <a16:creationId xmlns:a16="http://schemas.microsoft.com/office/drawing/2014/main" id="{2A87CCDF-570C-435E-86B6-A161B20DD2FD}"/>
              </a:ext>
            </a:extLst>
          </p:cNvPr>
          <p:cNvSpPr/>
          <p:nvPr/>
        </p:nvSpPr>
        <p:spPr>
          <a:xfrm>
            <a:off x="6197604" y="3831690"/>
            <a:ext cx="30189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ko-KR" b="1" dirty="0">
                <a:solidFill>
                  <a:srgbClr val="3A1D00"/>
                </a:solidFill>
                <a:latin typeface="+mj-lt"/>
              </a:rPr>
              <a:t>Возникают процедурные препятствия</a:t>
            </a:r>
            <a:endParaRPr lang="ko-KR" altLang="en-US" b="1" dirty="0">
              <a:solidFill>
                <a:srgbClr val="3A1D00"/>
              </a:solidFill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C7926D3-F90D-4E05-821C-AF35E3EBA244}"/>
              </a:ext>
            </a:extLst>
          </p:cNvPr>
          <p:cNvSpPr txBox="1"/>
          <p:nvPr/>
        </p:nvSpPr>
        <p:spPr>
          <a:xfrm>
            <a:off x="6197604" y="4478021"/>
            <a:ext cx="2821605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ru-RU" altLang="ko-KR" sz="1400" dirty="0">
                <a:solidFill>
                  <a:srgbClr val="3A1D00"/>
                </a:solidFill>
              </a:rPr>
              <a:t>Правомерные действия с домом могут не пройти без надлежаще оформленного права.</a:t>
            </a:r>
            <a:endParaRPr lang="ko-KR" altLang="en-US" sz="1400" dirty="0">
              <a:solidFill>
                <a:srgbClr val="3A1D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418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B4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9A78276-467C-43A5-9EAD-DABE29DB6E0F}"/>
              </a:ext>
            </a:extLst>
          </p:cNvPr>
          <p:cNvSpPr txBox="1"/>
          <p:nvPr/>
        </p:nvSpPr>
        <p:spPr>
          <a:xfrm>
            <a:off x="1117600" y="1092814"/>
            <a:ext cx="9956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4000">
                <a:solidFill>
                  <a:srgbClr val="EEE5E0"/>
                </a:solidFill>
                <a:latin typeface="+mj-lt"/>
                <a:cs typeface="Scope One" panose="02060403030504020204" pitchFamily="18" charset="0"/>
              </a:defRPr>
            </a:lvl1pPr>
          </a:lstStyle>
          <a:p>
            <a:r>
              <a:rPr lang="ru-RU" altLang="ko-KR" sz="3200" dirty="0">
                <a:solidFill>
                  <a:srgbClr val="3A1D00"/>
                </a:solidFill>
              </a:rPr>
              <a:t>Как проходит регистрация права в</a:t>
            </a:r>
          </a:p>
          <a:p>
            <a:r>
              <a:rPr lang="ru-RU" altLang="ko-KR" sz="3200" dirty="0">
                <a:solidFill>
                  <a:srgbClr val="3A1D00"/>
                </a:solidFill>
              </a:rPr>
              <a:t>Едином государственном реестре недвижимости</a:t>
            </a:r>
            <a:endParaRPr lang="ko-KR" altLang="en-US" sz="3200" dirty="0">
              <a:solidFill>
                <a:srgbClr val="3A1D00"/>
              </a:solidFill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5396BF0D-2991-424E-8B17-92D3F86ADEC4}"/>
              </a:ext>
            </a:extLst>
          </p:cNvPr>
          <p:cNvSpPr/>
          <p:nvPr/>
        </p:nvSpPr>
        <p:spPr>
          <a:xfrm>
            <a:off x="9968905" y="2901836"/>
            <a:ext cx="1924014" cy="1924012"/>
          </a:xfrm>
          <a:prstGeom prst="ellipse">
            <a:avLst/>
          </a:prstGeom>
          <a:noFill/>
          <a:ln w="12700" cap="rnd">
            <a:solidFill>
              <a:srgbClr val="EEE5E0"/>
            </a:solidFill>
            <a:prstDash val="sysDash"/>
            <a:rou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4000" dirty="0">
              <a:solidFill>
                <a:srgbClr val="EEE5E0"/>
              </a:solidFill>
              <a:latin typeface="+mj-lt"/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3754F195-FD1E-457F-BDA0-D564DDF6A78E}"/>
              </a:ext>
            </a:extLst>
          </p:cNvPr>
          <p:cNvSpPr/>
          <p:nvPr/>
        </p:nvSpPr>
        <p:spPr>
          <a:xfrm>
            <a:off x="10153667" y="3070073"/>
            <a:ext cx="1564417" cy="1564416"/>
          </a:xfrm>
          <a:prstGeom prst="ellipse">
            <a:avLst/>
          </a:prstGeom>
          <a:solidFill>
            <a:srgbClr val="EEE5E0"/>
          </a:solidFill>
          <a:ln w="12700" cap="flat">
            <a:solidFill>
              <a:srgbClr val="EEE5E0"/>
            </a:solidFill>
            <a:prstDash val="solid"/>
            <a:miter/>
          </a:ln>
        </p:spPr>
        <p:txBody>
          <a:bodyPr lIns="0" tIns="0" rIns="0" bIns="0" rtlCol="0" anchor="ctr"/>
          <a:lstStyle/>
          <a:p>
            <a:pPr algn="ctr"/>
            <a:r>
              <a:rPr lang="ru-RU" altLang="ko-KR" sz="1200" b="1" dirty="0">
                <a:solidFill>
                  <a:srgbClr val="3A1D00"/>
                </a:solidFill>
                <a:latin typeface="+mj-lt"/>
              </a:rPr>
              <a:t>Результат</a:t>
            </a:r>
            <a:endParaRPr lang="ko-KR" altLang="en-US" sz="1200" b="1" dirty="0">
              <a:solidFill>
                <a:srgbClr val="3A1D00"/>
              </a:solidFill>
              <a:latin typeface="+mj-lt"/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DF71105A-DC8D-4C19-8810-C3DD75167F2F}"/>
              </a:ext>
            </a:extLst>
          </p:cNvPr>
          <p:cNvSpPr/>
          <p:nvPr/>
        </p:nvSpPr>
        <p:spPr>
          <a:xfrm>
            <a:off x="3155741" y="2890849"/>
            <a:ext cx="1729423" cy="469116"/>
          </a:xfrm>
          <a:prstGeom prst="roundRect">
            <a:avLst/>
          </a:prstGeom>
          <a:solidFill>
            <a:srgbClr val="EEE5E0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200" dirty="0">
                <a:ln w="0"/>
                <a:solidFill>
                  <a:srgbClr val="3A1D00"/>
                </a:solidFill>
                <a:latin typeface="+mj-lt"/>
              </a:rPr>
              <a:t>Электронная подача</a:t>
            </a:r>
            <a:endParaRPr lang="ru-RU" sz="1200" dirty="0">
              <a:ln w="0">
                <a:noFill/>
              </a:ln>
              <a:solidFill>
                <a:srgbClr val="3A1D00"/>
              </a:solidFill>
              <a:latin typeface="+mj-lt"/>
            </a:endParaRPr>
          </a:p>
        </p:txBody>
      </p:sp>
      <p:sp>
        <p:nvSpPr>
          <p:cNvPr id="15" name="타원 8">
            <a:extLst>
              <a:ext uri="{FF2B5EF4-FFF2-40B4-BE49-F238E27FC236}">
                <a16:creationId xmlns:a16="http://schemas.microsoft.com/office/drawing/2014/main" id="{12F78AB4-2014-4B38-9918-C3CBBB01E000}"/>
              </a:ext>
            </a:extLst>
          </p:cNvPr>
          <p:cNvSpPr/>
          <p:nvPr/>
        </p:nvSpPr>
        <p:spPr>
          <a:xfrm>
            <a:off x="351094" y="2488716"/>
            <a:ext cx="1311046" cy="1304072"/>
          </a:xfrm>
          <a:prstGeom prst="ellipse">
            <a:avLst/>
          </a:prstGeom>
          <a:solidFill>
            <a:srgbClr val="EEE5E0"/>
          </a:solidFill>
          <a:ln w="31750" cap="flat">
            <a:solidFill>
              <a:srgbClr val="EEE5E0"/>
            </a:solidFill>
            <a:prstDash val="solid"/>
            <a:miter/>
          </a:ln>
        </p:spPr>
        <p:txBody>
          <a:bodyPr lIns="0" tIns="0" rIns="0" bIns="0" rtlCol="0" anchor="ctr"/>
          <a:lstStyle/>
          <a:p>
            <a:pPr algn="ctr"/>
            <a:r>
              <a:rPr lang="ru-RU" altLang="ko-KR" sz="1200" b="1" dirty="0">
                <a:solidFill>
                  <a:srgbClr val="3A1D00"/>
                </a:solidFill>
                <a:latin typeface="+mj-lt"/>
              </a:rPr>
              <a:t>Заявитель</a:t>
            </a:r>
            <a:endParaRPr lang="ko-KR" altLang="en-US" sz="1200" b="1" dirty="0">
              <a:solidFill>
                <a:srgbClr val="3A1D00"/>
              </a:solidFill>
              <a:latin typeface="+mj-lt"/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171BDFCD-862F-4089-91CF-67D92628B33E}"/>
              </a:ext>
            </a:extLst>
          </p:cNvPr>
          <p:cNvSpPr/>
          <p:nvPr/>
        </p:nvSpPr>
        <p:spPr>
          <a:xfrm>
            <a:off x="3155741" y="3788846"/>
            <a:ext cx="1729423" cy="417114"/>
          </a:xfrm>
          <a:prstGeom prst="roundRect">
            <a:avLst/>
          </a:prstGeom>
          <a:solidFill>
            <a:srgbClr val="EEE5E0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200" dirty="0">
                <a:ln w="0"/>
                <a:solidFill>
                  <a:srgbClr val="3A1D00"/>
                </a:solidFill>
                <a:latin typeface="+mj-lt"/>
              </a:rPr>
              <a:t>Представитель</a:t>
            </a:r>
            <a:endParaRPr lang="ru-RU" sz="1200" dirty="0">
              <a:ln w="0">
                <a:noFill/>
              </a:ln>
              <a:solidFill>
                <a:srgbClr val="3A1D00"/>
              </a:solidFill>
              <a:latin typeface="+mj-lt"/>
            </a:endParaRP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2F53CD47-1204-4196-8721-191D57A48465}"/>
              </a:ext>
            </a:extLst>
          </p:cNvPr>
          <p:cNvSpPr/>
          <p:nvPr/>
        </p:nvSpPr>
        <p:spPr>
          <a:xfrm>
            <a:off x="3155740" y="4634841"/>
            <a:ext cx="1729423" cy="462406"/>
          </a:xfrm>
          <a:prstGeom prst="roundRect">
            <a:avLst/>
          </a:prstGeom>
          <a:solidFill>
            <a:srgbClr val="EEE5E0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200" dirty="0">
                <a:ln w="0"/>
                <a:solidFill>
                  <a:srgbClr val="3A1D00"/>
                </a:solidFill>
                <a:latin typeface="+mj-lt"/>
              </a:rPr>
              <a:t>МФЦ</a:t>
            </a:r>
            <a:endParaRPr lang="ru-RU" sz="1200" dirty="0">
              <a:ln w="0">
                <a:noFill/>
              </a:ln>
              <a:solidFill>
                <a:srgbClr val="3A1D00"/>
              </a:solidFill>
              <a:latin typeface="+mj-lt"/>
            </a:endParaRPr>
          </a:p>
        </p:txBody>
      </p:sp>
      <p:cxnSp>
        <p:nvCxnSpPr>
          <p:cNvPr id="18" name="Соединитель: уступ 17">
            <a:extLst>
              <a:ext uri="{FF2B5EF4-FFF2-40B4-BE49-F238E27FC236}">
                <a16:creationId xmlns:a16="http://schemas.microsoft.com/office/drawing/2014/main" id="{CB53CA20-FC27-40C9-B8A0-8873C3B96D09}"/>
              </a:ext>
            </a:extLst>
          </p:cNvPr>
          <p:cNvCxnSpPr>
            <a:cxnSpLocks/>
            <a:endCxn id="16" idx="1"/>
          </p:cNvCxnSpPr>
          <p:nvPr/>
        </p:nvCxnSpPr>
        <p:spPr>
          <a:xfrm rot="16200000" flipH="1">
            <a:off x="2110229" y="2951891"/>
            <a:ext cx="405424" cy="1685599"/>
          </a:xfrm>
          <a:prstGeom prst="bentConnector2">
            <a:avLst/>
          </a:prstGeom>
          <a:ln>
            <a:solidFill>
              <a:srgbClr val="EDE9D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F3756711-03E4-432C-81B7-5A7084D4EAE0}"/>
              </a:ext>
            </a:extLst>
          </p:cNvPr>
          <p:cNvCxnSpPr>
            <a:cxnSpLocks/>
          </p:cNvCxnSpPr>
          <p:nvPr/>
        </p:nvCxnSpPr>
        <p:spPr>
          <a:xfrm>
            <a:off x="1662140" y="3130920"/>
            <a:ext cx="1494015" cy="0"/>
          </a:xfrm>
          <a:prstGeom prst="straightConnector1">
            <a:avLst/>
          </a:prstGeom>
          <a:ln>
            <a:solidFill>
              <a:srgbClr val="EDE9D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Соединитель: уступ 24">
            <a:extLst>
              <a:ext uri="{FF2B5EF4-FFF2-40B4-BE49-F238E27FC236}">
                <a16:creationId xmlns:a16="http://schemas.microsoft.com/office/drawing/2014/main" id="{083D2E1F-C998-4B69-9D98-E178EA9B113E}"/>
              </a:ext>
            </a:extLst>
          </p:cNvPr>
          <p:cNvCxnSpPr>
            <a:cxnSpLocks/>
            <a:endCxn id="17" idx="1"/>
          </p:cNvCxnSpPr>
          <p:nvPr/>
        </p:nvCxnSpPr>
        <p:spPr>
          <a:xfrm rot="16200000" flipH="1">
            <a:off x="1539634" y="3249938"/>
            <a:ext cx="1083088" cy="2149123"/>
          </a:xfrm>
          <a:prstGeom prst="bentConnector2">
            <a:avLst/>
          </a:prstGeom>
          <a:ln>
            <a:solidFill>
              <a:srgbClr val="EDE9D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Блок-схема: подготовка 28">
            <a:extLst>
              <a:ext uri="{FF2B5EF4-FFF2-40B4-BE49-F238E27FC236}">
                <a16:creationId xmlns:a16="http://schemas.microsoft.com/office/drawing/2014/main" id="{5D5D9B97-C5D1-4E1E-BB0E-6C563BD2B863}"/>
              </a:ext>
            </a:extLst>
          </p:cNvPr>
          <p:cNvSpPr/>
          <p:nvPr/>
        </p:nvSpPr>
        <p:spPr>
          <a:xfrm>
            <a:off x="5779397" y="3756893"/>
            <a:ext cx="2015613" cy="469116"/>
          </a:xfrm>
          <a:prstGeom prst="flowChartPreparation">
            <a:avLst/>
          </a:prstGeom>
          <a:solidFill>
            <a:srgbClr val="EEE5E0"/>
          </a:solidFill>
          <a:ln w="9525" cap="flat">
            <a:noFill/>
            <a:prstDash val="solid"/>
            <a:miter/>
          </a:ln>
          <a:effectLst>
            <a:softEdge rad="0"/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200" dirty="0">
                <a:ln w="0"/>
                <a:solidFill>
                  <a:srgbClr val="3A1D00"/>
                </a:solidFill>
                <a:latin typeface="+mj-lt"/>
              </a:rPr>
              <a:t>Госрегистрация</a:t>
            </a:r>
            <a:endParaRPr lang="ru-RU" sz="1200" dirty="0">
              <a:solidFill>
                <a:srgbClr val="3A1D00"/>
              </a:solidFill>
              <a:latin typeface="+mj-lt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3C1B37EB-5C64-4B6F-B61B-B4F073F0FDE2}"/>
              </a:ext>
            </a:extLst>
          </p:cNvPr>
          <p:cNvSpPr/>
          <p:nvPr/>
        </p:nvSpPr>
        <p:spPr>
          <a:xfrm>
            <a:off x="8820278" y="3552974"/>
            <a:ext cx="914923" cy="876951"/>
          </a:xfrm>
          <a:prstGeom prst="rect">
            <a:avLst/>
          </a:prstGeom>
          <a:solidFill>
            <a:srgbClr val="EEE5E0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200" dirty="0">
                <a:solidFill>
                  <a:srgbClr val="3A1D00"/>
                </a:solidFill>
                <a:latin typeface="+mj-lt"/>
              </a:rPr>
              <a:t>Внесение в реестр</a:t>
            </a:r>
          </a:p>
        </p:txBody>
      </p:sp>
      <p:cxnSp>
        <p:nvCxnSpPr>
          <p:cNvPr id="46" name="Соединитель: уступ 45">
            <a:extLst>
              <a:ext uri="{FF2B5EF4-FFF2-40B4-BE49-F238E27FC236}">
                <a16:creationId xmlns:a16="http://schemas.microsoft.com/office/drawing/2014/main" id="{51131E92-F799-4536-9767-EAF15084B387}"/>
              </a:ext>
            </a:extLst>
          </p:cNvPr>
          <p:cNvCxnSpPr>
            <a:cxnSpLocks/>
            <a:stCxn id="2" idx="3"/>
          </p:cNvCxnSpPr>
          <p:nvPr/>
        </p:nvCxnSpPr>
        <p:spPr>
          <a:xfrm>
            <a:off x="4885164" y="3125407"/>
            <a:ext cx="1407481" cy="634841"/>
          </a:xfrm>
          <a:prstGeom prst="bentConnector3">
            <a:avLst/>
          </a:prstGeom>
          <a:ln>
            <a:solidFill>
              <a:srgbClr val="EDE9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Соединитель: уступ 49">
            <a:extLst>
              <a:ext uri="{FF2B5EF4-FFF2-40B4-BE49-F238E27FC236}">
                <a16:creationId xmlns:a16="http://schemas.microsoft.com/office/drawing/2014/main" id="{F4B46F97-AE34-4F4C-AF02-30799B7CB2C6}"/>
              </a:ext>
            </a:extLst>
          </p:cNvPr>
          <p:cNvCxnSpPr>
            <a:cxnSpLocks/>
            <a:stCxn id="17" idx="3"/>
          </p:cNvCxnSpPr>
          <p:nvPr/>
        </p:nvCxnSpPr>
        <p:spPr>
          <a:xfrm flipV="1">
            <a:off x="4885163" y="4217632"/>
            <a:ext cx="1407482" cy="648412"/>
          </a:xfrm>
          <a:prstGeom prst="bentConnector3">
            <a:avLst/>
          </a:prstGeom>
          <a:ln>
            <a:solidFill>
              <a:srgbClr val="EDE9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E6AAD590-E85B-4A7E-99CF-80CC2D82CB8A}"/>
              </a:ext>
            </a:extLst>
          </p:cNvPr>
          <p:cNvCxnSpPr>
            <a:stCxn id="16" idx="3"/>
            <a:endCxn id="29" idx="1"/>
          </p:cNvCxnSpPr>
          <p:nvPr/>
        </p:nvCxnSpPr>
        <p:spPr>
          <a:xfrm flipV="1">
            <a:off x="4885164" y="3991451"/>
            <a:ext cx="894233" cy="5952"/>
          </a:xfrm>
          <a:prstGeom prst="line">
            <a:avLst/>
          </a:prstGeom>
          <a:ln>
            <a:solidFill>
              <a:srgbClr val="EDE9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Прямоугольник: скругленные углы 69">
            <a:extLst>
              <a:ext uri="{FF2B5EF4-FFF2-40B4-BE49-F238E27FC236}">
                <a16:creationId xmlns:a16="http://schemas.microsoft.com/office/drawing/2014/main" id="{F876C22D-7D7B-4301-B034-E7977489AAAE}"/>
              </a:ext>
            </a:extLst>
          </p:cNvPr>
          <p:cNvSpPr/>
          <p:nvPr/>
        </p:nvSpPr>
        <p:spPr>
          <a:xfrm>
            <a:off x="5240949" y="3331848"/>
            <a:ext cx="695911" cy="193077"/>
          </a:xfrm>
          <a:prstGeom prst="roundRect">
            <a:avLst/>
          </a:prstGeom>
          <a:solidFill>
            <a:srgbClr val="F1995D"/>
          </a:solidFill>
          <a:ln w="28575" cap="flat">
            <a:solidFill>
              <a:srgbClr val="EEE5E0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900" dirty="0">
                <a:ln w="0">
                  <a:noFill/>
                </a:ln>
                <a:solidFill>
                  <a:srgbClr val="EEE5E0"/>
                </a:solidFill>
                <a:latin typeface="+mj-lt"/>
              </a:rPr>
              <a:t>проверка</a:t>
            </a:r>
          </a:p>
        </p:txBody>
      </p:sp>
      <p:sp>
        <p:nvSpPr>
          <p:cNvPr id="71" name="Прямоугольник: скругленные углы 70">
            <a:extLst>
              <a:ext uri="{FF2B5EF4-FFF2-40B4-BE49-F238E27FC236}">
                <a16:creationId xmlns:a16="http://schemas.microsoft.com/office/drawing/2014/main" id="{353CBC56-E965-4F8E-B2B1-E43A16D2A653}"/>
              </a:ext>
            </a:extLst>
          </p:cNvPr>
          <p:cNvSpPr/>
          <p:nvPr/>
        </p:nvSpPr>
        <p:spPr>
          <a:xfrm>
            <a:off x="4984324" y="3894912"/>
            <a:ext cx="695911" cy="193077"/>
          </a:xfrm>
          <a:prstGeom prst="roundRect">
            <a:avLst/>
          </a:prstGeom>
          <a:solidFill>
            <a:srgbClr val="F1995D"/>
          </a:solidFill>
          <a:ln w="28575" cap="flat">
            <a:solidFill>
              <a:srgbClr val="EEE5E0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900" dirty="0">
                <a:ln w="0">
                  <a:noFill/>
                </a:ln>
                <a:solidFill>
                  <a:srgbClr val="EEE5E0"/>
                </a:solidFill>
                <a:latin typeface="+mj-lt"/>
              </a:rPr>
              <a:t>проверка</a:t>
            </a:r>
          </a:p>
        </p:txBody>
      </p:sp>
      <p:sp>
        <p:nvSpPr>
          <p:cNvPr id="72" name="Прямоугольник: скругленные углы 71">
            <a:extLst>
              <a:ext uri="{FF2B5EF4-FFF2-40B4-BE49-F238E27FC236}">
                <a16:creationId xmlns:a16="http://schemas.microsoft.com/office/drawing/2014/main" id="{7A698618-8D54-4035-ABCE-51FE95B3D088}"/>
              </a:ext>
            </a:extLst>
          </p:cNvPr>
          <p:cNvSpPr/>
          <p:nvPr/>
        </p:nvSpPr>
        <p:spPr>
          <a:xfrm>
            <a:off x="5240949" y="4487906"/>
            <a:ext cx="695911" cy="193077"/>
          </a:xfrm>
          <a:prstGeom prst="roundRect">
            <a:avLst/>
          </a:prstGeom>
          <a:solidFill>
            <a:srgbClr val="F1995D"/>
          </a:solidFill>
          <a:ln w="28575" cap="flat">
            <a:solidFill>
              <a:srgbClr val="EEE5E0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900" dirty="0">
                <a:ln w="0">
                  <a:noFill/>
                </a:ln>
                <a:solidFill>
                  <a:srgbClr val="EEE5E0"/>
                </a:solidFill>
                <a:latin typeface="+mj-lt"/>
              </a:rPr>
              <a:t>проверка</a:t>
            </a:r>
          </a:p>
        </p:txBody>
      </p:sp>
      <p:sp>
        <p:nvSpPr>
          <p:cNvPr id="73" name="Прямоугольник: скругленные углы 72">
            <a:extLst>
              <a:ext uri="{FF2B5EF4-FFF2-40B4-BE49-F238E27FC236}">
                <a16:creationId xmlns:a16="http://schemas.microsoft.com/office/drawing/2014/main" id="{EC3EF67A-3EA4-4AB4-BE85-2FBA8D9C2CBE}"/>
              </a:ext>
            </a:extLst>
          </p:cNvPr>
          <p:cNvSpPr/>
          <p:nvPr/>
        </p:nvSpPr>
        <p:spPr>
          <a:xfrm>
            <a:off x="2162836" y="3028868"/>
            <a:ext cx="492208" cy="193077"/>
          </a:xfrm>
          <a:prstGeom prst="roundRect">
            <a:avLst/>
          </a:prstGeom>
          <a:solidFill>
            <a:srgbClr val="F1995D"/>
          </a:solidFill>
          <a:ln w="28575" cap="flat">
            <a:solidFill>
              <a:srgbClr val="EEE5E0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900" dirty="0">
                <a:ln w="0">
                  <a:noFill/>
                </a:ln>
                <a:solidFill>
                  <a:srgbClr val="EEE5E0"/>
                </a:solidFill>
                <a:latin typeface="+mj-lt"/>
              </a:rPr>
              <a:t>или</a:t>
            </a:r>
          </a:p>
        </p:txBody>
      </p:sp>
      <p:sp>
        <p:nvSpPr>
          <p:cNvPr id="74" name="Прямоугольник: скругленные углы 73">
            <a:extLst>
              <a:ext uri="{FF2B5EF4-FFF2-40B4-BE49-F238E27FC236}">
                <a16:creationId xmlns:a16="http://schemas.microsoft.com/office/drawing/2014/main" id="{975B7349-60A7-4AE1-90C8-2417B6A4FB39}"/>
              </a:ext>
            </a:extLst>
          </p:cNvPr>
          <p:cNvSpPr/>
          <p:nvPr/>
        </p:nvSpPr>
        <p:spPr>
          <a:xfrm>
            <a:off x="2162836" y="4769505"/>
            <a:ext cx="492208" cy="193077"/>
          </a:xfrm>
          <a:prstGeom prst="roundRect">
            <a:avLst/>
          </a:prstGeom>
          <a:solidFill>
            <a:srgbClr val="F1995D"/>
          </a:solidFill>
          <a:ln w="28575" cap="flat">
            <a:solidFill>
              <a:srgbClr val="EEE5E0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900" dirty="0">
                <a:ln w="0">
                  <a:noFill/>
                </a:ln>
                <a:solidFill>
                  <a:srgbClr val="EEE5E0"/>
                </a:solidFill>
                <a:latin typeface="+mj-lt"/>
              </a:rPr>
              <a:t>или</a:t>
            </a:r>
          </a:p>
        </p:txBody>
      </p:sp>
      <p:sp>
        <p:nvSpPr>
          <p:cNvPr id="75" name="Прямоугольник: скругленные углы 74">
            <a:extLst>
              <a:ext uri="{FF2B5EF4-FFF2-40B4-BE49-F238E27FC236}">
                <a16:creationId xmlns:a16="http://schemas.microsoft.com/office/drawing/2014/main" id="{A2AF0751-3317-4468-B71D-3192CB6C1AF3}"/>
              </a:ext>
            </a:extLst>
          </p:cNvPr>
          <p:cNvSpPr/>
          <p:nvPr/>
        </p:nvSpPr>
        <p:spPr>
          <a:xfrm>
            <a:off x="2166911" y="3901404"/>
            <a:ext cx="492208" cy="193077"/>
          </a:xfrm>
          <a:prstGeom prst="roundRect">
            <a:avLst/>
          </a:prstGeom>
          <a:solidFill>
            <a:srgbClr val="F1995D"/>
          </a:solidFill>
          <a:ln w="28575" cap="flat">
            <a:solidFill>
              <a:srgbClr val="EEE5E0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900" dirty="0">
                <a:ln w="0">
                  <a:noFill/>
                </a:ln>
                <a:solidFill>
                  <a:srgbClr val="EEE5E0"/>
                </a:solidFill>
                <a:latin typeface="+mj-lt"/>
              </a:rPr>
              <a:t>через</a:t>
            </a:r>
          </a:p>
        </p:txBody>
      </p:sp>
      <p:cxnSp>
        <p:nvCxnSpPr>
          <p:cNvPr id="77" name="Прямая со стрелкой 76">
            <a:extLst>
              <a:ext uri="{FF2B5EF4-FFF2-40B4-BE49-F238E27FC236}">
                <a16:creationId xmlns:a16="http://schemas.microsoft.com/office/drawing/2014/main" id="{370AD4E5-4EFC-49CD-8EA2-8DA99253E277}"/>
              </a:ext>
            </a:extLst>
          </p:cNvPr>
          <p:cNvCxnSpPr>
            <a:cxnSpLocks/>
            <a:stCxn id="29" idx="3"/>
            <a:endCxn id="42" idx="1"/>
          </p:cNvCxnSpPr>
          <p:nvPr/>
        </p:nvCxnSpPr>
        <p:spPr>
          <a:xfrm flipV="1">
            <a:off x="7795010" y="3991450"/>
            <a:ext cx="1025268" cy="1"/>
          </a:xfrm>
          <a:prstGeom prst="straightConnector1">
            <a:avLst/>
          </a:prstGeom>
          <a:ln>
            <a:solidFill>
              <a:srgbClr val="EDE9D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Прямоугольник: скругленные углы 79">
            <a:extLst>
              <a:ext uri="{FF2B5EF4-FFF2-40B4-BE49-F238E27FC236}">
                <a16:creationId xmlns:a16="http://schemas.microsoft.com/office/drawing/2014/main" id="{F71295A7-DB74-400E-A121-745F5E47F1D2}"/>
              </a:ext>
            </a:extLst>
          </p:cNvPr>
          <p:cNvSpPr/>
          <p:nvPr/>
        </p:nvSpPr>
        <p:spPr>
          <a:xfrm>
            <a:off x="7928763" y="3901402"/>
            <a:ext cx="695911" cy="193077"/>
          </a:xfrm>
          <a:prstGeom prst="roundRect">
            <a:avLst/>
          </a:prstGeom>
          <a:solidFill>
            <a:srgbClr val="F1995D"/>
          </a:solidFill>
          <a:ln w="28575" cap="flat">
            <a:solidFill>
              <a:srgbClr val="EEE5E0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900" dirty="0">
                <a:ln w="0">
                  <a:noFill/>
                </a:ln>
                <a:solidFill>
                  <a:srgbClr val="EEE5E0"/>
                </a:solidFill>
                <a:latin typeface="+mj-lt"/>
              </a:rPr>
              <a:t>внесение</a:t>
            </a:r>
          </a:p>
        </p:txBody>
      </p:sp>
      <p:cxnSp>
        <p:nvCxnSpPr>
          <p:cNvPr id="83" name="Прямая со стрелкой 82">
            <a:extLst>
              <a:ext uri="{FF2B5EF4-FFF2-40B4-BE49-F238E27FC236}">
                <a16:creationId xmlns:a16="http://schemas.microsoft.com/office/drawing/2014/main" id="{62E4B78F-16C0-4652-9DBF-B14FFAD2815E}"/>
              </a:ext>
            </a:extLst>
          </p:cNvPr>
          <p:cNvCxnSpPr>
            <a:stCxn id="42" idx="3"/>
          </p:cNvCxnSpPr>
          <p:nvPr/>
        </p:nvCxnSpPr>
        <p:spPr>
          <a:xfrm flipV="1">
            <a:off x="9735201" y="3991449"/>
            <a:ext cx="418466" cy="1"/>
          </a:xfrm>
          <a:prstGeom prst="straightConnector1">
            <a:avLst/>
          </a:prstGeom>
          <a:ln>
            <a:solidFill>
              <a:srgbClr val="EDE9D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2892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B4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C3731EF0-8963-48BE-A9B6-B60C5B4B9252}"/>
              </a:ext>
            </a:extLst>
          </p:cNvPr>
          <p:cNvSpPr txBox="1"/>
          <p:nvPr/>
        </p:nvSpPr>
        <p:spPr>
          <a:xfrm>
            <a:off x="272902" y="1241709"/>
            <a:ext cx="5955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3600" dirty="0">
                <a:solidFill>
                  <a:srgbClr val="3A1D00"/>
                </a:solidFill>
                <a:latin typeface="+mj-lt"/>
                <a:cs typeface="Scope One" panose="02060403030504020204" pitchFamily="18" charset="0"/>
              </a:rPr>
              <a:t>Необходимые документы</a:t>
            </a:r>
            <a:endParaRPr lang="en-US" altLang="ko-KR" sz="3600" dirty="0">
              <a:solidFill>
                <a:srgbClr val="3A1D00"/>
              </a:solidFill>
              <a:latin typeface="+mj-lt"/>
              <a:cs typeface="Scope One" panose="020604030305040202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EB1B400-019A-4867-972C-4EA76740B3B1}"/>
              </a:ext>
            </a:extLst>
          </p:cNvPr>
          <p:cNvSpPr txBox="1"/>
          <p:nvPr/>
        </p:nvSpPr>
        <p:spPr>
          <a:xfrm>
            <a:off x="272902" y="1888040"/>
            <a:ext cx="56562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1400" dirty="0">
                <a:solidFill>
                  <a:srgbClr val="3A1D00"/>
                </a:solidFill>
              </a:rPr>
              <a:t>Документы, необходимые для кадастрового учета и регистрации прав объект ИЖС в Едином государственном реестре недвижимости:</a:t>
            </a:r>
            <a:endParaRPr lang="ko-KR" altLang="en-US" sz="1400" dirty="0">
              <a:solidFill>
                <a:srgbClr val="3A1D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4DFD05-682C-447D-AD1D-F003897155CC}"/>
              </a:ext>
            </a:extLst>
          </p:cNvPr>
          <p:cNvSpPr txBox="1"/>
          <p:nvPr/>
        </p:nvSpPr>
        <p:spPr>
          <a:xfrm>
            <a:off x="6904447" y="3691419"/>
            <a:ext cx="477401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3A1D00"/>
                </a:solidFill>
              </a:rPr>
              <a:t>Документы, которые являются основанием для учёта и регистрации:</a:t>
            </a:r>
          </a:p>
          <a:p>
            <a:endParaRPr lang="ru-RU" dirty="0">
              <a:solidFill>
                <a:srgbClr val="EEE5E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rgbClr val="3A1D00"/>
                </a:solidFill>
              </a:rPr>
              <a:t>Если ставится на учёт сам </a:t>
            </a:r>
            <a:r>
              <a:rPr lang="ru-RU" sz="1400" b="1" dirty="0">
                <a:solidFill>
                  <a:srgbClr val="3A1D00"/>
                </a:solidFill>
              </a:rPr>
              <a:t>земельный участок</a:t>
            </a:r>
            <a:br>
              <a:rPr lang="ru-RU" sz="1400" b="1" dirty="0">
                <a:solidFill>
                  <a:srgbClr val="3A1D00"/>
                </a:solidFill>
              </a:rPr>
            </a:br>
            <a:r>
              <a:rPr lang="ru-RU" sz="1400" dirty="0">
                <a:solidFill>
                  <a:srgbClr val="3A1D00"/>
                </a:solidFill>
              </a:rPr>
              <a:t>(например, его границы раньше не были</a:t>
            </a:r>
            <a:br>
              <a:rPr lang="ru-RU" sz="1400" dirty="0">
                <a:solidFill>
                  <a:srgbClr val="3A1D00"/>
                </a:solidFill>
              </a:rPr>
            </a:br>
            <a:r>
              <a:rPr lang="ru-RU" sz="1400" dirty="0">
                <a:solidFill>
                  <a:srgbClr val="3A1D00"/>
                </a:solidFill>
              </a:rPr>
              <a:t>установлены), понадобится </a:t>
            </a:r>
            <a:r>
              <a:rPr lang="ru-RU" sz="1400" b="1" dirty="0">
                <a:solidFill>
                  <a:srgbClr val="3A1D00"/>
                </a:solidFill>
              </a:rPr>
              <a:t>межевой план </a:t>
            </a:r>
            <a:r>
              <a:rPr lang="ru-RU" sz="1400" dirty="0">
                <a:solidFill>
                  <a:srgbClr val="3A1D00"/>
                </a:solidFill>
              </a:rPr>
              <a:t>от</a:t>
            </a:r>
            <a:br>
              <a:rPr lang="ru-RU" sz="1400" dirty="0">
                <a:solidFill>
                  <a:srgbClr val="3A1D00"/>
                </a:solidFill>
              </a:rPr>
            </a:br>
            <a:r>
              <a:rPr lang="ru-RU" sz="1400" dirty="0">
                <a:solidFill>
                  <a:srgbClr val="3A1D00"/>
                </a:solidFill>
              </a:rPr>
              <a:t>кадастрового инженера.</a:t>
            </a:r>
          </a:p>
          <a:p>
            <a:endParaRPr lang="ru-RU" sz="1400" dirty="0">
              <a:solidFill>
                <a:srgbClr val="3A1D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rgbClr val="3A1D00"/>
                </a:solidFill>
              </a:rPr>
              <a:t>Если регистрируется дом, созданный на участке,</a:t>
            </a:r>
            <a:br>
              <a:rPr lang="ru-RU" sz="1400" dirty="0">
                <a:solidFill>
                  <a:srgbClr val="3A1D00"/>
                </a:solidFill>
              </a:rPr>
            </a:br>
            <a:r>
              <a:rPr lang="ru-RU" sz="1400" dirty="0">
                <a:solidFill>
                  <a:srgbClr val="3A1D00"/>
                </a:solidFill>
              </a:rPr>
              <a:t>нужен </a:t>
            </a:r>
            <a:r>
              <a:rPr lang="ru-RU" sz="1400" b="1" dirty="0">
                <a:solidFill>
                  <a:srgbClr val="3A1D00"/>
                </a:solidFill>
              </a:rPr>
              <a:t>технический план </a:t>
            </a:r>
            <a:r>
              <a:rPr lang="ru-RU" sz="1400" dirty="0">
                <a:solidFill>
                  <a:srgbClr val="3A1D00"/>
                </a:solidFill>
              </a:rPr>
              <a:t>от кадастрового</a:t>
            </a:r>
            <a:br>
              <a:rPr lang="ru-RU" sz="1400" dirty="0">
                <a:solidFill>
                  <a:srgbClr val="3A1D00"/>
                </a:solidFill>
              </a:rPr>
            </a:br>
            <a:r>
              <a:rPr lang="ru-RU" sz="1400" dirty="0">
                <a:solidFill>
                  <a:srgbClr val="3A1D00"/>
                </a:solidFill>
              </a:rPr>
              <a:t>инженера.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D3A6E4-0464-4259-AA61-3AB548618912}"/>
              </a:ext>
            </a:extLst>
          </p:cNvPr>
          <p:cNvSpPr txBox="1"/>
          <p:nvPr/>
        </p:nvSpPr>
        <p:spPr>
          <a:xfrm>
            <a:off x="714022" y="2907858"/>
            <a:ext cx="4774019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rgbClr val="3A1D00"/>
                </a:solidFill>
              </a:rPr>
              <a:t>Заявление о государственном кадастровом учёте</a:t>
            </a:r>
            <a:br>
              <a:rPr lang="ru-RU" sz="1400" dirty="0">
                <a:solidFill>
                  <a:srgbClr val="3A1D00"/>
                </a:solidFill>
              </a:rPr>
            </a:br>
            <a:r>
              <a:rPr lang="ru-RU" sz="1400" dirty="0">
                <a:solidFill>
                  <a:srgbClr val="3A1D00"/>
                </a:solidFill>
              </a:rPr>
              <a:t>и (или) государственной регистрации прав.</a:t>
            </a:r>
          </a:p>
          <a:p>
            <a:pPr marL="342900" indent="-342900">
              <a:buFont typeface="+mj-lt"/>
              <a:buAutoNum type="arabicPeriod"/>
            </a:pPr>
            <a:endParaRPr lang="ru-RU" sz="1400" dirty="0">
              <a:solidFill>
                <a:srgbClr val="3A1D0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rgbClr val="3A1D00"/>
                </a:solidFill>
              </a:rPr>
              <a:t>Документ, удостоверяющий личность заявителя.</a:t>
            </a:r>
          </a:p>
          <a:p>
            <a:pPr marL="342900" indent="-342900">
              <a:buFont typeface="+mj-lt"/>
              <a:buAutoNum type="arabicPeriod"/>
            </a:pPr>
            <a:endParaRPr lang="ru-RU" sz="1400" dirty="0">
              <a:solidFill>
                <a:srgbClr val="3A1D0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400" dirty="0"/>
              <a:t>Документ, подтверждающий полномочия представителя, если с заявлением обращается не сам собственник, а его представитель (нотариально удостоверенная доверенность).</a:t>
            </a:r>
          </a:p>
          <a:p>
            <a:pPr marL="342900" indent="-342900">
              <a:buFont typeface="+mj-lt"/>
              <a:buAutoNum type="arabicPeriod"/>
            </a:pPr>
            <a:endParaRPr lang="ru-RU" sz="1400" dirty="0"/>
          </a:p>
          <a:p>
            <a:pPr marL="342900" indent="-342900">
              <a:buFont typeface="+mj-lt"/>
              <a:buAutoNum type="arabicPeriod"/>
            </a:pPr>
            <a:r>
              <a:rPr lang="ru-RU" sz="1400" dirty="0"/>
              <a:t>Правоустанавливающий документ на объект. </a:t>
            </a:r>
          </a:p>
          <a:p>
            <a:pPr marL="342900" indent="-342900">
              <a:buFont typeface="+mj-lt"/>
              <a:buAutoNum type="arabicPeriod"/>
            </a:pPr>
            <a:endParaRPr lang="ru-RU" sz="1400" dirty="0"/>
          </a:p>
          <a:p>
            <a:pPr marL="342900" indent="-342900">
              <a:buFont typeface="+mj-lt"/>
              <a:buAutoNum type="arabicPeriod"/>
            </a:pPr>
            <a:endParaRPr lang="ru-RU" sz="1400" dirty="0">
              <a:solidFill>
                <a:srgbClr val="3A1D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554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B4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C4D5C97-C1DE-485A-AD2C-151CF5A4BCD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45" b="10945"/>
          <a:stretch>
            <a:fillRect/>
          </a:stretch>
        </p:blipFill>
        <p:spPr/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457AD4C-B0F8-40FE-97B1-44B405BC4473}"/>
              </a:ext>
            </a:extLst>
          </p:cNvPr>
          <p:cNvSpPr txBox="1"/>
          <p:nvPr/>
        </p:nvSpPr>
        <p:spPr>
          <a:xfrm>
            <a:off x="1313152" y="3838166"/>
            <a:ext cx="3499920" cy="230832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ru-RU" altLang="ko-KR" sz="1600" dirty="0">
                <a:solidFill>
                  <a:srgbClr val="3A1D00"/>
                </a:solidFill>
              </a:rPr>
              <a:t>Начните с проверки документов на дом, адреса и характеристик объекта.</a:t>
            </a:r>
          </a:p>
          <a:p>
            <a:r>
              <a:rPr lang="ru-RU" altLang="ko-KR" sz="1600" dirty="0">
                <a:solidFill>
                  <a:srgbClr val="3A1D00"/>
                </a:solidFill>
              </a:rPr>
              <a:t>Затем выберите удобный способ подачи заявления на регистрацию права собственности. Завершите регистрацию, чтобы упростить сделки, наследование и защиту своих прав.</a:t>
            </a:r>
            <a:endParaRPr lang="ko-KR" altLang="en-US" sz="1600" dirty="0">
              <a:solidFill>
                <a:srgbClr val="3A1D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687855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ebas Neue - Poppins Light">
      <a:majorFont>
        <a:latin typeface="Bebas Neue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9525" cap="flat">
          <a:noFill/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rgbClr val="5747FE"/>
            </a:solidFill>
            <a:latin typeface="+mj-lt"/>
          </a:defRPr>
        </a:defPPr>
      </a:lstStyle>
    </a:spDef>
    <a:lnDef>
      <a:spPr>
        <a:ln>
          <a:solidFill>
            <a:srgbClr val="EDE9DF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2652</TotalTime>
  <Words>509</Words>
  <Application>Microsoft Office PowerPoint</Application>
  <PresentationFormat>Широкоэкранный</PresentationFormat>
  <Paragraphs>69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맑은 고딕</vt:lpstr>
      <vt:lpstr>Bebas Neue</vt:lpstr>
      <vt:lpstr>Arial</vt:lpstr>
      <vt:lpstr>Wingdings</vt:lpstr>
      <vt:lpstr>Poppins Light</vt:lpstr>
      <vt:lpstr>PPTMON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Чухарева Галина Валерьевна</cp:lastModifiedBy>
  <cp:revision>212</cp:revision>
  <dcterms:created xsi:type="dcterms:W3CDTF">2019-04-06T05:20:47Z</dcterms:created>
  <dcterms:modified xsi:type="dcterms:W3CDTF">2026-06-25T09:55:09Z</dcterms:modified>
</cp:coreProperties>
</file>