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8" r:id="rId1"/>
  </p:sldMasterIdLst>
  <p:notesMasterIdLst>
    <p:notesMasterId r:id="rId44"/>
  </p:notesMasterIdLst>
  <p:sldIdLst>
    <p:sldId id="396" r:id="rId2"/>
    <p:sldId id="326" r:id="rId3"/>
    <p:sldId id="297" r:id="rId4"/>
    <p:sldId id="300" r:id="rId5"/>
    <p:sldId id="397" r:id="rId6"/>
    <p:sldId id="398" r:id="rId7"/>
    <p:sldId id="327" r:id="rId8"/>
    <p:sldId id="328" r:id="rId9"/>
    <p:sldId id="329" r:id="rId10"/>
    <p:sldId id="314" r:id="rId11"/>
    <p:sldId id="337" r:id="rId12"/>
    <p:sldId id="338" r:id="rId13"/>
    <p:sldId id="447" r:id="rId14"/>
    <p:sldId id="445" r:id="rId15"/>
    <p:sldId id="453" r:id="rId16"/>
    <p:sldId id="450" r:id="rId17"/>
    <p:sldId id="390" r:id="rId18"/>
    <p:sldId id="436" r:id="rId19"/>
    <p:sldId id="451" r:id="rId20"/>
    <p:sldId id="378" r:id="rId21"/>
    <p:sldId id="457" r:id="rId22"/>
    <p:sldId id="458" r:id="rId23"/>
    <p:sldId id="335" r:id="rId24"/>
    <p:sldId id="434" r:id="rId25"/>
    <p:sldId id="433" r:id="rId26"/>
    <p:sldId id="336" r:id="rId27"/>
    <p:sldId id="394" r:id="rId28"/>
    <p:sldId id="343" r:id="rId29"/>
    <p:sldId id="313" r:id="rId30"/>
    <p:sldId id="342" r:id="rId31"/>
    <p:sldId id="422" r:id="rId32"/>
    <p:sldId id="452" r:id="rId33"/>
    <p:sldId id="402" r:id="rId34"/>
    <p:sldId id="449" r:id="rId35"/>
    <p:sldId id="399" r:id="rId36"/>
    <p:sldId id="448" r:id="rId37"/>
    <p:sldId id="437" r:id="rId38"/>
    <p:sldId id="352" r:id="rId39"/>
    <p:sldId id="455" r:id="rId40"/>
    <p:sldId id="456" r:id="rId41"/>
    <p:sldId id="454" r:id="rId42"/>
    <p:sldId id="367" r:id="rId43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FF3300"/>
    <a:srgbClr val="FF99FF"/>
    <a:srgbClr val="6600CC"/>
    <a:srgbClr val="CCCCFF"/>
    <a:srgbClr val="CC0000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87" autoAdjust="0"/>
    <p:restoredTop sz="96752" autoAdjust="0"/>
  </p:normalViewPr>
  <p:slideViewPr>
    <p:cSldViewPr>
      <p:cViewPr varScale="1">
        <p:scale>
          <a:sx n="105" d="100"/>
          <a:sy n="105" d="100"/>
        </p:scale>
        <p:origin x="196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73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&#1052;&#1086;&#1080;%20&#1076;&#1086;&#1082;&#1091;&#1084;&#1077;&#1085;&#1090;&#1099;\&#1055;&#1056;&#1045;&#1047;&#1045;&#1053;&#1058;&#1040;&#1062;&#1048;&#1048;\&#1055;&#1088;&#1077;&#1079;&#1077;&#1085;&#1090;&#1072;&#1094;&#1080;&#1103;_&#1041;&#1102;&#1076;&#1078;&#1077;&#1090;%20&#1085;&#1072;%20%202017%20&#1075;&#1086;&#1076;\&#1044;&#1080;&#1072;&#1075;&#1088;&#1072;&#1084;&#1084;&#1072;%20&#1082;&#1088;&#1091;&#1075;&#1086;&#1074;&#1072;&#1103;_2017%20&#1075;&#1086;&#1076;.xlsx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603795772641792"/>
          <c:y val="0.12968530465651837"/>
          <c:w val="0.83083700998501198"/>
          <c:h val="0.60884781445980685"/>
        </c:manualLayout>
      </c:layout>
      <c:lineChart>
        <c:grouping val="standar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Число вакантных мест</c:v>
                </c:pt>
              </c:strCache>
            </c:strRef>
          </c:tx>
          <c:spPr>
            <a:ln>
              <a:solidFill>
                <a:srgbClr val="FFFF00"/>
              </a:solidFill>
            </a:ln>
            <a:effectLst>
              <a:outerShdw blurRad="50800" dist="50800" dir="5400000" algn="ctr" rotWithShape="0">
                <a:srgbClr val="000000">
                  <a:alpha val="86000"/>
                </a:srgbClr>
              </a:outerShdw>
            </a:effectLst>
          </c:spPr>
          <c:marker>
            <c:symbol val="circle"/>
            <c:size val="13"/>
            <c:spPr>
              <a:solidFill>
                <a:srgbClr val="FFFF00"/>
              </a:solidFill>
              <a:ln>
                <a:solidFill>
                  <a:srgbClr val="0068A0"/>
                </a:solidFill>
              </a:ln>
              <a:effectLst>
                <a:outerShdw blurRad="50800" dist="50800" dir="5400000" algn="ctr" rotWithShape="0">
                  <a:srgbClr val="000000">
                    <a:alpha val="86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-7.0065283410012932E-2"/>
                  <c:y val="-5.356638095159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08-4036-B8CE-A82AE2661FA2}"/>
                </c:ext>
              </c:extLst>
            </c:dLbl>
            <c:dLbl>
              <c:idx val="1"/>
              <c:layout>
                <c:manualLayout>
                  <c:x val="-6.0863050317325168E-2"/>
                  <c:y val="-5.3222573708116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08-4036-B8CE-A82AE2661FA2}"/>
                </c:ext>
              </c:extLst>
            </c:dLbl>
            <c:dLbl>
              <c:idx val="2"/>
              <c:layout>
                <c:manualLayout>
                  <c:x val="-8.9064756050990568E-2"/>
                  <c:y val="-4.9170641838967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08-4036-B8CE-A82AE2661FA2}"/>
                </c:ext>
              </c:extLst>
            </c:dLbl>
            <c:dLbl>
              <c:idx val="3"/>
              <c:layout>
                <c:manualLayout>
                  <c:x val="-7.4482799031988109E-2"/>
                  <c:y val="-3.82297129152928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1E-4853-9185-FBB15BEF250A}"/>
                </c:ext>
              </c:extLst>
            </c:dLbl>
            <c:dLbl>
              <c:idx val="4"/>
              <c:layout>
                <c:manualLayout>
                  <c:x val="-6.0893115843199543E-2"/>
                  <c:y val="-4.0229970250079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1E-4853-9185-FBB15BEF250A}"/>
                </c:ext>
              </c:extLst>
            </c:dLbl>
            <c:dLbl>
              <c:idx val="5"/>
              <c:layout>
                <c:manualLayout>
                  <c:x val="-4.2596991661734807E-2"/>
                  <c:y val="-3.9963654616607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1E-4853-9185-FBB15BEF250A}"/>
                </c:ext>
              </c:extLst>
            </c:dLbl>
            <c:dLbl>
              <c:idx val="7"/>
              <c:layout>
                <c:manualLayout>
                  <c:x val="-1.4883481093877373E-2"/>
                  <c:y val="-2.52970242466333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22-44E1-9AE0-135C2B33328A}"/>
                </c:ext>
              </c:extLst>
            </c:dLbl>
            <c:dLbl>
              <c:idx val="8"/>
              <c:layout>
                <c:manualLayout>
                  <c:x val="0"/>
                  <c:y val="2.7405109600519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E22-44E1-9AE0-135C2B33328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baseline="0">
                    <a:latin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</c:v>
                </c:pt>
                <c:pt idx="6">
                  <c:v>2024 год</c:v>
                </c:pt>
                <c:pt idx="7">
                  <c:v>2025 год</c:v>
                </c:pt>
                <c:pt idx="8">
                  <c:v>прогноз на 2026 год</c:v>
                </c:pt>
              </c:strCache>
            </c:strRef>
          </c:cat>
          <c:val>
            <c:numRef>
              <c:f>Лист1!$B$2:$B$10</c:f>
              <c:numCache>
                <c:formatCode>_-* #\ ##0\ _₽_-;\-* #\ ##0\ _₽_-;_-* "-"??\ _₽_-;_-@_-</c:formatCode>
                <c:ptCount val="9"/>
                <c:pt idx="0">
                  <c:v>1189</c:v>
                </c:pt>
                <c:pt idx="1">
                  <c:v>1259</c:v>
                </c:pt>
                <c:pt idx="2">
                  <c:v>1526</c:v>
                </c:pt>
                <c:pt idx="3">
                  <c:v>2418</c:v>
                </c:pt>
                <c:pt idx="4">
                  <c:v>1934</c:v>
                </c:pt>
                <c:pt idx="5">
                  <c:v>2537</c:v>
                </c:pt>
                <c:pt idx="6">
                  <c:v>2223</c:v>
                </c:pt>
                <c:pt idx="7">
                  <c:v>1631</c:v>
                </c:pt>
                <c:pt idx="8">
                  <c:v>1550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08-4036-B8CE-A82AE2661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092352"/>
        <c:axId val="161093888"/>
      </c:line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Численность безработных граждан на конец отчетного периода, чел.</c:v>
                </c:pt>
              </c:strCache>
            </c:strRef>
          </c:tx>
          <c:spPr>
            <a:ln>
              <a:solidFill>
                <a:srgbClr val="CC00FF"/>
              </a:solidFill>
            </a:ln>
            <a:effectLst>
              <a:outerShdw blurRad="50800" dist="50800" dir="5400000" algn="ctr" rotWithShape="0">
                <a:srgbClr val="000000">
                  <a:alpha val="84000"/>
                </a:srgbClr>
              </a:outerShdw>
            </a:effectLst>
          </c:spPr>
          <c:marker>
            <c:symbol val="circle"/>
            <c:size val="13"/>
            <c:spPr>
              <a:solidFill>
                <a:srgbClr val="CC00FF"/>
              </a:solidFill>
              <a:ln>
                <a:solidFill>
                  <a:sysClr val="windowText" lastClr="000000"/>
                </a:solidFill>
              </a:ln>
              <a:effectLst>
                <a:outerShdw blurRad="50800" dist="50800" dir="5400000" algn="ctr" rotWithShape="0">
                  <a:srgbClr val="000000">
                    <a:alpha val="84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-5.1685413032335592E-2"/>
                  <c:y val="4.35533630410503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41E-4853-9185-FBB15BEF250A}"/>
                </c:ext>
              </c:extLst>
            </c:dLbl>
            <c:dLbl>
              <c:idx val="1"/>
              <c:layout>
                <c:manualLayout>
                  <c:x val="-6.3125481139338649E-2"/>
                  <c:y val="4.42134383079909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41E-4853-9185-FBB15BEF250A}"/>
                </c:ext>
              </c:extLst>
            </c:dLbl>
            <c:dLbl>
              <c:idx val="2"/>
              <c:layout>
                <c:manualLayout>
                  <c:x val="-7.5463233699951532E-2"/>
                  <c:y val="-4.08249817741911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1E-4853-9185-FBB15BEF250A}"/>
                </c:ext>
              </c:extLst>
            </c:dLbl>
            <c:dLbl>
              <c:idx val="3"/>
              <c:layout>
                <c:manualLayout>
                  <c:x val="-7.1059363994866953E-2"/>
                  <c:y val="4.71269950455017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41E-4853-9185-FBB15BEF250A}"/>
                </c:ext>
              </c:extLst>
            </c:dLbl>
            <c:dLbl>
              <c:idx val="4"/>
              <c:layout>
                <c:manualLayout>
                  <c:x val="-6.6204772902232492E-2"/>
                  <c:y val="4.45176280354863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41E-4853-9185-FBB15BEF25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Liberation Serif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</c:v>
                </c:pt>
                <c:pt idx="6">
                  <c:v>2024 год</c:v>
                </c:pt>
                <c:pt idx="7">
                  <c:v>2025 год</c:v>
                </c:pt>
                <c:pt idx="8">
                  <c:v>прогноз на 2026 год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581</c:v>
                </c:pt>
                <c:pt idx="1">
                  <c:v>710</c:v>
                </c:pt>
                <c:pt idx="2">
                  <c:v>3821</c:v>
                </c:pt>
                <c:pt idx="3">
                  <c:v>684</c:v>
                </c:pt>
                <c:pt idx="4">
                  <c:v>500</c:v>
                </c:pt>
                <c:pt idx="5">
                  <c:v>350</c:v>
                </c:pt>
                <c:pt idx="6">
                  <c:v>220</c:v>
                </c:pt>
                <c:pt idx="7">
                  <c:v>278</c:v>
                </c:pt>
                <c:pt idx="8">
                  <c:v>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908-4036-B8CE-A82AE2661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109504"/>
        <c:axId val="161107968"/>
      </c:lineChart>
      <c:catAx>
        <c:axId val="161092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61093888"/>
        <c:crosses val="autoZero"/>
        <c:auto val="1"/>
        <c:lblAlgn val="ctr"/>
        <c:lblOffset val="100"/>
        <c:noMultiLvlLbl val="0"/>
      </c:catAx>
      <c:valAx>
        <c:axId val="161093888"/>
        <c:scaling>
          <c:orientation val="minMax"/>
        </c:scaling>
        <c:delete val="0"/>
        <c:axPos val="l"/>
        <c:numFmt formatCode="_-* #\ ##0\ _₽_-;\-* #\ ##0\ _₽_-;_-* &quot;-&quot;??\ _₽_-;_-@_-" sourceLinked="1"/>
        <c:majorTickMark val="out"/>
        <c:minorTickMark val="none"/>
        <c:tickLblPos val="nextTo"/>
        <c:txPr>
          <a:bodyPr/>
          <a:lstStyle/>
          <a:p>
            <a:pPr algn="ctr">
              <a:defRPr lang="ru-RU" sz="1200" b="0" i="0" u="none" strike="noStrike" kern="1200" baseline="0">
                <a:solidFill>
                  <a:prstClr val="black"/>
                </a:solidFill>
                <a:latin typeface="Times" pitchFamily="18" charset="0"/>
                <a:ea typeface="+mj-ea"/>
                <a:cs typeface="Arial" panose="020B0604020202020204" pitchFamily="34" charset="0"/>
              </a:defRPr>
            </a:pPr>
            <a:endParaRPr lang="ru-RU"/>
          </a:p>
        </c:txPr>
        <c:crossAx val="161092352"/>
        <c:crosses val="autoZero"/>
        <c:crossBetween val="between"/>
      </c:valAx>
      <c:valAx>
        <c:axId val="161107968"/>
        <c:scaling>
          <c:orientation val="minMax"/>
          <c:max val="3500"/>
          <c:min val="450"/>
        </c:scaling>
        <c:delete val="1"/>
        <c:axPos val="r"/>
        <c:numFmt formatCode="General" sourceLinked="1"/>
        <c:majorTickMark val="out"/>
        <c:minorTickMark val="none"/>
        <c:tickLblPos val="none"/>
        <c:crossAx val="161109504"/>
        <c:crosses val="max"/>
        <c:crossBetween val="between"/>
      </c:valAx>
      <c:catAx>
        <c:axId val="161109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10796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noFill/>
  </c:spPr>
  <c:txPr>
    <a:bodyPr/>
    <a:lstStyle/>
    <a:p>
      <a:pPr algn="ctr">
        <a:defRPr lang="ru-RU" sz="1200" b="0" i="0" u="none" strike="noStrike" kern="1200" baseline="0">
          <a:solidFill>
            <a:prstClr val="black"/>
          </a:solidFill>
          <a:latin typeface="Hero New" pitchFamily="50" charset="0"/>
          <a:ea typeface="+mj-ea"/>
          <a:cs typeface="Arial" panose="020B0604020202020204" pitchFamily="34" charset="0"/>
        </a:defRPr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600668159969376"/>
          <c:y val="0.12422756974388963"/>
          <c:w val="0.83083700998501198"/>
          <c:h val="0.59448671670687436"/>
        </c:manualLayout>
      </c:layout>
      <c:lineChart>
        <c:grouping val="standar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среднемесячная заработная плата, руб.</c:v>
                </c:pt>
              </c:strCache>
            </c:strRef>
          </c:tx>
          <c:spPr>
            <a:ln>
              <a:solidFill>
                <a:srgbClr val="FF0000"/>
              </a:solidFill>
            </a:ln>
            <a:effectLst>
              <a:outerShdw blurRad="50800" dist="50800" dir="5400000" algn="ctr" rotWithShape="0">
                <a:srgbClr val="000000">
                  <a:alpha val="86000"/>
                </a:srgbClr>
              </a:outerShdw>
            </a:effectLst>
          </c:spPr>
          <c:marker>
            <c:symbol val="circle"/>
            <c:size val="12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effectLst>
                <a:outerShdw blurRad="50800" dist="50800" dir="5400000" algn="ctr" rotWithShape="0">
                  <a:srgbClr val="000000">
                    <a:alpha val="86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-8.4891443597092262E-2"/>
                  <c:y val="-3.47711519638572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6A-4F47-866C-A4261F86F1FB}"/>
                </c:ext>
              </c:extLst>
            </c:dLbl>
            <c:dLbl>
              <c:idx val="1"/>
              <c:layout>
                <c:manualLayout>
                  <c:x val="-0.11123706402377606"/>
                  <c:y val="-4.1449757371549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F63-4A63-B18A-0031B653EFE4}"/>
                </c:ext>
              </c:extLst>
            </c:dLbl>
            <c:dLbl>
              <c:idx val="2"/>
              <c:layout>
                <c:manualLayout>
                  <c:x val="-0.12880081097489865"/>
                  <c:y val="-4.14497573715492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63-4A63-B18A-0031B653EFE4}"/>
                </c:ext>
              </c:extLst>
            </c:dLbl>
            <c:dLbl>
              <c:idx val="3"/>
              <c:layout>
                <c:manualLayout>
                  <c:x val="-0.12587351981637818"/>
                  <c:y val="-3.72093729857131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F63-4A63-B18A-0031B653EFE4}"/>
                </c:ext>
              </c:extLst>
            </c:dLbl>
            <c:dLbl>
              <c:idx val="4"/>
              <c:layout>
                <c:manualLayout>
                  <c:x val="-5.8545823170408455E-3"/>
                  <c:y val="7.314663065567449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63-4A63-B18A-0031B653EFE4}"/>
                </c:ext>
              </c:extLst>
            </c:dLbl>
            <c:dLbl>
              <c:idx val="5"/>
              <c:layout>
                <c:manualLayout>
                  <c:x val="-0.14343726676750082"/>
                  <c:y val="-3.90115363496934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6A-4F47-866C-A4261F86F1FB}"/>
                </c:ext>
              </c:extLst>
            </c:dLbl>
            <c:dLbl>
              <c:idx val="6"/>
              <c:layout>
                <c:manualLayout>
                  <c:x val="-0.13465539329193943"/>
                  <c:y val="-4.11317285426116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06A-4F47-866C-A4261F86F1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Liberation Serif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 </c:v>
                </c:pt>
                <c:pt idx="6">
                  <c:v>2024 год</c:v>
                </c:pt>
                <c:pt idx="7">
                  <c:v>2025 год</c:v>
                </c:pt>
                <c:pt idx="8">
                  <c:v>прогноз на 2026 год</c:v>
                </c:pt>
              </c:strCache>
            </c:strRef>
          </c:cat>
          <c:val>
            <c:numRef>
              <c:f>Лист1!$B$2:$B$10</c:f>
              <c:numCache>
                <c:formatCode>_-* #\ ##0\ _₽_-;\-* #\ ##0\ _₽_-;_-* "-"??\ _₽_-;_-@_-</c:formatCode>
                <c:ptCount val="9"/>
                <c:pt idx="0">
                  <c:v>36462</c:v>
                </c:pt>
                <c:pt idx="1">
                  <c:v>39491</c:v>
                </c:pt>
                <c:pt idx="2">
                  <c:v>41810.699999999997</c:v>
                </c:pt>
                <c:pt idx="3">
                  <c:v>46314</c:v>
                </c:pt>
                <c:pt idx="4">
                  <c:v>53674.400000000001</c:v>
                </c:pt>
                <c:pt idx="5">
                  <c:v>63718</c:v>
                </c:pt>
                <c:pt idx="6">
                  <c:v>79426</c:v>
                </c:pt>
                <c:pt idx="7">
                  <c:v>89597</c:v>
                </c:pt>
                <c:pt idx="8">
                  <c:v>96129.2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63-4A63-B18A-0031B653EFE4}"/>
            </c:ext>
          </c:extLst>
        </c:ser>
        <c:ser>
          <c:idx val="2"/>
          <c:order val="1"/>
          <c:tx>
            <c:strRef>
              <c:f>Лист1!$C$1</c:f>
              <c:strCache>
                <c:ptCount val="1"/>
                <c:pt idx="0">
                  <c:v>средне-списочная численность работников организаций</c:v>
                </c:pt>
              </c:strCache>
            </c:strRef>
          </c:tx>
          <c:spPr>
            <a:ln>
              <a:solidFill>
                <a:srgbClr val="0000FF"/>
              </a:solidFill>
            </a:ln>
            <a:effectLst>
              <a:outerShdw blurRad="50800" dist="50800" dir="5400000" algn="ctr" rotWithShape="0">
                <a:srgbClr val="000000">
                  <a:alpha val="84000"/>
                </a:srgbClr>
              </a:outerShdw>
            </a:effectLst>
          </c:spPr>
          <c:marker>
            <c:symbol val="circle"/>
            <c:size val="12"/>
            <c:spPr>
              <a:solidFill>
                <a:srgbClr val="0000FF"/>
              </a:solidFill>
              <a:effectLst>
                <a:outerShdw blurRad="50800" dist="50800" dir="5400000" algn="ctr" rotWithShape="0">
                  <a:srgbClr val="000000">
                    <a:alpha val="84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-9.9527899389694391E-2"/>
                  <c:y val="2.67144216307682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06A-4F47-866C-A4261F86F1FB}"/>
                </c:ext>
              </c:extLst>
            </c:dLbl>
            <c:dLbl>
              <c:idx val="2"/>
              <c:layout>
                <c:manualLayout>
                  <c:x val="-8.4891443597092262E-2"/>
                  <c:y val="-1.78096144205122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63-4A63-B18A-0031B653EFE4}"/>
                </c:ext>
              </c:extLst>
            </c:dLbl>
            <c:dLbl>
              <c:idx val="3"/>
              <c:layout>
                <c:manualLayout>
                  <c:x val="-8.7818734755612679E-2"/>
                  <c:y val="-3.68913441567753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F63-4A63-B18A-0031B653EFE4}"/>
                </c:ext>
              </c:extLst>
            </c:dLbl>
            <c:dLbl>
              <c:idx val="4"/>
              <c:layout>
                <c:manualLayout>
                  <c:x val="-8.7818734755612679E-2"/>
                  <c:y val="-2.841057538510294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</a:rPr>
                      <a:t> 33 527   </a:t>
                    </a:r>
                    <a:endParaRPr lang="en-US" dirty="0">
                      <a:solidFill>
                        <a:srgbClr val="0000FF"/>
                      </a:solidFill>
                    </a:endParaRP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1F63-4A63-B18A-0031B653EFE4}"/>
                </c:ext>
              </c:extLst>
            </c:dLbl>
            <c:dLbl>
              <c:idx val="5"/>
              <c:layout>
                <c:manualLayout>
                  <c:x val="-9.6600608231173946E-2"/>
                  <c:y val="-4.74923051213659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F63-4A63-B18A-0031B653EFE4}"/>
                </c:ext>
              </c:extLst>
            </c:dLbl>
            <c:dLbl>
              <c:idx val="6"/>
              <c:layout>
                <c:manualLayout>
                  <c:x val="-9.0746025914132999E-2"/>
                  <c:y val="-3.05307675780209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F63-4A63-B18A-0031B653EFE4}"/>
                </c:ext>
              </c:extLst>
            </c:dLbl>
            <c:dLbl>
              <c:idx val="7"/>
              <c:layout>
                <c:manualLayout>
                  <c:x val="-6.7327927141336535E-2"/>
                  <c:y val="-6.0213458278874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F63-4A63-B18A-0031B653EFE4}"/>
                </c:ext>
              </c:extLst>
            </c:dLbl>
            <c:spPr>
              <a:noFill/>
              <a:ln w="2538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 </c:v>
                </c:pt>
                <c:pt idx="6">
                  <c:v>2024 год</c:v>
                </c:pt>
                <c:pt idx="7">
                  <c:v>2025 год</c:v>
                </c:pt>
                <c:pt idx="8">
                  <c:v>прогноз на 2026 год</c:v>
                </c:pt>
              </c:strCache>
            </c:strRef>
          </c:cat>
          <c:val>
            <c:numRef>
              <c:f>Лист1!$C$2:$C$10</c:f>
              <c:numCache>
                <c:formatCode>_-* #\ ##0\ _₽_-;\-* #\ ##0\ _₽_-;_-* "-"??\ _₽_-;_-@_-</c:formatCode>
                <c:ptCount val="9"/>
                <c:pt idx="0">
                  <c:v>34435</c:v>
                </c:pt>
                <c:pt idx="1">
                  <c:v>33724</c:v>
                </c:pt>
                <c:pt idx="2">
                  <c:v>34446</c:v>
                </c:pt>
                <c:pt idx="3">
                  <c:v>33537</c:v>
                </c:pt>
                <c:pt idx="4">
                  <c:v>33527</c:v>
                </c:pt>
                <c:pt idx="5">
                  <c:v>33224</c:v>
                </c:pt>
                <c:pt idx="6">
                  <c:v>33754</c:v>
                </c:pt>
                <c:pt idx="7">
                  <c:v>33566</c:v>
                </c:pt>
                <c:pt idx="8">
                  <c:v>33485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F63-4A63-B18A-0031B653EF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1563392"/>
        <c:axId val="161566080"/>
      </c:lineChart>
      <c:lineChart>
        <c:grouping val="standard"/>
        <c:varyColors val="0"/>
        <c:ser>
          <c:idx val="0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66675" cmpd="sng">
              <a:solidFill>
                <a:srgbClr val="00923F"/>
              </a:solidFill>
            </a:ln>
          </c:spPr>
          <c:marker>
            <c:symbol val="circle"/>
            <c:size val="12"/>
            <c:spPr>
              <a:solidFill>
                <a:srgbClr val="00923F"/>
              </a:solidFill>
              <a:ln w="12691">
                <a:solidFill>
                  <a:srgbClr val="00923F"/>
                </a:solidFill>
              </a:ln>
            </c:spPr>
          </c:marker>
          <c:dLbls>
            <c:spPr>
              <a:noFill/>
              <a:ln w="25383">
                <a:noFill/>
              </a:ln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  <c:pt idx="5">
                  <c:v>2023 год </c:v>
                </c:pt>
                <c:pt idx="6">
                  <c:v>2024 год</c:v>
                </c:pt>
                <c:pt idx="7">
                  <c:v>2025 год</c:v>
                </c:pt>
                <c:pt idx="8">
                  <c:v>прогноз на 2026 год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F63-4A63-B18A-0031B653EFE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1592448"/>
        <c:axId val="161593984"/>
      </c:lineChart>
      <c:catAx>
        <c:axId val="161563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 algn="ctr">
              <a:defRPr lang="ru-RU" sz="1050" b="1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pPr>
            <a:endParaRPr lang="ru-RU"/>
          </a:p>
        </c:txPr>
        <c:crossAx val="161566080"/>
        <c:crosses val="autoZero"/>
        <c:auto val="1"/>
        <c:lblAlgn val="ctr"/>
        <c:lblOffset val="100"/>
        <c:noMultiLvlLbl val="0"/>
      </c:catAx>
      <c:valAx>
        <c:axId val="161566080"/>
        <c:scaling>
          <c:orientation val="minMax"/>
          <c:min val="30000"/>
        </c:scaling>
        <c:delete val="0"/>
        <c:axPos val="l"/>
        <c:numFmt formatCode="_-* #\ ##0\ _₽_-;\-* #\ ##0\ _₽_-;_-* &quot;-&quot;??\ _₽_-;_-@_-" sourceLinked="1"/>
        <c:majorTickMark val="out"/>
        <c:minorTickMark val="none"/>
        <c:tickLblPos val="nextTo"/>
        <c:txPr>
          <a:bodyPr/>
          <a:lstStyle/>
          <a:p>
            <a:pPr algn="ctr">
              <a:defRPr lang="ru-RU" sz="1200" b="0" i="0" u="none" strike="noStrike" kern="1200" baseline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pPr>
            <a:endParaRPr lang="ru-RU"/>
          </a:p>
        </c:txPr>
        <c:crossAx val="161563392"/>
        <c:crosses val="autoZero"/>
        <c:crossBetween val="between"/>
      </c:valAx>
      <c:catAx>
        <c:axId val="1615924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593984"/>
        <c:crosses val="autoZero"/>
        <c:auto val="1"/>
        <c:lblAlgn val="ctr"/>
        <c:lblOffset val="100"/>
        <c:noMultiLvlLbl val="0"/>
      </c:catAx>
      <c:valAx>
        <c:axId val="161593984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one"/>
        <c:crossAx val="161592448"/>
        <c:crosses val="max"/>
        <c:crossBetween val="between"/>
      </c:valAx>
      <c:spPr>
        <a:noFill/>
        <a:ln w="25383">
          <a:noFill/>
        </a:ln>
      </c:spPr>
    </c:plotArea>
    <c:plotVisOnly val="1"/>
    <c:dispBlanksAs val="gap"/>
    <c:showDLblsOverMax val="0"/>
  </c:chart>
  <c:spPr>
    <a:noFill/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65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621228595099672"/>
          <c:y val="0.15294579092351571"/>
          <c:w val="0.79951246298778655"/>
          <c:h val="0.78003191953030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explosion val="8"/>
          <c:dPt>
            <c:idx val="0"/>
            <c:bubble3D val="0"/>
            <c:explosion val="3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0-6356-4F3C-849F-E8961056E8EE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2-6356-4F3C-849F-E8961056E8EE}"/>
              </c:ext>
            </c:extLst>
          </c:dPt>
          <c:dPt>
            <c:idx val="4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4-6356-4F3C-849F-E8961056E8EE}"/>
              </c:ext>
            </c:extLst>
          </c:dPt>
          <c:dPt>
            <c:idx val="5"/>
            <c:bubble3D val="0"/>
            <c:spPr>
              <a:solidFill>
                <a:srgbClr val="0000FF"/>
              </a:solidFill>
            </c:spPr>
            <c:extLst>
              <c:ext xmlns:c16="http://schemas.microsoft.com/office/drawing/2014/chart" uri="{C3380CC4-5D6E-409C-BE32-E72D297353CC}">
                <c16:uniqueId val="{00000005-6356-4F3C-849F-E8961056E8EE}"/>
              </c:ext>
            </c:extLst>
          </c:dPt>
          <c:dPt>
            <c:idx val="6"/>
            <c:bubble3D val="0"/>
            <c:spPr>
              <a:solidFill>
                <a:srgbClr val="FF00FF"/>
              </a:solidFill>
            </c:spPr>
            <c:extLst>
              <c:ext xmlns:c16="http://schemas.microsoft.com/office/drawing/2014/chart" uri="{C3380CC4-5D6E-409C-BE32-E72D297353CC}">
                <c16:uniqueId val="{00000006-6356-4F3C-849F-E8961056E8EE}"/>
              </c:ext>
            </c:extLst>
          </c:dPt>
          <c:dLbls>
            <c:dLbl>
              <c:idx val="0"/>
              <c:layout>
                <c:manualLayout>
                  <c:x val="-4.8405640121511724E-2"/>
                  <c:y val="6.5492010859192734E-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Образование </a:t>
                    </a:r>
                  </a:p>
                  <a:p>
                    <a:r>
                      <a:rPr lang="ru-RU" sz="1200" baseline="0" dirty="0"/>
                      <a:t>(5 031,0 </a:t>
                    </a:r>
                    <a:r>
                      <a:rPr lang="ru-RU" sz="1200" baseline="0" dirty="0" err="1"/>
                      <a:t>млн.руб</a:t>
                    </a:r>
                    <a:r>
                      <a:rPr lang="ru-RU" sz="1200" baseline="0" dirty="0"/>
                      <a:t>.)
</a:t>
                    </a:r>
                    <a:r>
                      <a:rPr lang="ru-RU" sz="1200" b="1" baseline="0" dirty="0"/>
                      <a:t>60,8%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356-4F3C-849F-E8961056E8EE}"/>
                </c:ext>
              </c:extLst>
            </c:dLbl>
            <c:dLbl>
              <c:idx val="1"/>
              <c:layout>
                <c:manualLayout>
                  <c:x val="-7.2940785690420978E-2"/>
                  <c:y val="-1.713410752994483E-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ЖКХ</a:t>
                    </a:r>
                  </a:p>
                  <a:p>
                    <a:r>
                      <a:rPr lang="ru-RU" sz="1200" baseline="0" dirty="0"/>
                      <a:t> (1 174,7 </a:t>
                    </a:r>
                    <a:r>
                      <a:rPr lang="ru-RU" sz="1200" baseline="0" dirty="0" err="1"/>
                      <a:t>млн.руб</a:t>
                    </a:r>
                    <a:r>
                      <a:rPr lang="ru-RU" sz="1200" baseline="0" dirty="0"/>
                      <a:t>.)
</a:t>
                    </a:r>
                    <a:r>
                      <a:rPr lang="ru-RU" sz="1200" b="1" baseline="0" dirty="0"/>
                      <a:t>14,2%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356-4F3C-849F-E8961056E8EE}"/>
                </c:ext>
              </c:extLst>
            </c:dLbl>
            <c:dLbl>
              <c:idx val="2"/>
              <c:layout>
                <c:manualLayout>
                  <c:x val="-7.9201592279915911E-2"/>
                  <c:y val="-3.6290978042668412E-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 err="1"/>
                      <a:t>Нац.экономика</a:t>
                    </a:r>
                    <a:r>
                      <a:rPr lang="ru-RU" sz="1200" baseline="0" dirty="0"/>
                      <a:t> </a:t>
                    </a:r>
                  </a:p>
                  <a:p>
                    <a:r>
                      <a:rPr lang="ru-RU" sz="1200" baseline="0" dirty="0"/>
                      <a:t>(570,0 </a:t>
                    </a:r>
                    <a:r>
                      <a:rPr lang="ru-RU" sz="1200" baseline="0" dirty="0" err="1"/>
                      <a:t>млн.руб</a:t>
                    </a:r>
                    <a:r>
                      <a:rPr lang="ru-RU" sz="1200" baseline="0" dirty="0"/>
                      <a:t>.)
</a:t>
                    </a:r>
                    <a:r>
                      <a:rPr lang="ru-RU" sz="1200" b="1" baseline="0" dirty="0"/>
                      <a:t>9,5%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356-4F3C-849F-E8961056E8EE}"/>
                </c:ext>
              </c:extLst>
            </c:dLbl>
            <c:dLbl>
              <c:idx val="3"/>
              <c:layout>
                <c:manualLayout>
                  <c:x val="-8.7103211638099934E-2"/>
                  <c:y val="-6.126384851978274E-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Культура </a:t>
                    </a:r>
                  </a:p>
                  <a:p>
                    <a:r>
                      <a:rPr lang="ru-RU" sz="1200" baseline="0" dirty="0"/>
                      <a:t>(316,3 </a:t>
                    </a:r>
                    <a:r>
                      <a:rPr lang="ru-RU" sz="1200" baseline="0" dirty="0" err="1"/>
                      <a:t>млн.руб</a:t>
                    </a:r>
                    <a:r>
                      <a:rPr lang="ru-RU" sz="1200" baseline="0" dirty="0"/>
                      <a:t>.)
</a:t>
                    </a:r>
                    <a:r>
                      <a:rPr lang="ru-RU" sz="1200" b="1" baseline="0" dirty="0"/>
                      <a:t>6,9%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356-4F3C-849F-E8961056E8EE}"/>
                </c:ext>
              </c:extLst>
            </c:dLbl>
            <c:dLbl>
              <c:idx val="4"/>
              <c:layout>
                <c:manualLayout>
                  <c:x val="-3.191898054033776E-2"/>
                  <c:y val="-4.9745797038230885E-2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 err="1"/>
                      <a:t>Соц.политика</a:t>
                    </a:r>
                    <a:endParaRPr lang="ru-RU" sz="1200" baseline="0" dirty="0"/>
                  </a:p>
                  <a:p>
                    <a:r>
                      <a:rPr lang="ru-RU" sz="1200" baseline="0" dirty="0"/>
                      <a:t> (461,7 </a:t>
                    </a:r>
                    <a:r>
                      <a:rPr lang="ru-RU" sz="1200" baseline="0" dirty="0" err="1"/>
                      <a:t>млн.руб</a:t>
                    </a:r>
                    <a:r>
                      <a:rPr lang="ru-RU" sz="1200" baseline="0" dirty="0"/>
                      <a:t>.)
</a:t>
                    </a:r>
                    <a:r>
                      <a:rPr lang="ru-RU" sz="1200" b="1" baseline="0" dirty="0"/>
                      <a:t>5,6%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356-4F3C-849F-E8961056E8EE}"/>
                </c:ext>
              </c:extLst>
            </c:dLbl>
            <c:dLbl>
              <c:idx val="5"/>
              <c:layout>
                <c:manualLayout>
                  <c:x val="0.10827420676361096"/>
                  <c:y val="-0.1247206506969316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 Физкультура  </a:t>
                    </a:r>
                  </a:p>
                  <a:p>
                    <a:r>
                      <a:rPr lang="ru-RU" sz="1200" baseline="0" dirty="0"/>
                      <a:t>(314,0 </a:t>
                    </a:r>
                    <a:r>
                      <a:rPr lang="ru-RU" sz="1200" baseline="0" dirty="0" err="1"/>
                      <a:t>млн.руб</a:t>
                    </a:r>
                    <a:r>
                      <a:rPr lang="ru-RU" sz="1200" baseline="0" dirty="0"/>
                      <a:t>)
</a:t>
                    </a:r>
                    <a:r>
                      <a:rPr lang="ru-RU" sz="1200" b="1" baseline="0" dirty="0"/>
                      <a:t>3,8%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356-4F3C-849F-E8961056E8EE}"/>
                </c:ext>
              </c:extLst>
            </c:dLbl>
            <c:dLbl>
              <c:idx val="6"/>
              <c:layout>
                <c:manualLayout>
                  <c:x val="8.5386616294304774E-2"/>
                  <c:y val="-4.5223289994347276E-3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/>
                      <a:t>Прочие расходы </a:t>
                    </a:r>
                  </a:p>
                  <a:p>
                    <a:r>
                      <a:rPr lang="ru-RU" sz="1200" baseline="0" dirty="0"/>
                      <a:t>(406,8 </a:t>
                    </a:r>
                    <a:r>
                      <a:rPr lang="ru-RU" sz="1200" baseline="0" dirty="0" err="1"/>
                      <a:t>млн.руб</a:t>
                    </a:r>
                    <a:r>
                      <a:rPr lang="ru-RU" sz="1200" baseline="0" dirty="0"/>
                      <a:t>.)
</a:t>
                    </a:r>
                    <a:r>
                      <a:rPr lang="ru-RU" sz="1200" b="1" baseline="0" dirty="0"/>
                      <a:t>4,9%</a:t>
                    </a:r>
                    <a:endParaRPr lang="ru-RU" b="1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356-4F3C-849F-E8961056E8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>
                    <a:latin typeface="Liberation Serif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Образование </c:v>
                </c:pt>
                <c:pt idx="1">
                  <c:v>ЖКХ</c:v>
                </c:pt>
                <c:pt idx="2">
                  <c:v>Нац.экономика </c:v>
                </c:pt>
                <c:pt idx="3">
                  <c:v>Культура </c:v>
                </c:pt>
                <c:pt idx="4">
                  <c:v>Соц.политика </c:v>
                </c:pt>
                <c:pt idx="5">
                  <c:v>Физкультура </c:v>
                </c:pt>
                <c:pt idx="6">
                  <c:v>Прочие расходы</c:v>
                </c:pt>
              </c:strCache>
            </c:strRef>
          </c:cat>
          <c:val>
            <c:numRef>
              <c:f>Лист1!$B$2:$B$8</c:f>
              <c:numCache>
                <c:formatCode>#,##0</c:formatCode>
                <c:ptCount val="7"/>
                <c:pt idx="0">
                  <c:v>5031</c:v>
                </c:pt>
                <c:pt idx="1">
                  <c:v>1174.7</c:v>
                </c:pt>
                <c:pt idx="2">
                  <c:v>570</c:v>
                </c:pt>
                <c:pt idx="3">
                  <c:v>316.2</c:v>
                </c:pt>
                <c:pt idx="4">
                  <c:v>461.7</c:v>
                </c:pt>
                <c:pt idx="5">
                  <c:v>314</c:v>
                </c:pt>
                <c:pt idx="6">
                  <c:v>406.90000000000009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356-4F3C-849F-E8961056E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5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60"/>
      <c:depthPercent val="10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720017692787765"/>
          <c:y val="0.18633569202798392"/>
          <c:w val="0.71963420216378615"/>
          <c:h val="0.686583215529615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  <a:effectLst>
          <a:glow rad="63500">
            <a:srgbClr val="1F497D">
              <a:lumMod val="20000"/>
              <a:lumOff val="80000"/>
              <a:alpha val="40000"/>
            </a:srgbClr>
          </a:glow>
          <a:softEdge rad="0"/>
        </a:effectLst>
        <a:scene3d>
          <a:camera prst="orthographicFront"/>
          <a:lightRig rig="threePt" dir="t"/>
        </a:scene3d>
      </c:spPr>
    </c:plotArea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40"/>
      <c:depthPercent val="10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04561052356189"/>
          <c:y val="0.17105555903937161"/>
          <c:w val="0.65656883534679722"/>
          <c:h val="0.644454621970317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1-0113-4285-9392-183963895152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0113-4285-9392-183963895152}"/>
              </c:ext>
            </c:extLst>
          </c:dPt>
          <c:dPt>
            <c:idx val="2"/>
            <c:bubble3D val="0"/>
            <c:spPr>
              <a:solidFill>
                <a:srgbClr val="FF7C80"/>
              </a:solidFill>
            </c:spPr>
            <c:extLst>
              <c:ext xmlns:c16="http://schemas.microsoft.com/office/drawing/2014/chart" uri="{C3380CC4-5D6E-409C-BE32-E72D297353CC}">
                <c16:uniqueId val="{00000005-0113-4285-9392-183963895152}"/>
              </c:ext>
            </c:extLst>
          </c:dPt>
          <c:dPt>
            <c:idx val="3"/>
            <c:bubble3D val="0"/>
            <c:spPr>
              <a:solidFill>
                <a:srgbClr val="993300"/>
              </a:solidFill>
            </c:spPr>
            <c:extLst>
              <c:ext xmlns:c16="http://schemas.microsoft.com/office/drawing/2014/chart" uri="{C3380CC4-5D6E-409C-BE32-E72D297353CC}">
                <c16:uniqueId val="{00000007-0113-4285-9392-183963895152}"/>
              </c:ext>
            </c:extLst>
          </c:dPt>
          <c:dPt>
            <c:idx val="4"/>
            <c:bubble3D val="0"/>
            <c:spPr>
              <a:solidFill>
                <a:srgbClr val="00FF00"/>
              </a:solidFill>
            </c:spPr>
            <c:extLst>
              <c:ext xmlns:c16="http://schemas.microsoft.com/office/drawing/2014/chart" uri="{C3380CC4-5D6E-409C-BE32-E72D297353CC}">
                <c16:uniqueId val="{00000009-0113-4285-9392-183963895152}"/>
              </c:ext>
            </c:extLst>
          </c:dPt>
          <c:dPt>
            <c:idx val="5"/>
            <c:bubble3D val="0"/>
            <c:spPr>
              <a:solidFill>
                <a:srgbClr val="FF0066"/>
              </a:solidFill>
            </c:spPr>
            <c:extLst>
              <c:ext xmlns:c16="http://schemas.microsoft.com/office/drawing/2014/chart" uri="{C3380CC4-5D6E-409C-BE32-E72D297353CC}">
                <c16:uniqueId val="{0000000B-0113-4285-9392-183963895152}"/>
              </c:ext>
            </c:extLst>
          </c:dPt>
          <c:dPt>
            <c:idx val="7"/>
            <c:bubble3D val="0"/>
            <c:spPr>
              <a:solidFill>
                <a:srgbClr val="9900CC"/>
              </a:solidFill>
            </c:spPr>
            <c:extLst>
              <c:ext xmlns:c16="http://schemas.microsoft.com/office/drawing/2014/chart" uri="{C3380CC4-5D6E-409C-BE32-E72D297353CC}">
                <c16:uniqueId val="{0000000D-0113-4285-9392-183963895152}"/>
              </c:ext>
            </c:extLst>
          </c:dPt>
          <c:dLbls>
            <c:dLbl>
              <c:idx val="0"/>
              <c:layout>
                <c:manualLayout>
                  <c:x val="0.14004335539778734"/>
                  <c:y val="4.2856939651243597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200"/>
                    </a:pPr>
                    <a:r>
                      <a:rPr lang="ru-RU" sz="1100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Безвозмездные поступления</a:t>
                    </a:r>
                    <a:r>
                      <a:rPr lang="ru-RU" sz="1100" baseline="0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 </a:t>
                    </a:r>
                  </a:p>
                  <a:p>
                    <a:pPr>
                      <a:defRPr sz="1200"/>
                    </a:pPr>
                    <a:r>
                      <a:rPr lang="ru-RU" sz="1100" baseline="0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(</a:t>
                    </a:r>
                    <a:r>
                      <a:rPr lang="ru-RU" sz="1100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4 782 </a:t>
                    </a:r>
                    <a:r>
                      <a:rPr lang="ru-RU" sz="1100" dirty="0" err="1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100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.)</a:t>
                    </a:r>
                  </a:p>
                  <a:p>
                    <a:pPr>
                      <a:defRPr sz="1200"/>
                    </a:pPr>
                    <a:r>
                      <a:rPr lang="ru-RU" sz="1200" b="1" dirty="0">
                        <a:solidFill>
                          <a:schemeClr val="tx1"/>
                        </a:solidFill>
                        <a:latin typeface="Cambria" pitchFamily="18" charset="0"/>
                        <a:ea typeface="Cambria" pitchFamily="18" charset="0"/>
                      </a:rPr>
                      <a:t> 59%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339455562285194"/>
                      <c:h val="0.1291501830363768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0113-4285-9392-183963895152}"/>
                </c:ext>
              </c:extLst>
            </c:dLbl>
            <c:dLbl>
              <c:idx val="1"/>
              <c:layout>
                <c:manualLayout>
                  <c:x val="-8.3384328264601418E-2"/>
                  <c:y val="-4.65473325763201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>
                        <a:latin typeface="Cambria" pitchFamily="18" charset="0"/>
                        <a:ea typeface="Cambria" pitchFamily="18" charset="0"/>
                      </a:rPr>
                      <a:t> 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НДФЛ </a:t>
                    </a:r>
                  </a:p>
                  <a:p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(2 182 </a:t>
                    </a:r>
                    <a:r>
                      <a:rPr lang="ru-RU" sz="110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.</a:t>
                    </a:r>
                    <a:r>
                      <a:rPr lang="ru-RU" sz="1100" dirty="0"/>
                      <a:t>)</a:t>
                    </a:r>
                  </a:p>
                  <a:p>
                    <a:r>
                      <a:rPr lang="ru-RU" sz="1200" b="1" dirty="0">
                        <a:latin typeface="Cambria" pitchFamily="18" charset="0"/>
                        <a:ea typeface="Cambria" pitchFamily="18" charset="0"/>
                      </a:rPr>
                      <a:t>27%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113-4285-9392-183963895152}"/>
                </c:ext>
              </c:extLst>
            </c:dLbl>
            <c:dLbl>
              <c:idx val="2"/>
              <c:layout>
                <c:manualLayout>
                  <c:x val="-0.26154732807465836"/>
                  <c:y val="-4.7109846666034558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200"/>
                    </a:pP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Налоги на совокупный доход</a:t>
                    </a:r>
                    <a:r>
                      <a:rPr lang="ru-RU" sz="1100" baseline="0" dirty="0">
                        <a:latin typeface="Cambria" pitchFamily="18" charset="0"/>
                        <a:ea typeface="Cambria" pitchFamily="18" charset="0"/>
                      </a:rPr>
                      <a:t> (394 </a:t>
                    </a:r>
                    <a:r>
                      <a:rPr lang="ru-RU" sz="1100" baseline="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100" baseline="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</a:p>
                  <a:p>
                    <a:pPr>
                      <a:defRPr sz="1200"/>
                    </a:pPr>
                    <a:r>
                      <a:rPr lang="ru-RU" sz="1200" b="1" dirty="0">
                        <a:latin typeface="Cambria" pitchFamily="18" charset="0"/>
                        <a:ea typeface="Cambria" pitchFamily="18" charset="0"/>
                      </a:rPr>
                      <a:t> 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097148255928551"/>
                      <c:h val="0.1280120428371938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0113-4285-9392-183963895152}"/>
                </c:ext>
              </c:extLst>
            </c:dLbl>
            <c:dLbl>
              <c:idx val="3"/>
              <c:layout>
                <c:manualLayout>
                  <c:x val="-0.20079780562016405"/>
                  <c:y val="-9.5050055833554317E-2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latin typeface="Cambria" pitchFamily="18" charset="0"/>
                        <a:ea typeface="Cambria" pitchFamily="18" charset="0"/>
                      </a:rPr>
                      <a:t> 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Налоги на имущество (216 </a:t>
                    </a:r>
                    <a:r>
                      <a:rPr lang="ru-RU" sz="110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</a:p>
                  <a:p>
                    <a:r>
                      <a:rPr lang="ru-RU" dirty="0">
                        <a:latin typeface="Cambria" pitchFamily="18" charset="0"/>
                        <a:ea typeface="Cambria" pitchFamily="18" charset="0"/>
                      </a:rPr>
                      <a:t> </a:t>
                    </a:r>
                    <a:r>
                      <a:rPr lang="ru-RU" sz="1200" b="1" dirty="0">
                        <a:latin typeface="Cambria" pitchFamily="18" charset="0"/>
                        <a:ea typeface="Cambria" pitchFamily="18" charset="0"/>
                      </a:rPr>
                      <a:t>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0113-4285-9392-183963895152}"/>
                </c:ext>
              </c:extLst>
            </c:dLbl>
            <c:dLbl>
              <c:idx val="4"/>
              <c:layout>
                <c:manualLayout>
                  <c:x val="-5.6151019062398187E-2"/>
                  <c:y val="-8.1407975705347566E-2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Доходы от от использования имущества (165 </a:t>
                    </a:r>
                    <a:r>
                      <a:rPr lang="ru-RU" sz="110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</a:p>
                  <a:p>
                    <a:r>
                      <a:rPr lang="ru-RU" sz="1100" b="1" dirty="0">
                        <a:latin typeface="Cambria" pitchFamily="18" charset="0"/>
                        <a:ea typeface="Cambria" pitchFamily="18" charset="0"/>
                      </a:rPr>
                      <a:t> </a:t>
                    </a:r>
                    <a:r>
                      <a:rPr lang="ru-RU" sz="1200" b="1" dirty="0">
                        <a:latin typeface="Cambria" pitchFamily="18" charset="0"/>
                        <a:ea typeface="Cambria" pitchFamily="18" charset="0"/>
                      </a:rPr>
                      <a:t>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0113-4285-9392-183963895152}"/>
                </c:ext>
              </c:extLst>
            </c:dLbl>
            <c:dLbl>
              <c:idx val="5"/>
              <c:layout>
                <c:manualLayout>
                  <c:x val="0.14274433217097732"/>
                  <c:y val="-9.2291589237433816E-2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Доходы от продажи имущества (79 </a:t>
                    </a:r>
                    <a:r>
                      <a:rPr lang="ru-RU" sz="110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.) </a:t>
                    </a:r>
                    <a:r>
                      <a:rPr lang="ru-RU" sz="1200" b="1" dirty="0">
                        <a:latin typeface="Cambria" pitchFamily="18" charset="0"/>
                        <a:ea typeface="Cambria" pitchFamily="18" charset="0"/>
                      </a:rPr>
                      <a:t>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0113-4285-9392-183963895152}"/>
                </c:ext>
              </c:extLst>
            </c:dLbl>
            <c:dLbl>
              <c:idx val="6"/>
              <c:layout>
                <c:manualLayout>
                  <c:x val="0.12485563879998997"/>
                  <c:y val="2.9261616244074182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Акцизы и туристический</a:t>
                    </a:r>
                  </a:p>
                  <a:p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 налог (121</a:t>
                    </a:r>
                    <a:r>
                      <a:rPr lang="ru-RU" sz="1100" baseline="0" dirty="0">
                        <a:latin typeface="Cambria" pitchFamily="18" charset="0"/>
                        <a:ea typeface="Cambria" pitchFamily="18" charset="0"/>
                      </a:rPr>
                      <a:t> </a:t>
                    </a:r>
                    <a:r>
                      <a:rPr lang="ru-RU" sz="1100" baseline="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100" baseline="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</a:p>
                  <a:p>
                    <a:r>
                      <a:rPr lang="ru-RU" sz="1200" b="1" dirty="0">
                        <a:latin typeface="Cambria" pitchFamily="18" charset="0"/>
                        <a:ea typeface="Cambria" pitchFamily="18" charset="0"/>
                      </a:rPr>
                      <a:t> 1,5%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0113-4285-9392-183963895152}"/>
                </c:ext>
              </c:extLst>
            </c:dLbl>
            <c:dLbl>
              <c:idx val="7"/>
              <c:layout>
                <c:manualLayout>
                  <c:x val="0.15444834086535189"/>
                  <c:y val="0.10822701127133008"/>
                </c:manualLayout>
              </c:layout>
              <c:tx>
                <c:rich>
                  <a:bodyPr/>
                  <a:lstStyle/>
                  <a:p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Прочие (123 </a:t>
                    </a:r>
                    <a:r>
                      <a:rPr lang="ru-RU" sz="1100" dirty="0" err="1">
                        <a:latin typeface="Cambria" pitchFamily="18" charset="0"/>
                        <a:ea typeface="Cambria" pitchFamily="18" charset="0"/>
                      </a:rPr>
                      <a:t>млн.руб</a:t>
                    </a:r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.)</a:t>
                    </a:r>
                  </a:p>
                  <a:p>
                    <a:r>
                      <a:rPr lang="ru-RU" sz="1100" dirty="0">
                        <a:latin typeface="Cambria" pitchFamily="18" charset="0"/>
                        <a:ea typeface="Cambria" pitchFamily="18" charset="0"/>
                      </a:rPr>
                      <a:t> </a:t>
                    </a:r>
                    <a:r>
                      <a:rPr lang="ru-RU" sz="1200" b="1" dirty="0">
                        <a:latin typeface="Cambria" pitchFamily="18" charset="0"/>
                        <a:ea typeface="Cambria" pitchFamily="18" charset="0"/>
                      </a:rPr>
                      <a:t>1,5%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0113-4285-9392-1839638951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Лист1!$B$10:$B$17</c:f>
              <c:strCache>
                <c:ptCount val="8"/>
                <c:pt idx="0">
                  <c:v>Безвозмездные поступления</c:v>
                </c:pt>
                <c:pt idx="1">
                  <c:v> НДФЛ</c:v>
                </c:pt>
                <c:pt idx="2">
                  <c:v>Налоги на совокупный доход</c:v>
                </c:pt>
                <c:pt idx="3">
                  <c:v> Налоги на имущество </c:v>
                </c:pt>
                <c:pt idx="4">
                  <c:v>Доходы от от использования имущества</c:v>
                </c:pt>
                <c:pt idx="5">
                  <c:v>Доходы от продажи имущества</c:v>
                </c:pt>
                <c:pt idx="6">
                  <c:v>Акцизы и турналог</c:v>
                </c:pt>
                <c:pt idx="7">
                  <c:v>Прочие </c:v>
                </c:pt>
              </c:strCache>
            </c:strRef>
          </c:cat>
          <c:val>
            <c:numRef>
              <c:f>Лист1!$C$10:$C$17</c:f>
              <c:numCache>
                <c:formatCode>#\ ##0.0</c:formatCode>
                <c:ptCount val="8"/>
                <c:pt idx="0">
                  <c:v>4782</c:v>
                </c:pt>
                <c:pt idx="1">
                  <c:v>2182</c:v>
                </c:pt>
                <c:pt idx="2">
                  <c:v>394</c:v>
                </c:pt>
                <c:pt idx="3">
                  <c:v>216</c:v>
                </c:pt>
                <c:pt idx="4">
                  <c:v>165</c:v>
                </c:pt>
                <c:pt idx="5">
                  <c:v>79</c:v>
                </c:pt>
                <c:pt idx="6">
                  <c:v>121</c:v>
                </c:pt>
                <c:pt idx="7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0113-4285-9392-183963895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235895196975405E-2"/>
          <c:y val="7.3124621401669782E-2"/>
          <c:w val="0.80857853378989064"/>
          <c:h val="0.8885927774412427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E4-419B-824F-A230470D9D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E4-419B-824F-A230470D9D3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%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64.900000000000006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A3-4BDF-8D98-19362C504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44393472"/>
        <c:axId val="244395008"/>
        <c:axId val="0"/>
      </c:bar3DChart>
      <c:catAx>
        <c:axId val="2443934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244395008"/>
        <c:crossesAt val="18"/>
        <c:auto val="1"/>
        <c:lblAlgn val="ctr"/>
        <c:lblOffset val="100"/>
        <c:noMultiLvlLbl val="0"/>
      </c:catAx>
      <c:valAx>
        <c:axId val="2443950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244393472"/>
        <c:crosses val="autoZero"/>
        <c:crossBetween val="between"/>
      </c:valAx>
    </c:plotArea>
    <c:legend>
      <c:legendPos val="r"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0.01688</cdr:x>
      <cdr:y>0.94024</cdr:y>
    </cdr:from>
    <cdr:to>
      <cdr:x>0.09435</cdr:x>
      <cdr:y>0.96415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72008" y="5664384"/>
          <a:ext cx="330524" cy="144044"/>
        </a:xfrm>
        <a:prstGeom xmlns:a="http://schemas.openxmlformats.org/drawingml/2006/main" prst="rect">
          <a:avLst/>
        </a:prstGeom>
        <a:solidFill xmlns:a="http://schemas.openxmlformats.org/drawingml/2006/main">
          <a:srgbClr val="CC00FF"/>
        </a:solidFill>
        <a:ln xmlns:a="http://schemas.openxmlformats.org/drawingml/2006/main" w="12700" cap="flat" cmpd="sng" algn="ctr">
          <a:solidFill>
            <a:sysClr val="windowText" lastClr="000000"/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1pPr>
          <a:lvl2pPr marL="244922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2pPr>
          <a:lvl3pPr marL="489844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3pPr>
          <a:lvl4pPr marL="734766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4pPr>
          <a:lvl5pPr marL="979688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5pPr>
          <a:lvl6pPr marL="1224610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6pPr>
          <a:lvl7pPr marL="1469532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7pPr>
          <a:lvl8pPr marL="1714454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8pPr>
          <a:lvl9pPr marL="1959376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 dirty="0"/>
        </a:p>
      </cdr:txBody>
    </cdr:sp>
  </cdr:relSizeAnchor>
  <cdr:relSizeAnchor xmlns:cdr="http://schemas.openxmlformats.org/drawingml/2006/chartDrawing">
    <cdr:from>
      <cdr:x>0.01688</cdr:x>
      <cdr:y>0.85657</cdr:y>
    </cdr:from>
    <cdr:to>
      <cdr:x>0.09435</cdr:x>
      <cdr:y>0.88048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72008" y="5160328"/>
          <a:ext cx="330524" cy="144044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 w="12700" cap="flat" cmpd="sng" algn="ctr">
          <a:solidFill>
            <a:srgbClr val="0068A0"/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1pPr>
          <a:lvl2pPr marL="244922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2pPr>
          <a:lvl3pPr marL="489844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3pPr>
          <a:lvl4pPr marL="734766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4pPr>
          <a:lvl5pPr marL="979688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5pPr>
          <a:lvl6pPr marL="1224610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6pPr>
          <a:lvl7pPr marL="1469532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7pPr>
          <a:lvl8pPr marL="1714454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8pPr>
          <a:lvl9pPr marL="1959376" algn="l" defTabSz="244922" rtl="0" eaLnBrk="1" latinLnBrk="0" hangingPunct="1">
            <a:defRPr sz="1000" kern="12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endParaRPr lang="ru-RU" dirty="0"/>
        </a:p>
      </cdr:txBody>
    </cdr:sp>
  </cdr:relSizeAnchor>
  <cdr:relSizeAnchor xmlns:cdr="http://schemas.openxmlformats.org/drawingml/2006/chartDrawing">
    <cdr:from>
      <cdr:x>0.1023</cdr:x>
      <cdr:y>0.84462</cdr:y>
    </cdr:from>
    <cdr:to>
      <cdr:x>0.95724</cdr:x>
      <cdr:y>0.9831</cdr:y>
    </cdr:to>
    <cdr:sp macro="" textlink="">
      <cdr:nvSpPr>
        <cdr:cNvPr id="4" name="TextBox 7">
          <a:extLst xmlns:a="http://schemas.openxmlformats.org/drawingml/2006/main">
            <a:ext uri="{FF2B5EF4-FFF2-40B4-BE49-F238E27FC236}">
              <a16:creationId xmlns:a16="http://schemas.microsoft.com/office/drawing/2014/main" id="{9F5A6EBF-8E93-44EE-9DD6-090A4830BE71}"/>
            </a:ext>
          </a:extLst>
        </cdr:cNvPr>
        <cdr:cNvSpPr txBox="1"/>
      </cdr:nvSpPr>
      <cdr:spPr>
        <a:xfrm xmlns:a="http://schemas.openxmlformats.org/drawingml/2006/main">
          <a:off x="436460" y="5088320"/>
          <a:ext cx="3647581" cy="8342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48984" tIns="24492" rIns="48984" bIns="24492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>
            <a:lnSpc>
              <a:spcPct val="75000"/>
            </a:lnSpc>
          </a:pP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Число вакантных мест, заявленных работодателями, ед.</a:t>
          </a:r>
        </a:p>
        <a:p xmlns:a="http://schemas.openxmlformats.org/drawingml/2006/main">
          <a:pPr>
            <a:lnSpc>
              <a:spcPct val="75000"/>
            </a:lnSpc>
          </a:pPr>
          <a:endParaRPr lang="ru-RU" sz="1200" dirty="0">
            <a:solidFill>
              <a:schemeClr val="tx1"/>
            </a:solidFill>
            <a:latin typeface="Hero New" pitchFamily="50" charset="0"/>
            <a:cs typeface="Arial" panose="020B0604020202020204" pitchFamily="34" charset="0"/>
          </a:endParaRPr>
        </a:p>
        <a:p xmlns:a="http://schemas.openxmlformats.org/drawingml/2006/main">
          <a:pPr>
            <a:lnSpc>
              <a:spcPct val="75000"/>
            </a:lnSpc>
          </a:pPr>
          <a:r>
            <a: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Численность безработных граждан на конец периода, человек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0.12865</cdr:x>
      <cdr:y>0.82947</cdr:y>
    </cdr:from>
    <cdr:to>
      <cdr:x>0.97578</cdr:x>
      <cdr:y>0.95847</cdr:y>
    </cdr:to>
    <cdr:sp macro="" textlink="">
      <cdr:nvSpPr>
        <cdr:cNvPr id="2" name="TextBox 7">
          <a:extLst xmlns:a="http://schemas.openxmlformats.org/drawingml/2006/main">
            <a:ext uri="{FF2B5EF4-FFF2-40B4-BE49-F238E27FC236}">
              <a16:creationId xmlns:a16="http://schemas.microsoft.com/office/drawing/2014/main" id="{9F5A6EBF-8E93-44EE-9DD6-090A4830BE71}"/>
            </a:ext>
          </a:extLst>
        </cdr:cNvPr>
        <cdr:cNvSpPr txBox="1"/>
      </cdr:nvSpPr>
      <cdr:spPr>
        <a:xfrm xmlns:a="http://schemas.openxmlformats.org/drawingml/2006/main">
          <a:off x="558156" y="4968552"/>
          <a:ext cx="3675259" cy="7727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48984" tIns="24492" rIns="48984" bIns="24492" rtlCol="0">
          <a:spAutoFit/>
        </a:bodyPr>
        <a:lstStyle xmlns:a="http://schemas.openxmlformats.org/drawingml/2006/main">
          <a:defPPr>
            <a:defRPr lang="en-US"/>
          </a:defPPr>
          <a:lvl1pPr marL="0" algn="l" defTabSz="244922" rtl="0" eaLnBrk="1" latinLnBrk="0" hangingPunct="1">
            <a:defRPr sz="1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244922" algn="l" defTabSz="244922" rtl="0" eaLnBrk="1" latinLnBrk="0" hangingPunct="1">
            <a:defRPr sz="1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489844" algn="l" defTabSz="244922" rtl="0" eaLnBrk="1" latinLnBrk="0" hangingPunct="1">
            <a:defRPr sz="1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734766" algn="l" defTabSz="244922" rtl="0" eaLnBrk="1" latinLnBrk="0" hangingPunct="1">
            <a:defRPr sz="1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979688" algn="l" defTabSz="244922" rtl="0" eaLnBrk="1" latinLnBrk="0" hangingPunct="1">
            <a:defRPr sz="1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1224610" algn="l" defTabSz="244922" rtl="0" eaLnBrk="1" latinLnBrk="0" hangingPunct="1">
            <a:defRPr sz="1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1469532" algn="l" defTabSz="244922" rtl="0" eaLnBrk="1" latinLnBrk="0" hangingPunct="1">
            <a:defRPr sz="1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1714454" algn="l" defTabSz="244922" rtl="0" eaLnBrk="1" latinLnBrk="0" hangingPunct="1">
            <a:defRPr sz="1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1959376" algn="l" defTabSz="244922" rtl="0" eaLnBrk="1" latinLnBrk="0" hangingPunct="1">
            <a:defRPr sz="10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ct val="75000"/>
            </a:lnSpc>
            <a:spcAft>
              <a:spcPts val="600"/>
            </a:spcAft>
          </a:pPr>
          <a:r>
            <a:rPr lang="ru-RU" sz="1400" dirty="0">
              <a:latin typeface="Times New Roman" pitchFamily="18" charset="0"/>
              <a:cs typeface="Times New Roman" pitchFamily="18" charset="0"/>
            </a:rPr>
            <a:t>Среднемесячная заработная плата 1 работника, рублей</a:t>
          </a:r>
        </a:p>
        <a:p xmlns:a="http://schemas.openxmlformats.org/drawingml/2006/main">
          <a:pPr>
            <a:lnSpc>
              <a:spcPct val="75000"/>
            </a:lnSpc>
          </a:pPr>
          <a:r>
            <a:rPr lang="ru-RU" sz="1400" dirty="0">
              <a:latin typeface="Times New Roman" pitchFamily="18" charset="0"/>
              <a:cs typeface="Times New Roman" pitchFamily="18" charset="0"/>
            </a:rPr>
            <a:t>Средне-списочная численность работников предприятий, человек</a:t>
          </a:r>
        </a:p>
      </cdr:txBody>
    </cdr:sp>
  </cdr:relSizeAnchor>
  <cdr:relSizeAnchor xmlns:cdr="http://schemas.openxmlformats.org/drawingml/2006/chartDrawing">
    <cdr:from>
      <cdr:x>0.07447</cdr:x>
      <cdr:y>0.83594</cdr:y>
    </cdr:from>
    <cdr:to>
      <cdr:x>0.13526</cdr:x>
      <cdr:y>0.86081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323094" y="5007300"/>
          <a:ext cx="263737" cy="148972"/>
        </a:xfrm>
        <a:prstGeom xmlns:a="http://schemas.openxmlformats.org/drawingml/2006/main" prst="rect">
          <a:avLst/>
        </a:prstGeom>
        <a:solidFill xmlns:a="http://schemas.openxmlformats.org/drawingml/2006/main">
          <a:srgbClr val="FF0000"/>
        </a:solidFill>
        <a:ln xmlns:a="http://schemas.openxmlformats.org/drawingml/2006/main" w="12700" cap="flat" cmpd="sng" algn="ctr">
          <a:solidFill>
            <a:srgbClr val="0068A0"/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244922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489844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734766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979688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1224610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469532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714454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959376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0.07447</cdr:x>
      <cdr:y>0.90807</cdr:y>
    </cdr:from>
    <cdr:to>
      <cdr:x>0.13526</cdr:x>
      <cdr:y>0.93295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23095" y="5439348"/>
          <a:ext cx="263736" cy="149032"/>
        </a:xfrm>
        <a:prstGeom xmlns:a="http://schemas.openxmlformats.org/drawingml/2006/main" prst="rect">
          <a:avLst/>
        </a:prstGeom>
        <a:solidFill xmlns:a="http://schemas.openxmlformats.org/drawingml/2006/main">
          <a:srgbClr val="0D0DFF"/>
        </a:solidFill>
        <a:ln xmlns:a="http://schemas.openxmlformats.org/drawingml/2006/main" w="12700" cap="flat" cmpd="sng" algn="ctr">
          <a:solidFill>
            <a:srgbClr val="0068A0"/>
          </a:solidFill>
          <a:prstDash val="solid"/>
          <a:miter lim="800000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244922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489844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734766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979688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1224610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1469532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1714454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1959376" algn="l" defTabSz="244922" rtl="0" eaLnBrk="1" latinLnBrk="0" hangingPunct="1">
            <a:defRPr sz="10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0.43824</cdr:x>
      <cdr:y>0.37759</cdr:y>
    </cdr:from>
    <cdr:to>
      <cdr:x>0.58654</cdr:x>
      <cdr:y>0.48016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834011" y="2120776"/>
          <a:ext cx="1297478" cy="576064"/>
        </a:xfrm>
        <a:prstGeom xmlns:a="http://schemas.openxmlformats.org/drawingml/2006/main" prst="ellipse">
          <a:avLst/>
        </a:prstGeom>
        <a:solidFill xmlns:a="http://schemas.openxmlformats.org/drawingml/2006/main">
          <a:srgbClr val="CCFF33"/>
        </a:solidFill>
        <a:ln xmlns:a="http://schemas.openxmlformats.org/drawingml/2006/main">
          <a:solidFill>
            <a:srgbClr val="CCFF33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 prstMaterial="matte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0.39695</cdr:x>
      <cdr:y>0.37288</cdr:y>
    </cdr:from>
    <cdr:to>
      <cdr:x>0.57318</cdr:x>
      <cdr:y>0.5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544367" y="2206216"/>
          <a:ext cx="1573557" cy="752130"/>
        </a:xfrm>
        <a:prstGeom xmlns:a="http://schemas.openxmlformats.org/drawingml/2006/main" prst="ellipse">
          <a:avLst/>
        </a:prstGeom>
        <a:solidFill xmlns:a="http://schemas.openxmlformats.org/drawingml/2006/main">
          <a:srgbClr val="CCFF33"/>
        </a:solidFill>
        <a:ln xmlns:a="http://schemas.openxmlformats.org/drawingml/2006/main">
          <a:solidFill>
            <a:srgbClr val="CCFF33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 prstMaterial="matte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0.40846</cdr:x>
      <cdr:y>0.3816</cdr:y>
    </cdr:from>
    <cdr:to>
      <cdr:x>0.56168</cdr:x>
      <cdr:y>0.52143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647096" y="2257797"/>
          <a:ext cx="1368100" cy="8273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>
              <a:latin typeface="Cambria" pitchFamily="18" charset="0"/>
              <a:ea typeface="Cambria" pitchFamily="18" charset="0"/>
            </a:rPr>
            <a:t>8 062</a:t>
          </a:r>
        </a:p>
        <a:p xmlns:a="http://schemas.openxmlformats.org/drawingml/2006/main">
          <a:pPr algn="ctr"/>
          <a:r>
            <a:rPr lang="ru-RU" sz="1600" b="1" dirty="0" err="1">
              <a:latin typeface="Cambria" pitchFamily="18" charset="0"/>
              <a:ea typeface="Cambria" pitchFamily="18" charset="0"/>
            </a:rPr>
            <a:t>млн.руб</a:t>
          </a:r>
          <a:r>
            <a:rPr lang="ru-RU" sz="1600" b="1" dirty="0">
              <a:latin typeface="Cambria" pitchFamily="18" charset="0"/>
              <a:ea typeface="Cambria" pitchFamily="18" charset="0"/>
            </a:rPr>
            <a:t>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76D9F07-407D-4749-BF8C-4FCC570FA461}" type="datetimeFigureOut">
              <a:rPr lang="ru-RU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5637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C7E8D34-B38B-4299-AE79-4956ADEAD9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317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4356D79-5AA0-4253-8C1C-D31FAF0FFD0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8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ru-RU" sz="900" dirty="0">
              <a:solidFill>
                <a:schemeClr val="tx1">
                  <a:lumMod val="85000"/>
                  <a:lumOff val="15000"/>
                </a:schemeClr>
              </a:solidFill>
              <a:latin typeface="Hero New Bold" panose="02000800000000000000" pitchFamily="50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A5E5C3-D952-41A4-97A9-8D2743B1316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667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80CA9FC-5016-4B81-B080-05A119C4120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63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508BA4-F5BF-43F5-A091-46B858A37C53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ECA39C-47F2-43F3-AF37-557BF7F9C1B0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0DB2D-DF13-4A18-8E0F-5B106D98E2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91A058-0B26-455C-BAA6-A2B3AAD94B75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0AAB3-1947-4BC7-9D05-AFCCAA18D2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689460-5E34-47ED-8C65-DC442DDB8C53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90942-C85C-4CFE-B312-1E13905850C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2CE771-3C25-4E5C-AC07-12C13B0A6247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816608-CDC7-49A4-B33C-C0D2616CF7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CD95F-6BE3-4853-A1E8-9E4E5ABFC5E0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770108-8C8B-4E38-AFD4-03212DB9780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94BC23-732B-4919-8179-CF8843AAD293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254A25-6F6E-45F7-B4DC-F1B155BCC7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762E39-4D11-4E2F-9E04-C9101D691D91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A76B93-7F8D-4C62-B9D9-9F50A43CF4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599182-8E65-467A-AB9F-FD0A9F4B3EFE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EFC36-9EEB-4204-96D7-DC15B65C2F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624E86-248D-48F5-BDF3-5ECD7FAC3B26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98B0B1-0606-4C35-B91C-5502F2EB28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2BC7A3-9485-48B9-B46D-4BDAA70622A9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491C5-B7B5-496B-9524-C1AD76CFC9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82D30C-93E2-4A12-9410-433300268621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2C5C59-3786-400B-A0FD-4A8BC5D3B9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A5FED2E-FF19-4950-8A67-5ED2B4101810}" type="datetimeFigureOut">
              <a:rPr lang="ru-RU" smtClean="0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56989B-8009-4CDE-90CC-55D6749666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</p:sldLayoutIdLst>
  <p:transition spd="slow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1255" y="620688"/>
            <a:ext cx="7629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</a:p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 на 2026 год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0"/>
            <a:ext cx="6913066" cy="6921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Цели создания открытого бюджета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 useBgFill="1">
        <p:nvSpPr>
          <p:cNvPr id="5" name="Объект 1"/>
          <p:cNvSpPr txBox="1">
            <a:spLocks/>
          </p:cNvSpPr>
          <p:nvPr/>
        </p:nvSpPr>
        <p:spPr bwMode="auto">
          <a:xfrm>
            <a:off x="0" y="908050"/>
            <a:ext cx="9144000" cy="594995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1463" indent="-271463" algn="just" eaLnBrk="1" hangingPunct="1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ознакомление граждан с задачами и приоритетными направлениями бюджетной политики, основными условиями формирования и исполнения бюджета муниципального округа Первоуральск;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информирование граждан о ходе бюджетного процесса в муниципальном округе Первоуральск; 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обеспечение широкого вовлечения граждан в процедуры обсуждения и принятия конкретных бюджетных решений, общественного контроля их эффективности и результативности;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повышение  прозрачности  формирования  и  расходования  бюджетных  средств  в муниципальном округе Первоуральск; 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повышение  ответственности  органов  местного самоуправления при  принятии решений в сфере бюджетной политики; </a:t>
            </a: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271463" indent="-271463" algn="just" eaLnBrk="1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формирование  положительного  имиджа  города  Первоуральска. </a:t>
            </a:r>
          </a:p>
          <a:p>
            <a:pPr marL="271463" indent="-271463" eaLnBrk="1" hangingPunct="1">
              <a:lnSpc>
                <a:spcPct val="80000"/>
              </a:lnSpc>
              <a:spcBef>
                <a:spcPts val="0"/>
              </a:spcBef>
              <a:buFont typeface="Arial" pitchFamily="34" charset="0"/>
              <a:buChar char="•"/>
              <a:defRPr/>
            </a:pPr>
            <a:endParaRPr lang="ru-RU" sz="2400" i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 advTm="8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3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3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1763713" y="0"/>
            <a:ext cx="5768975" cy="7651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Основы составления проекта бюджета муниципального округа Первоуральск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носка со стрелкой вниз 6"/>
          <p:cNvSpPr>
            <a:spLocks noChangeArrowheads="1"/>
          </p:cNvSpPr>
          <p:nvPr/>
        </p:nvSpPr>
        <p:spPr bwMode="auto">
          <a:xfrm>
            <a:off x="7308304" y="1052736"/>
            <a:ext cx="1512887" cy="2520280"/>
          </a:xfrm>
          <a:prstGeom prst="downArrowCallout">
            <a:avLst>
              <a:gd name="adj1" fmla="val 25000"/>
              <a:gd name="adj2" fmla="val 25000"/>
              <a:gd name="adj3" fmla="val 27390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</a:p>
        </p:txBody>
      </p:sp>
      <p:sp>
        <p:nvSpPr>
          <p:cNvPr id="5" name="Выноска со стрелкой вниз 4"/>
          <p:cNvSpPr>
            <a:spLocks noChangeArrowheads="1"/>
          </p:cNvSpPr>
          <p:nvPr/>
        </p:nvSpPr>
        <p:spPr bwMode="auto">
          <a:xfrm>
            <a:off x="5580112" y="1052736"/>
            <a:ext cx="1600200" cy="2520280"/>
          </a:xfrm>
          <a:prstGeom prst="downArrowCallout">
            <a:avLst>
              <a:gd name="adj1" fmla="val 25000"/>
              <a:gd name="adj2" fmla="val 25000"/>
              <a:gd name="adj3" fmla="val 25001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</a:t>
            </a:r>
          </a:p>
        </p:txBody>
      </p:sp>
      <p:sp>
        <p:nvSpPr>
          <p:cNvPr id="4" name="Выноска со стрелкой вниз 3"/>
          <p:cNvSpPr>
            <a:spLocks noChangeArrowheads="1"/>
          </p:cNvSpPr>
          <p:nvPr/>
        </p:nvSpPr>
        <p:spPr bwMode="auto">
          <a:xfrm>
            <a:off x="3779912" y="1052736"/>
            <a:ext cx="1720782" cy="2520280"/>
          </a:xfrm>
          <a:prstGeom prst="downArrowCallout">
            <a:avLst>
              <a:gd name="adj1" fmla="val 25000"/>
              <a:gd name="adj2" fmla="val 25000"/>
              <a:gd name="adj3" fmla="val 25003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муниципального округа</a:t>
            </a:r>
          </a:p>
        </p:txBody>
      </p:sp>
      <p:sp>
        <p:nvSpPr>
          <p:cNvPr id="6" name="Выноска со стрелкой вниз 5"/>
          <p:cNvSpPr>
            <a:spLocks noChangeArrowheads="1"/>
          </p:cNvSpPr>
          <p:nvPr/>
        </p:nvSpPr>
        <p:spPr bwMode="auto">
          <a:xfrm>
            <a:off x="1979712" y="1052736"/>
            <a:ext cx="1584325" cy="2520280"/>
          </a:xfrm>
          <a:prstGeom prst="downArrowCallout">
            <a:avLst>
              <a:gd name="adj1" fmla="val 25000"/>
              <a:gd name="adj2" fmla="val 25000"/>
              <a:gd name="adj3" fmla="val 25002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Стратегия социально-экономического развития муниципального округа</a:t>
            </a:r>
          </a:p>
        </p:txBody>
      </p:sp>
      <p:sp>
        <p:nvSpPr>
          <p:cNvPr id="3" name="Выноска со стрелкой вниз 2"/>
          <p:cNvSpPr>
            <a:spLocks noChangeArrowheads="1"/>
          </p:cNvSpPr>
          <p:nvPr/>
        </p:nvSpPr>
        <p:spPr bwMode="auto">
          <a:xfrm>
            <a:off x="323528" y="1052736"/>
            <a:ext cx="1484313" cy="2448272"/>
          </a:xfrm>
          <a:prstGeom prst="downArrowCallout">
            <a:avLst>
              <a:gd name="adj1" fmla="val 25000"/>
              <a:gd name="adj2" fmla="val 25000"/>
              <a:gd name="adj3" fmla="val 24996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Бюджетное послание Президента Российской Федерации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79512" y="3645024"/>
            <a:ext cx="8713787" cy="576063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СОСТАВЛЕНИЕ ПРОЕКТА БЮДЖЕТА  МУНИЦИПАЛЬНОГО ОКРУГА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437112"/>
            <a:ext cx="2663825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4437112"/>
            <a:ext cx="295116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0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62700" y="4437112"/>
            <a:ext cx="266700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2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  <p:bldP spid="7" grpId="0" animBg="1"/>
      <p:bldP spid="5" grpId="0" animBg="1"/>
      <p:bldP spid="4" grpId="0" animBg="1"/>
      <p:bldP spid="6" grpId="0" animBg="1"/>
      <p:bldP spid="3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1" descr="121049_original"/>
          <p:cNvSpPr>
            <a:spLocks noGrp="1"/>
          </p:cNvSpPr>
          <p:nvPr>
            <p:ph idx="4294967295"/>
          </p:nvPr>
        </p:nvSpPr>
        <p:spPr>
          <a:xfrm>
            <a:off x="0" y="908720"/>
            <a:ext cx="9036496" cy="6879384"/>
          </a:xfrm>
          <a:noFill/>
        </p:spPr>
        <p:txBody>
          <a:bodyPr wrap="square">
            <a:spAutoFit/>
          </a:bodyPr>
          <a:lstStyle/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Бюджетный кодекс Российской Федерации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Федеральный закон от 06.10.2003 № 131-ФЗ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«Об общих принципах организации местного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самоуправления в Российской Федерации»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Федеральный закон от 08.05.2010 № 83-ФЗ «О внесении изменений в отдельные законодательные акты Российской Федерации в связи с совершенствованием правового положения государственных (муниципальных) учреждений»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endParaRPr lang="ru-RU" altLang="ru-RU" sz="1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Решение Первоуральской городской Думы от 27.07.2017 </a:t>
            </a:r>
            <a:r>
              <a:rPr lang="ru-RU" altLang="ru-RU" sz="1600" dirty="0">
                <a:latin typeface="Times New Roman" pitchFamily="18" charset="0"/>
              </a:rPr>
              <a:t>г. № 649 (в редакции от 28.06.2018 г) «</a:t>
            </a:r>
            <a:r>
              <a:rPr lang="ru-RU" altLang="ru-RU" sz="1600" dirty="0">
                <a:latin typeface="Times New Roman" pitchFamily="18" charset="0"/>
                <a:ea typeface="Calibri" pitchFamily="34" charset="0"/>
                <a:cs typeface="Calibri" pitchFamily="34" charset="0"/>
              </a:rPr>
              <a:t>Об утверждении положения о бюджетном устройстве и бюджетном процессе в муниципальном округе Первоуральск </a:t>
            </a:r>
            <a:r>
              <a:rPr lang="ru-RU" altLang="ru-RU" sz="1600" dirty="0">
                <a:latin typeface="Times New Roman" pitchFamily="18" charset="0"/>
              </a:rPr>
              <a:t>»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en-US" altLang="ru-RU" sz="1600" dirty="0">
              <a:latin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600" dirty="0">
                <a:latin typeface="Times New Roman" pitchFamily="18" charset="0"/>
              </a:rPr>
              <a:t>Решение Первоуральского городского Совета от 23.06.2005года № 94 (в редакции от 24.04.2025 г) «Об утверждении Устава муниципального округа Первоуральск»</a:t>
            </a:r>
          </a:p>
          <a:p>
            <a:pPr marL="0" indent="0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endParaRPr lang="ru-RU" altLang="ru-RU" sz="1600" dirty="0">
              <a:latin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altLang="ru-RU" sz="1600" dirty="0">
                <a:latin typeface="Times New Roman" pitchFamily="18" charset="0"/>
              </a:rPr>
              <a:t>ешение Первоуральской городской Думы  342</a:t>
            </a:r>
            <a:r>
              <a:rPr lang="ru-RU" altLang="ru-RU" sz="16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altLang="ru-RU" sz="1600" dirty="0">
                <a:latin typeface="Times New Roman" pitchFamily="18" charset="0"/>
              </a:rPr>
              <a:t>от 18.12.2025 г.</a:t>
            </a:r>
            <a:r>
              <a:rPr lang="ru-RU" altLang="ru-RU" sz="160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RU" altLang="ru-RU" sz="1600" dirty="0">
                <a:latin typeface="Times New Roman" pitchFamily="18" charset="0"/>
              </a:rPr>
              <a:t>« О бюджете муниципального округа Первоуральск на 2026 год и плановый период 2027 и 2028 годов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 indent="0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endParaRPr lang="ru-RU" altLang="ru-RU" sz="16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altLang="ru-RU" sz="16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sz="1600" b="1" i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ru-RU" sz="16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176213" indent="-176213" eaLnBrk="1" hangingPunct="1"/>
            <a:endParaRPr lang="ru-RU" sz="1600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5128" name="Rectangle 2"/>
          <p:cNvSpPr>
            <a:spLocks noChangeArrowheads="1"/>
          </p:cNvSpPr>
          <p:nvPr/>
        </p:nvSpPr>
        <p:spPr bwMode="auto">
          <a:xfrm>
            <a:off x="1835150" y="0"/>
            <a:ext cx="5768975" cy="765175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>
            <a:lvl1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eaLnBrk="1" hangingPunct="1">
              <a:defRPr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052736"/>
            <a:ext cx="286226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  <p:bldP spid="51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1" descr="121049_original"/>
          <p:cNvSpPr>
            <a:spLocks noGrp="1"/>
          </p:cNvSpPr>
          <p:nvPr>
            <p:ph idx="4294967295"/>
          </p:nvPr>
        </p:nvSpPr>
        <p:spPr>
          <a:xfrm>
            <a:off x="0" y="1081419"/>
            <a:ext cx="8964488" cy="5776581"/>
          </a:xfrm>
          <a:noFill/>
        </p:spPr>
        <p:txBody>
          <a:bodyPr wrap="square">
            <a:spAutoFit/>
          </a:bodyPr>
          <a:lstStyle/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В муниципальном округе Первоуральск возможность участия граждан в формировании бюджета на очередной финансовый год и плановый период обеспечения следующим образом: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  <a:buNone/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Публичное обсуждение муниципальных программ.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официальном сайте муниципального округа публикуется проект муниципальной программы и информация о порядке направления замечаний и предложений к проекту обсуждения.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Период проведения общественного обсуждения проекта программы – не менее 7 календарных дней.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r>
              <a:rPr lang="ru-RU" altLang="ru-RU" sz="1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Обсуждения бюджета муниципального округа Первоуральск на публичных слушаниях, что обеспечивает обсуждение вопросов формирования бюджета широким кругом лиц, депутатами, гражданами, СМИ. </a:t>
            </a: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176213" indent="-176213" algn="just" eaLnBrk="1" hangingPunct="1">
              <a:lnSpc>
                <a:spcPct val="114000"/>
              </a:lnSpc>
              <a:spcBef>
                <a:spcPct val="0"/>
              </a:spcBef>
            </a:pPr>
            <a:endParaRPr lang="ru-RU" altLang="ru-RU" sz="18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259632" y="-99392"/>
            <a:ext cx="67322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Участие жителей Первоуральска в формировании бюджета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179512" y="0"/>
            <a:ext cx="853286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муниципального округа Первоуральск на 2026-2028 годы</a:t>
            </a:r>
          </a:p>
        </p:txBody>
      </p:sp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0" y="981075"/>
            <a:ext cx="9144000" cy="5786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 Бюджетная политика в период 2026 - 2028 годов соответствует критериям последовательности, реалистичности, эффективности и адресности.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 Планирование бюджета муниципального округа Первоуральск осуществляется на три года:  2026 год и плановый период 2027 и 2028 годов.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Основные задачи бюджетной политики на 2026–2028 годы: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обеспечение сбалансированности бюджета муниципального округа Первоуральск,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повышение качества управления бюджетным процессом главными распорядителями бюджетных средств,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оптимизация структуры расходов бюджета муниципального округа Первоуральск, повышение эффективности бюджетных расходов, в том числе за счет оптимизации закупок максимально эффективного использования субсидий, </a:t>
            </a:r>
          </a:p>
          <a:p>
            <a:pPr algn="just" eaLnBrk="1" hangingPunct="1"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концентрация усилий на основных направлений стратегического развития муниципального округа,</a:t>
            </a:r>
          </a:p>
          <a:p>
            <a:pPr algn="just" eaLnBrk="1" hangingPunct="1"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ru-RU" sz="1700" dirty="0">
                <a:latin typeface="Times New Roman" pitchFamily="18" charset="0"/>
              </a:rPr>
              <a:t>обеспечение открытости планирования бюджета муниципального округа для граждан.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Улучшение инвестиционного климата.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Применение программно-целевого метода бюджетного планирования (20 муниципальных программ с долей расходов 95,8% от общего объема расходов).</a:t>
            </a:r>
          </a:p>
          <a:p>
            <a:pPr algn="just" eaLnBrk="1" hangingPunct="1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ru-RU" sz="1700" dirty="0">
                <a:latin typeface="Times New Roman" pitchFamily="18" charset="0"/>
              </a:rPr>
              <a:t>Создание условий для повышения качества предоставления муниципальных услуг.</a:t>
            </a:r>
          </a:p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ru-RU" sz="17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Все мероприятия направлены на сохранение социальной направленности расходов и на развитие муниципального округа Первоуральск.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9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8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78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78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78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78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78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78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78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78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781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1781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781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7818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7818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8" grpId="0"/>
      <p:bldP spid="17818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611560" y="116632"/>
            <a:ext cx="784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Азбука</a:t>
            </a:r>
            <a:r>
              <a:rPr lang="ru-RU" sz="2400" b="1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бюджета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83568" y="1052736"/>
            <a:ext cx="777686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- форма образования расходования денежных средств, предназначенных  для финансового обеспечения задач и функций государства и местного самоуправления.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поступающие в бюджет денежные средства.</a:t>
            </a:r>
          </a:p>
          <a:p>
            <a:pPr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– выплачиваемые из бюджета денежные средства. </a:t>
            </a:r>
          </a:p>
          <a:p>
            <a:pPr algn="just" eaLnBrk="1" hangingPunct="1"/>
            <a:endParaRPr lang="ru-RU" sz="2800" dirty="0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5536" y="3501008"/>
            <a:ext cx="1944216" cy="2160240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95536" y="3573016"/>
            <a:ext cx="18722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РЕЗУЛЬТАТ ИСПОЛНЕНИЯ БЮДЖЕТА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=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ДОХОДЫ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«минус»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pic>
        <p:nvPicPr>
          <p:cNvPr id="14" name="Рисунок 7"/>
          <p:cNvPicPr>
            <a:picLocks noChangeAspect="1"/>
          </p:cNvPicPr>
          <p:nvPr/>
        </p:nvPicPr>
        <p:blipFill>
          <a:blip r:embed="rId3" cstate="print"/>
          <a:srcRect l="1142" t="2598" r="1790" b="3878"/>
          <a:stretch>
            <a:fillRect/>
          </a:stretch>
        </p:blipFill>
        <p:spPr bwMode="auto">
          <a:xfrm>
            <a:off x="2483768" y="3501008"/>
            <a:ext cx="1728192" cy="73194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Минус 10"/>
          <p:cNvSpPr>
            <a:spLocks/>
          </p:cNvSpPr>
          <p:nvPr/>
        </p:nvSpPr>
        <p:spPr bwMode="auto">
          <a:xfrm>
            <a:off x="4283968" y="3717032"/>
            <a:ext cx="360040" cy="273050"/>
          </a:xfrm>
          <a:custGeom>
            <a:avLst/>
            <a:gdLst>
              <a:gd name="T0" fmla="*/ 3 w 323850"/>
              <a:gd name="T1" fmla="*/ 2147483647 h 201612"/>
              <a:gd name="T2" fmla="*/ 22 w 323850"/>
              <a:gd name="T3" fmla="*/ 2147483647 h 201612"/>
              <a:gd name="T4" fmla="*/ 22 w 323850"/>
              <a:gd name="T5" fmla="*/ 2147483647 h 201612"/>
              <a:gd name="T6" fmla="*/ 3 w 323850"/>
              <a:gd name="T7" fmla="*/ 2147483647 h 201612"/>
              <a:gd name="T8" fmla="*/ 3 w 323850"/>
              <a:gd name="T9" fmla="*/ 2147483647 h 2016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850"/>
              <a:gd name="T16" fmla="*/ 0 h 201612"/>
              <a:gd name="T17" fmla="*/ 323850 w 323850"/>
              <a:gd name="T18" fmla="*/ 201612 h 2016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850" h="201612">
                <a:moveTo>
                  <a:pt x="42926" y="77096"/>
                </a:moveTo>
                <a:lnTo>
                  <a:pt x="280924" y="77096"/>
                </a:lnTo>
                <a:lnTo>
                  <a:pt x="280924" y="124516"/>
                </a:lnTo>
                <a:lnTo>
                  <a:pt x="42926" y="124516"/>
                </a:lnTo>
                <a:lnTo>
                  <a:pt x="42926" y="77096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pic>
        <p:nvPicPr>
          <p:cNvPr id="16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16016" y="3501008"/>
            <a:ext cx="1656184" cy="71073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Равно 11"/>
          <p:cNvSpPr>
            <a:spLocks/>
          </p:cNvSpPr>
          <p:nvPr/>
        </p:nvSpPr>
        <p:spPr bwMode="auto">
          <a:xfrm>
            <a:off x="6659836" y="3716337"/>
            <a:ext cx="376237" cy="303213"/>
          </a:xfrm>
          <a:custGeom>
            <a:avLst/>
            <a:gdLst>
              <a:gd name="T0" fmla="*/ 49870 w 376237"/>
              <a:gd name="T1" fmla="*/ 62462 h 303212"/>
              <a:gd name="T2" fmla="*/ 326367 w 376237"/>
              <a:gd name="T3" fmla="*/ 62462 h 303212"/>
              <a:gd name="T4" fmla="*/ 326367 w 376237"/>
              <a:gd name="T5" fmla="*/ 133777 h 303212"/>
              <a:gd name="T6" fmla="*/ 49870 w 376237"/>
              <a:gd name="T7" fmla="*/ 133777 h 303212"/>
              <a:gd name="T8" fmla="*/ 49870 w 376237"/>
              <a:gd name="T9" fmla="*/ 62462 h 303212"/>
              <a:gd name="T10" fmla="*/ 49870 w 376237"/>
              <a:gd name="T11" fmla="*/ 169435 h 303212"/>
              <a:gd name="T12" fmla="*/ 326367 w 376237"/>
              <a:gd name="T13" fmla="*/ 169435 h 303212"/>
              <a:gd name="T14" fmla="*/ 326367 w 376237"/>
              <a:gd name="T15" fmla="*/ 240750 h 303212"/>
              <a:gd name="T16" fmla="*/ 49870 w 376237"/>
              <a:gd name="T17" fmla="*/ 240750 h 303212"/>
              <a:gd name="T18" fmla="*/ 49870 w 376237"/>
              <a:gd name="T19" fmla="*/ 169435 h 3032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76237" h="303212">
                <a:moveTo>
                  <a:pt x="49870" y="62462"/>
                </a:moveTo>
                <a:lnTo>
                  <a:pt x="326367" y="62462"/>
                </a:lnTo>
                <a:lnTo>
                  <a:pt x="326367" y="133777"/>
                </a:lnTo>
                <a:lnTo>
                  <a:pt x="49870" y="133777"/>
                </a:lnTo>
                <a:lnTo>
                  <a:pt x="49870" y="62462"/>
                </a:lnTo>
                <a:close/>
                <a:moveTo>
                  <a:pt x="49870" y="169435"/>
                </a:moveTo>
                <a:lnTo>
                  <a:pt x="326367" y="169435"/>
                </a:lnTo>
                <a:lnTo>
                  <a:pt x="326367" y="240750"/>
                </a:lnTo>
                <a:lnTo>
                  <a:pt x="49870" y="240750"/>
                </a:lnTo>
                <a:lnTo>
                  <a:pt x="49870" y="169435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/>
          </a:p>
        </p:txBody>
      </p:sp>
      <p:pic>
        <p:nvPicPr>
          <p:cNvPr id="19" name="Рисунок 7"/>
          <p:cNvPicPr>
            <a:picLocks noChangeAspect="1"/>
          </p:cNvPicPr>
          <p:nvPr/>
        </p:nvPicPr>
        <p:blipFill>
          <a:blip r:embed="rId3" cstate="print"/>
          <a:srcRect l="1142" t="2598" r="1790" b="3878"/>
          <a:stretch>
            <a:fillRect/>
          </a:stretch>
        </p:blipFill>
        <p:spPr bwMode="auto">
          <a:xfrm>
            <a:off x="4716016" y="4941168"/>
            <a:ext cx="1728192" cy="73194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Минус 10"/>
          <p:cNvSpPr>
            <a:spLocks/>
          </p:cNvSpPr>
          <p:nvPr/>
        </p:nvSpPr>
        <p:spPr bwMode="auto">
          <a:xfrm>
            <a:off x="4283968" y="5157192"/>
            <a:ext cx="360040" cy="273050"/>
          </a:xfrm>
          <a:custGeom>
            <a:avLst/>
            <a:gdLst>
              <a:gd name="T0" fmla="*/ 3 w 323850"/>
              <a:gd name="T1" fmla="*/ 2147483647 h 201612"/>
              <a:gd name="T2" fmla="*/ 22 w 323850"/>
              <a:gd name="T3" fmla="*/ 2147483647 h 201612"/>
              <a:gd name="T4" fmla="*/ 22 w 323850"/>
              <a:gd name="T5" fmla="*/ 2147483647 h 201612"/>
              <a:gd name="T6" fmla="*/ 3 w 323850"/>
              <a:gd name="T7" fmla="*/ 2147483647 h 201612"/>
              <a:gd name="T8" fmla="*/ 3 w 323850"/>
              <a:gd name="T9" fmla="*/ 2147483647 h 2016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23850"/>
              <a:gd name="T16" fmla="*/ 0 h 201612"/>
              <a:gd name="T17" fmla="*/ 323850 w 323850"/>
              <a:gd name="T18" fmla="*/ 201612 h 2016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23850" h="201612">
                <a:moveTo>
                  <a:pt x="42926" y="77096"/>
                </a:moveTo>
                <a:lnTo>
                  <a:pt x="280924" y="77096"/>
                </a:lnTo>
                <a:lnTo>
                  <a:pt x="280924" y="124516"/>
                </a:lnTo>
                <a:lnTo>
                  <a:pt x="42926" y="124516"/>
                </a:lnTo>
                <a:lnTo>
                  <a:pt x="42926" y="77096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pic>
        <p:nvPicPr>
          <p:cNvPr id="21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483768" y="4941168"/>
            <a:ext cx="1656184" cy="71073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Равно 11"/>
          <p:cNvSpPr>
            <a:spLocks/>
          </p:cNvSpPr>
          <p:nvPr/>
        </p:nvSpPr>
        <p:spPr bwMode="auto">
          <a:xfrm>
            <a:off x="6659836" y="5156497"/>
            <a:ext cx="376237" cy="303213"/>
          </a:xfrm>
          <a:custGeom>
            <a:avLst/>
            <a:gdLst>
              <a:gd name="T0" fmla="*/ 49870 w 376237"/>
              <a:gd name="T1" fmla="*/ 62462 h 303212"/>
              <a:gd name="T2" fmla="*/ 326367 w 376237"/>
              <a:gd name="T3" fmla="*/ 62462 h 303212"/>
              <a:gd name="T4" fmla="*/ 326367 w 376237"/>
              <a:gd name="T5" fmla="*/ 133777 h 303212"/>
              <a:gd name="T6" fmla="*/ 49870 w 376237"/>
              <a:gd name="T7" fmla="*/ 133777 h 303212"/>
              <a:gd name="T8" fmla="*/ 49870 w 376237"/>
              <a:gd name="T9" fmla="*/ 62462 h 303212"/>
              <a:gd name="T10" fmla="*/ 49870 w 376237"/>
              <a:gd name="T11" fmla="*/ 169435 h 303212"/>
              <a:gd name="T12" fmla="*/ 326367 w 376237"/>
              <a:gd name="T13" fmla="*/ 169435 h 303212"/>
              <a:gd name="T14" fmla="*/ 326367 w 376237"/>
              <a:gd name="T15" fmla="*/ 240750 h 303212"/>
              <a:gd name="T16" fmla="*/ 49870 w 376237"/>
              <a:gd name="T17" fmla="*/ 240750 h 303212"/>
              <a:gd name="T18" fmla="*/ 49870 w 376237"/>
              <a:gd name="T19" fmla="*/ 169435 h 3032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76237" h="303212">
                <a:moveTo>
                  <a:pt x="49870" y="62462"/>
                </a:moveTo>
                <a:lnTo>
                  <a:pt x="326367" y="62462"/>
                </a:lnTo>
                <a:lnTo>
                  <a:pt x="326367" y="133777"/>
                </a:lnTo>
                <a:lnTo>
                  <a:pt x="49870" y="133777"/>
                </a:lnTo>
                <a:lnTo>
                  <a:pt x="49870" y="62462"/>
                </a:lnTo>
                <a:close/>
                <a:moveTo>
                  <a:pt x="49870" y="169435"/>
                </a:moveTo>
                <a:lnTo>
                  <a:pt x="326367" y="169435"/>
                </a:lnTo>
                <a:lnTo>
                  <a:pt x="326367" y="240750"/>
                </a:lnTo>
                <a:lnTo>
                  <a:pt x="49870" y="240750"/>
                </a:lnTo>
                <a:lnTo>
                  <a:pt x="49870" y="169435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7236296" y="3429000"/>
            <a:ext cx="1619672" cy="1152128"/>
          </a:xfrm>
          <a:prstGeom prst="rect">
            <a:avLst/>
          </a:prstGeom>
          <a:noFill/>
          <a:ln w="25400">
            <a:solidFill>
              <a:schemeClr val="tx2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превышение расходов над доходами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236296" y="4725144"/>
            <a:ext cx="1619672" cy="1152128"/>
          </a:xfrm>
          <a:prstGeom prst="rect">
            <a:avLst/>
          </a:prstGeom>
          <a:noFill/>
          <a:ln w="25400">
            <a:solidFill>
              <a:schemeClr val="tx2">
                <a:alpha val="6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превышение доходов над расходами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547664" y="5949280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Обязательное требование, предъявляемое к составлению и утверждению бюджета –это его сбалансированность.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87624" y="5805264"/>
            <a:ext cx="4154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  <p:transition spd="med" advClick="0" advTm="6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9" grpId="0"/>
      <p:bldP spid="15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"/>
          <p:cNvSpPr>
            <a:spLocks noChangeArrowheads="1"/>
          </p:cNvSpPr>
          <p:nvPr/>
        </p:nvSpPr>
        <p:spPr bwMode="auto">
          <a:xfrm>
            <a:off x="0" y="981075"/>
            <a:ext cx="9144000" cy="5876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AutoShape 12"/>
          <p:cNvSpPr>
            <a:spLocks noChangeArrowheads="1"/>
          </p:cNvSpPr>
          <p:nvPr/>
        </p:nvSpPr>
        <p:spPr bwMode="auto">
          <a:xfrm>
            <a:off x="4356100" y="2133600"/>
            <a:ext cx="323850" cy="8636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 rot="19704288">
            <a:off x="7092950" y="2060575"/>
            <a:ext cx="371475" cy="10414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 rot="1452757">
            <a:off x="2051050" y="2060575"/>
            <a:ext cx="323850" cy="1008063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2306" name="Rectangle 18"/>
          <p:cNvSpPr>
            <a:spLocks noChangeArrowheads="1"/>
          </p:cNvSpPr>
          <p:nvPr/>
        </p:nvSpPr>
        <p:spPr bwMode="auto">
          <a:xfrm>
            <a:off x="3348038" y="119063"/>
            <a:ext cx="2424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Азбука бюджета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3140968"/>
            <a:ext cx="2304256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НАЛОГОВЫЕ ДОХОДЫ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Поступления от уплаты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налогов, установленных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Налоговым кодексом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Российской Федерации: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-налог на доходы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физических лиц;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-акцизы;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-налоги на совокупный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доход(ЕНВД,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сельхозналог,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патентная система);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-налог на имущество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физических лиц;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-земельный налог;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-госпошлина.</a:t>
            </a:r>
            <a:r>
              <a:rPr lang="ru-RU" sz="14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051720" y="1052736"/>
            <a:ext cx="5400600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БЮДЖЕТА- безвозмездные,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безвозвратные поступления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денежных средств в бюджет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347864" y="3140968"/>
            <a:ext cx="2304256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БЕЗВОЗМЕЗДНЫЕ</a:t>
            </a:r>
          </a:p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ПОСТУПЛЕНИЯ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Поступления в местный бюджет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 областного бюджета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межбюджетных трансфертов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виде дотаций, субсидий,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субвенций и иных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межбюджетных трансфертов,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 также поступления от физических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юридических лиц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(кроме налоговых и 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неналоговых доходов)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44208" y="3140968"/>
            <a:ext cx="2088232" cy="34563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hangingPunct="1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НЕНАЛОГОВЫЕ ДОХОДЫ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Платежи, которые включают в себя: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•доходы от использования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продажи имущества;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•платные услуги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казенных учреждений;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•штрафы за нарушение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законодательства;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•плата за негативное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воздействие на окружающую среду</a:t>
            </a:r>
          </a:p>
          <a:p>
            <a:pPr algn="ctr" eaLnBrk="1" hangingPunct="1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•иные неналоговые доходы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30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1230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348038" y="1190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ru-RU" sz="24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333" name="Rectangle 21"/>
          <p:cNvSpPr>
            <a:spLocks noChangeArrowheads="1"/>
          </p:cNvSpPr>
          <p:nvPr/>
        </p:nvSpPr>
        <p:spPr bwMode="auto">
          <a:xfrm>
            <a:off x="1763713" y="188913"/>
            <a:ext cx="56165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Азбука бюджета</a:t>
            </a:r>
          </a:p>
        </p:txBody>
      </p:sp>
      <p:sp>
        <p:nvSpPr>
          <p:cNvPr id="19460" name="Rectangle 22" descr="1390229512_0629"/>
          <p:cNvSpPr>
            <a:spLocks noChangeArrowheads="1"/>
          </p:cNvSpPr>
          <p:nvPr/>
        </p:nvSpPr>
        <p:spPr bwMode="auto">
          <a:xfrm>
            <a:off x="0" y="723900"/>
            <a:ext cx="9144000" cy="613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  <a:p>
            <a:endParaRPr lang="ru-RU">
              <a:latin typeface="Arial" pitchFamily="34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95288" y="5157788"/>
            <a:ext cx="2376487" cy="150812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6-ти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главным распорядителям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3275856" y="5157192"/>
            <a:ext cx="2376488" cy="150812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11-ти </a:t>
            </a: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разделам бюджетной классификации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6012160" y="5157192"/>
            <a:ext cx="2374900" cy="150812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20 -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муниципальной программы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1484784"/>
            <a:ext cx="6336704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БЮДЖЕТА - </a:t>
            </a:r>
            <a:r>
              <a:rPr lang="ru-RU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 денежные средства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835696" y="2924944"/>
            <a:ext cx="5112568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бюджета распределены по :</a:t>
            </a: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 rot="1452757">
            <a:off x="1740134" y="3955126"/>
            <a:ext cx="323850" cy="1008063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>
            <a:off x="4283968" y="4077072"/>
            <a:ext cx="323850" cy="8636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 rot="19704288">
            <a:off x="6977511" y="3881176"/>
            <a:ext cx="371475" cy="1041400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3" grpId="0"/>
      <p:bldP spid="10" grpId="0" animBg="1"/>
      <p:bldP spid="12" grpId="0" animBg="1"/>
      <p:bldP spid="13" grpId="0" animBg="1"/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619672" y="188640"/>
            <a:ext cx="59039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Програмно-целевой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метод планирования</a:t>
            </a:r>
          </a:p>
        </p:txBody>
      </p:sp>
      <p:sp>
        <p:nvSpPr>
          <p:cNvPr id="13" name="Прямоугольник 12" descr="89397"/>
          <p:cNvSpPr>
            <a:spLocks noChangeArrowheads="1"/>
          </p:cNvSpPr>
          <p:nvPr/>
        </p:nvSpPr>
        <p:spPr bwMode="auto">
          <a:xfrm>
            <a:off x="0" y="836613"/>
            <a:ext cx="9144000" cy="6021387"/>
          </a:xfrm>
          <a:prstGeom prst="rect">
            <a:avLst/>
          </a:prstGeom>
          <a:noFill/>
          <a:ln w="12700" algn="ctr">
            <a:solidFill>
              <a:srgbClr val="127056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684213" y="836613"/>
            <a:ext cx="7704137" cy="695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ru-RU" b="1" dirty="0">
              <a:solidFill>
                <a:srgbClr val="00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Муниципальные программы соответствуют Стратегии социально-экономического  развития муниципального округа Первоуральск и содержат: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цели и задачи  в  определенной сфере;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способы их достижения (мероприятия программы);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объемы используемых финансовых средств в соответствии с решением о бюджете;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показатели эффективности реализации программы, на основании которых дается оценка достижения или не достижения заданных целей.</a:t>
            </a:r>
          </a:p>
          <a:p>
            <a:pPr algn="just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В бюджете муниципального округа Первоуральск на 2026 год и плановый период 2027 и 2028 годов отражены направления целей и задач, определенные муниципальными программами.</a:t>
            </a:r>
          </a:p>
          <a:p>
            <a:pPr algn="just">
              <a:defRPr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95,8% расходов бюджета муниципального округа Первоуральск выполняются в рамках мероприятий муниципальных программ.</a:t>
            </a: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i="1" dirty="0">
              <a:solidFill>
                <a:srgbClr val="003399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1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/>
      <p:bldP spid="13" grpId="0" animBg="1"/>
      <p:bldP spid="143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1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Межбюджетные отношения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411760" y="2708920"/>
            <a:ext cx="3960440" cy="15841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ТРАНСФЕРТЫ-</a:t>
            </a:r>
            <a:b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одним бюджетом 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системы 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</a:t>
            </a:r>
            <a:b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другому бюджету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5085184"/>
            <a:ext cx="2520280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Дотации (от лат. «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Dotatio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»-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дар, пожертвование)-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предоставляются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без определения конкретной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их использования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131840" y="5085184"/>
            <a:ext cx="2664296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Субвенции(от лат. «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Subvenire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»-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приходить на помощь )-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предоставляются на финансирование «переданных» местным  бюджетам расходных обязательств РФ </a:t>
            </a:r>
          </a:p>
          <a:p>
            <a:pPr algn="ctr"/>
            <a:endParaRPr lang="ru-RU" dirty="0">
              <a:latin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99592" y="1196752"/>
            <a:ext cx="7308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МЕЖБЮДЖЕТНЫЕ ОТНОШЕНИЯ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взаимоотношения между публично-правовыми  образованиями по вопросам регулирования бюджетных правоотношений,  организации и осуществления бюджетного процесса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28184" y="5085184"/>
            <a:ext cx="2592288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Субсидии(от лат. «</a:t>
            </a:r>
            <a:r>
              <a:rPr lang="en-US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Subsidium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»-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поддержка )-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предоставляются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условиях долевого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софинансирования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расходов других бюджетов</a:t>
            </a:r>
          </a:p>
        </p:txBody>
      </p:sp>
      <p:sp>
        <p:nvSpPr>
          <p:cNvPr id="17" name="AutoShape 12"/>
          <p:cNvSpPr>
            <a:spLocks noChangeArrowheads="1"/>
          </p:cNvSpPr>
          <p:nvPr/>
        </p:nvSpPr>
        <p:spPr bwMode="auto">
          <a:xfrm rot="2731960">
            <a:off x="1966735" y="4371405"/>
            <a:ext cx="323850" cy="704947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8" name="AutoShape 12"/>
          <p:cNvSpPr>
            <a:spLocks noChangeArrowheads="1"/>
          </p:cNvSpPr>
          <p:nvPr/>
        </p:nvSpPr>
        <p:spPr bwMode="auto">
          <a:xfrm rot="18529024">
            <a:off x="6464128" y="4342865"/>
            <a:ext cx="323850" cy="743445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19" name="AutoShape 12"/>
          <p:cNvSpPr>
            <a:spLocks noChangeArrowheads="1"/>
          </p:cNvSpPr>
          <p:nvPr/>
        </p:nvSpPr>
        <p:spPr bwMode="auto">
          <a:xfrm>
            <a:off x="4283968" y="4437112"/>
            <a:ext cx="323850" cy="576064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420888"/>
            <a:ext cx="2088232" cy="206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7" y="2204864"/>
            <a:ext cx="2520281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63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2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352928" cy="4536504"/>
          </a:xfrm>
          <a:noFill/>
        </p:spPr>
        <p:txBody>
          <a:bodyPr anchor="t">
            <a:normAutofit fontScale="90000"/>
          </a:bodyPr>
          <a:lstStyle/>
          <a:p>
            <a:pPr algn="l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БЮДЖЕТНЫЙ  ПРОЦЕСС -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ежегодное формирование и исполнение бюджета: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Утверждение бюджета очередного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Исполнение бюджета в текущем году.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3. Формирование отчета об исполнении бюджета  предыдущего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4. Утверждение отчета об исполнении  бюджета  предыдущего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5. Составление проекта бюджета очередного года.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6. Рассмотрение проекта бюджета очередного года. </a:t>
            </a:r>
            <a:br>
              <a:rPr lang="ru-RU" sz="2000" dirty="0">
                <a:latin typeface="Arial" panose="020B0604020202020204" pitchFamily="34" charset="0"/>
              </a:rPr>
            </a:br>
            <a:endParaRPr lang="ru-RU" sz="2800" dirty="0">
              <a:latin typeface="Arial" panose="020B0604020202020204" pitchFamily="34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123728" y="116632"/>
            <a:ext cx="5400600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Бюджетный процесс</a:t>
            </a:r>
            <a:endParaRPr lang="ru-RU" dirty="0"/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6"/>
          <p:cNvSpPr txBox="1"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Основные показатели развития экономики </a:t>
            </a:r>
          </a:p>
          <a:p>
            <a:pPr algn="ctr" eaLnBrk="1" hangingPunct="1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муниципального округа Первоуральск </a:t>
            </a:r>
          </a:p>
        </p:txBody>
      </p:sp>
      <p:sp>
        <p:nvSpPr>
          <p:cNvPr id="23555" name="TextBox 7"/>
          <p:cNvSpPr txBox="1">
            <a:spLocks noChangeArrowheads="1"/>
          </p:cNvSpPr>
          <p:nvPr/>
        </p:nvSpPr>
        <p:spPr bwMode="auto">
          <a:xfrm>
            <a:off x="7380288" y="5876925"/>
            <a:ext cx="4683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1600" b="1">
                <a:solidFill>
                  <a:schemeClr val="bg1"/>
                </a:solidFill>
                <a:latin typeface="Franklin Gothic Book" pitchFamily="34" charset="0"/>
                <a:cs typeface="Times New Roman" pitchFamily="18" charset="0"/>
              </a:rPr>
              <a:t>1</a:t>
            </a:r>
          </a:p>
        </p:txBody>
      </p:sp>
      <p:graphicFrame>
        <p:nvGraphicFramePr>
          <p:cNvPr id="18268" name="Group 8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179281"/>
              </p:ext>
            </p:extLst>
          </p:nvPr>
        </p:nvGraphicFramePr>
        <p:xfrm>
          <a:off x="179513" y="980731"/>
          <a:ext cx="8784975" cy="5781063"/>
        </p:xfrm>
        <a:graphic>
          <a:graphicData uri="http://schemas.openxmlformats.org/drawingml/2006/table">
            <a:tbl>
              <a:tblPr/>
              <a:tblGrid>
                <a:gridCol w="432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70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5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1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0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62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888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007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Наименование показателя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год 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 постоянного населения (на начало года)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человек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129,110</a:t>
                      </a: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128</a:t>
                      </a: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,318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128,084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127,334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0000" marR="90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Фонд начисленной заработной платы работников крупных и средних предприятий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18000" marR="18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36 089,0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39 170,9   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43 048,6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46 880,2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452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заработная плата одного работника по крупным и средним предприятиям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89 597,4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96 129,2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105 330,1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114 361,3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808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зарегистрированной  безработицы (отношение общей численности зарегистрированных безработных к экономически активному населению)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0,39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0,36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415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 занятых в экономике (среднегодовая) – всего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человек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56 240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57 521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57 840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58 163</a:t>
                      </a:r>
                    </a:p>
                  </a:txBody>
                  <a:tcPr marL="72000" marR="72000" marT="46800" marB="4680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2083352"/>
      </p:ext>
    </p:extLst>
  </p:cSld>
  <p:clrMapOvr>
    <a:masterClrMapping/>
  </p:clrMapOvr>
  <p:transition advTm="400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09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574106"/>
              </p:ext>
            </p:extLst>
          </p:nvPr>
        </p:nvGraphicFramePr>
        <p:xfrm>
          <a:off x="251520" y="1340769"/>
          <a:ext cx="8640960" cy="4097661"/>
        </p:xfrm>
        <a:graphic>
          <a:graphicData uri="http://schemas.openxmlformats.org/drawingml/2006/table">
            <a:tbl>
              <a:tblPr/>
              <a:tblGrid>
                <a:gridCol w="3384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1921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Достижение показателей по Указам Президента РФ, руб.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9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Факт 2025 г. 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План 2026 г.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75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Работников муниципальных дошкольных образовательных учреждений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72 008,18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Liberation Serif" pitchFamily="18" charset="0"/>
                        </a:rPr>
                        <a:t>71 343,00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66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Работников муниципальных общеобразовательных учреждений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 77 735,30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Liberation Serif" pitchFamily="18" charset="0"/>
                        </a:rPr>
                        <a:t>76 600,00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963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Работников муниципальных учреждений культуры и искусства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76 071,10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Liberation Serif" pitchFamily="18" charset="0"/>
                        </a:rPr>
                        <a:t>76 046,00</a:t>
                      </a:r>
                    </a:p>
                  </a:txBody>
                  <a:tcPr marL="91435" marR="91435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496" name="Text Box 94"/>
          <p:cNvSpPr txBox="1">
            <a:spLocks noChangeArrowheads="1"/>
          </p:cNvSpPr>
          <p:nvPr/>
        </p:nvSpPr>
        <p:spPr bwMode="auto">
          <a:xfrm>
            <a:off x="-252413" y="0"/>
            <a:ext cx="9144001" cy="75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itchFamily="34" charset="0"/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Среднемесячная номинальная начисленная заработная плата работников муниципальных  учреждений </a:t>
            </a:r>
            <a:endParaRPr lang="ru-RU" sz="2000" b="1" dirty="0">
              <a:solidFill>
                <a:srgbClr val="FF0066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6060516"/>
      </p:ext>
    </p:extLst>
  </p:cSld>
  <p:clrMapOvr>
    <a:masterClrMapping/>
  </p:clrMapOvr>
  <p:transition advTm="5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94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94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18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9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 36"/>
          <p:cNvSpPr/>
          <p:nvPr/>
        </p:nvSpPr>
        <p:spPr>
          <a:xfrm>
            <a:off x="5309573" y="1030159"/>
            <a:ext cx="3834427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ro New" pitchFamily="50" charset="0"/>
                <a:ea typeface="+mn-ea"/>
                <a:cs typeface="Arial" panose="020B0604020202020204" pitchFamily="34" charset="0"/>
              </a:rPr>
              <a:t>Заработная плата и занятость населения</a:t>
            </a:r>
          </a:p>
        </p:txBody>
      </p:sp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3466739863"/>
              </p:ext>
            </p:extLst>
          </p:nvPr>
        </p:nvGraphicFramePr>
        <p:xfrm>
          <a:off x="251520" y="572928"/>
          <a:ext cx="4266475" cy="6024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918C844E-5638-4A6F-B4F4-87DD4A9C6C71}"/>
              </a:ext>
            </a:extLst>
          </p:cNvPr>
          <p:cNvSpPr txBox="1">
            <a:spLocks/>
          </p:cNvSpPr>
          <p:nvPr/>
        </p:nvSpPr>
        <p:spPr>
          <a:xfrm>
            <a:off x="-1260648" y="3717035"/>
            <a:ext cx="8262918" cy="7990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80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Hero New Bold"/>
                <a:ea typeface="+mj-ea"/>
                <a:cs typeface="Arial" panose="020B0604020202020204" pitchFamily="34" charset="0"/>
              </a:rPr>
            </a:b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Hero New Bold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1030159"/>
            <a:ext cx="3888433" cy="3693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Рынок труда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7632"/>
            <a:ext cx="7236804" cy="541048"/>
          </a:xfrm>
          <a:prstGeom prst="rect">
            <a:avLst/>
          </a:prstGeom>
        </p:spPr>
        <p:txBody>
          <a:bodyPr vert="horz" lIns="48984" tIns="24492" rIns="48984" bIns="24492" rtlCol="0" anchor="b">
            <a:noAutofit/>
          </a:bodyPr>
          <a:lstStyle>
            <a:lvl1pPr defTabSz="685782">
              <a:lnSpc>
                <a:spcPct val="90000"/>
              </a:lnSpc>
              <a:spcBef>
                <a:spcPct val="0"/>
              </a:spcBef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latin typeface="Hero New Bold" panose="02000800000000000000" pitchFamily="50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685782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Liberation Serif" pitchFamily="18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36" name="Диаграмма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6901135"/>
              </p:ext>
            </p:extLst>
          </p:nvPr>
        </p:nvGraphicFramePr>
        <p:xfrm>
          <a:off x="4561234" y="653948"/>
          <a:ext cx="4338482" cy="599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9F5A6EBF-8E93-44EE-9DD6-090A4830BE71}"/>
              </a:ext>
            </a:extLst>
          </p:cNvPr>
          <p:cNvSpPr txBox="1"/>
          <p:nvPr/>
        </p:nvSpPr>
        <p:spPr>
          <a:xfrm>
            <a:off x="1619252" y="133261"/>
            <a:ext cx="6200774" cy="52322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latin typeface="Century Gothic" panose="020B0502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iberation Serif" charset="0"/>
                <a:ea typeface="+mn-ea"/>
                <a:cs typeface="+mn-cs"/>
              </a:rPr>
              <a:t>Социально-экономическая ситуация</a:t>
            </a: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210215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6" name="Rectang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388350" cy="9540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 Основные параметры бюджета муниципального округа  Первоуральск  на 2026 год</a:t>
            </a:r>
            <a:br>
              <a:rPr lang="ru-RU" sz="16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6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r>
              <a:rPr lang="ru-RU" sz="1300" b="1" dirty="0">
                <a:solidFill>
                  <a:srgbClr val="FF0000"/>
                </a:solidFill>
                <a:latin typeface="Arial" pitchFamily="34" charset="0"/>
              </a:rPr>
              <a:t>            </a:t>
            </a: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br>
              <a:rPr lang="ru-RU" sz="1300" b="1" dirty="0">
                <a:solidFill>
                  <a:srgbClr val="FF0000"/>
                </a:solidFill>
                <a:latin typeface="Arial" pitchFamily="34" charset="0"/>
              </a:rPr>
            </a:br>
            <a:endParaRPr lang="ru-RU" sz="1100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18447" name="Rectangle 20"/>
          <p:cNvSpPr>
            <a:spLocks noChangeArrowheads="1"/>
          </p:cNvSpPr>
          <p:nvPr/>
        </p:nvSpPr>
        <p:spPr bwMode="auto">
          <a:xfrm>
            <a:off x="5580112" y="2132856"/>
            <a:ext cx="2393181" cy="43180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Национальная экономика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569 998,31 тыс.руб.</a:t>
            </a:r>
          </a:p>
        </p:txBody>
      </p:sp>
      <p:sp>
        <p:nvSpPr>
          <p:cNvPr id="18448" name="Rectangle 21"/>
          <p:cNvSpPr>
            <a:spLocks noChangeArrowheads="1"/>
          </p:cNvSpPr>
          <p:nvPr/>
        </p:nvSpPr>
        <p:spPr bwMode="auto">
          <a:xfrm>
            <a:off x="5580112" y="1484784"/>
            <a:ext cx="2393181" cy="576709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>
              <a:solidFill>
                <a:srgbClr val="FF00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Национальная безопасность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 правоохранительная деятельность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53 935,28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8449" name="Rectangle 22"/>
          <p:cNvSpPr>
            <a:spLocks noChangeArrowheads="1"/>
          </p:cNvSpPr>
          <p:nvPr/>
        </p:nvSpPr>
        <p:spPr bwMode="auto">
          <a:xfrm>
            <a:off x="5580112" y="3717032"/>
            <a:ext cx="2393181" cy="503684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 dirty="0">
              <a:solidFill>
                <a:srgbClr val="FF00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5 031 017,83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8450" name="Rectangle 23"/>
          <p:cNvSpPr>
            <a:spLocks noChangeArrowheads="1"/>
          </p:cNvSpPr>
          <p:nvPr/>
        </p:nvSpPr>
        <p:spPr bwMode="auto">
          <a:xfrm>
            <a:off x="5580112" y="4293096"/>
            <a:ext cx="2393181" cy="432246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Культура, кинематография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316 257,67 тыс.руб.</a:t>
            </a:r>
          </a:p>
        </p:txBody>
      </p:sp>
      <p:sp>
        <p:nvSpPr>
          <p:cNvPr id="18451" name="Rectangle 24"/>
          <p:cNvSpPr>
            <a:spLocks noChangeArrowheads="1"/>
          </p:cNvSpPr>
          <p:nvPr/>
        </p:nvSpPr>
        <p:spPr bwMode="auto">
          <a:xfrm>
            <a:off x="5580112" y="4797152"/>
            <a:ext cx="2393181" cy="43180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461 661,53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52" name="Rectangle 25"/>
          <p:cNvSpPr>
            <a:spLocks noChangeArrowheads="1"/>
          </p:cNvSpPr>
          <p:nvPr/>
        </p:nvSpPr>
        <p:spPr bwMode="auto">
          <a:xfrm>
            <a:off x="5580112" y="5301208"/>
            <a:ext cx="2393181" cy="43180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314 052,75 тыс.руб.</a:t>
            </a:r>
          </a:p>
        </p:txBody>
      </p:sp>
      <p:sp>
        <p:nvSpPr>
          <p:cNvPr id="18453" name="Rectangle 26"/>
          <p:cNvSpPr>
            <a:spLocks noChangeArrowheads="1"/>
          </p:cNvSpPr>
          <p:nvPr/>
        </p:nvSpPr>
        <p:spPr bwMode="auto">
          <a:xfrm>
            <a:off x="5580112" y="980728"/>
            <a:ext cx="2346573" cy="431229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 dirty="0">
              <a:solidFill>
                <a:schemeClr val="hlink"/>
              </a:solidFill>
            </a:endParaRPr>
          </a:p>
          <a:p>
            <a:pPr algn="ctr"/>
            <a:endParaRPr lang="ru-RU" sz="1200" b="1" dirty="0">
              <a:solidFill>
                <a:srgbClr val="CC33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Общегосударственные вопросы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319 160,61 тыс. руб.</a:t>
            </a:r>
          </a:p>
          <a:p>
            <a:pPr algn="ctr"/>
            <a:endParaRPr lang="ru-RU" sz="1200" b="1" dirty="0">
              <a:solidFill>
                <a:schemeClr val="hlink"/>
              </a:solidFill>
            </a:endParaRPr>
          </a:p>
          <a:p>
            <a:pPr algn="ctr"/>
            <a:endParaRPr lang="ru-RU" sz="1200" b="1" dirty="0">
              <a:solidFill>
                <a:srgbClr val="CC3300"/>
              </a:solidFill>
            </a:endParaRPr>
          </a:p>
        </p:txBody>
      </p:sp>
      <p:sp>
        <p:nvSpPr>
          <p:cNvPr id="18454" name="Rectangle 27"/>
          <p:cNvSpPr>
            <a:spLocks noChangeArrowheads="1"/>
          </p:cNvSpPr>
          <p:nvPr/>
        </p:nvSpPr>
        <p:spPr bwMode="auto">
          <a:xfrm>
            <a:off x="5580112" y="2636912"/>
            <a:ext cx="2393181" cy="504056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>
              <a:solidFill>
                <a:srgbClr val="FF00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Жилищно-коммунальное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Хозяйство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1 174 721,20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55" name="Rectangle 28"/>
          <p:cNvSpPr>
            <a:spLocks noChangeArrowheads="1"/>
          </p:cNvSpPr>
          <p:nvPr/>
        </p:nvSpPr>
        <p:spPr bwMode="auto">
          <a:xfrm>
            <a:off x="5580112" y="3212976"/>
            <a:ext cx="2393181" cy="431800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Охрана окружающей среды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15 165,26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8456" name="Rectangle 29"/>
          <p:cNvSpPr>
            <a:spLocks noChangeArrowheads="1"/>
          </p:cNvSpPr>
          <p:nvPr/>
        </p:nvSpPr>
        <p:spPr bwMode="auto">
          <a:xfrm>
            <a:off x="5580112" y="5805264"/>
            <a:ext cx="2376264" cy="431576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Средства массовой информации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14 382,00 тыс.руб.</a:t>
            </a:r>
          </a:p>
        </p:txBody>
      </p:sp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5580112" y="6309096"/>
            <a:ext cx="2375744" cy="432272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>
              <a:solidFill>
                <a:srgbClr val="FF0000"/>
              </a:solidFill>
            </a:endParaRPr>
          </a:p>
          <a:p>
            <a:pPr algn="ctr"/>
            <a:endParaRPr lang="ru-RU" sz="1400" b="1" dirty="0">
              <a:solidFill>
                <a:schemeClr val="hlink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Обслуживание муниципального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долга  4 160,46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400" b="1" dirty="0"/>
          </a:p>
          <a:p>
            <a:pPr algn="ctr"/>
            <a:endParaRPr lang="ru-RU" sz="1400" b="1" dirty="0">
              <a:solidFill>
                <a:schemeClr val="hlink"/>
              </a:solidFill>
            </a:endParaRPr>
          </a:p>
        </p:txBody>
      </p:sp>
      <p:sp>
        <p:nvSpPr>
          <p:cNvPr id="18458" name="Rectangle 31"/>
          <p:cNvSpPr>
            <a:spLocks noChangeArrowheads="1"/>
          </p:cNvSpPr>
          <p:nvPr/>
        </p:nvSpPr>
        <p:spPr bwMode="auto">
          <a:xfrm>
            <a:off x="899592" y="1052736"/>
            <a:ext cx="1497013" cy="719138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/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Налог на доходы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физических лиц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2 182 205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dirty="0"/>
          </a:p>
        </p:txBody>
      </p:sp>
      <p:sp>
        <p:nvSpPr>
          <p:cNvPr id="18459" name="Rectangle 32"/>
          <p:cNvSpPr>
            <a:spLocks noChangeArrowheads="1"/>
          </p:cNvSpPr>
          <p:nvPr/>
        </p:nvSpPr>
        <p:spPr bwMode="auto">
          <a:xfrm>
            <a:off x="899592" y="1844824"/>
            <a:ext cx="1504950" cy="503237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200" dirty="0">
              <a:solidFill>
                <a:srgbClr val="FF00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Земельный налог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108 623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12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8460" name="Rectangle 33"/>
          <p:cNvSpPr>
            <a:spLocks noChangeArrowheads="1"/>
          </p:cNvSpPr>
          <p:nvPr/>
        </p:nvSpPr>
        <p:spPr bwMode="auto">
          <a:xfrm>
            <a:off x="907529" y="2420814"/>
            <a:ext cx="1497013" cy="792162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 dirty="0">
              <a:solidFill>
                <a:srgbClr val="FF00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Налоги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 совокупный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доход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394 154 тыс. руб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8461" name="Rectangle 34"/>
          <p:cNvSpPr>
            <a:spLocks noChangeArrowheads="1"/>
          </p:cNvSpPr>
          <p:nvPr/>
        </p:nvSpPr>
        <p:spPr bwMode="auto">
          <a:xfrm>
            <a:off x="899592" y="3284983"/>
            <a:ext cx="1509713" cy="1243886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Доходы от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использования и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продажи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муниципального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имущества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243 649,35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62" name="Rectangle 35"/>
          <p:cNvSpPr>
            <a:spLocks noChangeArrowheads="1"/>
          </p:cNvSpPr>
          <p:nvPr/>
        </p:nvSpPr>
        <p:spPr bwMode="auto">
          <a:xfrm>
            <a:off x="891654" y="4622652"/>
            <a:ext cx="1512888" cy="720725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Налог на имущество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физических лиц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107 796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/>
          </a:p>
        </p:txBody>
      </p:sp>
      <p:sp>
        <p:nvSpPr>
          <p:cNvPr id="18463" name="Rectangle 36"/>
          <p:cNvSpPr>
            <a:spLocks noChangeArrowheads="1"/>
          </p:cNvSpPr>
          <p:nvPr/>
        </p:nvSpPr>
        <p:spPr bwMode="auto">
          <a:xfrm>
            <a:off x="899593" y="5445447"/>
            <a:ext cx="1512888" cy="503238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 dirty="0">
              <a:solidFill>
                <a:srgbClr val="FF0000"/>
              </a:solidFill>
            </a:endParaRP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Прочие доходы </a:t>
            </a:r>
          </a:p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243 927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18464" name="Rectangle 37"/>
          <p:cNvSpPr>
            <a:spLocks noChangeArrowheads="1"/>
          </p:cNvSpPr>
          <p:nvPr/>
        </p:nvSpPr>
        <p:spPr bwMode="auto">
          <a:xfrm>
            <a:off x="899593" y="6048648"/>
            <a:ext cx="1512887" cy="620712"/>
          </a:xfrm>
          <a:prstGeom prst="rect">
            <a:avLst/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1400" b="1" dirty="0">
              <a:solidFill>
                <a:schemeClr val="hlink"/>
              </a:solidFill>
            </a:endParaRPr>
          </a:p>
          <a:p>
            <a:pPr algn="ctr"/>
            <a:endParaRPr lang="ru-RU" sz="1200" b="1" dirty="0">
              <a:solidFill>
                <a:schemeClr val="hlink"/>
              </a:solidFill>
            </a:endParaRPr>
          </a:p>
          <a:p>
            <a:pPr algn="ctr"/>
            <a:endParaRPr lang="ru-RU" sz="1400" b="1" dirty="0">
              <a:solidFill>
                <a:schemeClr val="hlink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Прямоугольник 44"/>
          <p:cNvSpPr/>
          <p:nvPr/>
        </p:nvSpPr>
        <p:spPr>
          <a:xfrm>
            <a:off x="107504" y="1052736"/>
            <a:ext cx="720080" cy="56166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БЮДЖЕТА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8 061 949,40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324853" y="1052736"/>
            <a:ext cx="1355735" cy="56166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расчете 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человека</a:t>
            </a:r>
          </a:p>
          <a:p>
            <a:pPr algn="ctr"/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62 828 руб.</a:t>
            </a: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расчете 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человека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</a:t>
            </a:r>
            <a:r>
              <a:rPr lang="en-US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484 руб.</a:t>
            </a:r>
          </a:p>
        </p:txBody>
      </p:sp>
      <p:sp>
        <p:nvSpPr>
          <p:cNvPr id="48" name="AutoShape 12"/>
          <p:cNvSpPr>
            <a:spLocks noChangeArrowheads="1"/>
          </p:cNvSpPr>
          <p:nvPr/>
        </p:nvSpPr>
        <p:spPr bwMode="auto">
          <a:xfrm rot="16200000">
            <a:off x="2681884" y="107064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49" name="AutoShape 12"/>
          <p:cNvSpPr>
            <a:spLocks noChangeArrowheads="1"/>
          </p:cNvSpPr>
          <p:nvPr/>
        </p:nvSpPr>
        <p:spPr bwMode="auto">
          <a:xfrm rot="16200000">
            <a:off x="2675980" y="4653012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50" name="AutoShape 12"/>
          <p:cNvSpPr>
            <a:spLocks noChangeArrowheads="1"/>
          </p:cNvSpPr>
          <p:nvPr/>
        </p:nvSpPr>
        <p:spPr bwMode="auto">
          <a:xfrm rot="16200000">
            <a:off x="2679144" y="5337026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51" name="AutoShape 12"/>
          <p:cNvSpPr>
            <a:spLocks noChangeArrowheads="1"/>
          </p:cNvSpPr>
          <p:nvPr/>
        </p:nvSpPr>
        <p:spPr bwMode="auto">
          <a:xfrm rot="16200000">
            <a:off x="2695954" y="599896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2" name="AutoShape 12"/>
          <p:cNvSpPr>
            <a:spLocks noChangeArrowheads="1"/>
          </p:cNvSpPr>
          <p:nvPr/>
        </p:nvSpPr>
        <p:spPr bwMode="auto">
          <a:xfrm rot="16200000">
            <a:off x="2675980" y="245685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53" name="AutoShape 12"/>
          <p:cNvSpPr>
            <a:spLocks noChangeArrowheads="1"/>
          </p:cNvSpPr>
          <p:nvPr/>
        </p:nvSpPr>
        <p:spPr bwMode="auto">
          <a:xfrm rot="16200000">
            <a:off x="2681886" y="3518916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54" name="AutoShape 12"/>
          <p:cNvSpPr>
            <a:spLocks noChangeArrowheads="1"/>
          </p:cNvSpPr>
          <p:nvPr/>
        </p:nvSpPr>
        <p:spPr bwMode="auto">
          <a:xfrm rot="16200000">
            <a:off x="2681884" y="1718716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55" name="AutoShape 12"/>
          <p:cNvSpPr>
            <a:spLocks noChangeArrowheads="1"/>
          </p:cNvSpPr>
          <p:nvPr/>
        </p:nvSpPr>
        <p:spPr bwMode="auto">
          <a:xfrm rot="16200000">
            <a:off x="4986140" y="611120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8244408" y="980728"/>
            <a:ext cx="720080" cy="57606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8 274 512,90 </a:t>
            </a:r>
            <a:r>
              <a:rPr lang="ru-RU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7" name="AutoShape 12"/>
          <p:cNvSpPr>
            <a:spLocks noChangeArrowheads="1"/>
          </p:cNvSpPr>
          <p:nvPr/>
        </p:nvSpPr>
        <p:spPr bwMode="auto">
          <a:xfrm rot="16200000">
            <a:off x="4986140" y="467104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58" name="AutoShape 12"/>
          <p:cNvSpPr>
            <a:spLocks noChangeArrowheads="1"/>
          </p:cNvSpPr>
          <p:nvPr/>
        </p:nvSpPr>
        <p:spPr bwMode="auto">
          <a:xfrm rot="16200000">
            <a:off x="4986140" y="5175100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59" name="AutoShape 12"/>
          <p:cNvSpPr>
            <a:spLocks noChangeArrowheads="1"/>
          </p:cNvSpPr>
          <p:nvPr/>
        </p:nvSpPr>
        <p:spPr bwMode="auto">
          <a:xfrm rot="16200000">
            <a:off x="4986140" y="5679156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60" name="AutoShape 12"/>
          <p:cNvSpPr>
            <a:spLocks noChangeArrowheads="1"/>
          </p:cNvSpPr>
          <p:nvPr/>
        </p:nvSpPr>
        <p:spPr bwMode="auto">
          <a:xfrm rot="16200000">
            <a:off x="4986140" y="359092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61" name="AutoShape 12"/>
          <p:cNvSpPr>
            <a:spLocks noChangeArrowheads="1"/>
          </p:cNvSpPr>
          <p:nvPr/>
        </p:nvSpPr>
        <p:spPr bwMode="auto">
          <a:xfrm rot="16200000">
            <a:off x="4986140" y="3086868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62" name="AutoShape 12"/>
          <p:cNvSpPr>
            <a:spLocks noChangeArrowheads="1"/>
          </p:cNvSpPr>
          <p:nvPr/>
        </p:nvSpPr>
        <p:spPr bwMode="auto">
          <a:xfrm rot="16200000">
            <a:off x="4986141" y="4166988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63" name="AutoShape 12"/>
          <p:cNvSpPr>
            <a:spLocks noChangeArrowheads="1"/>
          </p:cNvSpPr>
          <p:nvPr/>
        </p:nvSpPr>
        <p:spPr bwMode="auto">
          <a:xfrm rot="16200000">
            <a:off x="4986140" y="854620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000000"/>
              </a:solidFill>
            </a:endParaRPr>
          </a:p>
        </p:txBody>
      </p:sp>
      <p:sp>
        <p:nvSpPr>
          <p:cNvPr id="64" name="AutoShape 12"/>
          <p:cNvSpPr>
            <a:spLocks noChangeArrowheads="1"/>
          </p:cNvSpPr>
          <p:nvPr/>
        </p:nvSpPr>
        <p:spPr bwMode="auto">
          <a:xfrm rot="16200000">
            <a:off x="4986140" y="143068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65" name="AutoShape 12"/>
          <p:cNvSpPr>
            <a:spLocks noChangeArrowheads="1"/>
          </p:cNvSpPr>
          <p:nvPr/>
        </p:nvSpPr>
        <p:spPr bwMode="auto">
          <a:xfrm rot="16200000">
            <a:off x="4986140" y="2510804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66" name="AutoShape 12"/>
          <p:cNvSpPr>
            <a:spLocks noChangeArrowheads="1"/>
          </p:cNvSpPr>
          <p:nvPr/>
        </p:nvSpPr>
        <p:spPr bwMode="auto">
          <a:xfrm rot="16200000">
            <a:off x="4986140" y="2006748"/>
            <a:ext cx="323850" cy="720081"/>
          </a:xfrm>
          <a:prstGeom prst="downArrow">
            <a:avLst>
              <a:gd name="adj1" fmla="val 50000"/>
              <a:gd name="adj2" fmla="val 58364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6005330"/>
            <a:ext cx="165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Безвозмездные поступления                            4 781 595,05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2129385"/>
      </p:ext>
    </p:extLst>
  </p:cSld>
  <p:clrMapOvr>
    <a:masterClrMapping/>
  </p:clrMapOvr>
  <p:transition spd="slow" advClick="0"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00"/>
                            </p:stCondLst>
                            <p:childTnLst>
                              <p:par>
                                <p:cTn id="5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184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84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4" dur="500"/>
                                        <p:tgtEl>
                                          <p:spTgt spid="184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184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2850"/>
                            </p:stCondLst>
                            <p:childTnLst>
                              <p:par>
                                <p:cTn id="8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5650"/>
                            </p:stCondLst>
                            <p:childTnLst>
                              <p:par>
                                <p:cTn id="9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7900"/>
                            </p:stCondLst>
                            <p:childTnLst>
                              <p:par>
                                <p:cTn id="98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9800"/>
                            </p:stCondLst>
                            <p:childTnLst>
                              <p:par>
                                <p:cTn id="10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2250"/>
                            </p:stCondLst>
                            <p:childTnLst>
                              <p:par>
                                <p:cTn id="11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4450"/>
                            </p:stCondLst>
                            <p:childTnLst>
                              <p:par>
                                <p:cTn id="11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50"/>
                            </p:stCondLst>
                            <p:childTnLst>
                              <p:par>
                                <p:cTn id="129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1845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1845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550"/>
                            </p:stCondLst>
                            <p:childTnLst>
                              <p:par>
                                <p:cTn id="134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8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8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84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300"/>
                            </p:stCondLst>
                            <p:childTnLst>
                              <p:par>
                                <p:cTn id="140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8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84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750"/>
                            </p:stCondLst>
                            <p:childTnLst>
                              <p:par>
                                <p:cTn id="1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6" grpId="0"/>
      <p:bldP spid="18447" grpId="0" animBg="1"/>
      <p:bldP spid="18448" grpId="0" build="allAtOnce" animBg="1"/>
      <p:bldP spid="18449" grpId="0" animBg="1"/>
      <p:bldP spid="18450" grpId="0" animBg="1"/>
      <p:bldP spid="18451" grpId="0" animBg="1"/>
      <p:bldP spid="18452" grpId="0" animBg="1"/>
      <p:bldP spid="18453" grpId="0" animBg="1"/>
      <p:bldP spid="18454" grpId="0" animBg="1"/>
      <p:bldP spid="18455" grpId="0" animBg="1"/>
      <p:bldP spid="18456" grpId="0" animBg="1"/>
      <p:bldP spid="18457" grpId="0" build="allAtOnce" animBg="1"/>
      <p:bldP spid="18458" grpId="0" animBg="1"/>
      <p:bldP spid="18459" grpId="0" animBg="1"/>
      <p:bldP spid="18460" grpId="0" animBg="1"/>
      <p:bldP spid="18461" grpId="0" animBg="1"/>
      <p:bldP spid="18462" grpId="0" animBg="1"/>
      <p:bldP spid="18463" grpId="0" animBg="1"/>
      <p:bldP spid="18464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539750" y="1557338"/>
            <a:ext cx="698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3555" name="Text Box 8"/>
          <p:cNvSpPr txBox="1">
            <a:spLocks noChangeArrowheads="1"/>
          </p:cNvSpPr>
          <p:nvPr/>
        </p:nvSpPr>
        <p:spPr bwMode="auto">
          <a:xfrm>
            <a:off x="0" y="188913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Муниципальный  долг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11156"/>
              </p:ext>
            </p:extLst>
          </p:nvPr>
        </p:nvGraphicFramePr>
        <p:xfrm>
          <a:off x="251519" y="1268760"/>
          <a:ext cx="8568953" cy="4882002"/>
        </p:xfrm>
        <a:graphic>
          <a:graphicData uri="http://schemas.openxmlformats.org/drawingml/2006/table">
            <a:tbl>
              <a:tblPr/>
              <a:tblGrid>
                <a:gridCol w="580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01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4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63529"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</a:p>
                    <a:p>
                      <a:pPr algn="ctr"/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муниципальных внутренних заимствований муниципального округа Первоуральск</a:t>
                      </a:r>
                    </a:p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 2026  год </a:t>
                      </a: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179"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>
                        <a:latin typeface="Arial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74" marR="8374" marT="83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06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Arial"/>
                        </a:rPr>
                        <a:t>№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муниципального внутреннего заимствования муниципального округа Первоуральск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Остаток основной суммы долга по бюджетным кредитам прошлых лет,  на 01.01.2026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(тыс.руб.)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привлечения в 2026 году,            (тыс. руб.)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средств, направляемых на погашение основной суммы долга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2026 году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(тыс. руб.)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3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Arial"/>
                        </a:rPr>
                        <a:t>1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кредиты, привлекаемые в местный бюджет от кредитных организаций 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26 147,26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-8 716,00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Arial"/>
                        </a:rPr>
                        <a:t>2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Бюджетные кредиты, привлекаемые в местный бюджет от других бюджетов бюджетной системы Российской Федерации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148 090,00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295 173,50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-73 894,00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02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Arial"/>
                        </a:rPr>
                        <a:t>3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174 237,26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295 173,50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-82 610,00</a:t>
                      </a:r>
                    </a:p>
                  </a:txBody>
                  <a:tcPr marL="8374" marR="8374" marT="83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23850" y="0"/>
            <a:ext cx="82089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ea typeface="+mj-ea"/>
                <a:cs typeface="Times New Roman" pitchFamily="18" charset="0"/>
              </a:rPr>
              <a:t>Структура расходов бюджета </a:t>
            </a:r>
            <a:br>
              <a:rPr lang="ru-RU" altLang="ru-RU" sz="20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ea typeface="+mj-ea"/>
                <a:cs typeface="Times New Roman" pitchFamily="18" charset="0"/>
              </a:rPr>
            </a:br>
            <a:r>
              <a:rPr lang="ru-RU" altLang="ru-RU" sz="20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ea typeface="+mj-ea"/>
                <a:cs typeface="Times New Roman" pitchFamily="18" charset="0"/>
              </a:rPr>
              <a:t>муниципального округа Первоуральск  на 2026 год</a:t>
            </a:r>
          </a:p>
        </p:txBody>
      </p:sp>
      <p:graphicFrame>
        <p:nvGraphicFramePr>
          <p:cNvPr id="2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3071816"/>
              </p:ext>
            </p:extLst>
          </p:nvPr>
        </p:nvGraphicFramePr>
        <p:xfrm>
          <a:off x="161925" y="1092200"/>
          <a:ext cx="8748713" cy="561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4259668" y="3212976"/>
            <a:ext cx="7920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Cambria" pitchFamily="18" charset="0"/>
              </a:rPr>
              <a:t>8 274,5 </a:t>
            </a:r>
            <a:r>
              <a:rPr lang="ru-RU" altLang="ru-RU" sz="1200" b="1" dirty="0" err="1">
                <a:latin typeface="Cambria" pitchFamily="18" charset="0"/>
              </a:rPr>
              <a:t>млн.руб</a:t>
            </a:r>
            <a:endParaRPr lang="ru-RU" altLang="ru-RU" sz="1200" b="1" dirty="0">
              <a:latin typeface="Cambria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91563" y="115888"/>
            <a:ext cx="4524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>
          <a:xfrm>
            <a:off x="323850" y="0"/>
            <a:ext cx="8229600" cy="6207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0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Times New Roman" pitchFamily="18" charset="0"/>
              </a:rPr>
              <a:t>Структура доходов бюджета </a:t>
            </a:r>
            <a:br>
              <a:rPr lang="ru-RU" altLang="ru-RU" sz="20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Times New Roman" pitchFamily="18" charset="0"/>
              </a:rPr>
            </a:br>
            <a:r>
              <a:rPr lang="ru-RU" altLang="ru-RU" sz="20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Times New Roman" pitchFamily="18" charset="0"/>
              </a:rPr>
              <a:t>муниципального округа Первоуральск  на 2026 год</a:t>
            </a:r>
          </a:p>
        </p:txBody>
      </p:sp>
      <p:sp>
        <p:nvSpPr>
          <p:cNvPr id="7171" name="TextBox 7"/>
          <p:cNvSpPr txBox="1">
            <a:spLocks noChangeArrowheads="1"/>
          </p:cNvSpPr>
          <p:nvPr/>
        </p:nvSpPr>
        <p:spPr bwMode="auto">
          <a:xfrm>
            <a:off x="8675688" y="6308725"/>
            <a:ext cx="4683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600" b="1">
                <a:solidFill>
                  <a:schemeClr val="bg1"/>
                </a:solidFill>
                <a:latin typeface="Arial" charset="0"/>
                <a:cs typeface="Times New Roman" pitchFamily="18" charset="0"/>
              </a:rPr>
              <a:t>2</a:t>
            </a: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-382763" y="965798"/>
          <a:ext cx="9077145" cy="5342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107504" y="965798"/>
          <a:ext cx="8928992" cy="5916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328482"/>
      </p:ext>
    </p:extLst>
  </p:cSld>
  <p:clrMapOvr>
    <a:masterClrMapping/>
  </p:clrMapOvr>
  <p:transition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903"/>
          <p:cNvSpPr txBox="1">
            <a:spLocks noChangeArrowheads="1"/>
          </p:cNvSpPr>
          <p:nvPr/>
        </p:nvSpPr>
        <p:spPr bwMode="auto">
          <a:xfrm>
            <a:off x="0" y="0"/>
            <a:ext cx="8604250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муниципального округа Первоуральск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федеральных и областных программах в 2026 году</a:t>
            </a:r>
          </a:p>
        </p:txBody>
      </p:sp>
      <p:pic>
        <p:nvPicPr>
          <p:cNvPr id="297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1563" y="115888"/>
            <a:ext cx="4524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3" name="Группа 8"/>
          <p:cNvGrpSpPr>
            <a:grpSpLocks/>
          </p:cNvGrpSpPr>
          <p:nvPr/>
        </p:nvGrpSpPr>
        <p:grpSpPr bwMode="auto">
          <a:xfrm>
            <a:off x="0" y="692150"/>
            <a:ext cx="9144000" cy="163513"/>
            <a:chOff x="0" y="692696"/>
            <a:chExt cx="9144000" cy="21810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360363" y="792220"/>
              <a:ext cx="8783637" cy="118580"/>
            </a:xfrm>
            <a:prstGeom prst="rect">
              <a:avLst/>
            </a:prstGeom>
            <a:solidFill>
              <a:srgbClr val="EDAC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0" y="692696"/>
              <a:ext cx="9144000" cy="118580"/>
            </a:xfrm>
            <a:prstGeom prst="rect">
              <a:avLst/>
            </a:prstGeom>
            <a:solidFill>
              <a:srgbClr val="E536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</p:grp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865858"/>
              </p:ext>
            </p:extLst>
          </p:nvPr>
        </p:nvGraphicFramePr>
        <p:xfrm>
          <a:off x="35496" y="720945"/>
          <a:ext cx="9054753" cy="6075473"/>
        </p:xfrm>
        <a:graphic>
          <a:graphicData uri="http://schemas.openxmlformats.org/drawingml/2006/table">
            <a:tbl>
              <a:tblPr/>
              <a:tblGrid>
                <a:gridCol w="5472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78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78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Наименование государственной, муниципальной  программы,  мероприятий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средств, млн.руб.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ФБ, млн.руб. </a:t>
                      </a:r>
                    </a:p>
                    <a:p>
                      <a:pPr algn="ctr" fontAlgn="ctr"/>
                      <a:r>
                        <a:rPr lang="ru-RU" sz="11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ОБ,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млн.руб.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МБ,</a:t>
                      </a: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млн.руб.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2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"Развитие системы образования и реализация молодежной политики в Свердловской области" (19.12.2019 № 920-ПП)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,6</a:t>
                      </a:r>
                    </a:p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217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63,7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7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"Развитие физической культуры и спорта в Свердловской области" (29.10.2013 г. №1332-ПП)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312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«Комплексное развитие сельских территорий  в Свердловской области" (08.09.2021 г. №582-ПП) </a:t>
                      </a:r>
                      <a:endParaRPr lang="ru-RU" sz="11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6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"Развитие культуры  в Свердловской области" (21.10.2013 г. №1268-ПП)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5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«Развитие жилищно-коммунального хозяйства и повышение энергетической эффективности в  Свердловской области" (29.10.2013 № 1330-ПП)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246,1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8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"Реализация основных направлений государственной политики в строительном комплексе Свердловской области" (24.10.2013 № 1296-ПП)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466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«Обеспечение рационального и безопасного природопользования на территории Свердловской области" (20.06.2019 № 375-ПП)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</a:p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38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«Формирование современной городской среды на территории Свердловской области»,</a:t>
                      </a:r>
                      <a:r>
                        <a:rPr lang="ru-RU" sz="1100" b="0" i="0" u="none" strike="noStrike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Национальный проект «Инфраструктура жизни»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(31.10.2017 № 805-ПП)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234,0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7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«Реализация молодежной политики и патриотического воспитания граждан Свердловской области (26.10.2023 № 772-ПП)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15934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«Обеспечение общественной безопасности на территории Свердловской области" (05.04.2017 № 229-ПП)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811951"/>
                  </a:ext>
                </a:extLst>
              </a:tr>
              <a:tr h="1259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Порядок предоставления и распределения субсидии из ОБ бюджетам МО, расположенных на территории Свердловской области, на государственную поддержку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мун.организаций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реализующих дополнительные образовательные программы спортивной подготовки (24.10.2024 № 748-ПП)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320655"/>
                  </a:ext>
                </a:extLst>
              </a:tr>
              <a:tr h="12461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Государственная программа Свердловской области «Обеспечение природопользования и лесного хозяйства" (20.06.2019 № 375-ПП)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29,9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77264"/>
                  </a:ext>
                </a:extLst>
              </a:tr>
              <a:tr h="3736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t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303,6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 advTm="4000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903"/>
          <p:cNvSpPr txBox="1">
            <a:spLocks noChangeArrowheads="1"/>
          </p:cNvSpPr>
          <p:nvPr/>
        </p:nvSpPr>
        <p:spPr bwMode="auto">
          <a:xfrm>
            <a:off x="0" y="0"/>
            <a:ext cx="8604250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общественно значимых проектов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национальных проектов в 2026 году</a:t>
            </a:r>
          </a:p>
        </p:txBody>
      </p:sp>
      <p:pic>
        <p:nvPicPr>
          <p:cNvPr id="297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1563" y="115888"/>
            <a:ext cx="4524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3" name="Группа 8"/>
          <p:cNvGrpSpPr>
            <a:grpSpLocks/>
          </p:cNvGrpSpPr>
          <p:nvPr/>
        </p:nvGrpSpPr>
        <p:grpSpPr bwMode="auto">
          <a:xfrm>
            <a:off x="0" y="692150"/>
            <a:ext cx="9144000" cy="163513"/>
            <a:chOff x="0" y="692696"/>
            <a:chExt cx="9144000" cy="21810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360363" y="792220"/>
              <a:ext cx="8783637" cy="118580"/>
            </a:xfrm>
            <a:prstGeom prst="rect">
              <a:avLst/>
            </a:prstGeom>
            <a:solidFill>
              <a:srgbClr val="EDAC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0" y="692696"/>
              <a:ext cx="9144000" cy="118580"/>
            </a:xfrm>
            <a:prstGeom prst="rect">
              <a:avLst/>
            </a:prstGeom>
            <a:solidFill>
              <a:srgbClr val="E536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</p:grp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838353"/>
              </p:ext>
            </p:extLst>
          </p:nvPr>
        </p:nvGraphicFramePr>
        <p:xfrm>
          <a:off x="179512" y="1124744"/>
          <a:ext cx="8875240" cy="5298990"/>
        </p:xfrm>
        <a:graphic>
          <a:graphicData uri="http://schemas.openxmlformats.org/drawingml/2006/table">
            <a:tbl>
              <a:tblPr/>
              <a:tblGrid>
                <a:gridCol w="162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7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6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49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Национальный проект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Региональный проект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реализуемого проекта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реализации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средств,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144">
                <a:tc rowSpan="6"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Национальный проект "Инфраструктура для жизни"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"Формирование комфортной городской среды на территории Свердловской области",   01.01.2019-31.12.2030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Благоустройство общественной территории «Набережная Нижне-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Шайтанского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пруда (IV этап).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Объект- победитель Всероссийского конкурса лучших проектов создания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комфортной городской среды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204 790,15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525">
                <a:tc vMerge="1">
                  <a:txBody>
                    <a:bodyPr/>
                    <a:lstStyle/>
                    <a:p>
                      <a:pPr algn="l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39 009,85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049">
                <a:tc vMerge="1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Комплексное благоустройство общественной территории "Парк новой культуры"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60 000,00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519">
                <a:tc vMerge="1">
                  <a:txBody>
                    <a:bodyPr/>
                    <a:lstStyle/>
                    <a:p>
                      <a:pPr algn="l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29 167,54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5427">
                <a:tc vMerge="1">
                  <a:txBody>
                    <a:bodyPr/>
                    <a:lstStyle/>
                    <a:p>
                      <a:pPr algn="l" rtl="0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"Жилье",  </a:t>
                      </a: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01.01.2025-31.12.2030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устойчивого сокращения непригодного для проживания жилищного фонда.</a:t>
                      </a: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Приобретение (предоставление) жилых помещений гражданам, проживающим в аварийном жилищном фонде. Осуществление выплат лицам, в чьей собственности находятся жилые помещения, входящие в аварийный жилищный фонд.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44 098,26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9443">
                <a:tc vMerge="1">
                  <a:txBody>
                    <a:bodyPr/>
                    <a:lstStyle/>
                    <a:p>
                      <a:pPr algn="l" rtl="0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"Модернизация коммунальной инфраструктуры на территории Свердловской области",  </a:t>
                      </a:r>
                    </a:p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01.01.2025-31.12.2030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сетей холодного водоснабжения в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мкр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Динас муниципального округа Первоуральск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13 996,99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78510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Национальный проект "Семья"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"Семейные ценности и инфраструктура культуры (Свердловская область)"  01.01.2025-31.12.2030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Создание детского культурно-просветительского центра на базе Библиотеки № 2 (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ул.Емлина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, 2)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4 190,96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491300"/>
      </p:ext>
    </p:extLst>
  </p:cSld>
  <p:clrMapOvr>
    <a:masterClrMapping/>
  </p:clrMapOvr>
  <p:transition spd="slow" advTm="4000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903"/>
          <p:cNvSpPr txBox="1">
            <a:spLocks noChangeArrowheads="1"/>
          </p:cNvSpPr>
          <p:nvPr/>
        </p:nvSpPr>
        <p:spPr bwMode="auto">
          <a:xfrm>
            <a:off x="0" y="0"/>
            <a:ext cx="8604250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Реализация общественно значимых проектов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рамках национальных проектов в 2026 году</a:t>
            </a:r>
          </a:p>
        </p:txBody>
      </p:sp>
      <p:pic>
        <p:nvPicPr>
          <p:cNvPr id="297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1563" y="115888"/>
            <a:ext cx="452437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703" name="Группа 8"/>
          <p:cNvGrpSpPr>
            <a:grpSpLocks/>
          </p:cNvGrpSpPr>
          <p:nvPr/>
        </p:nvGrpSpPr>
        <p:grpSpPr bwMode="auto">
          <a:xfrm>
            <a:off x="0" y="692150"/>
            <a:ext cx="9144000" cy="163513"/>
            <a:chOff x="0" y="692696"/>
            <a:chExt cx="9144000" cy="218104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360363" y="792220"/>
              <a:ext cx="8783637" cy="118580"/>
            </a:xfrm>
            <a:prstGeom prst="rect">
              <a:avLst/>
            </a:prstGeom>
            <a:solidFill>
              <a:srgbClr val="EDAC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0" y="692696"/>
              <a:ext cx="9144000" cy="118580"/>
            </a:xfrm>
            <a:prstGeom prst="rect">
              <a:avLst/>
            </a:prstGeom>
            <a:solidFill>
              <a:srgbClr val="E536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</p:grp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720729"/>
              </p:ext>
            </p:extLst>
          </p:nvPr>
        </p:nvGraphicFramePr>
        <p:xfrm>
          <a:off x="179512" y="1124744"/>
          <a:ext cx="8875240" cy="3348932"/>
        </p:xfrm>
        <a:graphic>
          <a:graphicData uri="http://schemas.openxmlformats.org/drawingml/2006/table">
            <a:tbl>
              <a:tblPr/>
              <a:tblGrid>
                <a:gridCol w="162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4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01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75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96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49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Национальный проект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Региональный проект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реализуемого проекта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 реализации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средств,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908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Национальный проект «Молодежь и дети»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"Педагоги и наставники" 01.01.2025-31.12.2030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 Ежемесячное денежное вознаграждение за классное руководство педагогическим работникам общеобразовательных организаций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81 752,60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118192">
                <a:tc vMerge="1">
                  <a:txBody>
                    <a:bodyPr/>
                    <a:lstStyle/>
                    <a:p>
                      <a:pPr algn="l" rtl="0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  Обеспечение выплат ежемесячного денежного вознаграждения советникам директоров по воспитанию и взаимодействию с детскими общественными объединениями муниципальных общеобразовательных организаций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4 403,00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3159342"/>
                  </a:ext>
                </a:extLst>
              </a:tr>
              <a:tr h="1118192">
                <a:tc vMerge="1">
                  <a:txBody>
                    <a:bodyPr/>
                    <a:lstStyle/>
                    <a:p>
                      <a:pPr algn="l" rtl="0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Проведение мероприятий по обеспечению деятельности советников директора по воспитанию и взаимодействию с детскими общественными объединениями муниципальных общеобразовательных организациях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5 451,80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811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661151"/>
      </p:ext>
    </p:extLst>
  </p:cSld>
  <p:clrMapOvr>
    <a:masterClrMapping/>
  </p:clrMapOvr>
  <p:transition spd="slow" advTm="4000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 со стрелкой вниз 5"/>
          <p:cNvSpPr/>
          <p:nvPr/>
        </p:nvSpPr>
        <p:spPr>
          <a:xfrm>
            <a:off x="179512" y="3645024"/>
            <a:ext cx="1800200" cy="223224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муниципальной службы  в муниципальном округе Первоуральск» на 2026-2031 годы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2123728" y="3645024"/>
            <a:ext cx="2232248" cy="2304256"/>
          </a:xfrm>
          <a:prstGeom prst="downArrowCallout">
            <a:avLst>
              <a:gd name="adj1" fmla="val 25000"/>
              <a:gd name="adj2" fmla="val 22480"/>
              <a:gd name="adj3" fmla="val 25000"/>
              <a:gd name="adj4" fmla="val 64977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информационных технологий в муниципальном округе Первоуральск на 2026-2031 годы»</a:t>
            </a:r>
          </a:p>
        </p:txBody>
      </p:sp>
      <p:sp>
        <p:nvSpPr>
          <p:cNvPr id="15" name="Выноска со стрелкой вниз 14"/>
          <p:cNvSpPr/>
          <p:nvPr/>
        </p:nvSpPr>
        <p:spPr>
          <a:xfrm>
            <a:off x="6732240" y="3645024"/>
            <a:ext cx="2232248" cy="230346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«Формирование современной городской среды муниципального округа Первоуральск на 202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годы»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4572000" y="3645024"/>
            <a:ext cx="2016224" cy="2304255"/>
          </a:xfrm>
          <a:prstGeom prst="downArrowCallout">
            <a:avLst>
              <a:gd name="adj1" fmla="val 23331"/>
              <a:gd name="adj2" fmla="val 26668"/>
              <a:gd name="adj3" fmla="val 21663"/>
              <a:gd name="adj4" fmla="val 6916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«Обеспечение общественного порядка, пожарной безопасности и защита населения от ЧС» на территории муниципального округа Первоуральск на 2024-2029 годы</a:t>
            </a:r>
          </a:p>
        </p:txBody>
      </p:sp>
      <p:sp>
        <p:nvSpPr>
          <p:cNvPr id="30743" name="Text Box 25"/>
          <p:cNvSpPr txBox="1">
            <a:spLocks noChangeArrowheads="1"/>
          </p:cNvSpPr>
          <p:nvPr/>
        </p:nvSpPr>
        <p:spPr bwMode="auto">
          <a:xfrm>
            <a:off x="8207375" y="836613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/>
              <a:t>тыс.руб.</a:t>
            </a:r>
          </a:p>
        </p:txBody>
      </p:sp>
      <p:sp>
        <p:nvSpPr>
          <p:cNvPr id="30744" name="Text Box 27"/>
          <p:cNvSpPr txBox="1">
            <a:spLocks noChangeArrowheads="1"/>
          </p:cNvSpPr>
          <p:nvPr/>
        </p:nvSpPr>
        <p:spPr bwMode="auto">
          <a:xfrm>
            <a:off x="250354" y="6237312"/>
            <a:ext cx="172809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24 700,33</a:t>
            </a:r>
          </a:p>
        </p:txBody>
      </p:sp>
      <p:sp>
        <p:nvSpPr>
          <p:cNvPr id="30745" name="Text Box 28"/>
          <p:cNvSpPr txBox="1">
            <a:spLocks noChangeArrowheads="1"/>
          </p:cNvSpPr>
          <p:nvPr/>
        </p:nvSpPr>
        <p:spPr bwMode="auto">
          <a:xfrm>
            <a:off x="2411760" y="6237312"/>
            <a:ext cx="17287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11 416,10</a:t>
            </a:r>
            <a:endParaRPr lang="ru-RU" sz="1600" b="1" dirty="0">
              <a:latin typeface="Arial" pitchFamily="34" charset="0"/>
            </a:endParaRPr>
          </a:p>
        </p:txBody>
      </p:sp>
      <p:sp>
        <p:nvSpPr>
          <p:cNvPr id="30746" name="Text Box 29"/>
          <p:cNvSpPr txBox="1">
            <a:spLocks noChangeArrowheads="1"/>
          </p:cNvSpPr>
          <p:nvPr/>
        </p:nvSpPr>
        <p:spPr bwMode="auto">
          <a:xfrm>
            <a:off x="4788024" y="6237312"/>
            <a:ext cx="1657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53 935,28</a:t>
            </a:r>
          </a:p>
        </p:txBody>
      </p:sp>
      <p:sp>
        <p:nvSpPr>
          <p:cNvPr id="30748" name="Text Box 31"/>
          <p:cNvSpPr txBox="1">
            <a:spLocks noChangeArrowheads="1"/>
          </p:cNvSpPr>
          <p:nvPr/>
        </p:nvSpPr>
        <p:spPr bwMode="auto">
          <a:xfrm>
            <a:off x="250825" y="5229225"/>
            <a:ext cx="1512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2123728" y="116632"/>
            <a:ext cx="45236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2026 год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7236296" y="6237312"/>
            <a:ext cx="1657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477 542,03</a:t>
            </a:r>
          </a:p>
        </p:txBody>
      </p:sp>
      <p:pic>
        <p:nvPicPr>
          <p:cNvPr id="27" name="Picture 7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340768"/>
            <a:ext cx="19442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1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1340768"/>
            <a:ext cx="2233042" cy="1800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1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268760"/>
            <a:ext cx="2016125" cy="187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 descr="https://i.novgorod.ru/news/images/16/68/956816/big_95681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1268760"/>
            <a:ext cx="2376264" cy="187220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>
            <a:spLocks noChangeArrowheads="1"/>
          </p:cNvSpPr>
          <p:nvPr/>
        </p:nvSpPr>
        <p:spPr bwMode="auto">
          <a:xfrm>
            <a:off x="179512" y="3429000"/>
            <a:ext cx="1979712" cy="2232248"/>
          </a:xfrm>
          <a:prstGeom prst="downArrowCallout">
            <a:avLst>
              <a:gd name="adj1" fmla="val 28358"/>
              <a:gd name="adj2" fmla="val 32641"/>
              <a:gd name="adj3" fmla="val 29153"/>
              <a:gd name="adj4" fmla="val 6497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МП «Развитие и модернизация ЖКХ, повышение энергетической эффективности муниципального округа Первоуральск на 2026-2031 годы»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116632"/>
            <a:ext cx="45236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2026 год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467544" y="5805264"/>
            <a:ext cx="16573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539 437,24</a:t>
            </a:r>
          </a:p>
        </p:txBody>
      </p:sp>
      <p:sp>
        <p:nvSpPr>
          <p:cNvPr id="6" name="Выноска со стрелкой вниз 5"/>
          <p:cNvSpPr/>
          <p:nvPr/>
        </p:nvSpPr>
        <p:spPr>
          <a:xfrm>
            <a:off x="2339752" y="3429000"/>
            <a:ext cx="2016224" cy="223224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«Охрана окружающей среды на территории муниципального округа Первоуральск на 2026-2031 годы»</a:t>
            </a:r>
          </a:p>
        </p:txBody>
      </p:sp>
      <p:sp>
        <p:nvSpPr>
          <p:cNvPr id="8" name="Text Box 32"/>
          <p:cNvSpPr txBox="1">
            <a:spLocks noChangeArrowheads="1"/>
          </p:cNvSpPr>
          <p:nvPr/>
        </p:nvSpPr>
        <p:spPr bwMode="auto">
          <a:xfrm>
            <a:off x="2627784" y="5805264"/>
            <a:ext cx="1295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28 941,56</a:t>
            </a: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1196752"/>
            <a:ext cx="216023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https://avatars.mds.yandex.net/i?id=4e0b1e235b922f002d346259504f09cd-5337299-images-thumbs&amp;ref=rim&amp;n=33&amp;w=225&amp;h=15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3" y="1268760"/>
            <a:ext cx="2088232" cy="2016224"/>
          </a:xfrm>
          <a:prstGeom prst="rect">
            <a:avLst/>
          </a:prstGeom>
          <a:noFill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1268760"/>
            <a:ext cx="22322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Выноска со стрелкой вниз 13"/>
          <p:cNvSpPr/>
          <p:nvPr/>
        </p:nvSpPr>
        <p:spPr>
          <a:xfrm>
            <a:off x="4572000" y="3429000"/>
            <a:ext cx="2160240" cy="2232248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системы образования в муниципальном округе Первоуральск на 2024-2030 годы»</a:t>
            </a:r>
          </a:p>
        </p:txBody>
      </p:sp>
      <p:pic>
        <p:nvPicPr>
          <p:cNvPr id="15" name="Picture 57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9744" y="1268760"/>
            <a:ext cx="230425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Выноска со стрелкой вниз 15"/>
          <p:cNvSpPr/>
          <p:nvPr/>
        </p:nvSpPr>
        <p:spPr>
          <a:xfrm>
            <a:off x="6876256" y="3501008"/>
            <a:ext cx="2160240" cy="216024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культуры в муниципальном округе Первоуральск на 2024-2029 годы»</a:t>
            </a: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4716016" y="5805264"/>
            <a:ext cx="1657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4 943 715,49</a:t>
            </a:r>
          </a:p>
        </p:txBody>
      </p:sp>
      <p:sp>
        <p:nvSpPr>
          <p:cNvPr id="18" name="Text Box 30"/>
          <p:cNvSpPr txBox="1">
            <a:spLocks noChangeArrowheads="1"/>
          </p:cNvSpPr>
          <p:nvPr/>
        </p:nvSpPr>
        <p:spPr bwMode="auto">
          <a:xfrm>
            <a:off x="7236296" y="5733256"/>
            <a:ext cx="13684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409 169,92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Выноска со стрелкой вниз 29"/>
          <p:cNvSpPr/>
          <p:nvPr/>
        </p:nvSpPr>
        <p:spPr>
          <a:xfrm>
            <a:off x="179512" y="3645024"/>
            <a:ext cx="2064445" cy="216024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«Комплексное развитие сельских территорий муниципального округа Первоуральск на 2023-2028 годы»</a:t>
            </a:r>
          </a:p>
        </p:txBody>
      </p:sp>
      <p:sp>
        <p:nvSpPr>
          <p:cNvPr id="31" name="Выноска со стрелкой вниз 30"/>
          <p:cNvSpPr/>
          <p:nvPr/>
        </p:nvSpPr>
        <p:spPr>
          <a:xfrm>
            <a:off x="2411760" y="3645024"/>
            <a:ext cx="2016224" cy="216024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«Социальная поддержка граждан муниципального округа Первоуральск на 202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годы»</a:t>
            </a:r>
          </a:p>
        </p:txBody>
      </p:sp>
      <p:sp>
        <p:nvSpPr>
          <p:cNvPr id="30743" name="Text Box 25"/>
          <p:cNvSpPr txBox="1">
            <a:spLocks noChangeArrowheads="1"/>
          </p:cNvSpPr>
          <p:nvPr/>
        </p:nvSpPr>
        <p:spPr bwMode="auto">
          <a:xfrm>
            <a:off x="8207375" y="836613"/>
            <a:ext cx="9366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 b="1"/>
              <a:t>тыс.руб.</a:t>
            </a:r>
          </a:p>
        </p:txBody>
      </p:sp>
      <p:sp>
        <p:nvSpPr>
          <p:cNvPr id="30748" name="Text Box 31"/>
          <p:cNvSpPr txBox="1">
            <a:spLocks noChangeArrowheads="1"/>
          </p:cNvSpPr>
          <p:nvPr/>
        </p:nvSpPr>
        <p:spPr bwMode="auto">
          <a:xfrm>
            <a:off x="250825" y="5229225"/>
            <a:ext cx="1512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0750" name="Text Box 33"/>
          <p:cNvSpPr txBox="1">
            <a:spLocks noChangeArrowheads="1"/>
          </p:cNvSpPr>
          <p:nvPr/>
        </p:nvSpPr>
        <p:spPr bwMode="auto">
          <a:xfrm>
            <a:off x="539552" y="5949280"/>
            <a:ext cx="15128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570,40</a:t>
            </a:r>
          </a:p>
        </p:txBody>
      </p:sp>
      <p:sp>
        <p:nvSpPr>
          <p:cNvPr id="30751" name="Text Box 34"/>
          <p:cNvSpPr txBox="1">
            <a:spLocks noChangeArrowheads="1"/>
          </p:cNvSpPr>
          <p:nvPr/>
        </p:nvSpPr>
        <p:spPr bwMode="auto">
          <a:xfrm>
            <a:off x="2771800" y="5949280"/>
            <a:ext cx="14398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424 324,91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2123728" y="116632"/>
            <a:ext cx="45236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2026 год</a:t>
            </a:r>
          </a:p>
        </p:txBody>
      </p:sp>
      <p:pic>
        <p:nvPicPr>
          <p:cNvPr id="16" name="Рисунок 2"/>
          <p:cNvPicPr>
            <a:picLocks noChangeAspect="1"/>
          </p:cNvPicPr>
          <p:nvPr/>
        </p:nvPicPr>
        <p:blipFill>
          <a:blip r:embed="rId3" cstate="print"/>
          <a:srcRect l="15169" r="9550"/>
          <a:stretch>
            <a:fillRect/>
          </a:stretch>
        </p:blipFill>
        <p:spPr bwMode="auto">
          <a:xfrm>
            <a:off x="4499992" y="1196752"/>
            <a:ext cx="223224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Выноска со стрелкой вниз 16"/>
          <p:cNvSpPr/>
          <p:nvPr/>
        </p:nvSpPr>
        <p:spPr>
          <a:xfrm>
            <a:off x="4572000" y="3645024"/>
            <a:ext cx="2016224" cy="2016447"/>
          </a:xfrm>
          <a:prstGeom prst="downArrowCallout">
            <a:avLst>
              <a:gd name="adj1" fmla="val 25000"/>
              <a:gd name="adj2" fmla="val 25000"/>
              <a:gd name="adj3" fmla="val 24180"/>
              <a:gd name="adj4" fmla="val 649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физической культуры и спорта на территории муниципального округа Первоуральск на 2024-2029 годы»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4860032" y="5949280"/>
            <a:ext cx="136817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272 107,64</a:t>
            </a:r>
          </a:p>
        </p:txBody>
      </p:sp>
      <p:sp>
        <p:nvSpPr>
          <p:cNvPr id="19" name="Выноска со стрелкой вниз 18"/>
          <p:cNvSpPr/>
          <p:nvPr/>
        </p:nvSpPr>
        <p:spPr>
          <a:xfrm>
            <a:off x="6732240" y="3645024"/>
            <a:ext cx="2284413" cy="200057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«Управление муниципальной собственностью и земельными ресурсами, расположенными на территории муниципального округа Первоуральск на 2025-2030 годы»</a:t>
            </a: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6948264" y="5949280"/>
            <a:ext cx="187245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130 521,97</a:t>
            </a:r>
          </a:p>
        </p:txBody>
      </p:sp>
      <p:pic>
        <p:nvPicPr>
          <p:cNvPr id="19460" name="Picture 4" descr="https://www.ryazagro.ru/upload/iblock/d62/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96752"/>
            <a:ext cx="2267744" cy="2232248"/>
          </a:xfrm>
          <a:prstGeom prst="rect">
            <a:avLst/>
          </a:prstGeom>
          <a:noFill/>
        </p:spPr>
      </p:pic>
      <p:pic>
        <p:nvPicPr>
          <p:cNvPr id="19462" name="Picture 6" descr="https://ufacity.info/upload/iblock/94e/1107307_cu933_6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3" y="1196752"/>
            <a:ext cx="2088231" cy="2232248"/>
          </a:xfrm>
          <a:prstGeom prst="rect">
            <a:avLst/>
          </a:prstGeom>
          <a:noFill/>
        </p:spPr>
      </p:pic>
      <p:pic>
        <p:nvPicPr>
          <p:cNvPr id="19464" name="Picture 8" descr="https://lanshaft.com/wp-content/uploads/2022/07/Pokupka-zemelnogo-uchastka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67736" y="1196752"/>
            <a:ext cx="2376264" cy="230425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Выноска со стрелкой вниз 14"/>
          <p:cNvSpPr/>
          <p:nvPr/>
        </p:nvSpPr>
        <p:spPr>
          <a:xfrm>
            <a:off x="2627784" y="3645024"/>
            <a:ext cx="2160240" cy="208823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«Переселение граждан на территории муниципального округа Первоуральск из аварийного жилищного фонда в 2020-2029 годах»</a:t>
            </a:r>
          </a:p>
        </p:txBody>
      </p:sp>
      <p:sp>
        <p:nvSpPr>
          <p:cNvPr id="16" name="Выноска со стрелкой вниз 15"/>
          <p:cNvSpPr/>
          <p:nvPr/>
        </p:nvSpPr>
        <p:spPr>
          <a:xfrm>
            <a:off x="107504" y="3645024"/>
            <a:ext cx="2232249" cy="208823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«Совершенствование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градостроительной  политики на территории муниципального округа Первоуральск с 2025 по 2030 годы»</a:t>
            </a:r>
          </a:p>
        </p:txBody>
      </p:sp>
      <p:sp>
        <p:nvSpPr>
          <p:cNvPr id="31763" name="Text Box 22"/>
          <p:cNvSpPr txBox="1">
            <a:spLocks noChangeArrowheads="1"/>
          </p:cNvSpPr>
          <p:nvPr/>
        </p:nvSpPr>
        <p:spPr bwMode="auto">
          <a:xfrm>
            <a:off x="251520" y="5805264"/>
            <a:ext cx="22322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3 914,15</a:t>
            </a:r>
          </a:p>
        </p:txBody>
      </p:sp>
      <p:sp>
        <p:nvSpPr>
          <p:cNvPr id="31764" name="Text Box 23"/>
          <p:cNvSpPr txBox="1">
            <a:spLocks noChangeArrowheads="1"/>
          </p:cNvSpPr>
          <p:nvPr/>
        </p:nvSpPr>
        <p:spPr bwMode="auto">
          <a:xfrm>
            <a:off x="2843808" y="5805264"/>
            <a:ext cx="16566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59 763,12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Прямоугольник 27"/>
          <p:cNvSpPr/>
          <p:nvPr/>
        </p:nvSpPr>
        <p:spPr>
          <a:xfrm>
            <a:off x="1691680" y="260648"/>
            <a:ext cx="5760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2026 год</a:t>
            </a:r>
          </a:p>
        </p:txBody>
      </p:sp>
      <p:sp>
        <p:nvSpPr>
          <p:cNvPr id="13" name="Выноска со стрелкой вниз 12"/>
          <p:cNvSpPr/>
          <p:nvPr/>
        </p:nvSpPr>
        <p:spPr>
          <a:xfrm>
            <a:off x="4932040" y="3645024"/>
            <a:ext cx="1872208" cy="208823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«Обеспечение жильем молодых семей на территории муниципального округа Первоуральск на 2026-2031 годы»</a:t>
            </a:r>
          </a:p>
        </p:txBody>
      </p:sp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5076056" y="5805264"/>
            <a:ext cx="15843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3 000,0</a:t>
            </a:r>
            <a:endParaRPr lang="ru-RU" sz="1600" b="1" dirty="0">
              <a:latin typeface="Arial" pitchFamily="34" charset="0"/>
            </a:endParaRPr>
          </a:p>
        </p:txBody>
      </p:sp>
      <p:pic>
        <p:nvPicPr>
          <p:cNvPr id="18" name="Picture 7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1944216" cy="165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 descr="https://www.admgalich.ru/images/news/2019/10/10/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1556792"/>
            <a:ext cx="2088232" cy="1728192"/>
          </a:xfrm>
          <a:prstGeom prst="rect">
            <a:avLst/>
          </a:prstGeom>
          <a:noFill/>
        </p:spPr>
      </p:pic>
      <p:sp>
        <p:nvSpPr>
          <p:cNvPr id="19" name="Выноска со стрелкой вниз 18"/>
          <p:cNvSpPr/>
          <p:nvPr/>
        </p:nvSpPr>
        <p:spPr>
          <a:xfrm>
            <a:off x="6983760" y="3645024"/>
            <a:ext cx="2052736" cy="208823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«Предоставление региональной поддержки молодым семьям на улучшение жилищных условий на территории муниципального округа Первоуральск на 202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годы»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7380312" y="5805264"/>
            <a:ext cx="1439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600,0</a:t>
            </a:r>
          </a:p>
        </p:txBody>
      </p:sp>
      <p:pic>
        <p:nvPicPr>
          <p:cNvPr id="18436" name="Picture 4" descr="https://sdo.miigaik.ru/pluginfile.php/24876/course/overviewfiles/%D0%9F%D1%80%D0%B0%D0%B2%D0%BE%D0%B2%D1%8B%D0%B5%20%D0%BE%D1%81%D0%BD%D0%BE%D0%B2%D1%8B%20%D0%B4%D0%B5%D1%8F%D1%82%D0%B5%D0%BB%D1%8C%D0%BD%D0%BE%D1%81%D1%82%D0%B8%20%D0%B0%D1%80%D1%85%D0%B8%D1%82%D0%B5%D0%BA%D1%82%D0%BE%D1%80%D0%B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556793"/>
            <a:ext cx="2232248" cy="1728192"/>
          </a:xfrm>
          <a:prstGeom prst="rect">
            <a:avLst/>
          </a:prstGeom>
          <a:noFill/>
        </p:spPr>
      </p:pic>
      <p:pic>
        <p:nvPicPr>
          <p:cNvPr id="18438" name="Picture 6" descr="https://pro-dachnikov.com/uploads/posts/2021-10/1633914053_90-p-foto-semi-na-fone-doma-foto-1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556792"/>
            <a:ext cx="2088232" cy="165618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3" grpId="0" animBg="1"/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 Box 21"/>
          <p:cNvSpPr txBox="1">
            <a:spLocks noChangeArrowheads="1"/>
          </p:cNvSpPr>
          <p:nvPr/>
        </p:nvSpPr>
        <p:spPr bwMode="auto">
          <a:xfrm>
            <a:off x="3851275" y="2708275"/>
            <a:ext cx="17287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1600" b="1">
              <a:solidFill>
                <a:srgbClr val="FF0066"/>
              </a:solidFill>
              <a:latin typeface="Arial" pitchFamily="34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1" name="Прямоугольник 12"/>
          <p:cNvSpPr>
            <a:spLocks noChangeArrowheads="1"/>
          </p:cNvSpPr>
          <p:nvPr/>
        </p:nvSpPr>
        <p:spPr bwMode="auto">
          <a:xfrm>
            <a:off x="4211960" y="3645024"/>
            <a:ext cx="10801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18182" y="260648"/>
            <a:ext cx="45236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Программы бюджета на 2026 год</a:t>
            </a:r>
          </a:p>
        </p:txBody>
      </p:sp>
      <p:sp>
        <p:nvSpPr>
          <p:cNvPr id="20" name="Выноска со стрелкой вниз 19"/>
          <p:cNvSpPr/>
          <p:nvPr/>
        </p:nvSpPr>
        <p:spPr>
          <a:xfrm>
            <a:off x="179512" y="3356992"/>
            <a:ext cx="1944216" cy="244827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«Обеспечение деятельности ОМС и МА» на территории муниципального округа Первоуральск на 202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годы»</a:t>
            </a:r>
          </a:p>
        </p:txBody>
      </p: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323528" y="5903397"/>
            <a:ext cx="17277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84 799,02</a:t>
            </a:r>
          </a:p>
        </p:txBody>
      </p:sp>
      <p:sp>
        <p:nvSpPr>
          <p:cNvPr id="22" name="Выноска со стрелкой вниз 21"/>
          <p:cNvSpPr/>
          <p:nvPr/>
        </p:nvSpPr>
        <p:spPr>
          <a:xfrm>
            <a:off x="2339753" y="3356992"/>
            <a:ext cx="1872208" cy="244827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«Развитие малого и среднего предпринимательства, внутреннего и въездного туризма на территории муниципального округа Первоуральск на 202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годы»</a:t>
            </a:r>
          </a:p>
        </p:txBody>
      </p:sp>
      <p:sp>
        <p:nvSpPr>
          <p:cNvPr id="23" name="Text Box 30"/>
          <p:cNvSpPr txBox="1">
            <a:spLocks noChangeArrowheads="1"/>
          </p:cNvSpPr>
          <p:nvPr/>
        </p:nvSpPr>
        <p:spPr bwMode="auto">
          <a:xfrm>
            <a:off x="2411760" y="5877272"/>
            <a:ext cx="169135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6 080,33</a:t>
            </a:r>
          </a:p>
        </p:txBody>
      </p:sp>
      <p:sp>
        <p:nvSpPr>
          <p:cNvPr id="14" name="Выноска со стрелкой вниз 13"/>
          <p:cNvSpPr/>
          <p:nvPr/>
        </p:nvSpPr>
        <p:spPr>
          <a:xfrm>
            <a:off x="4427984" y="3356992"/>
            <a:ext cx="2016224" cy="2376264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«Безопасность дорожного движения в муниципальном округе Первоуральск на 202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31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годы»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4716016" y="5877272"/>
            <a:ext cx="15121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434 078,54</a:t>
            </a:r>
          </a:p>
        </p:txBody>
      </p:sp>
      <p:pic>
        <p:nvPicPr>
          <p:cNvPr id="24" name="Picture 1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196752"/>
            <a:ext cx="19442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7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1124744"/>
            <a:ext cx="208823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 descr="https://img.gorodskievesti.ru/wp-content/uploads/2014/04/duma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96752"/>
            <a:ext cx="2016224" cy="1872208"/>
          </a:xfrm>
          <a:prstGeom prst="rect">
            <a:avLst/>
          </a:prstGeom>
          <a:noFill/>
        </p:spPr>
      </p:pic>
      <p:pic>
        <p:nvPicPr>
          <p:cNvPr id="17" name="Picture 8" descr="https://seite1.ru/wp-content/uploads/2022/05/5bf6ebd51ca952d6acf36a00f58155a0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1124744"/>
            <a:ext cx="2304256" cy="1944216"/>
          </a:xfrm>
          <a:prstGeom prst="rect">
            <a:avLst/>
          </a:prstGeom>
          <a:noFill/>
        </p:spPr>
      </p:pic>
      <p:sp>
        <p:nvSpPr>
          <p:cNvPr id="18" name="Выноска со стрелкой вниз 17"/>
          <p:cNvSpPr/>
          <p:nvPr/>
        </p:nvSpPr>
        <p:spPr>
          <a:xfrm>
            <a:off x="6660232" y="3356992"/>
            <a:ext cx="2232248" cy="2304257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МП «Организация регулярных перевозок пассажиров и багажа автомобильным транспортом в муниципальном округе Первоуральск на 2025-2030 годы»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7092280" y="5805264"/>
            <a:ext cx="15121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19 503,40</a:t>
            </a:r>
          </a:p>
        </p:txBody>
      </p:sp>
    </p:spTree>
  </p:cSld>
  <p:clrMapOvr>
    <a:masterClrMapping/>
  </p:clrMapOvr>
  <p:transition advClick="0" advTm="10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14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 rot="7093727">
            <a:off x="969937" y="1819656"/>
            <a:ext cx="532626" cy="439433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83568" y="5949280"/>
            <a:ext cx="77768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 расходов на образование в расчете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одного жителя составит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39 2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07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руб.</a:t>
            </a:r>
          </a:p>
        </p:txBody>
      </p:sp>
      <p:sp>
        <p:nvSpPr>
          <p:cNvPr id="3" name="Стрелка вправо 3"/>
          <p:cNvSpPr>
            <a:spLocks noChangeArrowheads="1"/>
          </p:cNvSpPr>
          <p:nvPr/>
        </p:nvSpPr>
        <p:spPr bwMode="auto">
          <a:xfrm rot="3400302">
            <a:off x="7377464" y="1825548"/>
            <a:ext cx="546885" cy="460454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Стрелка вправо 3"/>
          <p:cNvSpPr>
            <a:spLocks noChangeArrowheads="1"/>
          </p:cNvSpPr>
          <p:nvPr/>
        </p:nvSpPr>
        <p:spPr bwMode="auto">
          <a:xfrm rot="5400000">
            <a:off x="1937769" y="1797054"/>
            <a:ext cx="504056" cy="504055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Объект 1"/>
          <p:cNvSpPr>
            <a:spLocks/>
          </p:cNvSpPr>
          <p:nvPr/>
        </p:nvSpPr>
        <p:spPr bwMode="auto">
          <a:xfrm>
            <a:off x="827584" y="116632"/>
            <a:ext cx="7416626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образование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9592" y="980728"/>
            <a:ext cx="7056784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5 031 017,83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9512" y="2348880"/>
            <a:ext cx="1296144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Дошкольное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2 102 528,27</a:t>
            </a:r>
          </a:p>
          <a:p>
            <a:pPr algn="ctr">
              <a:defRPr/>
            </a:pP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555800" y="2348880"/>
            <a:ext cx="1216000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2 265 017,41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915815" y="2348880"/>
            <a:ext cx="1512169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Дополнительное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детей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266 660,42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156176" y="2348880"/>
            <a:ext cx="1260276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Молодежная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политика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42 703,40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7524328" y="2348880"/>
            <a:ext cx="1368152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 вопросы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области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353 771,83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Стрелка вправо 3"/>
          <p:cNvSpPr>
            <a:spLocks noChangeArrowheads="1"/>
          </p:cNvSpPr>
          <p:nvPr/>
        </p:nvSpPr>
        <p:spPr bwMode="auto">
          <a:xfrm rot="5400000">
            <a:off x="3419871" y="1787344"/>
            <a:ext cx="504056" cy="504056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25" name="Стрелка вправо 3"/>
          <p:cNvSpPr>
            <a:spLocks noChangeArrowheads="1"/>
          </p:cNvSpPr>
          <p:nvPr/>
        </p:nvSpPr>
        <p:spPr bwMode="auto">
          <a:xfrm rot="5400000">
            <a:off x="6444208" y="1811581"/>
            <a:ext cx="504056" cy="504056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7" name="Picture 4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1862" y="4007823"/>
            <a:ext cx="259228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12" descr="Рисунок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4005065"/>
            <a:ext cx="2952055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4005064"/>
            <a:ext cx="302433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4535896" y="2367342"/>
            <a:ext cx="1476263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Профессиональная подготовка, переподготовка и повышение квалификации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336,50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7" name="Стрелка вправо 3"/>
          <p:cNvSpPr>
            <a:spLocks noChangeArrowheads="1"/>
          </p:cNvSpPr>
          <p:nvPr/>
        </p:nvSpPr>
        <p:spPr bwMode="auto">
          <a:xfrm rot="5400000">
            <a:off x="4932040" y="1803747"/>
            <a:ext cx="504056" cy="504056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3" grpId="0" animBg="1"/>
      <p:bldP spid="7" grpId="0" animBg="1"/>
      <p:bldP spid="21" grpId="0"/>
      <p:bldP spid="24" grpId="0" animBg="1"/>
      <p:bldP spid="25" grpId="0" animBg="1"/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Объект 1"/>
          <p:cNvSpPr>
            <a:spLocks/>
          </p:cNvSpPr>
          <p:nvPr/>
        </p:nvSpPr>
        <p:spPr bwMode="auto">
          <a:xfrm>
            <a:off x="0" y="0"/>
            <a:ext cx="86042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образование</a:t>
            </a:r>
          </a:p>
        </p:txBody>
      </p:sp>
      <p:sp>
        <p:nvSpPr>
          <p:cNvPr id="30727" name="Прямоугольник 8"/>
          <p:cNvSpPr>
            <a:spLocks noChangeArrowheads="1"/>
          </p:cNvSpPr>
          <p:nvPr/>
        </p:nvSpPr>
        <p:spPr bwMode="auto">
          <a:xfrm>
            <a:off x="107504" y="2780929"/>
            <a:ext cx="2719834" cy="1080119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11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дошкольных учреждений    (59 с учетом сети филиалов) </a:t>
            </a:r>
          </a:p>
        </p:txBody>
      </p:sp>
      <p:sp>
        <p:nvSpPr>
          <p:cNvPr id="22533" name="Прямоугольник 1"/>
          <p:cNvSpPr>
            <a:spLocks noChangeArrowheads="1"/>
          </p:cNvSpPr>
          <p:nvPr/>
        </p:nvSpPr>
        <p:spPr bwMode="auto">
          <a:xfrm>
            <a:off x="-6350" y="1098550"/>
            <a:ext cx="9053513" cy="9787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ru-RU" dirty="0">
                <a:latin typeface="Times New Roman" panose="02020603050405020304" pitchFamily="18" charset="0"/>
              </a:rPr>
              <a:t>Расходы на образование в муниципальном округе Первоуральск осуществляются  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ru-RU" dirty="0">
                <a:latin typeface="Times New Roman" panose="02020603050405020304" pitchFamily="18" charset="0"/>
              </a:rPr>
              <a:t>в рамках Муниципальной программы «Развитие системы образования в муниципальном округе Первоуральск на 2024-2030 годы»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132856"/>
            <a:ext cx="8939659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Оказание услуг в сфере образования осуществляют: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59832" y="2780928"/>
            <a:ext cx="2701925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24 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общеобразовательных учреждения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40425" y="2780928"/>
            <a:ext cx="3025775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учреждений дополнительного образования (19 с учетом сети филиалов)</a:t>
            </a:r>
          </a:p>
        </p:txBody>
      </p:sp>
      <p:pic>
        <p:nvPicPr>
          <p:cNvPr id="33802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62300" y="106427588"/>
            <a:ext cx="10710863" cy="75453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33803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978200" y="106643488"/>
            <a:ext cx="10710863" cy="754538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077072"/>
            <a:ext cx="2592388" cy="2577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3088" y="4077072"/>
            <a:ext cx="2611040" cy="256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 descr="http://uszn20.midural.ru/uploads/30-12-2013-%D1%84%D0%BE%D1%82%D0%BE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152" y="4077072"/>
            <a:ext cx="3024335" cy="256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9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4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7" grpId="0" animBg="1"/>
      <p:bldP spid="22533" grpId="0"/>
      <p:bldP spid="4" grpId="0" animBg="1"/>
      <p:bldP spid="8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395536" y="980729"/>
            <a:ext cx="8498334" cy="304005"/>
          </a:xfrm>
          <a:prstGeom prst="rect">
            <a:avLst/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ru-RU" b="1" i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Основные направления расходов в области образования на 2026 г.</a:t>
            </a:r>
          </a:p>
          <a:p>
            <a:pPr algn="ctr">
              <a:defRPr/>
            </a:pPr>
            <a:endParaRPr lang="ru-RU" b="1" i="1" dirty="0">
              <a:solidFill>
                <a:srgbClr val="FF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Объект 1"/>
          <p:cNvSpPr>
            <a:spLocks/>
          </p:cNvSpPr>
          <p:nvPr/>
        </p:nvSpPr>
        <p:spPr bwMode="auto">
          <a:xfrm>
            <a:off x="1835696" y="116633"/>
            <a:ext cx="5904656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образование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027" y="1343569"/>
            <a:ext cx="2996805" cy="22108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algn="ctr" fontAlgn="ctr"/>
            <a:r>
              <a:rPr lang="ru-RU" sz="1050" dirty="0">
                <a:solidFill>
                  <a:srgbClr val="000000"/>
                </a:solidFill>
                <a:latin typeface="Liberation Serif" pitchFamily="18" charset="0"/>
              </a:rPr>
              <a:t>Организация предоставления дошкольного образования, создание условий для присмотра и ухода за детьми, содержания детей в муниципальных образовательных организациях; создание условий для получения детьми-инвалидами качественного образования; капитальный ремонт, ремонт зданий и помещений, благоустройство территорий, укрепление МТБ; мероприятия по антитеррористической защищенности; комплектование оборудованием медицинских пунктов в муниципальных образовательных организациях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03552" y="1334297"/>
            <a:ext cx="3407142" cy="22091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rgbClr val="000000"/>
                </a:solidFill>
                <a:latin typeface="Liberation Serif" pitchFamily="18" charset="0"/>
              </a:rPr>
              <a:t>Обеспечение получения общего образования и создание условий для содержания детей в муниципальных общеобразовательных организациях; капитальный ремонт, ремонт зданий и помещений, благоустройство территорий, укрепление МТБ</a:t>
            </a:r>
            <a:r>
              <a:rPr lang="ru-RU" sz="1050" dirty="0">
                <a:solidFill>
                  <a:schemeClr val="tx1"/>
                </a:solidFill>
                <a:latin typeface="Liberation Serif" pitchFamily="18" charset="0"/>
              </a:rPr>
              <a:t>; обеспечение мероприятий по обустройству физкультурно-спортивных зон в муниципальных общеобразовательных организациях; </a:t>
            </a:r>
            <a:r>
              <a:rPr lang="ru-RU" sz="1050" dirty="0">
                <a:solidFill>
                  <a:srgbClr val="000000"/>
                </a:solidFill>
                <a:latin typeface="Liberation Serif" pitchFamily="18" charset="0"/>
              </a:rPr>
              <a:t>осуществление мероприятий по обеспечению питанием; мероприятия по антитеррористической защищенности; реализация мероприятий по модернизации школьных систем образования; комплектование оборудованием медицинских пунктов в муниципальных образовательных организациях </a:t>
            </a:r>
            <a:endParaRPr lang="ru-RU" sz="10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88224" y="1343569"/>
            <a:ext cx="2492748" cy="2085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Liberation Serif" pitchFamily="18" charset="0"/>
              </a:rPr>
              <a:t>Организация предоставления дополнительного образования детей; ПФДО; капитальный ремонт, ремонт зданий и помещений, благоустройство территорий, укрепление МТБ; мероприятия по антитеррористической защищенности; реализация дополнительных общеобразовательных программ в области изобразительного искусства; реализация дополнительных общеобразовательных программ в области искусства</a:t>
            </a:r>
            <a:endParaRPr lang="ru-RU" sz="10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3373" y="5177649"/>
            <a:ext cx="2546745" cy="15942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rgbClr val="000000"/>
                </a:solidFill>
                <a:latin typeface="Liberation Serif" pitchFamily="18" charset="0"/>
              </a:rPr>
              <a:t>Организация военно-патриотического воспитания и допризывной подготовки молодых граждан; организация и проведение мероприятий в сфере молодежной политики; организация и проведение муниципальных массовых молодежных мероприятий; организация деятельности учреждений, оказывающих услуги в сфере образования</a:t>
            </a:r>
            <a:endParaRPr lang="ru-RU" sz="10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22186" y="5203228"/>
            <a:ext cx="1440160" cy="15121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ctr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Liberation Serif" pitchFamily="18" charset="0"/>
              </a:rPr>
              <a:t>  </a:t>
            </a:r>
            <a:r>
              <a:rPr lang="ru-RU" sz="1050" dirty="0">
                <a:solidFill>
                  <a:schemeClr val="tx1"/>
                </a:solidFill>
                <a:latin typeface="Liberation Serif" pitchFamily="18" charset="0"/>
              </a:rPr>
              <a:t>Профессиональная подготовка, переподготовка и повышение квалификации </a:t>
            </a:r>
            <a:endParaRPr lang="en-US" sz="1050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47068" y="5156835"/>
            <a:ext cx="2583282" cy="16665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ctr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Liberation Serif" pitchFamily="18" charset="0"/>
              </a:rPr>
              <a:t>  </a:t>
            </a:r>
            <a:r>
              <a:rPr lang="ru-RU" sz="1050" dirty="0">
                <a:solidFill>
                  <a:schemeClr val="tx1"/>
                </a:solidFill>
                <a:latin typeface="Liberation Serif" pitchFamily="18" charset="0"/>
              </a:rPr>
              <a:t>Организация отдыха детей и подростков (в т.ч. трудоустройство несовершеннолетних детей) в каникулярное время; организация отдыха детей в учебное время; обеспечение мероприятий, направленных на организацию деятельности оздоровительного лагеря; организация деятельности учреждений, оказывающих услуги в сфере образования</a:t>
            </a:r>
            <a:endParaRPr lang="en-US" sz="1050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3C76302-BDD5-452F-8E0E-376D44D15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7" y="5095215"/>
            <a:ext cx="2160240" cy="17281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ECF6843-AC18-4911-B4BF-A2366B7F1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476" y="3501009"/>
            <a:ext cx="2488134" cy="159420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B6C1234-4595-43C9-8394-B657CC6D6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5779" y="3603993"/>
            <a:ext cx="2221290" cy="150403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D722DF4-41D9-46A8-AC31-E1D96FBF8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789" y="3602301"/>
            <a:ext cx="1960841" cy="147412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EE5863A-51CD-4922-8087-76EB37A17F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9160" y="3453656"/>
            <a:ext cx="2030995" cy="1653040"/>
          </a:xfrm>
          <a:prstGeom prst="rect">
            <a:avLst/>
          </a:prstGeom>
        </p:spPr>
      </p:pic>
    </p:spTree>
  </p:cSld>
  <p:clrMapOvr>
    <a:masterClrMapping/>
  </p:clrMapOvr>
  <p:transition advClick="0" advTm="5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3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8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 rot="5400000">
            <a:off x="1079613" y="1736813"/>
            <a:ext cx="576062" cy="504056"/>
          </a:xfrm>
          <a:prstGeom prst="rightArrow">
            <a:avLst>
              <a:gd name="adj1" fmla="val 50000"/>
              <a:gd name="adj2" fmla="val 50003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83568" y="6021288"/>
            <a:ext cx="77768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 расходов на жилищно-коммунальное хозяйство в расчете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одного жителя составит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9 1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руб.</a:t>
            </a:r>
          </a:p>
        </p:txBody>
      </p:sp>
      <p:sp>
        <p:nvSpPr>
          <p:cNvPr id="3" name="Стрелка вправо 3"/>
          <p:cNvSpPr>
            <a:spLocks noChangeArrowheads="1"/>
          </p:cNvSpPr>
          <p:nvPr/>
        </p:nvSpPr>
        <p:spPr bwMode="auto">
          <a:xfrm rot="5400000">
            <a:off x="7272300" y="1736812"/>
            <a:ext cx="576064" cy="504056"/>
          </a:xfrm>
          <a:prstGeom prst="rightArrow">
            <a:avLst>
              <a:gd name="adj1" fmla="val 50000"/>
              <a:gd name="adj2" fmla="val 41269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Стрелка вправо 3"/>
          <p:cNvSpPr>
            <a:spLocks noChangeArrowheads="1"/>
          </p:cNvSpPr>
          <p:nvPr/>
        </p:nvSpPr>
        <p:spPr bwMode="auto">
          <a:xfrm rot="5400000">
            <a:off x="3095837" y="1736813"/>
            <a:ext cx="576062" cy="504056"/>
          </a:xfrm>
          <a:prstGeom prst="rightArrow">
            <a:avLst>
              <a:gd name="adj1" fmla="val 50000"/>
              <a:gd name="adj2" fmla="val 42007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899592" y="1052736"/>
            <a:ext cx="7056784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1 174 721,20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95536" y="2348880"/>
            <a:ext cx="180020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Жилищное хозяйство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137 636,12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83768" y="2348880"/>
            <a:ext cx="1872208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Коммунальное хозяйство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414 418,37      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44008" y="2348880"/>
            <a:ext cx="1800200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Благоустройство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578 505,72     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732240" y="2348880"/>
            <a:ext cx="2088232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 вопросы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области </a:t>
            </a: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жилищно-коммунального хозяйства</a:t>
            </a:r>
            <a:endParaRPr lang="ru-RU" sz="14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44 160,99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Стрелка вправо 3"/>
          <p:cNvSpPr>
            <a:spLocks noChangeArrowheads="1"/>
          </p:cNvSpPr>
          <p:nvPr/>
        </p:nvSpPr>
        <p:spPr bwMode="auto">
          <a:xfrm rot="5400000">
            <a:off x="5256076" y="1736812"/>
            <a:ext cx="576064" cy="504056"/>
          </a:xfrm>
          <a:prstGeom prst="rightArrow">
            <a:avLst>
              <a:gd name="adj1" fmla="val 50000"/>
              <a:gd name="adj2" fmla="val 42132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rot="10800000"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7" name="Объект 1"/>
          <p:cNvSpPr>
            <a:spLocks/>
          </p:cNvSpPr>
          <p:nvPr/>
        </p:nvSpPr>
        <p:spPr bwMode="auto">
          <a:xfrm>
            <a:off x="1331640" y="0"/>
            <a:ext cx="6552728" cy="83671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в области жилищно-коммунального  хозяйства</a:t>
            </a:r>
          </a:p>
        </p:txBody>
      </p:sp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717032"/>
            <a:ext cx="2736304" cy="2304256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</p:spPr>
      </p:pic>
      <p:pic>
        <p:nvPicPr>
          <p:cNvPr id="25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717032"/>
            <a:ext cx="259228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3717032"/>
            <a:ext cx="3114030" cy="230425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500"/>
                            </p:stCondLst>
                            <p:childTnLst>
                              <p:par>
                                <p:cTn id="4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  <p:bldP spid="3" grpId="0" animBg="1"/>
      <p:bldP spid="7" grpId="0" animBg="1"/>
      <p:bldP spid="24" grpId="0" animBg="1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51520" y="188640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 на мероприятия  в области жилищного хозяйства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980728"/>
            <a:ext cx="4320480" cy="36724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(предоставление) жилых помещений и предоставление единовременных денежных выплат гражданам, переселяемых из аварийного жилищного фонда в 2026-2028 годах:</a:t>
            </a:r>
          </a:p>
          <a:p>
            <a:pPr algn="ctr">
              <a:defRPr/>
            </a:pP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переселение из многоквартирных домов, признанных после 01.01.2017 года в установленном порядке аварийными в связи с физическим износом в процессе их эксплуатации и подлежащих сносу или реконструкции, в 2026 году планируется к переселению 9 МКД, 113 чел., из 51 помещения, площадью 2644,3кв.м.:</a:t>
            </a:r>
            <a:r>
              <a:rPr lang="ru-RU" sz="1050" u="sng" dirty="0">
                <a:solidFill>
                  <a:schemeClr val="tx1"/>
                </a:solidFill>
                <a:latin typeface="Liberation Serif" panose="02020603050405020304" pitchFamily="18" charset="0"/>
              </a:rPr>
              <a:t>- </a:t>
            </a: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в рамках муниципальной адресной программы:</a:t>
            </a:r>
          </a:p>
          <a:p>
            <a:pPr lvl="0"/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ул. Ватутина, д. 18 (дорасселить 5 жилых пом., 4 нежилых),</a:t>
            </a:r>
          </a:p>
          <a:p>
            <a:pPr lvl="0"/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ул. Комсомольская, д. 1 (дорасселить 8 жилых пом., 1 нежилое).</a:t>
            </a:r>
          </a:p>
          <a:p>
            <a:pPr lvl="0"/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ст. Подволошная, д. 9 (1 нежилое), п. Кузино, ул. Пролетарская, д. 8., п. Билимбай, ул. Сакко и Ванцетти, д. 14, ул. Свердлова, д. 4.</a:t>
            </a:r>
          </a:p>
          <a:p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- в рамках региональной адресной программы:</a:t>
            </a:r>
          </a:p>
          <a:p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        1.  ул. Медиков, д. 7а (3 жилых пом.).</a:t>
            </a:r>
          </a:p>
          <a:p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        2.  п. Кузино, ул. Путейская, д. 2 (2 жилых пом.).</a:t>
            </a:r>
          </a:p>
          <a:p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        3.  п. Кузино, ул. Вайнера, д. 13 (3 жилых пом.).</a:t>
            </a:r>
          </a:p>
          <a:p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        4.  ст. Подволошная, д. 9 (2 жилых пом.).</a:t>
            </a:r>
          </a:p>
          <a:p>
            <a:pPr lvl="0"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980728"/>
            <a:ext cx="4320480" cy="57606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жилищного хозяйства: 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-снос аварийного и непригодного для проживания жилищного фонда (1 893,70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-капитальный ремонт, ремонт общего имущества многоквартирных домов и оплата услуг на начисление платы за пользование жилыми помещениями муниципального жилого фонда (64 816,30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управление муниципальной собственностью, земельными ресурсами  и бесхозяйным имуществом (3 780,00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приобретение прав муниципальной собственности на объекты недвижимого и движимого имущества; аренда объектов недвижимого и движимого имущества (7 383,00 тыс.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ctr">
              <a:buFontTx/>
              <a:buChar char="-"/>
              <a:defRPr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(предоставление) жилых помещений и предоставление единовременных денежных выплат гражданам, проживающим в многоквартирных домах, признанных после 01.01.2017 г. в установленном порядке аварийными и подлежащими сносу или реконструкции (59 763,12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ctr">
              <a:buFontTx/>
              <a:buChar char="-"/>
              <a:defRPr/>
            </a:pP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25144"/>
            <a:ext cx="432048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567893"/>
      </p:ext>
    </p:extLst>
  </p:cSld>
  <p:clrMapOvr>
    <a:masterClrMapping/>
  </p:clrMapOvr>
  <p:transition spd="slow" advClick="0"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AutoShape 12"/>
          <p:cNvSpPr>
            <a:spLocks noChangeArrowheads="1"/>
          </p:cNvSpPr>
          <p:nvPr/>
        </p:nvSpPr>
        <p:spPr bwMode="auto">
          <a:xfrm>
            <a:off x="698238" y="1558709"/>
            <a:ext cx="288032" cy="288032"/>
          </a:xfrm>
          <a:prstGeom prst="downArrow">
            <a:avLst>
              <a:gd name="adj1" fmla="val 50000"/>
              <a:gd name="adj2" fmla="val 39766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3" name="AutoShape 28"/>
          <p:cNvSpPr>
            <a:spLocks noChangeArrowheads="1"/>
          </p:cNvSpPr>
          <p:nvPr/>
        </p:nvSpPr>
        <p:spPr bwMode="auto">
          <a:xfrm>
            <a:off x="3502074" y="1557906"/>
            <a:ext cx="288031" cy="288032"/>
          </a:xfrm>
          <a:prstGeom prst="downArrow">
            <a:avLst>
              <a:gd name="adj1" fmla="val 50000"/>
              <a:gd name="adj2" fmla="val 40000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4" name="AutoShape 29"/>
          <p:cNvSpPr>
            <a:spLocks noChangeArrowheads="1"/>
          </p:cNvSpPr>
          <p:nvPr/>
        </p:nvSpPr>
        <p:spPr bwMode="auto">
          <a:xfrm>
            <a:off x="4860985" y="1557906"/>
            <a:ext cx="288032" cy="288032"/>
          </a:xfrm>
          <a:prstGeom prst="downArrow">
            <a:avLst>
              <a:gd name="adj1" fmla="val 50000"/>
              <a:gd name="adj2" fmla="val 40000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5" name="AutoShape 30"/>
          <p:cNvSpPr>
            <a:spLocks noChangeArrowheads="1"/>
          </p:cNvSpPr>
          <p:nvPr/>
        </p:nvSpPr>
        <p:spPr bwMode="auto">
          <a:xfrm>
            <a:off x="6084168" y="1538659"/>
            <a:ext cx="288032" cy="288032"/>
          </a:xfrm>
          <a:prstGeom prst="downArrow">
            <a:avLst>
              <a:gd name="adj1" fmla="val 50000"/>
              <a:gd name="adj2" fmla="val 40000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AutoShape 30"/>
          <p:cNvSpPr>
            <a:spLocks noChangeArrowheads="1"/>
          </p:cNvSpPr>
          <p:nvPr/>
        </p:nvSpPr>
        <p:spPr bwMode="auto">
          <a:xfrm>
            <a:off x="7868012" y="1551461"/>
            <a:ext cx="288032" cy="288032"/>
          </a:xfrm>
          <a:prstGeom prst="downArrow">
            <a:avLst>
              <a:gd name="adj1" fmla="val 50000"/>
              <a:gd name="adj2" fmla="val 40000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1475656" y="188640"/>
            <a:ext cx="6408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 на благоустройство территории</a:t>
            </a:r>
            <a:endParaRPr lang="ru-RU" sz="2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1882113"/>
            <a:ext cx="1332148" cy="2771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Благоустройство и содержание  дворовых и общественных территорий             443 937,14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740352" y="1882113"/>
            <a:ext cx="1296144" cy="2771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Капитальный ремонт, ремонт и содержание наружного освещения            36 060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156176" y="1882113"/>
            <a:ext cx="1512168" cy="2771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Приобретение прав муниципальной собственности на объекты недвижимого и движимого имущества; аренда объектов 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недвижимого и движимого имущества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15 000,00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тыс.руб.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39852" y="1882113"/>
            <a:ext cx="1332148" cy="2771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Обустройство и содержание мест (площадок) накопления ТКО, в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Государственная поддержка закупки контейнеров для раздельного накопления ТКО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24 660,11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644008" y="1882113"/>
            <a:ext cx="1440160" cy="2771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Энергосбережение и повышение энергетической эффективности МО Первоуральск, а также разработка топливно-энергетического баланса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39 764,57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тыс.руб.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836712"/>
            <a:ext cx="8640960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бюджета муниципального округа Первоуральск на благоустройство территории на 2026 год  составляют  578 505,72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2" name="Picture 5" descr="\\192.168.2.246\экономика\5.Отчетность\Доклад Главы ГО Первоуральск\2021\Фото\УЖКХ_благоустройство\Корабельная Роща_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681" b="1762"/>
          <a:stretch/>
        </p:blipFill>
        <p:spPr bwMode="auto">
          <a:xfrm>
            <a:off x="6228184" y="4797152"/>
            <a:ext cx="267600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\\192.168.2.246\экономика\5.Отчетность\Доклад Главы ГО Первоуральск\2021\Фото\УЖКХ_Наружнее освещение\ABE1C9D4-0A01-4506-9EF9-7B0C5272FDB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97152"/>
            <a:ext cx="2808312" cy="193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4797152"/>
            <a:ext cx="302433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AutoShape 28"/>
          <p:cNvSpPr>
            <a:spLocks noChangeArrowheads="1"/>
          </p:cNvSpPr>
          <p:nvPr/>
        </p:nvSpPr>
        <p:spPr bwMode="auto">
          <a:xfrm>
            <a:off x="2115304" y="1563779"/>
            <a:ext cx="288031" cy="296416"/>
          </a:xfrm>
          <a:prstGeom prst="downArrow">
            <a:avLst>
              <a:gd name="adj1" fmla="val 50000"/>
              <a:gd name="adj2" fmla="val 40000"/>
            </a:avLst>
          </a:prstGeom>
          <a:noFill/>
          <a:ln w="254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63688" y="1882113"/>
            <a:ext cx="1368152" cy="2771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Повышение качества оказания муниципальных услуг и выполнения работ в сфере ритуальных услуг, благоустройства и дорожного хозяйства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19 083,90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0" dur="10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" dur="10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animBg="1"/>
      <p:bldP spid="52233" grpId="0" animBg="1"/>
      <p:bldP spid="52234" grpId="0" animBg="1"/>
      <p:bldP spid="52235" grpId="0" animBg="1"/>
      <p:bldP spid="2" grpId="0" animBg="1"/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низ 2"/>
          <p:cNvSpPr/>
          <p:nvPr/>
        </p:nvSpPr>
        <p:spPr>
          <a:xfrm>
            <a:off x="1663287" y="3533564"/>
            <a:ext cx="384604" cy="411422"/>
          </a:xfrm>
          <a:prstGeom prst="downArrow">
            <a:avLst>
              <a:gd name="adj1" fmla="val 50000"/>
              <a:gd name="adj2" fmla="val 48154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42061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864938"/>
              </p:ext>
            </p:extLst>
          </p:nvPr>
        </p:nvGraphicFramePr>
        <p:xfrm>
          <a:off x="2123728" y="1268761"/>
          <a:ext cx="4155941" cy="1008111"/>
        </p:xfrm>
        <a:graphic>
          <a:graphicData uri="http://schemas.openxmlformats.org/drawingml/2006/table">
            <a:tbl>
              <a:tblPr/>
              <a:tblGrid>
                <a:gridCol w="4155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08111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 </a:t>
                      </a:r>
                    </a:p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461 661,53 </a:t>
                      </a:r>
                      <a:r>
                        <a:rPr kumimoji="0" lang="ru-RU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195736" y="188640"/>
            <a:ext cx="5021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социальную политику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31501" y="3059561"/>
            <a:ext cx="6100157" cy="4217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Меры социальной поддержки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9513" y="3933056"/>
            <a:ext cx="1040800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Улучшение жилищных условий граждан, проживающих на сельских территориях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609471" y="3965178"/>
            <a:ext cx="962530" cy="27761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Стипендии Главы МО гражданам, удостоенным звания «Почетный гражданин МО Первоуральск», прочие стипендии главы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809614" y="3978702"/>
            <a:ext cx="1080751" cy="27467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Предоставление социальных выплат молодым семьям на приобретение (строительство) жилья</a:t>
            </a:r>
          </a:p>
        </p:txBody>
      </p:sp>
      <p:sp>
        <p:nvSpPr>
          <p:cNvPr id="22" name="Стрелка вниз 21"/>
          <p:cNvSpPr/>
          <p:nvPr/>
        </p:nvSpPr>
        <p:spPr>
          <a:xfrm rot="2905318">
            <a:off x="859589" y="3521140"/>
            <a:ext cx="384604" cy="382088"/>
          </a:xfrm>
          <a:prstGeom prst="down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7" name="Рисунок 1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052735"/>
            <a:ext cx="1800200" cy="180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10611" y="1052736"/>
            <a:ext cx="2299048" cy="2021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трелка вниз 22"/>
          <p:cNvSpPr/>
          <p:nvPr/>
        </p:nvSpPr>
        <p:spPr>
          <a:xfrm>
            <a:off x="3888712" y="3531975"/>
            <a:ext cx="404047" cy="432048"/>
          </a:xfrm>
          <a:prstGeom prst="downArrow">
            <a:avLst>
              <a:gd name="adj1" fmla="val 50000"/>
              <a:gd name="adj2" fmla="val 46309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4631529" y="3978703"/>
            <a:ext cx="1118558" cy="27626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Осуществление мероприятий по обеспечению питанием обучающихся в муниципальных общеобразовательных организациях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2738556" y="3523251"/>
            <a:ext cx="404047" cy="411422"/>
          </a:xfrm>
          <a:prstGeom prst="downArrow">
            <a:avLst>
              <a:gd name="adj1" fmla="val 50000"/>
              <a:gd name="adj2" fmla="val 46309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B4219CD-DD71-4CEC-80A2-EC88894C3637}"/>
              </a:ext>
            </a:extLst>
          </p:cNvPr>
          <p:cNvSpPr/>
          <p:nvPr/>
        </p:nvSpPr>
        <p:spPr>
          <a:xfrm>
            <a:off x="8015902" y="3945802"/>
            <a:ext cx="1054300" cy="28011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работы с уличными комитетами сектора индивидуальной застройки городской черты Первоуральска</a:t>
            </a:r>
          </a:p>
        </p:txBody>
      </p:sp>
      <p:sp>
        <p:nvSpPr>
          <p:cNvPr id="20" name="Стрелка вниз 22">
            <a:extLst>
              <a:ext uri="{FF2B5EF4-FFF2-40B4-BE49-F238E27FC236}">
                <a16:creationId xmlns:a16="http://schemas.microsoft.com/office/drawing/2014/main" id="{E7A321BB-F7F3-4083-9BF0-1F80851EDEEF}"/>
              </a:ext>
            </a:extLst>
          </p:cNvPr>
          <p:cNvSpPr/>
          <p:nvPr/>
        </p:nvSpPr>
        <p:spPr>
          <a:xfrm>
            <a:off x="4988784" y="3513968"/>
            <a:ext cx="404047" cy="432048"/>
          </a:xfrm>
          <a:prstGeom prst="downArrow">
            <a:avLst>
              <a:gd name="adj1" fmla="val 50000"/>
              <a:gd name="adj2" fmla="val 514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C685076-2734-4381-B76A-D79B4D610722}"/>
              </a:ext>
            </a:extLst>
          </p:cNvPr>
          <p:cNvSpPr/>
          <p:nvPr/>
        </p:nvSpPr>
        <p:spPr>
          <a:xfrm>
            <a:off x="2413532" y="3965178"/>
            <a:ext cx="1092461" cy="27761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Оказание мер социальной поддержки в виде предоставления денежной выплаты и/или компенсации военнослужащим, членам их семей, гражданам РФ</a:t>
            </a:r>
          </a:p>
        </p:txBody>
      </p:sp>
      <p:sp>
        <p:nvSpPr>
          <p:cNvPr id="25" name="Стрелка вниз 22">
            <a:extLst>
              <a:ext uri="{FF2B5EF4-FFF2-40B4-BE49-F238E27FC236}">
                <a16:creationId xmlns:a16="http://schemas.microsoft.com/office/drawing/2014/main" id="{DF81B593-22CA-4A01-BA4A-D1D32DBE8D19}"/>
              </a:ext>
            </a:extLst>
          </p:cNvPr>
          <p:cNvSpPr/>
          <p:nvPr/>
        </p:nvSpPr>
        <p:spPr>
          <a:xfrm rot="18692257">
            <a:off x="7672954" y="3490931"/>
            <a:ext cx="374386" cy="442508"/>
          </a:xfrm>
          <a:prstGeom prst="downArrow">
            <a:avLst>
              <a:gd name="adj1" fmla="val 50000"/>
              <a:gd name="adj2" fmla="val 46309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62A105B-56B2-4CA3-9028-E7FB84A62EB9}"/>
              </a:ext>
            </a:extLst>
          </p:cNvPr>
          <p:cNvSpPr/>
          <p:nvPr/>
        </p:nvSpPr>
        <p:spPr>
          <a:xfrm>
            <a:off x="6949893" y="3959477"/>
            <a:ext cx="1006481" cy="28011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Субсидии транспортным организациям для возмещения затрат по проезду льготной категории граждан</a:t>
            </a:r>
          </a:p>
        </p:txBody>
      </p:sp>
      <p:sp>
        <p:nvSpPr>
          <p:cNvPr id="24" name="Стрелка вниз 22">
            <a:extLst>
              <a:ext uri="{FF2B5EF4-FFF2-40B4-BE49-F238E27FC236}">
                <a16:creationId xmlns:a16="http://schemas.microsoft.com/office/drawing/2014/main" id="{7E961358-FAF7-4C5E-8672-E749C9CDDBEF}"/>
              </a:ext>
            </a:extLst>
          </p:cNvPr>
          <p:cNvSpPr/>
          <p:nvPr/>
        </p:nvSpPr>
        <p:spPr>
          <a:xfrm>
            <a:off x="6119842" y="3531975"/>
            <a:ext cx="404047" cy="432048"/>
          </a:xfrm>
          <a:prstGeom prst="downArrow">
            <a:avLst>
              <a:gd name="adj1" fmla="val 50000"/>
              <a:gd name="adj2" fmla="val 514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5876A6A-71E0-4763-8BDF-A63A74BAF4CA}"/>
              </a:ext>
            </a:extLst>
          </p:cNvPr>
          <p:cNvSpPr/>
          <p:nvPr/>
        </p:nvSpPr>
        <p:spPr>
          <a:xfrm>
            <a:off x="1279840" y="3954589"/>
            <a:ext cx="1092461" cy="2808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Осуществление государственного полномочия по предоставлению гражданам субсидии на оплату жилого помещения и коммунальных услуг</a:t>
            </a:r>
          </a:p>
        </p:txBody>
      </p:sp>
      <p:sp>
        <p:nvSpPr>
          <p:cNvPr id="28" name="Стрелка вниз 22">
            <a:extLst>
              <a:ext uri="{FF2B5EF4-FFF2-40B4-BE49-F238E27FC236}">
                <a16:creationId xmlns:a16="http://schemas.microsoft.com/office/drawing/2014/main" id="{C5343292-95DC-43C9-B325-E77EAABFCE24}"/>
              </a:ext>
            </a:extLst>
          </p:cNvPr>
          <p:cNvSpPr/>
          <p:nvPr/>
        </p:nvSpPr>
        <p:spPr>
          <a:xfrm>
            <a:off x="7015614" y="3531975"/>
            <a:ext cx="404047" cy="432048"/>
          </a:xfrm>
          <a:prstGeom prst="downArrow">
            <a:avLst>
              <a:gd name="adj1" fmla="val 50000"/>
              <a:gd name="adj2" fmla="val 514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Tm="5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4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36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48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 вправо 2"/>
          <p:cNvSpPr>
            <a:spLocks noChangeArrowheads="1"/>
          </p:cNvSpPr>
          <p:nvPr/>
        </p:nvSpPr>
        <p:spPr bwMode="auto">
          <a:xfrm rot="7916866">
            <a:off x="2627784" y="4653136"/>
            <a:ext cx="672721" cy="408542"/>
          </a:xfrm>
          <a:prstGeom prst="rightArrow">
            <a:avLst>
              <a:gd name="adj1" fmla="val 50000"/>
              <a:gd name="adj2" fmla="val 50000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 rot="12428500">
            <a:off x="2510805" y="3389031"/>
            <a:ext cx="635000" cy="346545"/>
          </a:xfrm>
          <a:prstGeom prst="rightArrow">
            <a:avLst>
              <a:gd name="adj1" fmla="val 50000"/>
              <a:gd name="adj2" fmla="val 50000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rot="10800000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5" name="Стрелка вправо 4"/>
          <p:cNvSpPr/>
          <p:nvPr/>
        </p:nvSpPr>
        <p:spPr>
          <a:xfrm rot="18878449">
            <a:off x="5684419" y="2898308"/>
            <a:ext cx="563669" cy="326340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право 5"/>
          <p:cNvSpPr>
            <a:spLocks noChangeArrowheads="1"/>
          </p:cNvSpPr>
          <p:nvPr/>
        </p:nvSpPr>
        <p:spPr bwMode="auto">
          <a:xfrm rot="13763266">
            <a:off x="3005805" y="2803183"/>
            <a:ext cx="583136" cy="315510"/>
          </a:xfrm>
          <a:prstGeom prst="rightArrow">
            <a:avLst>
              <a:gd name="adj1" fmla="val 50000"/>
              <a:gd name="adj2" fmla="val 66765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" name="Стрелка вправо 10"/>
          <p:cNvSpPr>
            <a:spLocks noChangeArrowheads="1"/>
          </p:cNvSpPr>
          <p:nvPr/>
        </p:nvSpPr>
        <p:spPr bwMode="auto">
          <a:xfrm rot="16200000">
            <a:off x="4215762" y="2633110"/>
            <a:ext cx="576709" cy="296280"/>
          </a:xfrm>
          <a:prstGeom prst="rightArrow">
            <a:avLst>
              <a:gd name="adj1" fmla="val 50000"/>
              <a:gd name="adj2" fmla="val 66765"/>
            </a:avLst>
          </a:prstGeom>
          <a:noFill/>
          <a:ln w="25400" algn="ctr">
            <a:solidFill>
              <a:schemeClr val="tx2"/>
            </a:solidFill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20107272">
            <a:off x="6228997" y="3476952"/>
            <a:ext cx="614169" cy="351432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2652791">
            <a:off x="5823380" y="4772116"/>
            <a:ext cx="694019" cy="360040"/>
          </a:xfrm>
          <a:prstGeom prst="rightArrow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395536" y="2636912"/>
            <a:ext cx="180020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Водное хозяйство     8 008,00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707904" y="1052736"/>
            <a:ext cx="1656184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Транспорт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82 515,60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979712" y="1268760"/>
            <a:ext cx="1656184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Лесное хозяйство     5 768,30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67544" y="5589240"/>
            <a:ext cx="1800200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Сельское хозяйство 4 297,43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340768"/>
            <a:ext cx="1728192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Дорожное хозяйство (дорожные фонды) 398 018,54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164288" y="2636912"/>
            <a:ext cx="180020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Связь и информатика             11 416,10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092280" y="5517232"/>
            <a:ext cx="1872208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Другие вопросы в области  национальной экономики                 59 974,35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491880" y="3429000"/>
            <a:ext cx="2232248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 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экономика</a:t>
            </a:r>
          </a:p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569 998,31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55576" y="116632"/>
            <a:ext cx="67758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 в  области  национальной  экономики</a:t>
            </a:r>
            <a:endParaRPr lang="ru-RU" sz="2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907704" y="5589240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 расходов на национальную экономику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в расчете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одного жителя составит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4 44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руб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17032"/>
            <a:ext cx="216024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052736"/>
            <a:ext cx="1907704" cy="1548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3717032"/>
            <a:ext cx="194421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980728"/>
            <a:ext cx="186690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  <p:bldP spid="15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7" y="116632"/>
            <a:ext cx="576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культуру, кинематографию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99978" y="3067045"/>
            <a:ext cx="2972839" cy="830997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Культура, </a:t>
            </a:r>
          </a:p>
          <a:p>
            <a:pPr algn="ctr"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кинематография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ctr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316 257,67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 rot="5721134">
            <a:off x="2183156" y="3157103"/>
            <a:ext cx="360040" cy="324903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07505" y="988656"/>
            <a:ext cx="1269564" cy="273938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работы муниципальной сети библиотек, осуществление основных видов библиотечного обслуживания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120 346,00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3804970"/>
            <a:ext cx="2119636" cy="22513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досуга и приобщение жителей к творчеству, культурному развитию и самообразованию, любительскому искусству и ремеслам                                  96 303,44 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372130" y="4387723"/>
            <a:ext cx="2119636" cy="16686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Обеспечение театральными постановками и другими публичными выступлениями жителей МО Первоуральск          </a:t>
            </a:r>
          </a:p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42 487,38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563774" y="4395465"/>
            <a:ext cx="1448386" cy="166860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Общегородские мероприятия           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10 873,18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трелка вниз 17"/>
          <p:cNvSpPr/>
          <p:nvPr/>
        </p:nvSpPr>
        <p:spPr>
          <a:xfrm rot="2793528" flipH="1">
            <a:off x="2318063" y="3858418"/>
            <a:ext cx="350673" cy="383150"/>
          </a:xfrm>
          <a:prstGeom prst="downArrow">
            <a:avLst>
              <a:gd name="adj1" fmla="val 50000"/>
              <a:gd name="adj2" fmla="val 5295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4109617">
            <a:off x="5851703" y="2662790"/>
            <a:ext cx="370129" cy="355347"/>
          </a:xfrm>
          <a:prstGeom prst="downArrow">
            <a:avLst>
              <a:gd name="adj1" fmla="val 50000"/>
              <a:gd name="adj2" fmla="val 335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232831">
            <a:off x="3420459" y="3974145"/>
            <a:ext cx="368277" cy="363873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0800000">
            <a:off x="3541270" y="2701825"/>
            <a:ext cx="351369" cy="302344"/>
          </a:xfrm>
          <a:prstGeom prst="downArrow">
            <a:avLst>
              <a:gd name="adj1" fmla="val 50000"/>
              <a:gd name="adj2" fmla="val 335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457236" y="988656"/>
            <a:ext cx="1579260" cy="253929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Благоустройство прилегающей территории, ремонты зданий, помещений и линейных объектов муниципальных учреждений культуры и дополнительного образования в сфере культуры. Укрепление МТБ.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12 308,45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3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580945"/>
            <a:ext cx="2952328" cy="3273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Прямоугольник 23"/>
          <p:cNvSpPr/>
          <p:nvPr/>
        </p:nvSpPr>
        <p:spPr>
          <a:xfrm>
            <a:off x="1449077" y="1082489"/>
            <a:ext cx="1558331" cy="151100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Обеспечение деятельности учреждений в сфере массового культурно-досугового отдыха.</a:t>
            </a:r>
          </a:p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27 684,12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5" name="Стрелка вниз 24"/>
          <p:cNvSpPr/>
          <p:nvPr/>
        </p:nvSpPr>
        <p:spPr>
          <a:xfrm rot="20862205" flipH="1">
            <a:off x="4968235" y="3966143"/>
            <a:ext cx="348582" cy="342288"/>
          </a:xfrm>
          <a:prstGeom prst="downArrow">
            <a:avLst>
              <a:gd name="adj1" fmla="val 50000"/>
              <a:gd name="adj2" fmla="val 335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079417" y="1058962"/>
            <a:ext cx="1391844" cy="15345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Модернизация государственных и муниципальных общедоступных библиотек</a:t>
            </a:r>
          </a:p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970,00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543270" y="1058963"/>
            <a:ext cx="1241947" cy="1528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Поддержка творческой деятельности муниципальных театров</a:t>
            </a:r>
          </a:p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4 525,10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8" name="Стрелка вниз 27"/>
          <p:cNvSpPr/>
          <p:nvPr/>
        </p:nvSpPr>
        <p:spPr>
          <a:xfrm rot="7197163">
            <a:off x="2569721" y="2701986"/>
            <a:ext cx="360040" cy="31239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 rot="16200000">
            <a:off x="6161541" y="3110927"/>
            <a:ext cx="378329" cy="389056"/>
          </a:xfrm>
          <a:prstGeom prst="downArrow">
            <a:avLst>
              <a:gd name="adj1" fmla="val 50000"/>
              <a:gd name="adj2" fmla="val 3350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D03986A-AB3D-45F3-B30F-D68828378206}"/>
              </a:ext>
            </a:extLst>
          </p:cNvPr>
          <p:cNvSpPr/>
          <p:nvPr/>
        </p:nvSpPr>
        <p:spPr>
          <a:xfrm>
            <a:off x="452073" y="6075692"/>
            <a:ext cx="5040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Объем расходов бюджета 2026 г. в области культуры на одного жителя составляет 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46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5 руб.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30E60EF-F0CF-43CD-9ABF-E00D6CEC5479}"/>
              </a:ext>
            </a:extLst>
          </p:cNvPr>
          <p:cNvSpPr/>
          <p:nvPr/>
        </p:nvSpPr>
        <p:spPr>
          <a:xfrm>
            <a:off x="5872817" y="1065384"/>
            <a:ext cx="1505723" cy="152811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Предоставление государственной поддержки на конкурсной основе муниципальным учреждениям культуры</a:t>
            </a:r>
          </a:p>
          <a:p>
            <a:pPr algn="ctr"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300,00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1" name="Стрелка вниз 16">
            <a:extLst>
              <a:ext uri="{FF2B5EF4-FFF2-40B4-BE49-F238E27FC236}">
                <a16:creationId xmlns:a16="http://schemas.microsoft.com/office/drawing/2014/main" id="{5001D27F-CCD6-4464-8D86-1F75F81052C9}"/>
              </a:ext>
            </a:extLst>
          </p:cNvPr>
          <p:cNvSpPr/>
          <p:nvPr/>
        </p:nvSpPr>
        <p:spPr>
          <a:xfrm rot="10800000">
            <a:off x="4898328" y="2699825"/>
            <a:ext cx="351369" cy="302344"/>
          </a:xfrm>
          <a:prstGeom prst="downArrow">
            <a:avLst>
              <a:gd name="adj1" fmla="val 50000"/>
              <a:gd name="adj2" fmla="val 335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5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2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5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50"/>
                            </p:stCondLst>
                            <p:childTnLst>
                              <p:par>
                                <p:cTn id="47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50"/>
                            </p:stCondLst>
                            <p:childTnLst>
                              <p:par>
                                <p:cTn id="51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50"/>
                            </p:stCondLst>
                            <p:childTnLst>
                              <p:par>
                                <p:cTn id="5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50"/>
                            </p:stCondLst>
                            <p:childTnLst>
                              <p:par>
                                <p:cTn id="59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050"/>
                            </p:stCondLst>
                            <p:childTnLst>
                              <p:par>
                                <p:cTn id="6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50"/>
                            </p:stCondLst>
                            <p:childTnLst>
                              <p:par>
                                <p:cTn id="7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8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7050"/>
                            </p:stCondLst>
                            <p:childTnLst>
                              <p:par>
                                <p:cTn id="8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8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8050"/>
                            </p:stCondLst>
                            <p:childTnLst>
                              <p:par>
                                <p:cTn id="87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9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50"/>
                            </p:stCondLst>
                            <p:childTnLst>
                              <p:par>
                                <p:cTn id="94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9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5" grpId="0" animBg="1"/>
      <p:bldP spid="16" grpId="0" animBg="1"/>
      <p:bldP spid="22" grpId="0" animBg="1"/>
      <p:bldP spid="24" grpId="0" animBg="1"/>
      <p:bldP spid="21" grpId="0" animBg="1"/>
      <p:bldP spid="27" grpId="0" animBg="1"/>
      <p:bldP spid="3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0"/>
            <a:ext cx="8280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физическую культуру и спорт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980729"/>
            <a:ext cx="7560840" cy="461665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Физическая культура и спорт 314 052,75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трелка вниз 4"/>
          <p:cNvSpPr/>
          <p:nvPr/>
        </p:nvSpPr>
        <p:spPr>
          <a:xfrm>
            <a:off x="8028384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408392" y="1772816"/>
            <a:ext cx="1049168" cy="48690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(субсидии) на целевые расходы спортивных организаций, общественных федераций </a:t>
            </a:r>
            <a:r>
              <a:rPr lang="ru-RU" sz="1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900,00 тыс.руб.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259632" y="1772816"/>
            <a:ext cx="1080120" cy="48690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(субсидии) на целевые расходы спортивных организаций, общественных федераций (АНО «ХК «СКА-Уральский трубник»)           5 000,00 тыс.руб.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1772816"/>
            <a:ext cx="1080120" cy="48690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дополнительных образовательных программ спортивной подготовки, дополнительных общеразвивающих программ в сфере физической культуры и спорта (ПМАОУ ДО «СШ  «Евразия»)        4 058,46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86440" y="1772816"/>
            <a:ext cx="1121176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Мероприятия по антитеррористической защищенности муниципальных образовательных организаций МО Первоуральск 665,04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956376" y="1772816"/>
            <a:ext cx="1080120" cy="48690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дополнительных образовательных программ спортивной подготовки, дополнительных общеразвивающих программ в сфере физической культуры и спорта (ПМАОУ ДО «СШ»); мероприятия по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антитерр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защищенности 37 342,21</a:t>
            </a:r>
          </a:p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тыс.руб.</a:t>
            </a:r>
          </a:p>
        </p:txBody>
      </p:sp>
      <p:pic>
        <p:nvPicPr>
          <p:cNvPr id="18" name="Picture 2" descr="https://encrypted-tbn0.gstatic.com/images?q=tbn:ANd9GcQkIf1AnHFqc1yhSmmR06owTgpLftZe5hef0eoVtlFcfTE3hAcR6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4581128"/>
            <a:ext cx="3672408" cy="206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Прямоугольник 18"/>
          <p:cNvSpPr/>
          <p:nvPr/>
        </p:nvSpPr>
        <p:spPr>
          <a:xfrm>
            <a:off x="3529568" y="1772816"/>
            <a:ext cx="970424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Развитие инфраструктуры и организация работы в сфере физической культуры и спорта         238 060,12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565264" y="1772816"/>
            <a:ext cx="1049168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Организация работы центра тестирования по выполнению нормативов испытаний (тестов) ГТО           138,12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Стрелка вниз 4"/>
          <p:cNvSpPr/>
          <p:nvPr/>
        </p:nvSpPr>
        <p:spPr>
          <a:xfrm>
            <a:off x="827584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трелка вниз 4"/>
          <p:cNvSpPr/>
          <p:nvPr/>
        </p:nvSpPr>
        <p:spPr>
          <a:xfrm>
            <a:off x="5724128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низ 4"/>
          <p:cNvSpPr/>
          <p:nvPr/>
        </p:nvSpPr>
        <p:spPr>
          <a:xfrm>
            <a:off x="4499992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трелка вниз 4"/>
          <p:cNvSpPr/>
          <p:nvPr/>
        </p:nvSpPr>
        <p:spPr>
          <a:xfrm>
            <a:off x="3203848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низ 4"/>
          <p:cNvSpPr/>
          <p:nvPr/>
        </p:nvSpPr>
        <p:spPr>
          <a:xfrm>
            <a:off x="1835696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низ 4"/>
          <p:cNvSpPr/>
          <p:nvPr/>
        </p:nvSpPr>
        <p:spPr>
          <a:xfrm>
            <a:off x="6948264" y="1484784"/>
            <a:ext cx="360040" cy="216024"/>
          </a:xfrm>
          <a:prstGeom prst="downArrow">
            <a:avLst>
              <a:gd name="adj1" fmla="val 50000"/>
              <a:gd name="adj2" fmla="val 52953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8920D1D-5E0B-4462-ACC3-C403B7A25AE9}"/>
              </a:ext>
            </a:extLst>
          </p:cNvPr>
          <p:cNvSpPr/>
          <p:nvPr/>
        </p:nvSpPr>
        <p:spPr>
          <a:xfrm>
            <a:off x="6872888" y="1772816"/>
            <a:ext cx="1049168" cy="27363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финансовой поддержки (субсидии) на целевые расходы АНО СК по водному поло «Евразия»  27 830,60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advTm="5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8461375" cy="457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Расходы на физическую культуру и спорт</a:t>
            </a:r>
          </a:p>
        </p:txBody>
      </p:sp>
      <p:graphicFrame>
        <p:nvGraphicFramePr>
          <p:cNvPr id="51246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937880"/>
              </p:ext>
            </p:extLst>
          </p:nvPr>
        </p:nvGraphicFramePr>
        <p:xfrm>
          <a:off x="683568" y="1052736"/>
          <a:ext cx="7704856" cy="896012"/>
        </p:xfrm>
        <a:graphic>
          <a:graphicData uri="http://schemas.openxmlformats.org/drawingml/2006/table">
            <a:tbl>
              <a:tblPr/>
              <a:tblGrid>
                <a:gridCol w="7704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96012">
                <a:tc>
                  <a:txBody>
                    <a:bodyPr/>
                    <a:lstStyle/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расходов бюджета на физическую культуру и спорт в расчете на 1 жителя  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 руб.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0825" y="2204864"/>
            <a:ext cx="8642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Доля населения, систематически занимающихся физической культурой и спортом, возросла в трехлетний период с 57,9% до 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%</a:t>
            </a:r>
          </a:p>
        </p:txBody>
      </p:sp>
      <p:graphicFrame>
        <p:nvGraphicFramePr>
          <p:cNvPr id="11" name="Диаграмма 645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508887"/>
              </p:ext>
            </p:extLst>
          </p:nvPr>
        </p:nvGraphicFramePr>
        <p:xfrm>
          <a:off x="683568" y="2996952"/>
          <a:ext cx="8009807" cy="38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advClick="0" advTm="5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5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1" grpId="0">
        <p:bldSub>
          <a:bldChart bld="series"/>
        </p:bldSub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539750" y="1557338"/>
            <a:ext cx="698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884147-342C-4DA0-A953-B1AD262CC176}"/>
              </a:ext>
            </a:extLst>
          </p:cNvPr>
          <p:cNvSpPr txBox="1"/>
          <p:nvPr/>
        </p:nvSpPr>
        <p:spPr>
          <a:xfrm>
            <a:off x="0" y="116632"/>
            <a:ext cx="8461375" cy="707886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Расходы бюджета муниципального округа Первоуральск</a:t>
            </a:r>
          </a:p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учетом интересов целевых групп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1F21FA8-81F6-4A77-987C-AFDCDA63F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646056"/>
              </p:ext>
            </p:extLst>
          </p:nvPr>
        </p:nvGraphicFramePr>
        <p:xfrm>
          <a:off x="91439" y="980728"/>
          <a:ext cx="8873048" cy="5544616"/>
        </p:xfrm>
        <a:graphic>
          <a:graphicData uri="http://schemas.openxmlformats.org/drawingml/2006/table">
            <a:tbl>
              <a:tblPr/>
              <a:tblGrid>
                <a:gridCol w="3867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866">
                  <a:extLst>
                    <a:ext uri="{9D8B030D-6E8A-4147-A177-3AD203B41FA5}">
                      <a16:colId xmlns:a16="http://schemas.microsoft.com/office/drawing/2014/main" val="1708527537"/>
                    </a:ext>
                  </a:extLst>
                </a:gridCol>
                <a:gridCol w="737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0539">
                  <a:extLst>
                    <a:ext uri="{9D8B030D-6E8A-4147-A177-3AD203B41FA5}">
                      <a16:colId xmlns:a16="http://schemas.microsoft.com/office/drawing/2014/main" val="4149094892"/>
                    </a:ext>
                  </a:extLst>
                </a:gridCol>
                <a:gridCol w="924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6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04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Наименование целевой группы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Числен-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ность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целевой группы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ед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) 2025 факт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Числен-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ность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целевой группы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ед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) 2026 план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Предлагаемые меры поддержки за счет средств бюджета МО Первоуральск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Объем расходов на поддержку целевой группы,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тыс.руб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005">
                <a:tc vMerge="1">
                  <a:txBody>
                    <a:bodyPr/>
                    <a:lstStyle/>
                    <a:p>
                      <a:pPr algn="l" rtl="0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2025 факт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 план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224">
                <a:tc gridSpan="6"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сфере социальной политики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5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Ветераны, труженики тыла и иные категории граждан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21 978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20 515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Выплата компенсаций расходов на оплату жилого помещения и коммунальных услуг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374 795,8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308 236,5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14681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Граждане, имеющие трех и более детей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957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855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Выплата субсидий на оплату коммунальных услуг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20 588,1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18 400,4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419287"/>
                  </a:ext>
                </a:extLst>
              </a:tr>
              <a:tr h="13919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Граждане, имеющие трех и более детей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Предоставление социальных выплат  взамен земельного участка, находящегося в муниципальной собственности муниципального округа, предоставляемого в собственность бесплатно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800,0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1 000,0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2581143"/>
                  </a:ext>
                </a:extLst>
              </a:tr>
              <a:tr h="71254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Семьи гражданина, убывшего с территории муниципального округа Первоуральск, для прохождения военной службы через военный комиссариат города Первоуральск или пункт отбора на военную службу по контракту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Единовременная денежная выплата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7 900,0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6 790,0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786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Семьи погибших (умерших) военнослужащих (лиц, проходивших службу в войсках национальной гвардии Российской Федерации), принимавших участие в специальной военной операции на территориях Украины, Донецкой Народной Республики и Луганской Народной Республики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Единовременная денежная выплата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2 220,0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2 360,0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3971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075129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539750" y="1557338"/>
            <a:ext cx="698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884147-342C-4DA0-A953-B1AD262CC176}"/>
              </a:ext>
            </a:extLst>
          </p:cNvPr>
          <p:cNvSpPr txBox="1"/>
          <p:nvPr/>
        </p:nvSpPr>
        <p:spPr>
          <a:xfrm>
            <a:off x="0" y="116632"/>
            <a:ext cx="8461375" cy="707886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Расходы бюджета муниципального округа Первоуральск</a:t>
            </a:r>
          </a:p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учетом интересов целевых групп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1F21FA8-81F6-4A77-987C-AFDCDA63F6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66662"/>
              </p:ext>
            </p:extLst>
          </p:nvPr>
        </p:nvGraphicFramePr>
        <p:xfrm>
          <a:off x="91439" y="980728"/>
          <a:ext cx="8873048" cy="5701605"/>
        </p:xfrm>
        <a:graphic>
          <a:graphicData uri="http://schemas.openxmlformats.org/drawingml/2006/table">
            <a:tbl>
              <a:tblPr/>
              <a:tblGrid>
                <a:gridCol w="3867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866">
                  <a:extLst>
                    <a:ext uri="{9D8B030D-6E8A-4147-A177-3AD203B41FA5}">
                      <a16:colId xmlns:a16="http://schemas.microsoft.com/office/drawing/2014/main" val="1708527537"/>
                    </a:ext>
                  </a:extLst>
                </a:gridCol>
                <a:gridCol w="7378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0539">
                  <a:extLst>
                    <a:ext uri="{9D8B030D-6E8A-4147-A177-3AD203B41FA5}">
                      <a16:colId xmlns:a16="http://schemas.microsoft.com/office/drawing/2014/main" val="4149094892"/>
                    </a:ext>
                  </a:extLst>
                </a:gridCol>
                <a:gridCol w="9246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6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045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Наименование целевой группы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Числен-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ность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целевой группы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ед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) 2025 факт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Числен-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ность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 целевой группы (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ед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) 2026 план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Предлагаемые меры поддержки за счет средств бюджета МО Первоуральск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Объем расходов на поддержку целевой группы,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тыс.руб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005">
                <a:tc vMerge="1">
                  <a:txBody>
                    <a:bodyPr/>
                    <a:lstStyle/>
                    <a:p>
                      <a:pPr algn="l" rtl="0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2025 факт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2026 план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224">
                <a:tc gridSpan="6"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сфере социальной политики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5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Граждане Российской Федерации, оказавшие содействие в привлечении граждан к заключению контрактов о прохождении военной службы в Вооруженных Силах Российской Федерации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Единовременная денежная выплата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2 100,0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1 600,0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14681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Семьи участников специальной военной операции, проживающие в домах с печным отоплением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Ежегодная компенсация расходов на приобретение твердого топлива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135,0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9419287"/>
                  </a:ext>
                </a:extLst>
              </a:tr>
              <a:tr h="337591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сфере строительства жилья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2581143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Молодые семьи, нуждающиеся в улучшении жилищных условий в рамках программ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Предоставление социальных выплат на приобретение (строительство) жилья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8 422,4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10 569,5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 gridSpan="6">
                  <a:txBody>
                    <a:bodyPr/>
                    <a:lstStyle/>
                    <a:p>
                      <a:pPr algn="ctr" rtl="0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сфере образования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ru-RU" sz="1100" b="0" i="0" u="none" strike="noStrike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2457145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Воспитанники дошкольных образовательных учреждений из числа детей лиц, принимающих (принимавших) участие в СВО, детей граждан РФ, призванных на военную службу по мобилизации в ВС РФ в соответствии с Указом Президента РФ от 21.09.2022 № 647 Об объявлении частичной мобилизации в Российской Федерации», детей граждан РФ, Украины, ДНР, ЛНР, лица без гражданства, постоянно проживающие на территории Украины, ДНР, ЛНР, вынужденно покинувших территории Украины, ДНР, ЛНР, прибывшие на территорию РФ, в экстренном массовом порядке         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412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391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Компенсация родительской платы за детский сад (питание, присмотр и уход)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10 467,4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12 192,2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4626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3461080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539750" y="1557338"/>
            <a:ext cx="698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66564" name="Text Box 4" descr="121049_original"/>
          <p:cNvSpPr txBox="1">
            <a:spLocks noChangeArrowheads="1"/>
          </p:cNvSpPr>
          <p:nvPr/>
        </p:nvSpPr>
        <p:spPr bwMode="auto">
          <a:xfrm>
            <a:off x="0" y="765175"/>
            <a:ext cx="9144000" cy="569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sz="2800" b="1" i="1" dirty="0"/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sz="2800" dirty="0"/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Контактная информация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sz="2400" b="1" i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муниципального округа  Первоуральск</a:t>
            </a:r>
          </a:p>
          <a:p>
            <a:pPr algn="r">
              <a:lnSpc>
                <a:spcPct val="45000"/>
              </a:lnSpc>
              <a:spcBef>
                <a:spcPct val="50000"/>
              </a:spcBef>
              <a:defRPr/>
            </a:pPr>
            <a:endParaRPr lang="ru-RU" sz="2400" b="1" i="1" dirty="0">
              <a:solidFill>
                <a:srgbClr val="80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Руководитель: Ярославцева Марина Юрьевна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Тел/факс:8(3439)647755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Эл.почта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ufin@prvadm.ru</a:t>
            </a: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en-US" sz="2400" b="1" i="1" dirty="0">
              <a:solidFill>
                <a:srgbClr val="8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b="1" i="1" dirty="0">
              <a:solidFill>
                <a:srgbClr val="FF0000"/>
              </a:solidFill>
            </a:endParaRPr>
          </a:p>
          <a:p>
            <a:pPr algn="ctr">
              <a:lnSpc>
                <a:spcPct val="45000"/>
              </a:lnSpc>
              <a:spcBef>
                <a:spcPct val="50000"/>
              </a:spcBef>
              <a:defRPr/>
            </a:pP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7295615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900113" y="1628775"/>
            <a:ext cx="72723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04250" y="0"/>
            <a:ext cx="53975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5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27383</TotalTime>
  <Words>5063</Words>
  <Application>Microsoft Office PowerPoint</Application>
  <PresentationFormat>Экран (4:3)</PresentationFormat>
  <Paragraphs>879</Paragraphs>
  <Slides>42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3" baseType="lpstr">
      <vt:lpstr>Arial</vt:lpstr>
      <vt:lpstr>Calibri</vt:lpstr>
      <vt:lpstr>Cambria</vt:lpstr>
      <vt:lpstr>Franklin Gothic Book</vt:lpstr>
      <vt:lpstr>Garamond</vt:lpstr>
      <vt:lpstr>Hero New</vt:lpstr>
      <vt:lpstr>Hero New Bold</vt:lpstr>
      <vt:lpstr>Liberation Serif</vt:lpstr>
      <vt:lpstr>Times New Roman</vt:lpstr>
      <vt:lpstr>Wingdings</vt:lpstr>
      <vt:lpstr>Тема Office</vt:lpstr>
      <vt:lpstr>Презентация PowerPoint</vt:lpstr>
      <vt:lpstr>Цели создания открытого бюджета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БЮДЖЕТНЫЙ  ПРОЦЕСС - ежегодное формирование и исполнение бюджета:  1. Утверждение бюджета очередного года.  2. Исполнение бюджета в текущем году.  3. Формирование отчета об исполнении бюджета  предыдущего года.  4. Утверждение отчета об исполнении  бюджета  предыдущего года.  5. Составление проекта бюджета очередного года.  6. Рассмотрение проекта бюджета очередного года.  </vt:lpstr>
      <vt:lpstr>Презентация PowerPoint</vt:lpstr>
      <vt:lpstr>Презентация PowerPoint</vt:lpstr>
      <vt:lpstr>Презентация PowerPoint</vt:lpstr>
      <vt:lpstr>                    Основные параметры бюджета муниципального округа  Первоуральск  на 2026 год                               </vt:lpstr>
      <vt:lpstr>Презентация PowerPoint</vt:lpstr>
      <vt:lpstr>Презентация PowerPoint</vt:lpstr>
      <vt:lpstr>Структура доходов бюджета  муниципального округа Первоуральск  на 2026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Denushins</dc:creator>
  <cp:lastModifiedBy>Елена Борисовна Сергеева</cp:lastModifiedBy>
  <cp:revision>1754</cp:revision>
  <dcterms:modified xsi:type="dcterms:W3CDTF">2026-08-27T10:52:31Z</dcterms:modified>
</cp:coreProperties>
</file>